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7" r:id="rId3"/>
    <p:sldId id="270" r:id="rId4"/>
    <p:sldId id="285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9" r:id="rId13"/>
    <p:sldId id="271" r:id="rId14"/>
    <p:sldId id="272" r:id="rId15"/>
    <p:sldId id="274" r:id="rId16"/>
    <p:sldId id="275" r:id="rId17"/>
    <p:sldId id="276" r:id="rId18"/>
    <p:sldId id="281" r:id="rId19"/>
    <p:sldId id="283" r:id="rId20"/>
    <p:sldId id="277" r:id="rId21"/>
    <p:sldId id="278" r:id="rId22"/>
    <p:sldId id="28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353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25FF-B734-4252-BB92-6A699ED2C95B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87A4B2F-AD2C-44DF-B07B-D1F534968E1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25FF-B734-4252-BB92-6A699ED2C95B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4B2F-AD2C-44DF-B07B-D1F534968E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25FF-B734-4252-BB92-6A699ED2C95B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4B2F-AD2C-44DF-B07B-D1F534968E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25FF-B734-4252-BB92-6A699ED2C95B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4B2F-AD2C-44DF-B07B-D1F534968E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25FF-B734-4252-BB92-6A699ED2C95B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4B2F-AD2C-44DF-B07B-D1F534968E1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25FF-B734-4252-BB92-6A699ED2C95B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4B2F-AD2C-44DF-B07B-D1F534968E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25FF-B734-4252-BB92-6A699ED2C95B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4B2F-AD2C-44DF-B07B-D1F534968E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25FF-B734-4252-BB92-6A699ED2C95B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4B2F-AD2C-44DF-B07B-D1F534968E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25FF-B734-4252-BB92-6A699ED2C95B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4B2F-AD2C-44DF-B07B-D1F534968E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25FF-B734-4252-BB92-6A699ED2C95B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4B2F-AD2C-44DF-B07B-D1F534968E1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25FF-B734-4252-BB92-6A699ED2C95B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4B2F-AD2C-44DF-B07B-D1F534968E1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15F25FF-B734-4252-BB92-6A699ED2C95B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87A4B2F-AD2C-44DF-B07B-D1F534968E1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a pilot diachronic study </a:t>
            </a: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smtClean="0"/>
              <a:t>On “Vitality” of Primary Latvian Verbs</a:t>
            </a:r>
            <a:endParaRPr lang="ru-RU" sz="3200"/>
          </a:p>
        </p:txBody>
      </p:sp>
    </p:spTree>
    <p:extLst>
      <p:ext uri="{BB962C8B-B14F-4D97-AF65-F5344CB8AC3E}">
        <p14:creationId xmlns:p14="http://schemas.microsoft.com/office/powerpoint/2010/main" val="294942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Shortcomings of the database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mtClean="0"/>
              <a:t>Obviously, not all derivatives were included in the dictionary</a:t>
            </a:r>
            <a:r>
              <a:rPr lang="ru-RU" smtClean="0"/>
              <a:t>.</a:t>
            </a:r>
            <a:endParaRPr lang="en-US" smtClean="0"/>
          </a:p>
          <a:p>
            <a:pPr marL="457200" indent="-457200">
              <a:buAutoNum type="arabicPeriod"/>
            </a:pPr>
            <a:endParaRPr lang="en-US"/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smtClean="0"/>
              <a:t>Phonetic </a:t>
            </a:r>
            <a:r>
              <a:rPr lang="en-US"/>
              <a:t>doublets such as </a:t>
            </a:r>
            <a:r>
              <a:rPr lang="en-US" b="1" i="1"/>
              <a:t>brāzāt</a:t>
            </a:r>
            <a:r>
              <a:rPr lang="en-US"/>
              <a:t> </a:t>
            </a:r>
            <a:r>
              <a:rPr lang="en-US" sz="2000"/>
              <a:t>‘to rush’</a:t>
            </a:r>
            <a:r>
              <a:rPr lang="en-US"/>
              <a:t>, </a:t>
            </a:r>
            <a:r>
              <a:rPr lang="en-US" b="1" i="1"/>
              <a:t>brāžāt</a:t>
            </a:r>
            <a:r>
              <a:rPr lang="en-US"/>
              <a:t> </a:t>
            </a:r>
            <a:r>
              <a:rPr lang="en-US" sz="2000"/>
              <a:t>‘to rush’</a:t>
            </a:r>
            <a:r>
              <a:rPr lang="en-US"/>
              <a:t>. </a:t>
            </a:r>
            <a:r>
              <a:rPr lang="ru-RU" smtClean="0"/>
              <a:t>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7516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Examples of derivational means</a:t>
            </a:r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7635241"/>
              </p:ext>
            </p:extLst>
          </p:nvPr>
        </p:nvGraphicFramePr>
        <p:xfrm>
          <a:off x="467544" y="1772816"/>
          <a:ext cx="8064896" cy="3291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264696"/>
                <a:gridCol w="1800200"/>
              </a:tblGrid>
              <a:tr h="3024336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solidFill>
                            <a:schemeClr val="accent4"/>
                          </a:solidFill>
                          <a:effectLst/>
                        </a:rPr>
                        <a:t>berzt</a:t>
                      </a:r>
                      <a:r>
                        <a:rPr lang="ru-RU" sz="1800" b="0">
                          <a:solidFill>
                            <a:schemeClr val="accent4"/>
                          </a:solidFill>
                          <a:effectLst/>
                        </a:rPr>
                        <a:t> </a:t>
                      </a:r>
                      <a:r>
                        <a:rPr lang="en-US" sz="1600" b="0" smtClean="0">
                          <a:effectLst/>
                        </a:rPr>
                        <a:t>‘to rub’</a:t>
                      </a:r>
                      <a:r>
                        <a:rPr lang="ru-RU" sz="1800" b="0">
                          <a:effectLst/>
                        </a:rPr>
                        <a:t>–</a:t>
                      </a:r>
                      <a:r>
                        <a:rPr lang="en-US" sz="1800" b="0">
                          <a:effectLst/>
                        </a:rPr>
                        <a:t>&gt; </a:t>
                      </a:r>
                      <a:r>
                        <a:rPr lang="ru-RU" sz="1800" b="1" i="1" smtClean="0">
                          <a:effectLst/>
                        </a:rPr>
                        <a:t>berzēt</a:t>
                      </a:r>
                      <a:r>
                        <a:rPr lang="ru-RU" sz="1800" b="0" smtClean="0">
                          <a:effectLst/>
                        </a:rPr>
                        <a:t> </a:t>
                      </a:r>
                      <a:r>
                        <a:rPr lang="en-US" sz="1600" b="0" smtClean="0">
                          <a:effectLst/>
                        </a:rPr>
                        <a:t>‘to rub’</a:t>
                      </a:r>
                    </a:p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b="0" smtClean="0">
                        <a:effectLst/>
                      </a:endParaRPr>
                    </a:p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0" smtClean="0">
                          <a:effectLst/>
                        </a:rPr>
                        <a:t>*</a:t>
                      </a:r>
                      <a:r>
                        <a:rPr lang="lv-LV" sz="1800" b="1" i="1">
                          <a:solidFill>
                            <a:schemeClr val="accent2"/>
                          </a:solidFill>
                          <a:effectLst/>
                        </a:rPr>
                        <a:t>dzent</a:t>
                      </a:r>
                      <a:r>
                        <a:rPr lang="lv-LV" sz="1800" b="0">
                          <a:solidFill>
                            <a:schemeClr val="accent2"/>
                          </a:solidFill>
                          <a:effectLst/>
                        </a:rPr>
                        <a:t> </a:t>
                      </a:r>
                      <a:r>
                        <a:rPr lang="en-US" sz="1600" b="0" smtClean="0">
                          <a:effectLst/>
                        </a:rPr>
                        <a:t>‘to chop, to hack’</a:t>
                      </a:r>
                      <a:r>
                        <a:rPr lang="ru-RU" sz="1800" b="0">
                          <a:effectLst/>
                        </a:rPr>
                        <a:t>–</a:t>
                      </a:r>
                      <a:r>
                        <a:rPr lang="en-US" sz="1800" b="0">
                          <a:effectLst/>
                        </a:rPr>
                        <a:t>&gt; </a:t>
                      </a:r>
                      <a:r>
                        <a:rPr lang="lv-LV" sz="1800" b="1" i="1">
                          <a:effectLst/>
                        </a:rPr>
                        <a:t>dzen</a:t>
                      </a:r>
                      <a:r>
                        <a:rPr lang="ru-RU" sz="1800" b="1" i="1">
                          <a:effectLst/>
                        </a:rPr>
                        <a:t>ēt </a:t>
                      </a:r>
                      <a:r>
                        <a:rPr lang="en-US" sz="1600" b="0" smtClean="0">
                          <a:effectLst/>
                        </a:rPr>
                        <a:t>‘to chop, to hack’’</a:t>
                      </a:r>
                      <a:endParaRPr lang="ru-RU" sz="1600" b="0">
                        <a:effectLst/>
                      </a:endParaRPr>
                    </a:p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b="0" smtClean="0">
                        <a:effectLst/>
                      </a:endParaRPr>
                    </a:p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b="1" i="1" smtClean="0">
                          <a:solidFill>
                            <a:schemeClr val="accent4"/>
                          </a:solidFill>
                          <a:effectLst/>
                        </a:rPr>
                        <a:t>birt</a:t>
                      </a:r>
                      <a:r>
                        <a:rPr lang="lv-LV" sz="1800" b="0" smtClean="0">
                          <a:solidFill>
                            <a:schemeClr val="accent4"/>
                          </a:solidFill>
                          <a:effectLst/>
                        </a:rPr>
                        <a:t> </a:t>
                      </a:r>
                      <a:r>
                        <a:rPr lang="lv-LV" sz="1600" b="0" smtClean="0">
                          <a:effectLst/>
                        </a:rPr>
                        <a:t>‘</a:t>
                      </a:r>
                      <a:r>
                        <a:rPr lang="en-US" sz="1600" b="0" smtClean="0"/>
                        <a:t>to pour, to run out</a:t>
                      </a:r>
                      <a:r>
                        <a:rPr lang="lv-LV" sz="1600" b="0" smtClean="0">
                          <a:effectLst/>
                        </a:rPr>
                        <a:t>’ </a:t>
                      </a:r>
                      <a:r>
                        <a:rPr lang="ru-RU" sz="1800" b="0">
                          <a:effectLst/>
                        </a:rPr>
                        <a:t>–</a:t>
                      </a:r>
                      <a:r>
                        <a:rPr lang="en-US" sz="1800" b="0">
                          <a:effectLst/>
                        </a:rPr>
                        <a:t>&gt; </a:t>
                      </a:r>
                      <a:r>
                        <a:rPr lang="lv-LV" sz="1800" b="1" i="1">
                          <a:effectLst/>
                        </a:rPr>
                        <a:t>bērt</a:t>
                      </a:r>
                      <a:r>
                        <a:rPr lang="lv-LV" sz="1800" b="0">
                          <a:effectLst/>
                        </a:rPr>
                        <a:t> </a:t>
                      </a:r>
                      <a:r>
                        <a:rPr lang="lv-LV" sz="1600" b="0" smtClean="0">
                          <a:effectLst/>
                        </a:rPr>
                        <a:t>‘</a:t>
                      </a:r>
                      <a:r>
                        <a:rPr lang="en-US" sz="1600" b="0" smtClean="0"/>
                        <a:t>to pour, to strew</a:t>
                      </a:r>
                      <a:r>
                        <a:rPr lang="lv-LV" sz="1600" b="0" smtClean="0">
                          <a:effectLst/>
                        </a:rPr>
                        <a:t>’</a:t>
                      </a:r>
                      <a:r>
                        <a:rPr lang="lv-LV" sz="1800" b="0" smtClean="0">
                          <a:effectLst/>
                        </a:rPr>
                        <a:t>, </a:t>
                      </a:r>
                      <a:r>
                        <a:rPr lang="lv-LV" sz="1800" b="1" i="1">
                          <a:effectLst/>
                        </a:rPr>
                        <a:t>birdināt</a:t>
                      </a:r>
                      <a:r>
                        <a:rPr lang="lv-LV" sz="1800" b="0">
                          <a:effectLst/>
                        </a:rPr>
                        <a:t> </a:t>
                      </a:r>
                      <a:r>
                        <a:rPr lang="lv-LV" sz="1600" b="0" smtClean="0">
                          <a:effectLst/>
                        </a:rPr>
                        <a:t>‘</a:t>
                      </a:r>
                      <a:r>
                        <a:rPr lang="en-US" sz="1600" b="0" smtClean="0"/>
                        <a:t>to pour, to strew</a:t>
                      </a:r>
                      <a:r>
                        <a:rPr lang="lv-LV" sz="1600" b="0" smtClean="0">
                          <a:effectLst/>
                        </a:rPr>
                        <a:t>’</a:t>
                      </a:r>
                      <a:r>
                        <a:rPr lang="lv-LV" sz="1800" b="0" smtClean="0">
                          <a:effectLst/>
                        </a:rPr>
                        <a:t>, </a:t>
                      </a:r>
                      <a:r>
                        <a:rPr lang="en-US" sz="1600" b="0" smtClean="0">
                          <a:effectLst/>
                        </a:rPr>
                        <a:t>dial</a:t>
                      </a:r>
                      <a:r>
                        <a:rPr lang="ru-RU" sz="1600" b="0" smtClean="0">
                          <a:effectLst/>
                        </a:rPr>
                        <a:t>.</a:t>
                      </a:r>
                      <a:r>
                        <a:rPr lang="ru-RU" sz="1800" b="0" smtClean="0">
                          <a:effectLst/>
                        </a:rPr>
                        <a:t> </a:t>
                      </a:r>
                      <a:r>
                        <a:rPr lang="lv-LV" sz="1800" b="1" i="1">
                          <a:effectLst/>
                        </a:rPr>
                        <a:t>birināt</a:t>
                      </a:r>
                      <a:r>
                        <a:rPr lang="lv-LV" sz="1800" b="0">
                          <a:effectLst/>
                        </a:rPr>
                        <a:t> </a:t>
                      </a:r>
                      <a:r>
                        <a:rPr lang="lv-LV" sz="1600" b="0" smtClean="0">
                          <a:effectLst/>
                        </a:rPr>
                        <a:t>‘</a:t>
                      </a:r>
                      <a:r>
                        <a:rPr lang="en-US" sz="1600" b="0" smtClean="0"/>
                        <a:t>to pour, to strew</a:t>
                      </a:r>
                      <a:r>
                        <a:rPr lang="lv-LV" sz="1600" b="0" smtClean="0">
                          <a:effectLst/>
                        </a:rPr>
                        <a:t>’</a:t>
                      </a:r>
                      <a:endParaRPr lang="ru-RU" sz="1600" b="0">
                        <a:effectLst/>
                      </a:endParaRPr>
                    </a:p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b="0" smtClean="0">
                        <a:effectLst/>
                      </a:endParaRPr>
                    </a:p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1" smtClean="0">
                          <a:effectLst/>
                        </a:rPr>
                        <a:t>*</a:t>
                      </a:r>
                      <a:r>
                        <a:rPr lang="ru-RU" sz="1800" b="1" i="1" smtClean="0">
                          <a:solidFill>
                            <a:schemeClr val="accent2"/>
                          </a:solidFill>
                          <a:effectLst/>
                        </a:rPr>
                        <a:t>šķelt</a:t>
                      </a:r>
                      <a:r>
                        <a:rPr lang="ru-RU" sz="1800" b="0" smtClean="0">
                          <a:solidFill>
                            <a:schemeClr val="accent2"/>
                          </a:solidFill>
                          <a:effectLst/>
                        </a:rPr>
                        <a:t> </a:t>
                      </a:r>
                      <a:r>
                        <a:rPr lang="en-US" sz="1600" b="0" smtClean="0">
                          <a:effectLst/>
                        </a:rPr>
                        <a:t>‘to rinse’</a:t>
                      </a:r>
                      <a:r>
                        <a:rPr lang="ru-RU" sz="1800" b="0" smtClean="0">
                          <a:effectLst/>
                        </a:rPr>
                        <a:t> </a:t>
                      </a:r>
                      <a:r>
                        <a:rPr lang="ru-RU" sz="1800" b="0">
                          <a:effectLst/>
                        </a:rPr>
                        <a:t>–</a:t>
                      </a:r>
                      <a:r>
                        <a:rPr lang="en-US" sz="1800" b="0">
                          <a:effectLst/>
                        </a:rPr>
                        <a:t>&gt; </a:t>
                      </a:r>
                      <a:r>
                        <a:rPr lang="ru-RU" sz="1800" b="1" i="1" smtClean="0">
                          <a:effectLst/>
                        </a:rPr>
                        <a:t>skalot</a:t>
                      </a:r>
                      <a:r>
                        <a:rPr lang="en-US" sz="1800" b="0" smtClean="0">
                          <a:effectLst/>
                        </a:rPr>
                        <a:t> </a:t>
                      </a:r>
                      <a:r>
                        <a:rPr lang="en-US" sz="1600" b="0" smtClean="0">
                          <a:effectLst/>
                        </a:rPr>
                        <a:t>‘to rinse’</a:t>
                      </a:r>
                      <a:r>
                        <a:rPr lang="ru-RU" sz="1800" b="0" smtClean="0">
                          <a:effectLst/>
                        </a:rPr>
                        <a:t>, </a:t>
                      </a:r>
                      <a:r>
                        <a:rPr lang="ru-RU" sz="1800" b="1" i="1">
                          <a:effectLst/>
                        </a:rPr>
                        <a:t>skalināt</a:t>
                      </a:r>
                      <a:r>
                        <a:rPr lang="ru-RU" sz="1800" b="0">
                          <a:effectLst/>
                        </a:rPr>
                        <a:t> </a:t>
                      </a:r>
                      <a:r>
                        <a:rPr lang="en-US" sz="1600" b="0" smtClean="0">
                          <a:effectLst/>
                        </a:rPr>
                        <a:t>‘to rinse’ </a:t>
                      </a:r>
                      <a:endParaRPr lang="ru-RU" sz="1600" b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b="0">
                          <a:effectLst/>
                        </a:rPr>
                        <a:t>-ēt</a:t>
                      </a:r>
                      <a:endParaRPr lang="ru-RU" sz="1800" b="0">
                        <a:effectLst/>
                      </a:endParaRPr>
                    </a:p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b="0" smtClean="0">
                        <a:effectLst/>
                      </a:endParaRPr>
                    </a:p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b="0" smtClean="0">
                          <a:effectLst/>
                        </a:rPr>
                        <a:t>-</a:t>
                      </a:r>
                      <a:r>
                        <a:rPr lang="lv-LV" sz="1800" b="0">
                          <a:effectLst/>
                        </a:rPr>
                        <a:t>ēt</a:t>
                      </a:r>
                      <a:endParaRPr lang="ru-RU" sz="1800" b="0">
                        <a:effectLst/>
                      </a:endParaRPr>
                    </a:p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b="0" smtClean="0">
                        <a:effectLst/>
                      </a:endParaRPr>
                    </a:p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smtClean="0">
                          <a:solidFill>
                            <a:schemeClr val="accent2"/>
                          </a:solidFill>
                          <a:effectLst/>
                        </a:rPr>
                        <a:t>suffixless</a:t>
                      </a:r>
                      <a:r>
                        <a:rPr lang="lv-LV" sz="1800" b="0" smtClean="0">
                          <a:effectLst/>
                        </a:rPr>
                        <a:t>; </a:t>
                      </a:r>
                      <a:r>
                        <a:rPr lang="lv-LV" sz="1800" b="0">
                          <a:effectLst/>
                        </a:rPr>
                        <a:t>-ināt</a:t>
                      </a:r>
                      <a:endParaRPr lang="ru-RU" sz="1800" b="0">
                        <a:effectLst/>
                      </a:endParaRPr>
                    </a:p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</a:rPr>
                        <a:t> </a:t>
                      </a:r>
                      <a:endParaRPr lang="en-US" sz="1800" b="0" smtClean="0">
                        <a:effectLst/>
                      </a:endParaRPr>
                    </a:p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b="0" smtClean="0">
                        <a:effectLst/>
                      </a:endParaRPr>
                    </a:p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b="0" smtClean="0">
                          <a:effectLst/>
                        </a:rPr>
                        <a:t>-ot</a:t>
                      </a:r>
                      <a:r>
                        <a:rPr lang="lv-LV" sz="1800" b="0">
                          <a:effectLst/>
                        </a:rPr>
                        <a:t>; -ināt</a:t>
                      </a:r>
                      <a:endParaRPr lang="ru-RU" sz="1800" b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55320" y="5877272"/>
            <a:ext cx="5448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In total, 32 combinations of derivational means.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21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mtClean="0"/>
              <a:t>In general, derivational properties of disappeared and preserved verbs are very similar, but the variety of derivational means for the latter is slightly greater.</a:t>
            </a:r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r>
              <a:rPr lang="en-US" smtClean="0"/>
              <a:t>&lt;-  lack of information about disappeared verbs?</a:t>
            </a:r>
          </a:p>
          <a:p>
            <a:pPr marL="0" indent="0">
              <a:buNone/>
            </a:pPr>
            <a:r>
              <a:rPr lang="en-US" smtClean="0"/>
              <a:t>&lt;-  more productive verbs had a greater chance to survive?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43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mtClean="0"/>
              <a:t>To test working hypothesis, </a:t>
            </a:r>
            <a:r>
              <a:rPr lang="en-GB" smtClean="0"/>
              <a:t>contingency</a:t>
            </a:r>
            <a:r>
              <a:rPr lang="en-GB" b="1" smtClean="0"/>
              <a:t> </a:t>
            </a:r>
            <a:r>
              <a:rPr lang="en-US" smtClean="0"/>
              <a:t>tables were created for </a:t>
            </a:r>
            <a:r>
              <a:rPr lang="en-GB" smtClean="0"/>
              <a:t>variables </a:t>
            </a:r>
            <a:r>
              <a:rPr lang="en-US" smtClean="0"/>
              <a:t>“the number of derivational means”, “meanings of derivatives”, “suffixes of derivatives</a:t>
            </a:r>
            <a:r>
              <a:rPr lang="en-US"/>
              <a:t>”, “verb status” </a:t>
            </a:r>
            <a:r>
              <a:rPr lang="en-US" smtClean="0"/>
              <a:t>(IBM SPSS Statistics).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87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147248" cy="146875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mtClean="0"/>
              <a:t>No statistical correlation between the </a:t>
            </a:r>
            <a:r>
              <a:rPr lang="en-GB" smtClean="0"/>
              <a:t>variables </a:t>
            </a:r>
            <a:r>
              <a:rPr lang="en-US" smtClean="0"/>
              <a:t>“verb status” vs. “the number of derivational means”.</a:t>
            </a:r>
          </a:p>
          <a:p>
            <a:pPr marL="0" indent="0">
              <a:buNone/>
            </a:pPr>
            <a:r>
              <a:rPr lang="en-US" smtClean="0"/>
              <a:t>However, with an increase in the number of word-forming means, there is a </a:t>
            </a:r>
            <a:r>
              <a:rPr lang="en-US" i="1" smtClean="0"/>
              <a:t>tendency</a:t>
            </a:r>
            <a:r>
              <a:rPr lang="en-US" smtClean="0"/>
              <a:t> to </a:t>
            </a:r>
            <a:r>
              <a:rPr lang="en-US" b="1" smtClean="0">
                <a:solidFill>
                  <a:schemeClr val="accent4"/>
                </a:solidFill>
              </a:rPr>
              <a:t>preserve</a:t>
            </a:r>
            <a:r>
              <a:rPr lang="en-US" smtClean="0">
                <a:solidFill>
                  <a:schemeClr val="accent4"/>
                </a:solidFill>
              </a:rPr>
              <a:t> </a:t>
            </a:r>
            <a:r>
              <a:rPr lang="en-US" smtClean="0"/>
              <a:t>the verb.</a:t>
            </a:r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996952"/>
            <a:ext cx="4680520" cy="3750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055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147248" cy="13247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mtClean="0"/>
              <a:t>Statistically significant correlation for variables </a:t>
            </a:r>
            <a:r>
              <a:rPr lang="en-US" smtClean="0"/>
              <a:t>“verb status” vs. “meanings of derivatives”: </a:t>
            </a:r>
            <a:r>
              <a:rPr lang="ru-RU" smtClean="0"/>
              <a:t>χ</a:t>
            </a:r>
            <a:r>
              <a:rPr lang="en-US" baseline="30000"/>
              <a:t>2</a:t>
            </a:r>
            <a:r>
              <a:rPr lang="en-US"/>
              <a:t>=</a:t>
            </a:r>
            <a:r>
              <a:rPr lang="ru-RU"/>
              <a:t>10,020, </a:t>
            </a:r>
            <a:r>
              <a:rPr lang="en-US"/>
              <a:t>df=2, p&lt;0,05</a:t>
            </a:r>
            <a:r>
              <a:rPr lang="ru-RU"/>
              <a:t>.</a:t>
            </a:r>
          </a:p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67544" y="2935500"/>
            <a:ext cx="38884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Verbs with </a:t>
            </a:r>
            <a:r>
              <a:rPr lang="en-US" sz="2000" b="1" smtClean="0"/>
              <a:t>causative</a:t>
            </a:r>
            <a:r>
              <a:rPr lang="en-US" sz="2000" smtClean="0"/>
              <a:t> derivatives more often were  </a:t>
            </a:r>
            <a:r>
              <a:rPr lang="en-US" sz="2000" b="1" smtClean="0">
                <a:solidFill>
                  <a:schemeClr val="accent4"/>
                </a:solidFill>
              </a:rPr>
              <a:t>preserved</a:t>
            </a:r>
            <a:r>
              <a:rPr lang="en-US" sz="2000" smtClean="0"/>
              <a:t>, while verbs with </a:t>
            </a:r>
            <a:r>
              <a:rPr lang="en-US" sz="2000" b="1" smtClean="0"/>
              <a:t>iterative</a:t>
            </a:r>
            <a:r>
              <a:rPr lang="en-US" sz="2000" smtClean="0"/>
              <a:t> derivatives and with derivatives of </a:t>
            </a:r>
            <a:r>
              <a:rPr lang="en-US" sz="2000" b="1" smtClean="0"/>
              <a:t>both</a:t>
            </a:r>
            <a:r>
              <a:rPr lang="en-US" sz="2000" smtClean="0"/>
              <a:t> groups of meanings more often </a:t>
            </a:r>
            <a:r>
              <a:rPr lang="en-US" sz="2000" b="1" smtClean="0">
                <a:solidFill>
                  <a:schemeClr val="accent2"/>
                </a:solidFill>
              </a:rPr>
              <a:t>disappeared</a:t>
            </a:r>
            <a:r>
              <a:rPr lang="en-US" sz="2000" smtClean="0"/>
              <a:t>.</a:t>
            </a:r>
            <a:endParaRPr lang="ru-RU" sz="2000"/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/>
          </a:p>
          <a:p>
            <a:endParaRPr lang="ru-RU"/>
          </a:p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552" y="2780928"/>
            <a:ext cx="4433487" cy="3552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979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mtClean="0"/>
              <a:t>A separate analysis for the meanings “iterative” and “causative” also showed significant results: </a:t>
            </a:r>
          </a:p>
          <a:p>
            <a:pPr marL="0" indent="0">
              <a:buNone/>
            </a:pPr>
            <a:r>
              <a:rPr lang="en-US" smtClean="0"/>
              <a:t>χ2=8,830, df=1, p&lt;0.05 (the presence of </a:t>
            </a:r>
            <a:r>
              <a:rPr lang="en-US" b="1" smtClean="0"/>
              <a:t>iterative</a:t>
            </a:r>
            <a:r>
              <a:rPr lang="en-US" smtClean="0"/>
              <a:t> derivatives correlates with the </a:t>
            </a:r>
            <a:r>
              <a:rPr lang="en-US" b="1" smtClean="0">
                <a:solidFill>
                  <a:schemeClr val="accent2"/>
                </a:solidFill>
              </a:rPr>
              <a:t>disappearance</a:t>
            </a:r>
            <a:r>
              <a:rPr lang="en-US" smtClean="0">
                <a:solidFill>
                  <a:schemeClr val="accent2"/>
                </a:solidFill>
              </a:rPr>
              <a:t> </a:t>
            </a:r>
            <a:r>
              <a:rPr lang="en-US" smtClean="0"/>
              <a:t>of the verb); </a:t>
            </a:r>
          </a:p>
          <a:p>
            <a:pPr marL="0" indent="0">
              <a:buNone/>
            </a:pPr>
            <a:r>
              <a:rPr lang="en-US" smtClean="0"/>
              <a:t>χ2=3,262, df=1, p&lt;0.05 (the presence of </a:t>
            </a:r>
            <a:r>
              <a:rPr lang="en-US" b="1" smtClean="0"/>
              <a:t>causative</a:t>
            </a:r>
            <a:r>
              <a:rPr lang="en-US" smtClean="0"/>
              <a:t> derivatives correlates with the </a:t>
            </a:r>
            <a:r>
              <a:rPr lang="en-US" b="1" smtClean="0">
                <a:solidFill>
                  <a:schemeClr val="accent4"/>
                </a:solidFill>
              </a:rPr>
              <a:t>preservation</a:t>
            </a:r>
            <a:r>
              <a:rPr lang="en-US" smtClean="0">
                <a:solidFill>
                  <a:schemeClr val="accent4"/>
                </a:solidFill>
              </a:rPr>
              <a:t> </a:t>
            </a:r>
            <a:r>
              <a:rPr lang="en-US" smtClean="0"/>
              <a:t>of the verb).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28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mtClean="0"/>
              <a:t>The results indicate that there is a connection between the meaning of derivatives and the survival of the primary verbs, but they do not mean a causal relationship and they are not an interpretation in themselves. </a:t>
            </a:r>
          </a:p>
          <a:p>
            <a:pPr marL="0" indent="0">
              <a:buNone/>
            </a:pPr>
            <a:r>
              <a:rPr lang="en-US" smtClean="0"/>
              <a:t>Obviously, the “</a:t>
            </a:r>
            <a:r>
              <a:rPr lang="ru-RU" smtClean="0"/>
              <a:t>vitality</a:t>
            </a:r>
            <a:r>
              <a:rPr lang="en-US" smtClean="0"/>
              <a:t>” of each particular verb could be influenced by a number of factors interacting with each other in a complex way.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55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mtClean="0"/>
              <a:t>Statistically significant results were also obtained for individual suffixes: </a:t>
            </a:r>
          </a:p>
          <a:p>
            <a:pPr marL="0" indent="0">
              <a:buNone/>
            </a:pPr>
            <a:r>
              <a:rPr lang="en-US" smtClean="0"/>
              <a:t>χ2=6,990, df=1, p&lt;0.05 (the presence of derivatives with the suffix -</a:t>
            </a:r>
            <a:r>
              <a:rPr lang="en-US" b="1" i="1" smtClean="0"/>
              <a:t>ēt</a:t>
            </a:r>
            <a:r>
              <a:rPr lang="en-US" smtClean="0"/>
              <a:t> correlates with the </a:t>
            </a:r>
            <a:r>
              <a:rPr lang="en-US" b="1" smtClean="0">
                <a:solidFill>
                  <a:schemeClr val="accent2"/>
                </a:solidFill>
              </a:rPr>
              <a:t>disappearance</a:t>
            </a:r>
            <a:r>
              <a:rPr lang="en-US" smtClean="0"/>
              <a:t> of the verb); </a:t>
            </a:r>
          </a:p>
          <a:p>
            <a:pPr marL="0" indent="0">
              <a:buNone/>
            </a:pPr>
            <a:r>
              <a:rPr lang="en-US" smtClean="0"/>
              <a:t>χ2=4,818, df=1, p&lt;0.05 (the presence of derivatives with the suffix -</a:t>
            </a:r>
            <a:r>
              <a:rPr lang="en-US" b="1" i="1" smtClean="0"/>
              <a:t>ināt</a:t>
            </a:r>
            <a:r>
              <a:rPr lang="en-US" smtClean="0"/>
              <a:t> correlates with the </a:t>
            </a:r>
            <a:r>
              <a:rPr lang="en-US" b="1" smtClean="0">
                <a:solidFill>
                  <a:schemeClr val="accent4"/>
                </a:solidFill>
              </a:rPr>
              <a:t>preservation</a:t>
            </a:r>
            <a:r>
              <a:rPr lang="en-US" smtClean="0"/>
              <a:t> of the verb); </a:t>
            </a:r>
          </a:p>
          <a:p>
            <a:pPr marL="0" indent="0">
              <a:buNone/>
            </a:pPr>
            <a:r>
              <a:rPr lang="en-US" smtClean="0"/>
              <a:t>χ2=5,283, df=1, p&lt;0.05 (the presence of derivatives with the suffix -</a:t>
            </a:r>
            <a:r>
              <a:rPr lang="en-US" b="1" i="1" smtClean="0"/>
              <a:t>īt</a:t>
            </a:r>
            <a:r>
              <a:rPr lang="en-US" smtClean="0"/>
              <a:t> correlates with the </a:t>
            </a:r>
            <a:r>
              <a:rPr lang="en-US" b="1" smtClean="0">
                <a:solidFill>
                  <a:schemeClr val="accent4"/>
                </a:solidFill>
              </a:rPr>
              <a:t>preservation</a:t>
            </a:r>
            <a:r>
              <a:rPr lang="en-US" smtClean="0">
                <a:solidFill>
                  <a:schemeClr val="accent4"/>
                </a:solidFill>
              </a:rPr>
              <a:t> </a:t>
            </a:r>
            <a:r>
              <a:rPr lang="en-US" smtClean="0"/>
              <a:t>of the verb).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70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mtClean="0"/>
              <a:t>Statistically significant results were also obtained for individual suffixes: </a:t>
            </a:r>
          </a:p>
          <a:p>
            <a:pPr marL="0" indent="0">
              <a:buNone/>
            </a:pPr>
            <a:r>
              <a:rPr lang="en-US" smtClean="0"/>
              <a:t>χ2=6,990, df=1, p&lt;0.05 (the presence of derivatives with the suffix -</a:t>
            </a:r>
            <a:r>
              <a:rPr lang="en-US" b="1" i="1" smtClean="0"/>
              <a:t>ēt</a:t>
            </a:r>
            <a:r>
              <a:rPr lang="en-US" smtClean="0"/>
              <a:t> correlates with the </a:t>
            </a:r>
            <a:r>
              <a:rPr lang="en-US" b="1" smtClean="0">
                <a:solidFill>
                  <a:schemeClr val="accent2"/>
                </a:solidFill>
              </a:rPr>
              <a:t>disappearance</a:t>
            </a:r>
            <a:r>
              <a:rPr lang="en-US" smtClean="0">
                <a:solidFill>
                  <a:schemeClr val="accent2"/>
                </a:solidFill>
              </a:rPr>
              <a:t> </a:t>
            </a:r>
            <a:r>
              <a:rPr lang="en-US" smtClean="0"/>
              <a:t>of the verb); </a:t>
            </a:r>
          </a:p>
          <a:p>
            <a:pPr marL="0" indent="0">
              <a:buNone/>
            </a:pPr>
            <a:r>
              <a:rPr lang="en-US" smtClean="0"/>
              <a:t>χ2=4,818, df=1, p&lt;0.05 (the presence of derivatives with the suffix -</a:t>
            </a:r>
            <a:r>
              <a:rPr lang="en-US" b="1" i="1" smtClean="0"/>
              <a:t>ināt</a:t>
            </a:r>
            <a:r>
              <a:rPr lang="en-US" smtClean="0"/>
              <a:t> correlates with the </a:t>
            </a:r>
            <a:r>
              <a:rPr lang="en-US" b="1" smtClean="0">
                <a:solidFill>
                  <a:schemeClr val="accent4"/>
                </a:solidFill>
              </a:rPr>
              <a:t>preservation</a:t>
            </a:r>
            <a:r>
              <a:rPr lang="en-US" smtClean="0">
                <a:solidFill>
                  <a:schemeClr val="accent4"/>
                </a:solidFill>
              </a:rPr>
              <a:t> </a:t>
            </a:r>
            <a:r>
              <a:rPr lang="en-US" smtClean="0"/>
              <a:t>of the verb); </a:t>
            </a:r>
          </a:p>
          <a:p>
            <a:pPr marL="0" indent="0">
              <a:buNone/>
            </a:pPr>
            <a:r>
              <a:rPr lang="en-US" smtClean="0"/>
              <a:t>χ2=5,283, df=1, p&lt;0.05 (the presence of derivatives with the suffix -</a:t>
            </a:r>
            <a:r>
              <a:rPr lang="en-US" b="1" i="1" smtClean="0"/>
              <a:t>īt</a:t>
            </a:r>
            <a:r>
              <a:rPr lang="en-US" smtClean="0"/>
              <a:t> correlates with the </a:t>
            </a:r>
            <a:r>
              <a:rPr lang="en-US" b="1" smtClean="0">
                <a:solidFill>
                  <a:schemeClr val="accent4"/>
                </a:solidFill>
              </a:rPr>
              <a:t>preservation</a:t>
            </a:r>
            <a:r>
              <a:rPr lang="en-US" smtClean="0">
                <a:solidFill>
                  <a:schemeClr val="accent4"/>
                </a:solidFill>
              </a:rPr>
              <a:t> </a:t>
            </a:r>
            <a:r>
              <a:rPr lang="en-US" smtClean="0"/>
              <a:t>of the verb).</a:t>
            </a:r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123728" y="4509120"/>
            <a:ext cx="4182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00B050"/>
                </a:solidFill>
              </a:rPr>
              <a:t>most derivatives have a causative meaning</a:t>
            </a:r>
            <a:endParaRPr lang="ru-RU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3728" y="3347700"/>
            <a:ext cx="4204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00B050"/>
                </a:solidFill>
              </a:rPr>
              <a:t>most derivatives have an iterative meaning</a:t>
            </a:r>
            <a:endParaRPr lang="ru-RU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95736" y="5723964"/>
            <a:ext cx="4204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accent2"/>
                </a:solidFill>
              </a:rPr>
              <a:t>most derivatives have an iterative meaning</a:t>
            </a:r>
            <a:endParaRPr lang="ru-RU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41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Primary verbs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mtClean="0"/>
              <a:t>Primary verbs are derived not from other words, but from roots preserved either in verbs or as well in nouns or adjectives </a:t>
            </a:r>
            <a:r>
              <a:rPr lang="ru-RU" sz="1600" i="1" smtClean="0"/>
              <a:t>[Mūsdienu </a:t>
            </a:r>
            <a:r>
              <a:rPr lang="ru-RU" sz="1600" i="1"/>
              <a:t>latviešu literārās valodas gramatika. I. daļa. Fonētika un morfoloģija</a:t>
            </a:r>
            <a:r>
              <a:rPr lang="ru-RU" sz="1600" i="1" smtClean="0"/>
              <a:t>, lpp. 332]</a:t>
            </a:r>
            <a:r>
              <a:rPr lang="ru-RU" smtClean="0"/>
              <a:t>.</a:t>
            </a:r>
            <a:endParaRPr lang="en-US" smtClean="0"/>
          </a:p>
          <a:p>
            <a:pPr marL="0" indent="0">
              <a:buNone/>
            </a:pPr>
            <a:r>
              <a:rPr lang="en-US" smtClean="0"/>
              <a:t>b. *</a:t>
            </a:r>
            <a:r>
              <a:rPr lang="en-US" b="1" i="1" smtClean="0"/>
              <a:t>tum</a:t>
            </a:r>
            <a:r>
              <a:rPr lang="en-US" smtClean="0"/>
              <a:t> &gt;       v. </a:t>
            </a:r>
            <a:r>
              <a:rPr lang="ru-RU" b="1" i="1" smtClean="0"/>
              <a:t>tumst</a:t>
            </a:r>
            <a:r>
              <a:rPr lang="ru-RU" smtClean="0"/>
              <a:t> </a:t>
            </a:r>
            <a:r>
              <a:rPr lang="ru-RU" sz="2000" smtClean="0"/>
              <a:t>‘</a:t>
            </a:r>
            <a:r>
              <a:rPr lang="en-US" sz="2000"/>
              <a:t>to</a:t>
            </a:r>
            <a:r>
              <a:rPr lang="en-US" sz="2000" smtClean="0">
                <a:latin typeface="Times New Roman"/>
                <a:cs typeface="Times New Roman"/>
              </a:rPr>
              <a:t> </a:t>
            </a:r>
            <a:r>
              <a:rPr lang="en-US" sz="2000" smtClean="0"/>
              <a:t>get dark</a:t>
            </a:r>
            <a:r>
              <a:rPr lang="ru-RU" sz="2000" smtClean="0"/>
              <a:t>’</a:t>
            </a:r>
            <a:endParaRPr lang="en-US" sz="2000" smtClean="0"/>
          </a:p>
          <a:p>
            <a:pPr marL="0" indent="0">
              <a:buNone/>
            </a:pPr>
            <a:r>
              <a:rPr lang="en-US" smtClean="0"/>
              <a:t>                        n. </a:t>
            </a:r>
            <a:r>
              <a:rPr lang="ru-RU" b="1" i="1" smtClean="0"/>
              <a:t>tumsa</a:t>
            </a:r>
            <a:r>
              <a:rPr lang="ru-RU" smtClean="0"/>
              <a:t> </a:t>
            </a:r>
            <a:r>
              <a:rPr lang="ru-RU" sz="2000" smtClean="0"/>
              <a:t>‘</a:t>
            </a:r>
            <a:r>
              <a:rPr lang="en-US" sz="2000" smtClean="0"/>
              <a:t>darkness</a:t>
            </a:r>
            <a:r>
              <a:rPr lang="ru-RU" sz="2000" smtClean="0"/>
              <a:t>’</a:t>
            </a:r>
            <a:endParaRPr lang="en-US" sz="2000" smtClean="0"/>
          </a:p>
          <a:p>
            <a:pPr marL="0" indent="0">
              <a:buNone/>
            </a:pPr>
            <a:r>
              <a:rPr lang="en-US" smtClean="0"/>
              <a:t>                       adj. </a:t>
            </a:r>
            <a:r>
              <a:rPr lang="ru-RU" b="1" i="1" smtClean="0"/>
              <a:t>tumšs</a:t>
            </a:r>
            <a:r>
              <a:rPr lang="ru-RU" smtClean="0"/>
              <a:t> </a:t>
            </a:r>
            <a:r>
              <a:rPr lang="ru-RU" sz="2000" smtClean="0"/>
              <a:t>‘</a:t>
            </a:r>
            <a:r>
              <a:rPr lang="en-US" sz="2000" smtClean="0"/>
              <a:t>dark</a:t>
            </a:r>
            <a:r>
              <a:rPr lang="ru-RU" sz="2000" smtClean="0"/>
              <a:t>’</a:t>
            </a:r>
            <a:endParaRPr lang="en-US" sz="2000" smtClean="0"/>
          </a:p>
          <a:p>
            <a:pPr marL="0" indent="0">
              <a:buNone/>
            </a:pPr>
            <a:r>
              <a:rPr lang="en-US" smtClean="0"/>
              <a:t>Also: verbs that are formed from the same root but differ in vocalism: </a:t>
            </a:r>
          </a:p>
          <a:p>
            <a:pPr marL="0" indent="0">
              <a:buNone/>
            </a:pPr>
            <a:r>
              <a:rPr lang="en-US" b="1" i="1" smtClean="0"/>
              <a:t>birt</a:t>
            </a:r>
            <a:r>
              <a:rPr lang="en-US" smtClean="0"/>
              <a:t> </a:t>
            </a:r>
            <a:r>
              <a:rPr lang="en-US" sz="2000" smtClean="0"/>
              <a:t>‘to pour, to run out’ |</a:t>
            </a:r>
            <a:r>
              <a:rPr lang="en-US" smtClean="0"/>
              <a:t> </a:t>
            </a:r>
            <a:r>
              <a:rPr lang="en-US" b="1" i="1" smtClean="0"/>
              <a:t>bērt</a:t>
            </a:r>
            <a:r>
              <a:rPr lang="en-US" smtClean="0"/>
              <a:t> </a:t>
            </a:r>
            <a:r>
              <a:rPr lang="en-US" sz="2000" smtClean="0"/>
              <a:t>‘to pour, to strew’</a:t>
            </a:r>
          </a:p>
          <a:p>
            <a:pPr marL="0" indent="0">
              <a:buNone/>
            </a:pPr>
            <a:r>
              <a:rPr lang="en-US" b="1" i="1" smtClean="0"/>
              <a:t>lauzt</a:t>
            </a:r>
            <a:r>
              <a:rPr lang="en-US" smtClean="0"/>
              <a:t> </a:t>
            </a:r>
            <a:r>
              <a:rPr lang="en-US" sz="2000" smtClean="0"/>
              <a:t>‘to break’</a:t>
            </a:r>
            <a:r>
              <a:rPr lang="en-US" smtClean="0"/>
              <a:t> | </a:t>
            </a:r>
            <a:r>
              <a:rPr lang="en-US" b="1" i="1" smtClean="0"/>
              <a:t>lūzt</a:t>
            </a:r>
            <a:r>
              <a:rPr lang="en-US" smtClean="0"/>
              <a:t> </a:t>
            </a:r>
            <a:r>
              <a:rPr lang="en-US" sz="2000" smtClean="0"/>
              <a:t>‘to break, to crack'</a:t>
            </a:r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340848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PERSPECTIVES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smtClean="0">
                <a:solidFill>
                  <a:srgbClr val="0070C0"/>
                </a:solidFill>
              </a:rPr>
              <a:t>The strength of the semantic relationship? </a:t>
            </a:r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r>
              <a:rPr lang="en-US" sz="2000" i="1" smtClean="0"/>
              <a:t>a)causative derivatives</a:t>
            </a:r>
          </a:p>
          <a:p>
            <a:pPr marL="0" indent="0">
              <a:buNone/>
            </a:pPr>
            <a:r>
              <a:rPr lang="en-US" b="1" i="1" smtClean="0"/>
              <a:t>dzimt</a:t>
            </a:r>
            <a:r>
              <a:rPr lang="en-US" smtClean="0"/>
              <a:t> </a:t>
            </a:r>
            <a:r>
              <a:rPr lang="en-US" sz="2000" smtClean="0"/>
              <a:t>‘to be born’</a:t>
            </a:r>
            <a:r>
              <a:rPr lang="en-US" smtClean="0"/>
              <a:t> -&gt; </a:t>
            </a:r>
            <a:r>
              <a:rPr lang="en-US" b="1" i="1" smtClean="0"/>
              <a:t>dzemdēt</a:t>
            </a:r>
            <a:r>
              <a:rPr lang="en-US" smtClean="0"/>
              <a:t> </a:t>
            </a:r>
            <a:r>
              <a:rPr lang="en-US" sz="2000" smtClean="0"/>
              <a:t>‘to give birth’ – </a:t>
            </a:r>
            <a:r>
              <a:rPr lang="en-US" sz="2000" smtClean="0">
                <a:solidFill>
                  <a:srgbClr val="00B0F0"/>
                </a:solidFill>
              </a:rPr>
              <a:t>clear connection</a:t>
            </a:r>
          </a:p>
          <a:p>
            <a:pPr marL="0" indent="0">
              <a:buNone/>
            </a:pPr>
            <a:endParaRPr lang="en-US" b="1" i="1" smtClean="0"/>
          </a:p>
          <a:p>
            <a:pPr marL="0" indent="0">
              <a:buNone/>
            </a:pPr>
            <a:r>
              <a:rPr lang="en-US" sz="2000" i="1" smtClean="0"/>
              <a:t>b) iterative derivatives</a:t>
            </a:r>
            <a:endParaRPr lang="en-US" sz="2000" i="1"/>
          </a:p>
          <a:p>
            <a:pPr marL="0" indent="0">
              <a:buNone/>
            </a:pPr>
            <a:r>
              <a:rPr lang="en-US" b="1" i="1" smtClean="0"/>
              <a:t>dust</a:t>
            </a:r>
            <a:r>
              <a:rPr lang="en-US" smtClean="0"/>
              <a:t> </a:t>
            </a:r>
            <a:r>
              <a:rPr lang="en-US" sz="2000" smtClean="0"/>
              <a:t>‘hard to breathe’ </a:t>
            </a:r>
            <a:r>
              <a:rPr lang="en-US" smtClean="0"/>
              <a:t>-&gt; </a:t>
            </a:r>
            <a:r>
              <a:rPr lang="en-US" b="1" i="1" smtClean="0"/>
              <a:t>dusēt</a:t>
            </a:r>
            <a:r>
              <a:rPr lang="en-US" smtClean="0"/>
              <a:t> </a:t>
            </a:r>
            <a:r>
              <a:rPr lang="en-US" sz="2000" smtClean="0"/>
              <a:t>‘to sleep' – </a:t>
            </a:r>
            <a:r>
              <a:rPr lang="en-US" sz="2000" smtClean="0">
                <a:solidFill>
                  <a:srgbClr val="C00000"/>
                </a:solidFill>
              </a:rPr>
              <a:t>meanings are too different</a:t>
            </a:r>
          </a:p>
          <a:p>
            <a:pPr marL="0" indent="0">
              <a:buNone/>
            </a:pPr>
            <a:r>
              <a:rPr lang="en-US" b="1" i="1" smtClean="0"/>
              <a:t>niezt</a:t>
            </a:r>
            <a:r>
              <a:rPr lang="en-US" smtClean="0"/>
              <a:t> </a:t>
            </a:r>
            <a:r>
              <a:rPr lang="en-US" sz="2000" smtClean="0"/>
              <a:t>‘to scratch’</a:t>
            </a:r>
            <a:r>
              <a:rPr lang="en-US" smtClean="0"/>
              <a:t> -&gt; </a:t>
            </a:r>
            <a:r>
              <a:rPr lang="en-US" b="1" i="1" smtClean="0"/>
              <a:t>niezēt</a:t>
            </a:r>
            <a:r>
              <a:rPr lang="en-US" smtClean="0"/>
              <a:t> </a:t>
            </a:r>
            <a:r>
              <a:rPr lang="en-US" sz="2000" smtClean="0"/>
              <a:t>‘to scratch‘ – </a:t>
            </a:r>
            <a:r>
              <a:rPr lang="en-US" sz="2000" smtClean="0">
                <a:solidFill>
                  <a:srgbClr val="C00000"/>
                </a:solidFill>
              </a:rPr>
              <a:t>meanings are hard to distinguish</a:t>
            </a:r>
            <a:endParaRPr lang="ru-RU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24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The “</a:t>
            </a:r>
            <a:r>
              <a:rPr lang="ru-RU" smtClean="0"/>
              <a:t>vitality</a:t>
            </a:r>
            <a:r>
              <a:rPr lang="en-US" smtClean="0"/>
              <a:t>” of primary verbs correlates with the </a:t>
            </a:r>
            <a:r>
              <a:rPr lang="en-US" b="1" smtClean="0">
                <a:solidFill>
                  <a:schemeClr val="accent4"/>
                </a:solidFill>
              </a:rPr>
              <a:t>semantic</a:t>
            </a:r>
            <a:r>
              <a:rPr lang="en-US" smtClean="0"/>
              <a:t> properties of their derivatives: primary verbs with iterative derivatives disappeared more often than primary verbs with causative derivatives. </a:t>
            </a:r>
          </a:p>
          <a:p>
            <a:r>
              <a:rPr lang="en-US" smtClean="0"/>
              <a:t>There was no statistically significant correlation between the </a:t>
            </a:r>
            <a:r>
              <a:rPr lang="ru-RU" smtClean="0"/>
              <a:t>“vitality” </a:t>
            </a:r>
            <a:r>
              <a:rPr lang="en-US" smtClean="0"/>
              <a:t>of a verb and the </a:t>
            </a:r>
            <a:r>
              <a:rPr lang="ru-RU" smtClean="0">
                <a:solidFill>
                  <a:srgbClr val="C00000"/>
                </a:solidFill>
              </a:rPr>
              <a:t>morphological</a:t>
            </a:r>
            <a:r>
              <a:rPr lang="ru-RU" smtClean="0"/>
              <a:t> properties of </a:t>
            </a:r>
            <a:r>
              <a:rPr lang="en-US" smtClean="0"/>
              <a:t>verb’s</a:t>
            </a:r>
            <a:r>
              <a:rPr lang="ru-RU" smtClean="0"/>
              <a:t> derivatives</a:t>
            </a:r>
            <a:r>
              <a:rPr lang="en-US" smtClean="0"/>
              <a:t>, however, the preserved verbs are characterized by a slightly greater variety of word-formation means compared to the disappeared verbs.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46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en-US" sz="3200" smtClean="0"/>
          </a:p>
          <a:p>
            <a:pPr marL="114300" indent="0" algn="ctr">
              <a:buNone/>
            </a:pPr>
            <a:r>
              <a:rPr lang="en-US" sz="3200" smtClean="0"/>
              <a:t>THANK YOU FOR YOUR ATTENTION!</a:t>
            </a:r>
            <a:endParaRPr lang="ru-RU" sz="3200"/>
          </a:p>
        </p:txBody>
      </p:sp>
    </p:spTree>
    <p:extLst>
      <p:ext uri="{BB962C8B-B14F-4D97-AF65-F5344CB8AC3E}">
        <p14:creationId xmlns:p14="http://schemas.microsoft.com/office/powerpoint/2010/main" val="54706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WHY did SOME Primary verbs DISAPPEAR?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mtClean="0"/>
              <a:t>Most disappeared verbs had </a:t>
            </a:r>
            <a:r>
              <a:rPr lang="en-US" b="1" smtClean="0"/>
              <a:t>ordinary, still actual</a:t>
            </a:r>
            <a:r>
              <a:rPr lang="en-US" smtClean="0"/>
              <a:t> meanings:</a:t>
            </a:r>
          </a:p>
          <a:p>
            <a:pPr marL="0" indent="0">
              <a:buNone/>
            </a:pPr>
            <a:r>
              <a:rPr lang="ru-RU" smtClean="0">
                <a:solidFill>
                  <a:schemeClr val="accent2"/>
                </a:solidFill>
              </a:rPr>
              <a:t>*</a:t>
            </a:r>
            <a:r>
              <a:rPr lang="lv-LV" b="1" i="1" smtClean="0">
                <a:solidFill>
                  <a:schemeClr val="accent2"/>
                </a:solidFill>
              </a:rPr>
              <a:t>bīt</a:t>
            </a:r>
            <a:r>
              <a:rPr lang="ru-RU" smtClean="0">
                <a:solidFill>
                  <a:schemeClr val="accent2"/>
                </a:solidFill>
              </a:rPr>
              <a:t> </a:t>
            </a:r>
            <a:r>
              <a:rPr lang="ru-RU" smtClean="0"/>
              <a:t>‘</a:t>
            </a:r>
            <a:r>
              <a:rPr lang="en-US" smtClean="0"/>
              <a:t>to push</a:t>
            </a:r>
            <a:r>
              <a:rPr lang="ru-RU" smtClean="0"/>
              <a:t>’ </a:t>
            </a:r>
            <a:endParaRPr lang="lv-LV" smtClean="0"/>
          </a:p>
          <a:p>
            <a:pPr marL="0" indent="0">
              <a:buNone/>
            </a:pPr>
            <a:r>
              <a:rPr lang="ru-RU" smtClean="0">
                <a:solidFill>
                  <a:schemeClr val="accent2"/>
                </a:solidFill>
              </a:rPr>
              <a:t>*</a:t>
            </a:r>
            <a:r>
              <a:rPr lang="en-US" b="1" i="1" smtClean="0">
                <a:solidFill>
                  <a:schemeClr val="accent2"/>
                </a:solidFill>
              </a:rPr>
              <a:t>dir</a:t>
            </a:r>
            <a:r>
              <a:rPr lang="ru-RU" b="1" i="1" smtClean="0">
                <a:solidFill>
                  <a:schemeClr val="accent2"/>
                </a:solidFill>
              </a:rPr>
              <a:t>t</a:t>
            </a:r>
            <a:r>
              <a:rPr lang="ru-RU" smtClean="0">
                <a:solidFill>
                  <a:schemeClr val="accent2"/>
                </a:solidFill>
              </a:rPr>
              <a:t> </a:t>
            </a:r>
            <a:r>
              <a:rPr lang="ru-RU" smtClean="0"/>
              <a:t>‘</a:t>
            </a:r>
            <a:r>
              <a:rPr lang="en-US" smtClean="0"/>
              <a:t>to spread (out)</a:t>
            </a:r>
            <a:r>
              <a:rPr lang="ru-RU" smtClean="0"/>
              <a:t>’ </a:t>
            </a:r>
            <a:endParaRPr lang="en-US" smtClean="0"/>
          </a:p>
          <a:p>
            <a:pPr marL="0" indent="0">
              <a:buNone/>
            </a:pPr>
            <a:r>
              <a:rPr lang="ru-RU" smtClean="0">
                <a:solidFill>
                  <a:schemeClr val="accent2"/>
                </a:solidFill>
              </a:rPr>
              <a:t>*</a:t>
            </a:r>
            <a:r>
              <a:rPr lang="en-US" b="1" i="1" smtClean="0">
                <a:solidFill>
                  <a:schemeClr val="accent2"/>
                </a:solidFill>
              </a:rPr>
              <a:t>goz</a:t>
            </a:r>
            <a:r>
              <a:rPr lang="ru-RU" b="1" i="1" smtClean="0">
                <a:solidFill>
                  <a:schemeClr val="accent2"/>
                </a:solidFill>
              </a:rPr>
              <a:t>t</a:t>
            </a:r>
            <a:r>
              <a:rPr lang="ru-RU" smtClean="0">
                <a:solidFill>
                  <a:schemeClr val="accent2"/>
                </a:solidFill>
              </a:rPr>
              <a:t> </a:t>
            </a:r>
            <a:r>
              <a:rPr lang="ru-RU"/>
              <a:t>‘</a:t>
            </a:r>
            <a:r>
              <a:rPr lang="en-US"/>
              <a:t>to </a:t>
            </a:r>
            <a:r>
              <a:rPr lang="en-US" smtClean="0"/>
              <a:t>curve</a:t>
            </a:r>
            <a:r>
              <a:rPr lang="ru-RU" smtClean="0"/>
              <a:t>’ </a:t>
            </a:r>
            <a:endParaRPr lang="en-US" smtClean="0"/>
          </a:p>
          <a:p>
            <a:pPr marL="0" indent="0">
              <a:buNone/>
            </a:pPr>
            <a:r>
              <a:rPr lang="ru-RU" smtClean="0">
                <a:solidFill>
                  <a:schemeClr val="accent2"/>
                </a:solidFill>
              </a:rPr>
              <a:t>*</a:t>
            </a:r>
            <a:r>
              <a:rPr lang="en-US" b="1" i="1" smtClean="0">
                <a:solidFill>
                  <a:schemeClr val="accent2"/>
                </a:solidFill>
              </a:rPr>
              <a:t>kal</a:t>
            </a:r>
            <a:r>
              <a:rPr lang="ru-RU" b="1" i="1" smtClean="0">
                <a:solidFill>
                  <a:schemeClr val="accent2"/>
                </a:solidFill>
              </a:rPr>
              <a:t>t</a:t>
            </a:r>
            <a:r>
              <a:rPr lang="ru-RU" smtClean="0">
                <a:solidFill>
                  <a:schemeClr val="accent2"/>
                </a:solidFill>
              </a:rPr>
              <a:t> </a:t>
            </a:r>
            <a:r>
              <a:rPr lang="ru-RU"/>
              <a:t>‘</a:t>
            </a:r>
            <a:r>
              <a:rPr lang="en-US"/>
              <a:t>to </a:t>
            </a:r>
            <a:r>
              <a:rPr lang="en-US" smtClean="0"/>
              <a:t>speak</a:t>
            </a:r>
            <a:r>
              <a:rPr lang="ru-RU" smtClean="0"/>
              <a:t>’ </a:t>
            </a:r>
            <a:r>
              <a:rPr lang="en-US" smtClean="0"/>
              <a:t>etc.</a:t>
            </a:r>
            <a:endParaRPr lang="lv-LV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r>
              <a:rPr lang="en-US" smtClean="0"/>
              <a:t>-&gt; Not semantics of the verb was the main factor for disappearance.</a:t>
            </a:r>
            <a:endParaRPr lang="lv-LV"/>
          </a:p>
          <a:p>
            <a:pPr marL="0" indent="0">
              <a:buNone/>
            </a:pPr>
            <a:endParaRPr lang="lv-LV" smtClean="0"/>
          </a:p>
          <a:p>
            <a:pPr marL="0" indent="0"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1832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WHY did SOME Primary verbs DISAPPEAR?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mtClean="0"/>
              <a:t>In the “Dictionary of Latvian Etymology” the possible reason for the disappearance is </a:t>
            </a:r>
            <a:r>
              <a:rPr lang="en-US" b="1" smtClean="0"/>
              <a:t>the conflict of homonyms</a:t>
            </a:r>
            <a:r>
              <a:rPr lang="en-US"/>
              <a:t> </a:t>
            </a:r>
            <a:r>
              <a:rPr lang="en-US" smtClean="0"/>
              <a:t>(about 20 cases):</a:t>
            </a:r>
          </a:p>
          <a:p>
            <a:pPr marL="0" indent="0">
              <a:buNone/>
            </a:pPr>
            <a:r>
              <a:rPr lang="ru-RU" smtClean="0">
                <a:solidFill>
                  <a:schemeClr val="accent2"/>
                </a:solidFill>
              </a:rPr>
              <a:t>*</a:t>
            </a:r>
            <a:r>
              <a:rPr lang="ru-RU" b="1" i="1" smtClean="0">
                <a:solidFill>
                  <a:schemeClr val="accent2"/>
                </a:solidFill>
              </a:rPr>
              <a:t>dēt</a:t>
            </a:r>
            <a:r>
              <a:rPr lang="ru-RU" smtClean="0">
                <a:solidFill>
                  <a:schemeClr val="accent2"/>
                </a:solidFill>
              </a:rPr>
              <a:t> </a:t>
            </a:r>
            <a:r>
              <a:rPr lang="ru-RU" smtClean="0"/>
              <a:t>‘</a:t>
            </a:r>
            <a:r>
              <a:rPr lang="en-US" smtClean="0"/>
              <a:t>to say</a:t>
            </a:r>
            <a:r>
              <a:rPr lang="ru-RU" smtClean="0"/>
              <a:t>’ </a:t>
            </a:r>
            <a:r>
              <a:rPr lang="en-US" smtClean="0"/>
              <a:t>replaced by </a:t>
            </a:r>
            <a:r>
              <a:rPr lang="ru-RU" b="1" i="1" smtClean="0">
                <a:solidFill>
                  <a:schemeClr val="accent4"/>
                </a:solidFill>
              </a:rPr>
              <a:t>dēt</a:t>
            </a:r>
            <a:r>
              <a:rPr lang="ru-RU" smtClean="0">
                <a:solidFill>
                  <a:schemeClr val="accent4"/>
                </a:solidFill>
              </a:rPr>
              <a:t> </a:t>
            </a:r>
            <a:r>
              <a:rPr lang="ru-RU" smtClean="0"/>
              <a:t>‘</a:t>
            </a:r>
            <a:r>
              <a:rPr lang="en-US" smtClean="0"/>
              <a:t>to put</a:t>
            </a:r>
            <a:r>
              <a:rPr lang="ru-RU" smtClean="0"/>
              <a:t>’</a:t>
            </a:r>
            <a:endParaRPr lang="en-US" smtClean="0"/>
          </a:p>
          <a:p>
            <a:pPr marL="0" indent="0">
              <a:buNone/>
            </a:pPr>
            <a:r>
              <a:rPr lang="ru-RU" smtClean="0">
                <a:solidFill>
                  <a:schemeClr val="accent2"/>
                </a:solidFill>
              </a:rPr>
              <a:t>*</a:t>
            </a:r>
            <a:r>
              <a:rPr lang="ru-RU" b="1" i="1" smtClean="0">
                <a:solidFill>
                  <a:schemeClr val="accent2"/>
                </a:solidFill>
              </a:rPr>
              <a:t>salt</a:t>
            </a:r>
            <a:r>
              <a:rPr lang="ru-RU" smtClean="0">
                <a:solidFill>
                  <a:schemeClr val="accent2"/>
                </a:solidFill>
              </a:rPr>
              <a:t> </a:t>
            </a:r>
            <a:r>
              <a:rPr lang="ru-RU" smtClean="0"/>
              <a:t>‘</a:t>
            </a:r>
            <a:r>
              <a:rPr lang="en-US" smtClean="0"/>
              <a:t>to get sweet</a:t>
            </a:r>
            <a:r>
              <a:rPr lang="ru-RU" smtClean="0"/>
              <a:t>’ </a:t>
            </a:r>
            <a:r>
              <a:rPr lang="en-US"/>
              <a:t>replaced</a:t>
            </a:r>
            <a:r>
              <a:rPr lang="ru-RU" smtClean="0"/>
              <a:t> </a:t>
            </a:r>
            <a:r>
              <a:rPr lang="en-US" smtClean="0"/>
              <a:t>by </a:t>
            </a:r>
            <a:r>
              <a:rPr lang="ru-RU" b="1" i="1" smtClean="0">
                <a:solidFill>
                  <a:schemeClr val="accent4"/>
                </a:solidFill>
              </a:rPr>
              <a:t>salt</a:t>
            </a:r>
            <a:r>
              <a:rPr lang="ru-RU" smtClean="0">
                <a:solidFill>
                  <a:schemeClr val="accent4"/>
                </a:solidFill>
              </a:rPr>
              <a:t> </a:t>
            </a:r>
            <a:r>
              <a:rPr lang="ru-RU" smtClean="0"/>
              <a:t>‘</a:t>
            </a:r>
            <a:r>
              <a:rPr lang="en-US" smtClean="0"/>
              <a:t>to get cold</a:t>
            </a:r>
            <a:r>
              <a:rPr lang="ru-RU" smtClean="0"/>
              <a:t>’ </a:t>
            </a:r>
            <a:r>
              <a:rPr lang="en-US" smtClean="0"/>
              <a:t>etc</a:t>
            </a:r>
            <a:r>
              <a:rPr lang="ru-RU" smtClean="0"/>
              <a:t>. </a:t>
            </a:r>
            <a:endParaRPr lang="en-US" smtClean="0"/>
          </a:p>
          <a:p>
            <a:pPr marL="0" indent="0">
              <a:buNone/>
            </a:pPr>
            <a:r>
              <a:rPr lang="en-US" smtClean="0"/>
              <a:t>Question that cannot be answered: </a:t>
            </a:r>
          </a:p>
          <a:p>
            <a:pPr marL="0" indent="0">
              <a:buNone/>
            </a:pPr>
            <a:r>
              <a:rPr lang="en-US" smtClean="0"/>
              <a:t>How exactly did homonyms compete with each other? What influenced the disappearance of one of them – frequency, semantic properties or something else?</a:t>
            </a:r>
          </a:p>
          <a:p>
            <a:pPr marL="0" indent="0">
              <a:buNone/>
            </a:pPr>
            <a:r>
              <a:rPr lang="en-US" b="1" smtClean="0"/>
              <a:t>Is any other reason </a:t>
            </a:r>
            <a:r>
              <a:rPr lang="en-US" b="1"/>
              <a:t>for the </a:t>
            </a:r>
            <a:r>
              <a:rPr lang="en-US" b="1" smtClean="0"/>
              <a:t>disappearance?</a:t>
            </a:r>
            <a:endParaRPr lang="ru-RU" b="1"/>
          </a:p>
        </p:txBody>
      </p:sp>
    </p:spTree>
    <p:extLst>
      <p:ext uri="{BB962C8B-B14F-4D97-AF65-F5344CB8AC3E}">
        <p14:creationId xmlns:p14="http://schemas.microsoft.com/office/powerpoint/2010/main" val="117287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WHY did SOME Primary verbs DISAPPEAR?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87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smtClean="0"/>
              <a:t>Purpose of the study</a:t>
            </a:r>
          </a:p>
          <a:p>
            <a:pPr marL="0" indent="0">
              <a:buNone/>
            </a:pPr>
            <a:r>
              <a:rPr lang="en-US" smtClean="0"/>
              <a:t>Which factors influenced the preservation or disappearance of primary verbs of the Latvian language?</a:t>
            </a:r>
          </a:p>
          <a:p>
            <a:pPr marL="0" indent="0">
              <a:buNone/>
            </a:pPr>
            <a:r>
              <a:rPr lang="en-US" u="sng" smtClean="0"/>
              <a:t>Hypothesis</a:t>
            </a:r>
          </a:p>
          <a:p>
            <a:pPr marL="0" indent="0">
              <a:buNone/>
            </a:pPr>
            <a:r>
              <a:rPr lang="en-US" smtClean="0"/>
              <a:t>The </a:t>
            </a:r>
            <a:r>
              <a:rPr lang="en-US"/>
              <a:t>semantic and morphological properties of the derivatives could influence the disappearance or the preservation of primary verbs</a:t>
            </a:r>
            <a:r>
              <a:rPr lang="en-US" smtClean="0"/>
              <a:t>.</a:t>
            </a:r>
          </a:p>
          <a:p>
            <a:pPr marL="0" indent="0">
              <a:buNone/>
            </a:pPr>
            <a:r>
              <a:rPr lang="en-US" u="sng" smtClean="0"/>
              <a:t>Material</a:t>
            </a:r>
          </a:p>
          <a:p>
            <a:pPr marL="0" indent="0">
              <a:buNone/>
            </a:pPr>
            <a:r>
              <a:rPr lang="en-US"/>
              <a:t>461 primary verbs from the “Dictionary of Latvian Etymology” were analysed in terms of their current </a:t>
            </a:r>
            <a:r>
              <a:rPr lang="en-US" smtClean="0"/>
              <a:t>status, </a:t>
            </a:r>
            <a:r>
              <a:rPr lang="en-US"/>
              <a:t>productivity, and semantics of their </a:t>
            </a:r>
            <a:r>
              <a:rPr lang="en-US" smtClean="0"/>
              <a:t>derivatives.</a:t>
            </a:r>
            <a:endParaRPr lang="ru-RU"/>
          </a:p>
          <a:p>
            <a:pPr marL="0" indent="0">
              <a:buNone/>
            </a:pPr>
            <a:endParaRPr lang="ru-RU"/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6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Example of information</a:t>
            </a:r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6519728"/>
              </p:ext>
            </p:extLst>
          </p:nvPr>
        </p:nvGraphicFramePr>
        <p:xfrm>
          <a:off x="539552" y="1844825"/>
          <a:ext cx="8136903" cy="33120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712301"/>
                <a:gridCol w="2328259"/>
                <a:gridCol w="3096343"/>
              </a:tblGrid>
              <a:tr h="504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Primary verb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braukt</a:t>
                      </a:r>
                      <a:r>
                        <a:rPr lang="ru-RU" sz="1600">
                          <a:effectLst/>
                        </a:rPr>
                        <a:t> </a:t>
                      </a:r>
                      <a:r>
                        <a:rPr lang="ru-RU" sz="1600" smtClean="0">
                          <a:effectLst/>
                        </a:rPr>
                        <a:t>‘*</a:t>
                      </a:r>
                      <a:r>
                        <a:rPr lang="en-US" sz="1600" smtClean="0">
                          <a:effectLst/>
                        </a:rPr>
                        <a:t>to rub</a:t>
                      </a:r>
                      <a:r>
                        <a:rPr lang="ru-RU" sz="1600" smtClean="0">
                          <a:effectLst/>
                        </a:rPr>
                        <a:t>; </a:t>
                      </a:r>
                      <a:r>
                        <a:rPr lang="en-US" sz="1600" smtClean="0">
                          <a:effectLst/>
                        </a:rPr>
                        <a:t>to go</a:t>
                      </a:r>
                      <a:r>
                        <a:rPr lang="ru-RU" sz="1600" smtClean="0">
                          <a:effectLst/>
                        </a:rPr>
                        <a:t>’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*</a:t>
                      </a:r>
                      <a:r>
                        <a:rPr lang="lv-LV" sz="1600">
                          <a:effectLst/>
                        </a:rPr>
                        <a:t>dert </a:t>
                      </a:r>
                      <a:r>
                        <a:rPr lang="ru-RU" sz="1600" smtClean="0">
                          <a:effectLst/>
                        </a:rPr>
                        <a:t>‘</a:t>
                      </a:r>
                      <a:r>
                        <a:rPr lang="en-US" sz="1600" smtClean="0">
                          <a:effectLst/>
                        </a:rPr>
                        <a:t>to tear</a:t>
                      </a:r>
                      <a:r>
                        <a:rPr lang="ru-RU" sz="1600" smtClean="0">
                          <a:effectLst/>
                        </a:rPr>
                        <a:t>, </a:t>
                      </a:r>
                      <a:r>
                        <a:rPr lang="en-US" sz="1600" smtClean="0">
                          <a:effectLst/>
                        </a:rPr>
                        <a:t>to split</a:t>
                      </a:r>
                      <a:r>
                        <a:rPr lang="ru-RU" sz="1600" smtClean="0">
                          <a:effectLst/>
                        </a:rPr>
                        <a:t>’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792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Derivatives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braucīt </a:t>
                      </a:r>
                      <a:r>
                        <a:rPr lang="ru-RU" sz="1600" smtClean="0">
                          <a:effectLst/>
                        </a:rPr>
                        <a:t>‘</a:t>
                      </a:r>
                      <a:r>
                        <a:rPr lang="en-US" sz="1600" smtClean="0">
                          <a:effectLst/>
                        </a:rPr>
                        <a:t>to rub</a:t>
                      </a:r>
                      <a:r>
                        <a:rPr lang="ru-RU" sz="1600" smtClean="0">
                          <a:effectLst/>
                        </a:rPr>
                        <a:t>’,</a:t>
                      </a:r>
                      <a:endParaRPr lang="ru-RU" sz="16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braukāt </a:t>
                      </a:r>
                      <a:r>
                        <a:rPr lang="ru-RU" sz="1600" smtClean="0">
                          <a:effectLst/>
                        </a:rPr>
                        <a:t>‘</a:t>
                      </a:r>
                      <a:r>
                        <a:rPr lang="en-US" sz="1600" smtClean="0">
                          <a:effectLst/>
                        </a:rPr>
                        <a:t>to go</a:t>
                      </a:r>
                      <a:r>
                        <a:rPr lang="ru-RU" sz="1600" smtClean="0">
                          <a:effectLst/>
                        </a:rPr>
                        <a:t>’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darīt </a:t>
                      </a:r>
                      <a:r>
                        <a:rPr lang="ru-RU" sz="1600" smtClean="0">
                          <a:effectLst/>
                        </a:rPr>
                        <a:t>‘</a:t>
                      </a:r>
                      <a:r>
                        <a:rPr lang="en-US" sz="1600" smtClean="0">
                          <a:effectLst/>
                        </a:rPr>
                        <a:t>to do</a:t>
                      </a:r>
                      <a:r>
                        <a:rPr lang="ru-RU" sz="1600" smtClean="0">
                          <a:effectLst/>
                        </a:rPr>
                        <a:t>’, </a:t>
                      </a:r>
                      <a:endParaRPr lang="ru-RU" sz="16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derēt </a:t>
                      </a:r>
                      <a:r>
                        <a:rPr lang="ru-RU" sz="1600" smtClean="0">
                          <a:effectLst/>
                        </a:rPr>
                        <a:t>‘</a:t>
                      </a:r>
                      <a:r>
                        <a:rPr lang="en-US" sz="1600" smtClean="0">
                          <a:effectLst/>
                        </a:rPr>
                        <a:t>to suit</a:t>
                      </a:r>
                      <a:r>
                        <a:rPr lang="ru-RU" sz="1600" smtClean="0">
                          <a:effectLst/>
                        </a:rPr>
                        <a:t>’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504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Suffixes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-īt; -āt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-īt; -</a:t>
                      </a:r>
                      <a:r>
                        <a:rPr lang="lv-LV" sz="1600">
                          <a:effectLst/>
                        </a:rPr>
                        <a:t>ē</a:t>
                      </a:r>
                      <a:r>
                        <a:rPr lang="ru-RU" sz="1600">
                          <a:effectLst/>
                        </a:rPr>
                        <a:t>t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504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Conjuction</a:t>
                      </a:r>
                      <a:r>
                        <a:rPr lang="en-US" sz="1600" baseline="0" smtClean="0">
                          <a:effectLst/>
                        </a:rPr>
                        <a:t> of derivatives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</a:rPr>
                        <a:t>3</a:t>
                      </a:r>
                      <a:r>
                        <a:rPr lang="en-US" sz="1600" smtClean="0">
                          <a:effectLst/>
                        </a:rPr>
                        <a:t>d</a:t>
                      </a:r>
                      <a:r>
                        <a:rPr lang="ru-RU" sz="1600" smtClean="0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и </a:t>
                      </a:r>
                      <a:r>
                        <a:rPr lang="ru-RU" sz="1600" smtClean="0">
                          <a:effectLst/>
                        </a:rPr>
                        <a:t>2</a:t>
                      </a:r>
                      <a:r>
                        <a:rPr lang="en-US" sz="1600" smtClean="0">
                          <a:effectLst/>
                        </a:rPr>
                        <a:t>nd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21310" algn="l"/>
                        </a:tabLst>
                      </a:pPr>
                      <a:r>
                        <a:rPr lang="ru-RU" sz="1600" smtClean="0">
                          <a:effectLst/>
                        </a:rPr>
                        <a:t>3</a:t>
                      </a:r>
                      <a:r>
                        <a:rPr lang="en-US" sz="1600" smtClean="0">
                          <a:effectLst/>
                        </a:rPr>
                        <a:t>d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504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Historical</a:t>
                      </a:r>
                      <a:r>
                        <a:rPr lang="en-US" sz="1600" baseline="0" smtClean="0">
                          <a:effectLst/>
                        </a:rPr>
                        <a:t> meanings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iterative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causative</a:t>
                      </a:r>
                      <a:r>
                        <a:rPr lang="ru-RU" sz="1600" smtClean="0">
                          <a:effectLst/>
                        </a:rPr>
                        <a:t>; </a:t>
                      </a:r>
                      <a:r>
                        <a:rPr lang="en-US" sz="1600" smtClean="0">
                          <a:effectLst/>
                        </a:rPr>
                        <a:t>iterative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504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Status of the verb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preserved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disappeared</a:t>
                      </a:r>
                      <a:r>
                        <a:rPr lang="en-US" sz="1600" baseline="0" smtClean="0">
                          <a:effectLst/>
                        </a:rPr>
                        <a:t> </a:t>
                      </a:r>
                      <a:r>
                        <a:rPr lang="ru-RU" sz="1600" smtClean="0">
                          <a:effectLst/>
                        </a:rPr>
                        <a:t>(</a:t>
                      </a:r>
                      <a:r>
                        <a:rPr lang="en-US" sz="1600" smtClean="0">
                          <a:effectLst/>
                        </a:rPr>
                        <a:t>reconstruction</a:t>
                      </a:r>
                      <a:r>
                        <a:rPr lang="ru-RU" sz="1600" smtClean="0">
                          <a:effectLst/>
                        </a:rPr>
                        <a:t>)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843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Status of the verb</a:t>
            </a:r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02737"/>
              </p:ext>
            </p:extLst>
          </p:nvPr>
        </p:nvGraphicFramePr>
        <p:xfrm>
          <a:off x="467545" y="2025096"/>
          <a:ext cx="8208910" cy="226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3644"/>
                <a:gridCol w="2507225"/>
                <a:gridCol w="2268041"/>
              </a:tblGrid>
              <a:tr h="75600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</a:rPr>
                        <a:t>Status of the verb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</a:rPr>
                        <a:t>Number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</a:rPr>
                        <a:t>%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756000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</a:rPr>
                        <a:t>preserved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282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smtClean="0">
                          <a:effectLst/>
                        </a:rPr>
                        <a:t>61,2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75600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</a:rPr>
                        <a:t>disappeared</a:t>
                      </a:r>
                      <a:r>
                        <a:rPr lang="en-US" sz="2000" baseline="0" smtClean="0">
                          <a:effectLst/>
                        </a:rPr>
                        <a:t> 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179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smtClean="0">
                          <a:effectLst/>
                        </a:rPr>
                        <a:t>38,8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99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MeaningS of derivatives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365104"/>
            <a:ext cx="8568952" cy="2160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mtClean="0"/>
              <a:t>Due to the small number of durative and intensive meanings, these meanings were further ignored. </a:t>
            </a:r>
          </a:p>
          <a:p>
            <a:pPr marL="0" indent="0">
              <a:buNone/>
            </a:pPr>
            <a:r>
              <a:rPr lang="en-US" smtClean="0"/>
              <a:t>This decision corresponds with the modern division of suffixal verbs into two groups: causative and iterative </a:t>
            </a:r>
            <a:r>
              <a:rPr lang="ru-RU" sz="1600" i="1" smtClean="0"/>
              <a:t>[Mūsdienu latviešu literārās valodas gramatika. I. daļa. Fonētika un morfoloģija, lpp. 332–333].</a:t>
            </a:r>
          </a:p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976739"/>
              </p:ext>
            </p:extLst>
          </p:nvPr>
        </p:nvGraphicFramePr>
        <p:xfrm>
          <a:off x="1115617" y="1772815"/>
          <a:ext cx="6840760" cy="23762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1031"/>
                <a:gridCol w="3879729"/>
              </a:tblGrid>
              <a:tr h="475253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</a:rPr>
                        <a:t>Meanings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</a:rPr>
                        <a:t>% of meanings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475253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</a:rPr>
                        <a:t>iterative</a:t>
                      </a:r>
                      <a:r>
                        <a:rPr lang="ru-RU" sz="2000">
                          <a:effectLst/>
                        </a:rPr>
                        <a:t>	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smtClean="0">
                          <a:effectLst/>
                        </a:rPr>
                        <a:t>62,0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475253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</a:rPr>
                        <a:t>causative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smtClean="0">
                          <a:effectLst/>
                        </a:rPr>
                        <a:t>31,1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475253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</a:rPr>
                        <a:t>durative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smtClean="0">
                          <a:effectLst/>
                        </a:rPr>
                        <a:t>4,1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475253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</a:rPr>
                        <a:t>intensive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smtClean="0">
                          <a:effectLst/>
                        </a:rPr>
                        <a:t>2,8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241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Meaning of derivatives - 2</a:t>
            </a:r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131752"/>
              </p:ext>
            </p:extLst>
          </p:nvPr>
        </p:nvGraphicFramePr>
        <p:xfrm>
          <a:off x="971600" y="2132856"/>
          <a:ext cx="6984776" cy="273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28951"/>
                <a:gridCol w="3655825"/>
              </a:tblGrid>
              <a:tr h="68400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</a:rPr>
                        <a:t>Meanings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</a:rPr>
                        <a:t>% of verbs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68400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</a:rPr>
                        <a:t>iterative</a:t>
                      </a:r>
                      <a:r>
                        <a:rPr lang="ru-RU" sz="2000">
                          <a:effectLst/>
                        </a:rPr>
                        <a:t>	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smtClean="0">
                          <a:effectLst/>
                        </a:rPr>
                        <a:t>59,9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68400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</a:rPr>
                        <a:t>causative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smtClean="0">
                          <a:effectLst/>
                        </a:rPr>
                        <a:t>23,6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68400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</a:rPr>
                        <a:t>iterative + causative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smtClean="0">
                          <a:effectLst/>
                        </a:rPr>
                        <a:t>16,5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804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712</TotalTime>
  <Words>1308</Words>
  <Application>Microsoft Office PowerPoint</Application>
  <PresentationFormat>Экран (4:3)</PresentationFormat>
  <Paragraphs>152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Аптека</vt:lpstr>
      <vt:lpstr>On “Vitality” of Primary Latvian Verbs</vt:lpstr>
      <vt:lpstr>Primary verbs</vt:lpstr>
      <vt:lpstr>WHY did SOME Primary verbs DISAPPEAR?</vt:lpstr>
      <vt:lpstr>WHY did SOME Primary verbs DISAPPEAR?</vt:lpstr>
      <vt:lpstr>WHY did SOME Primary verbs DISAPPEAR?</vt:lpstr>
      <vt:lpstr>Example of information</vt:lpstr>
      <vt:lpstr>Status of the verb</vt:lpstr>
      <vt:lpstr>MeaningS of derivatives</vt:lpstr>
      <vt:lpstr>Meaning of derivatives - 2</vt:lpstr>
      <vt:lpstr>Shortcomings of the database</vt:lpstr>
      <vt:lpstr>Examples of derivational means</vt:lpstr>
      <vt:lpstr>Презентация PowerPoint</vt:lpstr>
      <vt:lpstr>Презентация PowerPoint</vt:lpstr>
      <vt:lpstr>Results</vt:lpstr>
      <vt:lpstr>Results</vt:lpstr>
      <vt:lpstr>Results</vt:lpstr>
      <vt:lpstr>Discussion</vt:lpstr>
      <vt:lpstr>Results</vt:lpstr>
      <vt:lpstr>Results</vt:lpstr>
      <vt:lpstr>PERSPECTIVES</vt:lpstr>
      <vt:lpstr>Conclusion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“Vitality” of Primary Latvian Verbs</dc:title>
  <dc:creator>abc</dc:creator>
  <cp:lastModifiedBy>abc</cp:lastModifiedBy>
  <cp:revision>76</cp:revision>
  <dcterms:created xsi:type="dcterms:W3CDTF">2022-07-01T13:21:41Z</dcterms:created>
  <dcterms:modified xsi:type="dcterms:W3CDTF">2022-07-22T10:56:35Z</dcterms:modified>
</cp:coreProperties>
</file>