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1"/>
  </p:notesMasterIdLst>
  <p:sldIdLst>
    <p:sldId id="331"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1" r:id="rId21"/>
    <p:sldId id="350" r:id="rId22"/>
    <p:sldId id="258" r:id="rId23"/>
    <p:sldId id="259" r:id="rId24"/>
    <p:sldId id="260" r:id="rId25"/>
    <p:sldId id="261" r:id="rId26"/>
    <p:sldId id="262" r:id="rId27"/>
    <p:sldId id="263" r:id="rId28"/>
    <p:sldId id="264" r:id="rId29"/>
    <p:sldId id="265" r:id="rId30"/>
    <p:sldId id="266" r:id="rId31"/>
    <p:sldId id="267" r:id="rId32"/>
    <p:sldId id="268" r:id="rId33"/>
    <p:sldId id="325" r:id="rId34"/>
    <p:sldId id="269" r:id="rId35"/>
    <p:sldId id="270" r:id="rId36"/>
    <p:sldId id="271" r:id="rId37"/>
    <p:sldId id="272" r:id="rId38"/>
    <p:sldId id="273" r:id="rId39"/>
    <p:sldId id="274" r:id="rId40"/>
    <p:sldId id="275" r:id="rId41"/>
    <p:sldId id="276" r:id="rId42"/>
    <p:sldId id="277" r:id="rId43"/>
    <p:sldId id="278" r:id="rId44"/>
    <p:sldId id="321" r:id="rId45"/>
    <p:sldId id="322" r:id="rId46"/>
    <p:sldId id="279" r:id="rId47"/>
    <p:sldId id="280" r:id="rId48"/>
    <p:sldId id="281" r:id="rId49"/>
    <p:sldId id="282" r:id="rId50"/>
    <p:sldId id="283" r:id="rId51"/>
    <p:sldId id="284" r:id="rId52"/>
    <p:sldId id="285" r:id="rId53"/>
    <p:sldId id="286" r:id="rId54"/>
    <p:sldId id="287" r:id="rId55"/>
    <p:sldId id="288" r:id="rId56"/>
    <p:sldId id="323" r:id="rId57"/>
    <p:sldId id="289" r:id="rId58"/>
    <p:sldId id="290" r:id="rId59"/>
    <p:sldId id="291" r:id="rId60"/>
    <p:sldId id="292" r:id="rId61"/>
    <p:sldId id="293" r:id="rId62"/>
    <p:sldId id="294" r:id="rId63"/>
    <p:sldId id="295" r:id="rId64"/>
    <p:sldId id="296" r:id="rId65"/>
    <p:sldId id="297" r:id="rId66"/>
    <p:sldId id="298" r:id="rId67"/>
    <p:sldId id="299" r:id="rId68"/>
    <p:sldId id="300" r:id="rId69"/>
    <p:sldId id="301" r:id="rId70"/>
    <p:sldId id="302" r:id="rId71"/>
    <p:sldId id="303" r:id="rId72"/>
    <p:sldId id="304" r:id="rId73"/>
    <p:sldId id="324" r:id="rId74"/>
    <p:sldId id="305" r:id="rId75"/>
    <p:sldId id="306" r:id="rId76"/>
    <p:sldId id="326" r:id="rId77"/>
    <p:sldId id="327" r:id="rId78"/>
    <p:sldId id="328" r:id="rId79"/>
    <p:sldId id="329" r:id="rId80"/>
    <p:sldId id="307" r:id="rId81"/>
    <p:sldId id="308" r:id="rId82"/>
    <p:sldId id="309" r:id="rId83"/>
    <p:sldId id="310" r:id="rId84"/>
    <p:sldId id="311" r:id="rId85"/>
    <p:sldId id="312" r:id="rId86"/>
    <p:sldId id="313" r:id="rId87"/>
    <p:sldId id="314" r:id="rId88"/>
    <p:sldId id="315" r:id="rId89"/>
    <p:sldId id="316" r:id="rId90"/>
    <p:sldId id="317" r:id="rId91"/>
    <p:sldId id="330" r:id="rId92"/>
    <p:sldId id="319" r:id="rId93"/>
    <p:sldId id="318" r:id="rId94"/>
    <p:sldId id="353" r:id="rId95"/>
    <p:sldId id="354" r:id="rId96"/>
    <p:sldId id="355" r:id="rId97"/>
    <p:sldId id="356" r:id="rId98"/>
    <p:sldId id="357" r:id="rId99"/>
    <p:sldId id="352"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82"/>
  </p:normalViewPr>
  <p:slideViewPr>
    <p:cSldViewPr snapToGrid="0" snapToObjects="1">
      <p:cViewPr varScale="1">
        <p:scale>
          <a:sx n="90" d="100"/>
          <a:sy n="90" d="100"/>
        </p:scale>
        <p:origin x="232" y="7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76BB1-3639-3046-8A8E-4744D7A6EDC7}" type="datetimeFigureOut">
              <a:rPr lang="en-US" smtClean="0"/>
              <a:t>7/23/22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DA156-0BFB-354F-947A-FD1B2C96C481}" type="slidenum">
              <a:rPr lang="en-US" smtClean="0"/>
              <a:t>‹#›</a:t>
            </a:fld>
            <a:endParaRPr lang="en-US"/>
          </a:p>
        </p:txBody>
      </p:sp>
    </p:spTree>
    <p:extLst>
      <p:ext uri="{BB962C8B-B14F-4D97-AF65-F5344CB8AC3E}">
        <p14:creationId xmlns:p14="http://schemas.microsoft.com/office/powerpoint/2010/main" val="102350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FA5787E-527E-8048-8153-42262B9CAF84}" type="slidenum">
              <a:rPr lang="fr-FR" smtClean="0"/>
              <a:t>21</a:t>
            </a:fld>
            <a:endParaRPr lang="fr-FR"/>
          </a:p>
        </p:txBody>
      </p:sp>
    </p:spTree>
    <p:extLst>
      <p:ext uri="{BB962C8B-B14F-4D97-AF65-F5344CB8AC3E}">
        <p14:creationId xmlns:p14="http://schemas.microsoft.com/office/powerpoint/2010/main" val="1887310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39F84B-9BBD-FF4B-889A-9D1277F4DC28}"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107981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F84B-9BBD-FF4B-889A-9D1277F4DC28}"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133729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F84B-9BBD-FF4B-889A-9D1277F4DC28}"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39810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9F84B-9BBD-FF4B-889A-9D1277F4DC28}"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6749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9F84B-9BBD-FF4B-889A-9D1277F4DC28}" type="datetimeFigureOut">
              <a:rPr lang="en-US" smtClean="0"/>
              <a:t>7/23/22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54496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9F84B-9BBD-FF4B-889A-9D1277F4DC28}"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21555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9F84B-9BBD-FF4B-889A-9D1277F4DC28}" type="datetimeFigureOut">
              <a:rPr lang="en-US" smtClean="0"/>
              <a:t>7/23/22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3259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9F84B-9BBD-FF4B-889A-9D1277F4DC28}" type="datetimeFigureOut">
              <a:rPr lang="en-US" smtClean="0"/>
              <a:t>7/23/22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20635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9F84B-9BBD-FF4B-889A-9D1277F4DC28}" type="datetimeFigureOut">
              <a:rPr lang="en-US" smtClean="0"/>
              <a:t>7/23/22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3696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9F84B-9BBD-FF4B-889A-9D1277F4DC28}"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67762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9F84B-9BBD-FF4B-889A-9D1277F4DC28}" type="datetimeFigureOut">
              <a:rPr lang="en-US" smtClean="0"/>
              <a:t>7/23/22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187D9-8F43-9146-8033-DFF896AD908F}" type="slidenum">
              <a:rPr lang="en-US" smtClean="0"/>
              <a:t>‹#›</a:t>
            </a:fld>
            <a:endParaRPr lang="en-US"/>
          </a:p>
        </p:txBody>
      </p:sp>
    </p:spTree>
    <p:extLst>
      <p:ext uri="{BB962C8B-B14F-4D97-AF65-F5344CB8AC3E}">
        <p14:creationId xmlns:p14="http://schemas.microsoft.com/office/powerpoint/2010/main" val="797511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9F84B-9BBD-FF4B-889A-9D1277F4DC28}" type="datetimeFigureOut">
              <a:rPr lang="en-US" smtClean="0"/>
              <a:t>7/23/22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187D9-8F43-9146-8033-DFF896AD908F}" type="slidenum">
              <a:rPr lang="en-US" smtClean="0"/>
              <a:t>‹#›</a:t>
            </a:fld>
            <a:endParaRPr lang="en-US"/>
          </a:p>
        </p:txBody>
      </p:sp>
    </p:spTree>
    <p:extLst>
      <p:ext uri="{BB962C8B-B14F-4D97-AF65-F5344CB8AC3E}">
        <p14:creationId xmlns:p14="http://schemas.microsoft.com/office/powerpoint/2010/main" val="205900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 Id="rId3" Type="http://schemas.openxmlformats.org/officeDocument/2006/relationships/image" Target="../media/image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 Id="rId3"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image" Target="../media/image24.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8.png"/><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image" Target="../media/image2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5.xml"/><Relationship Id="rId2" Type="http://schemas.openxmlformats.org/officeDocument/2006/relationships/image" Target="../media/image3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png"/><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 Id="rId3" Type="http://schemas.openxmlformats.org/officeDocument/2006/relationships/image" Target="../media/image4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emf"/><Relationship Id="rId3" Type="http://schemas.openxmlformats.org/officeDocument/2006/relationships/image" Target="../media/image4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9.png"/><Relationship Id="rId3" Type="http://schemas.openxmlformats.org/officeDocument/2006/relationships/image" Target="../media/image50.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e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brief overview of diachronic typology</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r>
              <a:rPr lang="en-US" dirty="0" err="1" smtClean="0">
                <a:latin typeface="+mj-lt"/>
              </a:rPr>
              <a:t>Eitan</a:t>
            </a:r>
            <a:r>
              <a:rPr lang="en-US" dirty="0" smtClean="0">
                <a:latin typeface="+mj-lt"/>
              </a:rPr>
              <a:t> Grossman (Hebrew University of Jerusalem)</a:t>
            </a:r>
          </a:p>
          <a:p>
            <a:endParaRPr lang="en-US" dirty="0" smtClean="0">
              <a:latin typeface="+mj-lt"/>
            </a:endParaRPr>
          </a:p>
          <a:p>
            <a:r>
              <a:rPr lang="en-US" dirty="0" smtClean="0">
                <a:latin typeface="+mj-lt"/>
              </a:rPr>
              <a:t>Academia </a:t>
            </a:r>
            <a:r>
              <a:rPr lang="en-US" dirty="0" err="1">
                <a:latin typeface="+mj-lt"/>
              </a:rPr>
              <a:t>Grammaticorum</a:t>
            </a:r>
            <a:r>
              <a:rPr lang="en-US" dirty="0">
                <a:latin typeface="+mj-lt"/>
              </a:rPr>
              <a:t> </a:t>
            </a:r>
            <a:r>
              <a:rPr lang="en-US" dirty="0" err="1">
                <a:latin typeface="+mj-lt"/>
              </a:rPr>
              <a:t>Salensis</a:t>
            </a:r>
            <a:r>
              <a:rPr lang="en-US" dirty="0">
                <a:latin typeface="+mj-lt"/>
              </a:rPr>
              <a:t> 24-30 July 2022</a:t>
            </a:r>
            <a:endParaRPr lang="fr-FR" dirty="0">
              <a:latin typeface="+mj-lt"/>
            </a:endParaRPr>
          </a:p>
          <a:p>
            <a:endParaRPr lang="en-US" dirty="0">
              <a:latin typeface="+mj-lt"/>
            </a:endParaRPr>
          </a:p>
        </p:txBody>
      </p:sp>
    </p:spTree>
    <p:extLst>
      <p:ext uri="{BB962C8B-B14F-4D97-AF65-F5344CB8AC3E}">
        <p14:creationId xmlns:p14="http://schemas.microsoft.com/office/powerpoint/2010/main" val="1306000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Diachronic typology</a:t>
            </a:r>
            <a:endParaRPr lang="en-US" dirty="0"/>
          </a:p>
        </p:txBody>
      </p:sp>
      <p:sp>
        <p:nvSpPr>
          <p:cNvPr id="3" name="מציין מיקום תוכן 2"/>
          <p:cNvSpPr>
            <a:spLocks noGrp="1"/>
          </p:cNvSpPr>
          <p:nvPr>
            <p:ph idx="1"/>
          </p:nvPr>
        </p:nvSpPr>
        <p:spPr/>
        <p:txBody>
          <a:bodyPr>
            <a:normAutofit/>
          </a:bodyPr>
          <a:lstStyle/>
          <a:p>
            <a:pPr marL="0" indent="0">
              <a:buNone/>
            </a:pPr>
            <a:r>
              <a:rPr lang="en-US" dirty="0" smtClean="0">
                <a:latin typeface="+mj-lt"/>
              </a:rPr>
              <a:t>Cross-linguistically recurrent </a:t>
            </a:r>
            <a:r>
              <a:rPr lang="en-US" dirty="0" smtClean="0">
                <a:latin typeface="+mj-lt"/>
              </a:rPr>
              <a:t>sound patterns are </a:t>
            </a:r>
            <a:r>
              <a:rPr lang="en-US" dirty="0" smtClean="0">
                <a:latin typeface="+mj-lt"/>
              </a:rPr>
              <a:t>generally assumed to be the result of cross-linguistically recurrent patterns of </a:t>
            </a:r>
            <a:r>
              <a:rPr lang="en-US" dirty="0" smtClean="0">
                <a:latin typeface="+mj-lt"/>
              </a:rPr>
              <a:t>sound change and retention.</a:t>
            </a:r>
          </a:p>
          <a:p>
            <a:pPr marL="0" indent="0">
              <a:buNone/>
            </a:pPr>
            <a:endParaRPr lang="en-US" dirty="0">
              <a:latin typeface="+mj-lt"/>
            </a:endParaRPr>
          </a:p>
          <a:p>
            <a:pPr marL="0" indent="0">
              <a:buNone/>
            </a:pPr>
            <a:r>
              <a:rPr lang="en-US" dirty="0" smtClean="0">
                <a:latin typeface="+mj-lt"/>
              </a:rPr>
              <a:t>For example, nasal vowels are typically the result of VN sequences in which the vowel is contextually nasalized, and the nasal consonant is eventually lost. The nasality of the vowel can subsequently be lost (Greenberg 1969). </a:t>
            </a:r>
            <a:endParaRPr lang="en-US" dirty="0">
              <a:latin typeface="Gill Sans MT" panose="020B0502020104020203" pitchFamily="34" charset="0"/>
            </a:endParaRPr>
          </a:p>
        </p:txBody>
      </p:sp>
      <p:pic>
        <p:nvPicPr>
          <p:cNvPr id="4" name="Picture 3"/>
          <p:cNvPicPr>
            <a:picLocks noChangeAspect="1"/>
          </p:cNvPicPr>
          <p:nvPr/>
        </p:nvPicPr>
        <p:blipFill>
          <a:blip r:embed="rId2"/>
          <a:stretch>
            <a:fillRect/>
          </a:stretch>
        </p:blipFill>
        <p:spPr>
          <a:xfrm>
            <a:off x="4762499" y="5127625"/>
            <a:ext cx="5657573" cy="915988"/>
          </a:xfrm>
          <a:prstGeom prst="rect">
            <a:avLst/>
          </a:prstGeom>
        </p:spPr>
      </p:pic>
    </p:spTree>
    <p:extLst>
      <p:ext uri="{BB962C8B-B14F-4D97-AF65-F5344CB8AC3E}">
        <p14:creationId xmlns:p14="http://schemas.microsoft.com/office/powerpoint/2010/main" val="1139540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Diachronic typology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latin typeface="+mj-lt"/>
              </a:rPr>
              <a:t>More </a:t>
            </a:r>
            <a:r>
              <a:rPr lang="en-US" dirty="0" smtClean="0">
                <a:latin typeface="+mj-lt"/>
              </a:rPr>
              <a:t>broadly, synchronic distributions are the result of biases in language change, which are in turn rooted in a variety of factors, including usage biases.</a:t>
            </a:r>
          </a:p>
          <a:p>
            <a:pPr marL="0" indent="0">
              <a:buNone/>
            </a:pPr>
            <a:endParaRPr lang="en-US" dirty="0" smtClean="0">
              <a:latin typeface="+mj-lt"/>
            </a:endParaRPr>
          </a:p>
          <a:p>
            <a:r>
              <a:rPr lang="en-US" dirty="0">
                <a:latin typeface="+mj-lt"/>
              </a:rPr>
              <a:t>Joseph Greenberg</a:t>
            </a:r>
          </a:p>
          <a:p>
            <a:r>
              <a:rPr lang="en-US" dirty="0" err="1">
                <a:latin typeface="+mj-lt"/>
              </a:rPr>
              <a:t>Talmy</a:t>
            </a:r>
            <a:r>
              <a:rPr lang="en-US" dirty="0">
                <a:latin typeface="+mj-lt"/>
              </a:rPr>
              <a:t> </a:t>
            </a:r>
            <a:r>
              <a:rPr lang="en-US" dirty="0" err="1">
                <a:latin typeface="+mj-lt"/>
              </a:rPr>
              <a:t>Givón</a:t>
            </a:r>
            <a:endParaRPr lang="en-US" dirty="0">
              <a:latin typeface="+mj-lt"/>
            </a:endParaRPr>
          </a:p>
          <a:p>
            <a:r>
              <a:rPr lang="en-US" dirty="0">
                <a:latin typeface="+mj-lt"/>
              </a:rPr>
              <a:t>Charles Ferguson</a:t>
            </a:r>
          </a:p>
          <a:p>
            <a:r>
              <a:rPr lang="en-US" dirty="0">
                <a:latin typeface="+mj-lt"/>
              </a:rPr>
              <a:t>John </a:t>
            </a:r>
            <a:r>
              <a:rPr lang="en-US" dirty="0" err="1">
                <a:latin typeface="+mj-lt"/>
              </a:rPr>
              <a:t>Ohala</a:t>
            </a:r>
            <a:endParaRPr lang="en-US" dirty="0">
              <a:latin typeface="+mj-lt"/>
            </a:endParaRPr>
          </a:p>
          <a:p>
            <a:r>
              <a:rPr lang="en-US" dirty="0">
                <a:latin typeface="+mj-lt"/>
              </a:rPr>
              <a:t>Joan </a:t>
            </a:r>
            <a:r>
              <a:rPr lang="en-US" dirty="0" err="1" smtClean="0">
                <a:latin typeface="+mj-lt"/>
              </a:rPr>
              <a:t>Bybee</a:t>
            </a:r>
            <a:endParaRPr lang="en-US" dirty="0" smtClean="0">
              <a:latin typeface="+mj-lt"/>
            </a:endParaRPr>
          </a:p>
          <a:p>
            <a:r>
              <a:rPr lang="en-US" dirty="0" smtClean="0">
                <a:latin typeface="+mj-lt"/>
              </a:rPr>
              <a:t>Juliette </a:t>
            </a:r>
            <a:r>
              <a:rPr lang="en-US" dirty="0" smtClean="0">
                <a:latin typeface="+mj-lt"/>
              </a:rPr>
              <a:t>Blevins</a:t>
            </a:r>
          </a:p>
          <a:p>
            <a:r>
              <a:rPr lang="en-US" dirty="0" smtClean="0">
                <a:latin typeface="+mj-lt"/>
              </a:rPr>
              <a:t>Spike </a:t>
            </a:r>
            <a:r>
              <a:rPr lang="en-US" dirty="0" err="1" smtClean="0">
                <a:latin typeface="+mj-lt"/>
              </a:rPr>
              <a:t>Gildea</a:t>
            </a:r>
            <a:endParaRPr lang="en-US" dirty="0" smtClean="0">
              <a:latin typeface="+mj-lt"/>
            </a:endParaRPr>
          </a:p>
          <a:p>
            <a:r>
              <a:rPr lang="en-US" dirty="0" smtClean="0">
                <a:latin typeface="+mj-lt"/>
              </a:rPr>
              <a:t>Andrea </a:t>
            </a:r>
            <a:r>
              <a:rPr lang="en-US" dirty="0" err="1" smtClean="0">
                <a:latin typeface="+mj-lt"/>
              </a:rPr>
              <a:t>Sansò</a:t>
            </a:r>
            <a:endParaRPr lang="en-US" dirty="0" smtClean="0">
              <a:latin typeface="+mj-lt"/>
            </a:endParaRPr>
          </a:p>
          <a:p>
            <a:r>
              <a:rPr lang="en-US" dirty="0" smtClean="0">
                <a:latin typeface="+mj-lt"/>
              </a:rPr>
              <a:t>Sonia </a:t>
            </a:r>
            <a:r>
              <a:rPr lang="en-US" dirty="0" err="1" smtClean="0">
                <a:latin typeface="+mj-lt"/>
              </a:rPr>
              <a:t>Cristofaro</a:t>
            </a:r>
            <a:endParaRPr lang="en-US" dirty="0">
              <a:latin typeface="+mj-lt"/>
            </a:endParaRPr>
          </a:p>
          <a:p>
            <a:pPr marL="0" indent="0">
              <a:buNone/>
            </a:pPr>
            <a:endParaRPr lang="en-US" dirty="0"/>
          </a:p>
        </p:txBody>
      </p:sp>
    </p:spTree>
    <p:extLst>
      <p:ext uri="{BB962C8B-B14F-4D97-AF65-F5344CB8AC3E}">
        <p14:creationId xmlns:p14="http://schemas.microsoft.com/office/powerpoint/2010/main" val="283415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Diachronic typology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latin typeface="+mj-lt"/>
              </a:rPr>
              <a:t>More </a:t>
            </a:r>
            <a:r>
              <a:rPr lang="en-US" sz="2400" dirty="0" smtClean="0">
                <a:latin typeface="+mj-lt"/>
              </a:rPr>
              <a:t>broadly, synchronic distributions are the result of biases in language change, which are in turn rooted in a variety of factors, including usage </a:t>
            </a:r>
            <a:r>
              <a:rPr lang="en-US" sz="2400" dirty="0" smtClean="0">
                <a:latin typeface="+mj-lt"/>
              </a:rPr>
              <a:t>biases</a:t>
            </a:r>
            <a:r>
              <a:rPr lang="en-US" sz="2400" dirty="0" smtClean="0">
                <a:latin typeface="+mj-lt"/>
              </a:rPr>
              <a:t>. </a:t>
            </a:r>
          </a:p>
          <a:p>
            <a:pPr marL="0" indent="0">
              <a:buNone/>
            </a:pPr>
            <a:endParaRPr lang="en-US" sz="2400" dirty="0">
              <a:latin typeface="+mj-lt"/>
            </a:endParaRPr>
          </a:p>
          <a:p>
            <a:pPr marL="0" indent="0">
              <a:buNone/>
            </a:pPr>
            <a:r>
              <a:rPr lang="en-US" sz="2400" dirty="0" smtClean="0">
                <a:latin typeface="+mj-lt"/>
              </a:rPr>
              <a:t>For Greenberg (1969, 1978) and </a:t>
            </a:r>
            <a:r>
              <a:rPr lang="en-US" sz="2400" dirty="0" err="1" smtClean="0">
                <a:latin typeface="+mj-lt"/>
              </a:rPr>
              <a:t>Bybee</a:t>
            </a:r>
            <a:r>
              <a:rPr lang="en-US" sz="2400" dirty="0" smtClean="0">
                <a:latin typeface="+mj-lt"/>
              </a:rPr>
              <a:t> (2006 and elsewhere), diachronic universals are more robust than synchronic ones – synchronic states are epiphenomenal.</a:t>
            </a:r>
          </a:p>
          <a:p>
            <a:pPr marL="0" indent="0">
              <a:buNone/>
            </a:pPr>
            <a:endParaRPr lang="en-US" sz="2400" dirty="0">
              <a:latin typeface="+mj-lt"/>
            </a:endParaRPr>
          </a:p>
          <a:p>
            <a:pPr marL="0" indent="0">
              <a:buNone/>
            </a:pPr>
            <a:r>
              <a:rPr lang="en-US" sz="2400" dirty="0" smtClean="0">
                <a:latin typeface="+mj-lt"/>
              </a:rPr>
              <a:t>For Blevins (2004), a principled diachronic explanation makes a synchronic explanation redundant.</a:t>
            </a:r>
          </a:p>
          <a:p>
            <a:pPr marL="0" indent="0">
              <a:buNone/>
            </a:pPr>
            <a:endParaRPr lang="en-US" sz="2400" dirty="0">
              <a:latin typeface="+mj-lt"/>
            </a:endParaRPr>
          </a:p>
          <a:p>
            <a:pPr marL="0" indent="0">
              <a:buNone/>
            </a:pPr>
            <a:r>
              <a:rPr lang="en-US" sz="2400" dirty="0" smtClean="0">
                <a:latin typeface="+mj-lt"/>
              </a:rPr>
              <a:t>Similar ideas in </a:t>
            </a:r>
            <a:r>
              <a:rPr lang="en-US" sz="2400" dirty="0" err="1" smtClean="0">
                <a:latin typeface="+mj-lt"/>
              </a:rPr>
              <a:t>Cristofaro</a:t>
            </a:r>
            <a:r>
              <a:rPr lang="en-US" sz="2400" dirty="0" smtClean="0">
                <a:latin typeface="+mj-lt"/>
              </a:rPr>
              <a:t> (2017, 2019), who argues for a source-oriented approach to synchronic distributions.</a:t>
            </a:r>
          </a:p>
          <a:p>
            <a:pPr marL="0" indent="0">
              <a:buNone/>
            </a:pPr>
            <a:endParaRPr lang="en-US" dirty="0">
              <a:latin typeface="+mj-lt"/>
            </a:endParaRPr>
          </a:p>
          <a:p>
            <a:pPr marL="0" indent="0">
              <a:buNone/>
            </a:pPr>
            <a:endParaRPr lang="en-US" dirty="0" smtClean="0">
              <a:latin typeface="+mj-lt"/>
            </a:endParaRPr>
          </a:p>
        </p:txBody>
      </p:sp>
    </p:spTree>
    <p:extLst>
      <p:ext uri="{BB962C8B-B14F-4D97-AF65-F5344CB8AC3E}">
        <p14:creationId xmlns:p14="http://schemas.microsoft.com/office/powerpoint/2010/main" val="93805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Focusing </a:t>
            </a:r>
            <a:r>
              <a:rPr lang="en-US" dirty="0" smtClean="0"/>
              <a:t>the </a:t>
            </a:r>
            <a:r>
              <a:rPr lang="en-US" dirty="0" smtClean="0"/>
              <a:t>question</a:t>
            </a:r>
            <a:endParaRPr lang="en-US" dirty="0"/>
          </a:p>
        </p:txBody>
      </p:sp>
      <p:sp>
        <p:nvSpPr>
          <p:cNvPr id="3" name="מציין מיקום תוכן 2"/>
          <p:cNvSpPr>
            <a:spLocks noGrp="1"/>
          </p:cNvSpPr>
          <p:nvPr>
            <p:ph idx="1"/>
          </p:nvPr>
        </p:nvSpPr>
        <p:spPr/>
        <p:txBody>
          <a:bodyPr/>
          <a:lstStyle/>
          <a:p>
            <a:pPr marL="0" indent="0">
              <a:buNone/>
            </a:pPr>
            <a:endParaRPr lang="en-US" dirty="0" smtClean="0"/>
          </a:p>
          <a:p>
            <a:pPr marL="0" indent="0">
              <a:buNone/>
            </a:pPr>
            <a:endParaRPr lang="en-US" dirty="0">
              <a:latin typeface="Helvetica" panose="020B0504020202030204" pitchFamily="34" charset="0"/>
            </a:endParaRPr>
          </a:p>
          <a:p>
            <a:pPr marL="0" indent="0">
              <a:buNone/>
            </a:pPr>
            <a:r>
              <a:rPr lang="en-US" dirty="0" smtClean="0">
                <a:latin typeface="+mj-lt"/>
              </a:rPr>
              <a:t>Why </a:t>
            </a:r>
            <a:r>
              <a:rPr lang="en-US" dirty="0">
                <a:latin typeface="+mj-lt"/>
              </a:rPr>
              <a:t>do some categories </a:t>
            </a:r>
            <a:r>
              <a:rPr lang="en-US" dirty="0" smtClean="0">
                <a:latin typeface="+mj-lt"/>
              </a:rPr>
              <a:t>become conventionalized (</a:t>
            </a:r>
            <a:r>
              <a:rPr lang="en-US" dirty="0" err="1" smtClean="0">
                <a:latin typeface="+mj-lt"/>
              </a:rPr>
              <a:t>grammaticalized</a:t>
            </a:r>
            <a:r>
              <a:rPr lang="en-US" dirty="0" smtClean="0">
                <a:latin typeface="+mj-lt"/>
              </a:rPr>
              <a:t> or </a:t>
            </a:r>
            <a:r>
              <a:rPr lang="en-US" dirty="0" err="1" smtClean="0">
                <a:latin typeface="+mj-lt"/>
              </a:rPr>
              <a:t>phonemicized</a:t>
            </a:r>
            <a:r>
              <a:rPr lang="en-US" dirty="0" smtClean="0">
                <a:latin typeface="+mj-lt"/>
              </a:rPr>
              <a:t>) in </a:t>
            </a:r>
            <a:r>
              <a:rPr lang="en-US" dirty="0">
                <a:latin typeface="+mj-lt"/>
              </a:rPr>
              <a:t>many – but not all – languages?</a:t>
            </a:r>
          </a:p>
          <a:p>
            <a:pPr marL="0" indent="0">
              <a:buNone/>
            </a:pPr>
            <a:endParaRPr lang="en-US" dirty="0">
              <a:latin typeface="Gill Sans MT" panose="020B0502020104020203" pitchFamily="34" charset="0"/>
            </a:endParaRPr>
          </a:p>
        </p:txBody>
      </p:sp>
    </p:spTree>
    <p:extLst>
      <p:ext uri="{BB962C8B-B14F-4D97-AF65-F5344CB8AC3E}">
        <p14:creationId xmlns:p14="http://schemas.microsoft.com/office/powerpoint/2010/main" val="772475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A possible answer</a:t>
            </a:r>
            <a:endParaRPr lang="en-US" dirty="0"/>
          </a:p>
        </p:txBody>
      </p:sp>
      <p:sp>
        <p:nvSpPr>
          <p:cNvPr id="3" name="מציין מיקום תוכן 2"/>
          <p:cNvSpPr>
            <a:spLocks noGrp="1"/>
          </p:cNvSpPr>
          <p:nvPr>
            <p:ph idx="1"/>
          </p:nvPr>
        </p:nvSpPr>
        <p:spPr>
          <a:xfrm>
            <a:off x="838200" y="1797050"/>
            <a:ext cx="10515600" cy="4351338"/>
          </a:xfrm>
        </p:spPr>
        <p:txBody>
          <a:bodyPr>
            <a:normAutofit fontScale="92500" lnSpcReduction="10000"/>
          </a:bodyPr>
          <a:lstStyle/>
          <a:p>
            <a:pPr marL="0" indent="0">
              <a:buNone/>
            </a:pPr>
            <a:r>
              <a:rPr lang="en-US" dirty="0" smtClean="0">
                <a:latin typeface="+mj-lt"/>
              </a:rPr>
              <a:t>From the point of view of diachronic typology, cross-linguistically common categories are </a:t>
            </a:r>
            <a:r>
              <a:rPr lang="en-US" dirty="0" smtClean="0">
                <a:latin typeface="+mj-lt"/>
              </a:rPr>
              <a:t>common because </a:t>
            </a:r>
            <a:r>
              <a:rPr lang="en-US" dirty="0" smtClean="0">
                <a:latin typeface="+mj-lt"/>
              </a:rPr>
              <a:t>they involve (Grossman </a:t>
            </a:r>
            <a:r>
              <a:rPr lang="en-US" dirty="0" smtClean="0">
                <a:latin typeface="+mj-lt"/>
              </a:rPr>
              <a:t>2016, Grossman et al 2018, Grossman &amp; Polis 2018)):</a:t>
            </a:r>
            <a:endParaRPr lang="en-US" dirty="0" smtClean="0">
              <a:latin typeface="+mj-lt"/>
            </a:endParaRPr>
          </a:p>
          <a:p>
            <a:pPr marL="514350" indent="-514350">
              <a:buFont typeface="+mj-lt"/>
              <a:buAutoNum type="arabicPeriod"/>
            </a:pPr>
            <a:r>
              <a:rPr lang="en-US" b="1" dirty="0" smtClean="0">
                <a:solidFill>
                  <a:srgbClr val="0070C0"/>
                </a:solidFill>
                <a:latin typeface="+mj-lt"/>
              </a:rPr>
              <a:t>TYPE</a:t>
            </a:r>
            <a:r>
              <a:rPr lang="en-US" dirty="0" smtClean="0">
                <a:latin typeface="+mj-lt"/>
              </a:rPr>
              <a:t>: the type of change is common (vs. rare types of change)</a:t>
            </a:r>
          </a:p>
          <a:p>
            <a:pPr marL="514350" indent="-514350">
              <a:buFont typeface="+mj-lt"/>
              <a:buAutoNum type="arabicPeriod"/>
            </a:pPr>
            <a:r>
              <a:rPr lang="en-US" b="1" dirty="0" smtClean="0">
                <a:solidFill>
                  <a:srgbClr val="FF0000"/>
                </a:solidFill>
                <a:latin typeface="+mj-lt"/>
              </a:rPr>
              <a:t>PATH</a:t>
            </a:r>
            <a:r>
              <a:rPr lang="en-US" dirty="0" smtClean="0">
                <a:latin typeface="+mj-lt"/>
              </a:rPr>
              <a:t>: multiple pathways of change that converge (vs. a single pathway)</a:t>
            </a:r>
          </a:p>
          <a:p>
            <a:pPr marL="514350" indent="-514350">
              <a:buFont typeface="+mj-lt"/>
              <a:buAutoNum type="arabicPeriod"/>
            </a:pPr>
            <a:r>
              <a:rPr lang="en-US" b="1" dirty="0" smtClean="0">
                <a:solidFill>
                  <a:srgbClr val="00B050"/>
                </a:solidFill>
                <a:latin typeface="+mj-lt"/>
              </a:rPr>
              <a:t>STAGE</a:t>
            </a:r>
            <a:r>
              <a:rPr lang="en-US" dirty="0" smtClean="0">
                <a:latin typeface="+mj-lt"/>
              </a:rPr>
              <a:t>: one-step or simple pathways of development (vs. many-step or complex pathways)</a:t>
            </a:r>
          </a:p>
          <a:p>
            <a:pPr marL="514350" indent="-514350">
              <a:buFont typeface="+mj-lt"/>
              <a:buAutoNum type="arabicPeriod"/>
            </a:pPr>
            <a:r>
              <a:rPr lang="en-US" b="1" dirty="0" smtClean="0">
                <a:solidFill>
                  <a:srgbClr val="FFC000"/>
                </a:solidFill>
                <a:latin typeface="+mj-lt"/>
              </a:rPr>
              <a:t>SOURCE</a:t>
            </a:r>
            <a:r>
              <a:rPr lang="en-US" dirty="0" smtClean="0">
                <a:latin typeface="+mj-lt"/>
              </a:rPr>
              <a:t>: common source constructions vs. rare source constructions</a:t>
            </a:r>
          </a:p>
          <a:p>
            <a:pPr marL="514350" indent="-514350">
              <a:buFont typeface="+mj-lt"/>
              <a:buAutoNum type="arabicPeriod"/>
            </a:pPr>
            <a:r>
              <a:rPr lang="en-US" b="1" dirty="0" smtClean="0">
                <a:solidFill>
                  <a:srgbClr val="0070C0"/>
                </a:solidFill>
                <a:latin typeface="+mj-lt"/>
              </a:rPr>
              <a:t>STABILITY</a:t>
            </a:r>
            <a:r>
              <a:rPr lang="en-US" dirty="0" smtClean="0">
                <a:latin typeface="+mj-lt"/>
              </a:rPr>
              <a:t>: once </a:t>
            </a:r>
            <a:r>
              <a:rPr lang="en-US" dirty="0" err="1" smtClean="0">
                <a:latin typeface="+mj-lt"/>
              </a:rPr>
              <a:t>grammaticalized</a:t>
            </a:r>
            <a:r>
              <a:rPr lang="en-US" dirty="0" smtClean="0">
                <a:latin typeface="+mj-lt"/>
              </a:rPr>
              <a:t>, the category type tends to be </a:t>
            </a:r>
            <a:r>
              <a:rPr lang="en-US" dirty="0" smtClean="0">
                <a:latin typeface="+mj-lt"/>
              </a:rPr>
              <a:t>stable</a:t>
            </a:r>
          </a:p>
          <a:p>
            <a:pPr marL="514350" indent="-514350">
              <a:buFont typeface="+mj-lt"/>
              <a:buAutoNum type="arabicPeriod"/>
            </a:pPr>
            <a:r>
              <a:rPr lang="en-US" b="1" dirty="0" smtClean="0">
                <a:solidFill>
                  <a:srgbClr val="7030A0"/>
                </a:solidFill>
                <a:latin typeface="+mj-lt"/>
              </a:rPr>
              <a:t>DIFFUSABILITY</a:t>
            </a:r>
            <a:r>
              <a:rPr lang="en-US" dirty="0" smtClean="0">
                <a:latin typeface="+mj-lt"/>
              </a:rPr>
              <a:t>:  the category spreads easily via language contact.</a:t>
            </a:r>
            <a:endParaRPr lang="en-US" dirty="0" smtClean="0">
              <a:latin typeface="+mj-lt"/>
            </a:endParaRPr>
          </a:p>
          <a:p>
            <a:endParaRPr lang="en-US" dirty="0" smtClean="0">
              <a:latin typeface="+mj-lt"/>
            </a:endParaRPr>
          </a:p>
          <a:p>
            <a:endParaRPr lang="en-US" dirty="0" smtClean="0"/>
          </a:p>
          <a:p>
            <a:endParaRPr lang="en-US" dirty="0"/>
          </a:p>
        </p:txBody>
      </p:sp>
    </p:spTree>
    <p:extLst>
      <p:ext uri="{BB962C8B-B14F-4D97-AF65-F5344CB8AC3E}">
        <p14:creationId xmlns:p14="http://schemas.microsoft.com/office/powerpoint/2010/main" val="4724996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38200" y="365125"/>
            <a:ext cx="10315575" cy="5813691"/>
          </a:xfrm>
          <a:prstGeom prst="rect">
            <a:avLst/>
          </a:prstGeom>
        </p:spPr>
      </p:pic>
    </p:spTree>
    <p:extLst>
      <p:ext uri="{BB962C8B-B14F-4D97-AF65-F5344CB8AC3E}">
        <p14:creationId xmlns:p14="http://schemas.microsoft.com/office/powerpoint/2010/main" val="1011290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cs typeface="Gill Sans MT"/>
              </a:rPr>
              <a:t>Mutatis mutandis</a:t>
            </a:r>
            <a:endParaRPr lang="en-US" dirty="0">
              <a:cs typeface="Gill Sans MT"/>
            </a:endParaRPr>
          </a:p>
        </p:txBody>
      </p:sp>
      <p:sp>
        <p:nvSpPr>
          <p:cNvPr id="3" name="Content Placeholder 2"/>
          <p:cNvSpPr>
            <a:spLocks noGrp="1"/>
          </p:cNvSpPr>
          <p:nvPr>
            <p:ph idx="1"/>
          </p:nvPr>
        </p:nvSpPr>
        <p:spPr/>
        <p:txBody>
          <a:bodyPr/>
          <a:lstStyle/>
          <a:p>
            <a:pPr marL="0" indent="0">
              <a:buNone/>
            </a:pPr>
            <a:r>
              <a:rPr lang="en-US" dirty="0" smtClean="0">
                <a:latin typeface="+mj-lt"/>
                <a:cs typeface="Gill Sans MT"/>
              </a:rPr>
              <a:t>The more that these factors converge, the more common a particular category will be, cross-linguistically.</a:t>
            </a:r>
          </a:p>
          <a:p>
            <a:pPr marL="0" indent="0">
              <a:buNone/>
            </a:pPr>
            <a:endParaRPr lang="en-US" dirty="0">
              <a:latin typeface="+mj-lt"/>
              <a:cs typeface="Gill Sans MT"/>
            </a:endParaRPr>
          </a:p>
          <a:p>
            <a:pPr marL="0" indent="0">
              <a:buNone/>
            </a:pPr>
            <a:r>
              <a:rPr lang="en-US" dirty="0" smtClean="0">
                <a:latin typeface="+mj-lt"/>
                <a:cs typeface="Gill Sans MT"/>
              </a:rPr>
              <a:t>And </a:t>
            </a:r>
            <a:r>
              <a:rPr lang="en-US" dirty="0" smtClean="0">
                <a:latin typeface="+mj-lt"/>
                <a:cs typeface="Gill Sans MT"/>
              </a:rPr>
              <a:t>cross-linguistic rarities can be explained by the convergence of these factors, but in reverse</a:t>
            </a:r>
            <a:r>
              <a:rPr lang="en-US" dirty="0" smtClean="0">
                <a:latin typeface="+mj-lt"/>
                <a:cs typeface="Gill Sans MT"/>
              </a:rPr>
              <a:t>.</a:t>
            </a:r>
          </a:p>
          <a:p>
            <a:pPr marL="0" indent="0">
              <a:buNone/>
            </a:pPr>
            <a:endParaRPr lang="en-US" dirty="0">
              <a:latin typeface="+mj-lt"/>
              <a:cs typeface="Gill Sans MT"/>
            </a:endParaRPr>
          </a:p>
          <a:p>
            <a:pPr marL="0" indent="0">
              <a:buNone/>
            </a:pPr>
            <a:endParaRPr lang="en-US" dirty="0" smtClean="0"/>
          </a:p>
        </p:txBody>
      </p:sp>
    </p:spTree>
    <p:extLst>
      <p:ext uri="{BB962C8B-B14F-4D97-AF65-F5344CB8AC3E}">
        <p14:creationId xmlns:p14="http://schemas.microsoft.com/office/powerpoint/2010/main" val="71165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brief examples from phonology</a:t>
            </a:r>
            <a:endParaRPr lang="en-US" dirty="0"/>
          </a:p>
        </p:txBody>
      </p:sp>
      <p:sp>
        <p:nvSpPr>
          <p:cNvPr id="3" name="Content Placeholder 2"/>
          <p:cNvSpPr>
            <a:spLocks noGrp="1"/>
          </p:cNvSpPr>
          <p:nvPr>
            <p:ph idx="1"/>
          </p:nvPr>
        </p:nvSpPr>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mj-lt"/>
              </a:rPr>
              <a:t>Northwest </a:t>
            </a:r>
            <a:r>
              <a:rPr lang="en-US" sz="2400" dirty="0" err="1" smtClean="0">
                <a:latin typeface="+mj-lt"/>
              </a:rPr>
              <a:t>Mekeo</a:t>
            </a:r>
            <a:r>
              <a:rPr lang="en-US" sz="2400" dirty="0" smtClean="0">
                <a:latin typeface="+mj-lt"/>
              </a:rPr>
              <a:t> (Austronesian) lacks any coronal segments, the result of 3 distinct processes of change, some of which are rare. However, the language is now developing allophonic coronals, so the state of having no coronals seems to be inherently unstable (Blevins 2009).</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mj-lt"/>
              </a:rPr>
              <a:t>Aspirated fricatives are very rare (Jacques 2011). Interestingly, they can develop along multiple pathways from common sources, but they seem to be perceptually similar to other sounds, which leads them to quickly merge.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mj-lt"/>
              </a:rPr>
              <a:t>Similarly, </a:t>
            </a:r>
            <a:r>
              <a:rPr lang="en-US" sz="2400" dirty="0" err="1" smtClean="0">
                <a:latin typeface="+mj-lt"/>
              </a:rPr>
              <a:t>Nikolaev</a:t>
            </a:r>
            <a:r>
              <a:rPr lang="en-US" sz="2400" dirty="0" smtClean="0">
                <a:latin typeface="+mj-lt"/>
              </a:rPr>
              <a:t> &amp; Grossman (2018) show that affricate-dense inventories develop from common sources through common types of change, but they are unstable unless supported by language contact, i.e., they are lost when isolated </a:t>
            </a:r>
            <a:r>
              <a:rPr lang="en-US" sz="2400" dirty="0" err="1" smtClean="0">
                <a:latin typeface="+mj-lt"/>
              </a:rPr>
              <a:t>areally</a:t>
            </a:r>
            <a:r>
              <a:rPr lang="en-US" sz="2400" dirty="0" smtClean="0">
                <a:latin typeface="+mj-lt"/>
              </a:rPr>
              <a:t>.</a:t>
            </a:r>
            <a:endParaRPr lang="en-US" sz="2400" dirty="0">
              <a:latin typeface="+mj-lt"/>
            </a:endParaRPr>
          </a:p>
        </p:txBody>
      </p:sp>
    </p:spTree>
    <p:extLst>
      <p:ext uri="{BB962C8B-B14F-4D97-AF65-F5344CB8AC3E}">
        <p14:creationId xmlns:p14="http://schemas.microsoft.com/office/powerpoint/2010/main" val="148411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brief examples from phonology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mj-lt"/>
              </a:rPr>
              <a:t>On the other hand, </a:t>
            </a:r>
            <a:r>
              <a:rPr lang="en-US" sz="2400" dirty="0" err="1" smtClean="0">
                <a:latin typeface="+mj-lt"/>
              </a:rPr>
              <a:t>Bybee</a:t>
            </a:r>
            <a:r>
              <a:rPr lang="en-US" sz="2400" dirty="0" smtClean="0">
                <a:latin typeface="+mj-lt"/>
              </a:rPr>
              <a:t> &amp; </a:t>
            </a:r>
            <a:r>
              <a:rPr lang="en-US" sz="2400" dirty="0" err="1" smtClean="0">
                <a:latin typeface="+mj-lt"/>
              </a:rPr>
              <a:t>Easterday</a:t>
            </a:r>
            <a:r>
              <a:rPr lang="en-US" sz="2400" dirty="0" smtClean="0">
                <a:latin typeface="+mj-lt"/>
              </a:rPr>
              <a:t> (2022) show that while ejectives can develop from common source patterns in relatively simple processes (like the fusion of a voiceless obstruent with a following glottal stop), there is little evidence for such changes to be the source of most ejectives in the world’s languages.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latin typeface="+mj-lt"/>
              </a:rPr>
              <a:t>Ejectives may simply be very old and very stable in the parts of the world where they are documented.</a:t>
            </a:r>
            <a:endParaRPr lang="en-US" sz="2400" dirty="0">
              <a:latin typeface="+mj-lt"/>
            </a:endParaRPr>
          </a:p>
        </p:txBody>
      </p:sp>
    </p:spTree>
    <p:extLst>
      <p:ext uri="{BB962C8B-B14F-4D97-AF65-F5344CB8AC3E}">
        <p14:creationId xmlns:p14="http://schemas.microsoft.com/office/powerpoint/2010/main" val="141805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In contrast to traditional (and some contemporary) views, the cross-linguistic frequency or rarity of a category is not simple a reflection of cognitive, physical, or social biases or constraints.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Rather, cross-linguistic frequency distributions are the result of different factors, which may act independently and interact. </a:t>
            </a:r>
            <a:endParaRPr lang="en-US" dirty="0">
              <a:latin typeface="+mj-lt"/>
            </a:endParaRPr>
          </a:p>
        </p:txBody>
      </p:sp>
    </p:spTree>
    <p:extLst>
      <p:ext uri="{BB962C8B-B14F-4D97-AF65-F5344CB8AC3E}">
        <p14:creationId xmlns:p14="http://schemas.microsoft.com/office/powerpoint/2010/main" val="98401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questions</a:t>
            </a:r>
            <a:endParaRPr lang="en-US" dirty="0"/>
          </a:p>
        </p:txBody>
      </p:sp>
      <p:sp>
        <p:nvSpPr>
          <p:cNvPr id="3" name="Content Placeholder 2"/>
          <p:cNvSpPr>
            <a:spLocks noGrp="1"/>
          </p:cNvSpPr>
          <p:nvPr>
            <p:ph idx="1"/>
          </p:nvPr>
        </p:nvSpPr>
        <p:spPr/>
        <p:txBody>
          <a:bodyPr/>
          <a:lstStyle/>
          <a:p>
            <a:r>
              <a:rPr lang="en-US" dirty="0" smtClean="0">
                <a:latin typeface="+mj-lt"/>
              </a:rPr>
              <a:t>Why are linguistic properties distributed the way they are across languages in time and space (Greenberg 1978, Nichols 1992, Bickel 2007)?</a:t>
            </a:r>
          </a:p>
          <a:p>
            <a:r>
              <a:rPr lang="en-US" dirty="0" smtClean="0">
                <a:latin typeface="+mj-lt"/>
              </a:rPr>
              <a:t>Why are some linguistic properties common, and others rare (Greenberg 1978, Harris 2008, Wohlgemuth &amp; </a:t>
            </a:r>
            <a:r>
              <a:rPr lang="en-US" dirty="0" err="1" smtClean="0">
                <a:latin typeface="+mj-lt"/>
              </a:rPr>
              <a:t>Cysouw</a:t>
            </a:r>
            <a:r>
              <a:rPr lang="en-US" dirty="0" smtClean="0">
                <a:latin typeface="+mj-lt"/>
              </a:rPr>
              <a:t> 2009)?</a:t>
            </a:r>
          </a:p>
          <a:p>
            <a:r>
              <a:rPr lang="en-US" dirty="0" smtClean="0">
                <a:latin typeface="+mj-lt"/>
              </a:rPr>
              <a:t>It is probably easier to explain the universal absence or the universal presence of a property, but such absolute universals are often rare, or are trivial or even simply definitional criteria of language, and often have more to do with communication than with linguistic structure.</a:t>
            </a:r>
          </a:p>
          <a:p>
            <a:endParaRPr lang="en-US" dirty="0"/>
          </a:p>
        </p:txBody>
      </p:sp>
    </p:spTree>
    <p:extLst>
      <p:ext uri="{BB962C8B-B14F-4D97-AF65-F5344CB8AC3E}">
        <p14:creationId xmlns:p14="http://schemas.microsoft.com/office/powerpoint/2010/main" val="1434996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מציין מיקום תוכן 2"/>
          <p:cNvSpPr>
            <a:spLocks noGrp="1"/>
          </p:cNvSpPr>
          <p:nvPr>
            <p:ph idx="1"/>
          </p:nvPr>
        </p:nvSpPr>
        <p:spPr/>
        <p:txBody>
          <a:bodyPr>
            <a:normAutofit/>
          </a:bodyPr>
          <a:lstStyle/>
          <a:p>
            <a:pPr marL="514350" indent="-514350">
              <a:buFont typeface="+mj-lt"/>
              <a:buAutoNum type="arabicPeriod"/>
            </a:pPr>
            <a:r>
              <a:rPr lang="en-US" b="1" dirty="0" smtClean="0">
                <a:solidFill>
                  <a:srgbClr val="0070C0"/>
                </a:solidFill>
                <a:latin typeface="+mj-lt"/>
              </a:rPr>
              <a:t>TYPE</a:t>
            </a:r>
            <a:r>
              <a:rPr lang="en-US" dirty="0" smtClean="0">
                <a:latin typeface="+mj-lt"/>
              </a:rPr>
              <a:t>: the type of change is common (vs. rare types of change)</a:t>
            </a:r>
          </a:p>
          <a:p>
            <a:pPr marL="514350" indent="-514350">
              <a:buFont typeface="+mj-lt"/>
              <a:buAutoNum type="arabicPeriod"/>
            </a:pPr>
            <a:r>
              <a:rPr lang="en-US" b="1" dirty="0" smtClean="0">
                <a:solidFill>
                  <a:srgbClr val="FF0000"/>
                </a:solidFill>
                <a:latin typeface="+mj-lt"/>
              </a:rPr>
              <a:t>PATH</a:t>
            </a:r>
            <a:r>
              <a:rPr lang="en-US" dirty="0" smtClean="0">
                <a:latin typeface="+mj-lt"/>
              </a:rPr>
              <a:t>: multiple pathways of change that converge (vs. a single pathway)</a:t>
            </a:r>
          </a:p>
          <a:p>
            <a:pPr marL="514350" indent="-514350">
              <a:buFont typeface="+mj-lt"/>
              <a:buAutoNum type="arabicPeriod"/>
            </a:pPr>
            <a:r>
              <a:rPr lang="en-US" b="1" dirty="0" smtClean="0">
                <a:solidFill>
                  <a:srgbClr val="00B050"/>
                </a:solidFill>
                <a:latin typeface="+mj-lt"/>
              </a:rPr>
              <a:t>STAGE</a:t>
            </a:r>
            <a:r>
              <a:rPr lang="en-US" dirty="0" smtClean="0">
                <a:latin typeface="+mj-lt"/>
              </a:rPr>
              <a:t>: one-step or simple pathways of development (vs. many-step or complex pathways)</a:t>
            </a:r>
          </a:p>
          <a:p>
            <a:pPr marL="514350" indent="-514350">
              <a:buFont typeface="+mj-lt"/>
              <a:buAutoNum type="arabicPeriod"/>
            </a:pPr>
            <a:r>
              <a:rPr lang="en-US" b="1" dirty="0" smtClean="0">
                <a:solidFill>
                  <a:srgbClr val="FFC000"/>
                </a:solidFill>
                <a:latin typeface="+mj-lt"/>
              </a:rPr>
              <a:t>SOURCE</a:t>
            </a:r>
            <a:r>
              <a:rPr lang="en-US" dirty="0" smtClean="0">
                <a:latin typeface="+mj-lt"/>
              </a:rPr>
              <a:t>: common source constructions vs. rare source constructions</a:t>
            </a:r>
          </a:p>
          <a:p>
            <a:pPr marL="514350" indent="-514350">
              <a:buFont typeface="+mj-lt"/>
              <a:buAutoNum type="arabicPeriod"/>
            </a:pPr>
            <a:r>
              <a:rPr lang="en-US" b="1" dirty="0" smtClean="0">
                <a:solidFill>
                  <a:srgbClr val="0070C0"/>
                </a:solidFill>
                <a:latin typeface="+mj-lt"/>
              </a:rPr>
              <a:t>STABILITY</a:t>
            </a:r>
            <a:r>
              <a:rPr lang="en-US" dirty="0" smtClean="0">
                <a:latin typeface="+mj-lt"/>
              </a:rPr>
              <a:t>: once </a:t>
            </a:r>
            <a:r>
              <a:rPr lang="en-US" dirty="0" err="1" smtClean="0">
                <a:latin typeface="+mj-lt"/>
              </a:rPr>
              <a:t>grammaticalized</a:t>
            </a:r>
            <a:r>
              <a:rPr lang="en-US" dirty="0" smtClean="0">
                <a:latin typeface="+mj-lt"/>
              </a:rPr>
              <a:t>, the category type tends to be </a:t>
            </a:r>
            <a:r>
              <a:rPr lang="en-US" dirty="0" smtClean="0">
                <a:latin typeface="+mj-lt"/>
              </a:rPr>
              <a:t>stable</a:t>
            </a:r>
          </a:p>
          <a:p>
            <a:pPr marL="514350" indent="-514350">
              <a:buFont typeface="+mj-lt"/>
              <a:buAutoNum type="arabicPeriod"/>
            </a:pPr>
            <a:r>
              <a:rPr lang="en-US" b="1" dirty="0" smtClean="0">
                <a:solidFill>
                  <a:srgbClr val="7030A0"/>
                </a:solidFill>
                <a:latin typeface="+mj-lt"/>
              </a:rPr>
              <a:t>DIFFUSABILITY</a:t>
            </a:r>
            <a:r>
              <a:rPr lang="en-US" dirty="0" smtClean="0">
                <a:latin typeface="+mj-lt"/>
              </a:rPr>
              <a:t>:  the category spreads easily via language contact.</a:t>
            </a:r>
            <a:endParaRPr lang="en-US" dirty="0" smtClean="0">
              <a:latin typeface="+mj-lt"/>
            </a:endParaRPr>
          </a:p>
          <a:p>
            <a:endParaRPr lang="en-US" dirty="0" smtClean="0">
              <a:latin typeface="+mj-lt"/>
            </a:endParaRPr>
          </a:p>
          <a:p>
            <a:endParaRPr lang="en-US" dirty="0" smtClean="0"/>
          </a:p>
          <a:p>
            <a:endParaRPr lang="en-US" dirty="0"/>
          </a:p>
        </p:txBody>
      </p:sp>
    </p:spTree>
    <p:extLst>
      <p:ext uri="{BB962C8B-B14F-4D97-AF65-F5344CB8AC3E}">
        <p14:creationId xmlns:p14="http://schemas.microsoft.com/office/powerpoint/2010/main" val="17297653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Universally dispreferred structures through change</a:t>
            </a:r>
            <a:endParaRPr lang="en-US" dirty="0"/>
          </a:p>
        </p:txBody>
      </p:sp>
      <p:sp>
        <p:nvSpPr>
          <p:cNvPr id="3" name="Sous-titre 2"/>
          <p:cNvSpPr>
            <a:spLocks noGrp="1"/>
          </p:cNvSpPr>
          <p:nvPr>
            <p:ph type="subTitle" idx="1"/>
          </p:nvPr>
        </p:nvSpPr>
        <p:spPr/>
        <p:txBody>
          <a:bodyPr/>
          <a:lstStyle/>
          <a:p>
            <a:r>
              <a:rPr lang="en-US" dirty="0" smtClean="0">
                <a:latin typeface="+mj-lt"/>
              </a:rPr>
              <a:t>The diachrony of affix ordering in Egyptian-Coptic </a:t>
            </a:r>
          </a:p>
          <a:p>
            <a:endParaRPr lang="en-US" dirty="0"/>
          </a:p>
        </p:txBody>
      </p:sp>
      <p:sp>
        <p:nvSpPr>
          <p:cNvPr id="4" name="Espace réservé du pied de page 4"/>
          <p:cNvSpPr>
            <a:spLocks noGrp="1"/>
          </p:cNvSpPr>
          <p:nvPr>
            <p:ph type="ftr" sz="quarter" idx="11"/>
          </p:nvPr>
        </p:nvSpPr>
        <p:spPr>
          <a:xfrm>
            <a:off x="827314" y="4429919"/>
            <a:ext cx="10537371" cy="1280547"/>
          </a:xfrm>
        </p:spPr>
        <p:txBody>
          <a:bodyPr/>
          <a:lstStyle/>
          <a:p>
            <a:r>
              <a:rPr lang="fr-FR" sz="2400" dirty="0">
                <a:solidFill>
                  <a:schemeClr val="tx1"/>
                </a:solidFill>
                <a:latin typeface="+mj-lt"/>
              </a:rPr>
              <a:t>Eitan </a:t>
            </a:r>
            <a:r>
              <a:rPr lang="fr-FR" sz="2400" dirty="0" err="1">
                <a:solidFill>
                  <a:schemeClr val="tx1"/>
                </a:solidFill>
                <a:latin typeface="+mj-lt"/>
              </a:rPr>
              <a:t>Grossman</a:t>
            </a:r>
            <a:r>
              <a:rPr lang="fr-FR" sz="2400" dirty="0">
                <a:solidFill>
                  <a:schemeClr val="tx1"/>
                </a:solidFill>
                <a:latin typeface="+mj-lt"/>
              </a:rPr>
              <a:t> </a:t>
            </a:r>
            <a:r>
              <a:rPr lang="fr-FR" sz="2400" dirty="0" smtClean="0">
                <a:solidFill>
                  <a:schemeClr val="tx1"/>
                </a:solidFill>
                <a:latin typeface="+mj-lt"/>
              </a:rPr>
              <a:t>(</a:t>
            </a:r>
            <a:r>
              <a:rPr lang="fr-FR" sz="2400" dirty="0" err="1">
                <a:solidFill>
                  <a:schemeClr val="tx1"/>
                </a:solidFill>
                <a:latin typeface="+mj-lt"/>
              </a:rPr>
              <a:t>Hebrew</a:t>
            </a:r>
            <a:r>
              <a:rPr lang="fr-FR" sz="2400" dirty="0">
                <a:solidFill>
                  <a:schemeClr val="tx1"/>
                </a:solidFill>
                <a:latin typeface="+mj-lt"/>
              </a:rPr>
              <a:t> </a:t>
            </a:r>
            <a:r>
              <a:rPr lang="fr-FR" sz="2400" dirty="0" err="1">
                <a:solidFill>
                  <a:schemeClr val="tx1"/>
                </a:solidFill>
                <a:latin typeface="+mj-lt"/>
              </a:rPr>
              <a:t>University</a:t>
            </a:r>
            <a:r>
              <a:rPr lang="fr-FR" sz="2400" dirty="0">
                <a:solidFill>
                  <a:schemeClr val="tx1"/>
                </a:solidFill>
                <a:latin typeface="+mj-lt"/>
              </a:rPr>
              <a:t> of </a:t>
            </a:r>
            <a:r>
              <a:rPr lang="fr-FR" sz="2400" dirty="0" err="1">
                <a:solidFill>
                  <a:schemeClr val="tx1"/>
                </a:solidFill>
                <a:latin typeface="+mj-lt"/>
              </a:rPr>
              <a:t>Jerusalem</a:t>
            </a:r>
            <a:r>
              <a:rPr lang="fr-FR" sz="2400" dirty="0">
                <a:solidFill>
                  <a:schemeClr val="tx1"/>
                </a:solidFill>
                <a:latin typeface="+mj-lt"/>
              </a:rPr>
              <a:t>) </a:t>
            </a:r>
            <a:r>
              <a:rPr lang="fr-FR" sz="2400" dirty="0" smtClean="0">
                <a:solidFill>
                  <a:schemeClr val="tx1"/>
                </a:solidFill>
                <a:latin typeface="+mj-lt"/>
              </a:rPr>
              <a:t> &amp; </a:t>
            </a:r>
            <a:r>
              <a:rPr lang="fr-FR" sz="2400" dirty="0">
                <a:solidFill>
                  <a:schemeClr val="tx1"/>
                </a:solidFill>
                <a:latin typeface="+mj-lt"/>
              </a:rPr>
              <a:t>Stéphane Polis (F.R.S.-FNRS)</a:t>
            </a:r>
            <a:endParaRPr lang="fr-FR" sz="2400" dirty="0">
              <a:solidFill>
                <a:schemeClr val="tx1"/>
              </a:solidFill>
              <a:latin typeface="+mj-lt"/>
            </a:endParaRPr>
          </a:p>
        </p:txBody>
      </p:sp>
      <p:sp>
        <p:nvSpPr>
          <p:cNvPr id="5" name="Espace réservé du pied de page 4"/>
          <p:cNvSpPr txBox="1">
            <a:spLocks/>
          </p:cNvSpPr>
          <p:nvPr/>
        </p:nvSpPr>
        <p:spPr>
          <a:xfrm>
            <a:off x="2764630" y="5252473"/>
            <a:ext cx="6662737" cy="1285874"/>
          </a:xfrm>
          <a:prstGeom prst="rect">
            <a:avLst/>
          </a:prstGeom>
        </p:spPr>
        <p:txBody>
          <a:bodyPr vert="horz" lIns="91440" tIns="45720" rIns="91440" bIns="45720" rtlCol="0" anchor="ctr"/>
          <a:lstStyle>
            <a:defPPr>
              <a:defRPr lang="fr-FR"/>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a:solidFill>
                  <a:schemeClr val="tx1"/>
                </a:solidFill>
                <a:latin typeface="+mj-lt"/>
              </a:rPr>
              <a:t>Academia </a:t>
            </a:r>
            <a:r>
              <a:rPr lang="en-US" sz="2400" dirty="0" err="1">
                <a:solidFill>
                  <a:schemeClr val="tx1"/>
                </a:solidFill>
                <a:latin typeface="+mj-lt"/>
              </a:rPr>
              <a:t>Grammaticorum</a:t>
            </a:r>
            <a:r>
              <a:rPr lang="en-US" sz="2400" dirty="0">
                <a:solidFill>
                  <a:schemeClr val="tx1"/>
                </a:solidFill>
                <a:latin typeface="+mj-lt"/>
              </a:rPr>
              <a:t> </a:t>
            </a:r>
            <a:r>
              <a:rPr lang="en-US" sz="2400" dirty="0" err="1" smtClean="0">
                <a:solidFill>
                  <a:schemeClr val="tx1"/>
                </a:solidFill>
                <a:latin typeface="+mj-lt"/>
              </a:rPr>
              <a:t>Salensis</a:t>
            </a:r>
            <a:r>
              <a:rPr lang="en-US" sz="2400" dirty="0" smtClean="0">
                <a:solidFill>
                  <a:schemeClr val="tx1"/>
                </a:solidFill>
                <a:latin typeface="+mj-lt"/>
              </a:rPr>
              <a:t> 24-30 July 2022</a:t>
            </a:r>
            <a:endParaRPr lang="fr-FR" sz="2400" dirty="0">
              <a:solidFill>
                <a:schemeClr val="tx1"/>
              </a:solidFill>
              <a:latin typeface="+mj-lt"/>
            </a:endParaRPr>
          </a:p>
        </p:txBody>
      </p:sp>
    </p:spTree>
    <p:extLst>
      <p:ext uri="{BB962C8B-B14F-4D97-AF65-F5344CB8AC3E}">
        <p14:creationId xmlns:p14="http://schemas.microsoft.com/office/powerpoint/2010/main" val="497533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Outline of the talk</a:t>
            </a:r>
            <a:endParaRPr lang="en-US" dirty="0"/>
          </a:p>
        </p:txBody>
      </p:sp>
      <p:sp>
        <p:nvSpPr>
          <p:cNvPr id="7" name="Espace réservé du contenu 6"/>
          <p:cNvSpPr>
            <a:spLocks noGrp="1"/>
          </p:cNvSpPr>
          <p:nvPr>
            <p:ph idx="1"/>
          </p:nvPr>
        </p:nvSpPr>
        <p:spPr/>
        <p:txBody>
          <a:bodyPr/>
          <a:lstStyle/>
          <a:p>
            <a:r>
              <a:rPr lang="en-US" sz="2000" b="1" dirty="0">
                <a:latin typeface="+mj-lt"/>
              </a:rPr>
              <a:t>Introduction</a:t>
            </a:r>
          </a:p>
          <a:p>
            <a:pPr marL="457200" lvl="1" indent="0">
              <a:buNone/>
            </a:pPr>
            <a:r>
              <a:rPr lang="en-US" sz="1800" b="1" u="sng" dirty="0">
                <a:latin typeface="+mj-lt"/>
              </a:rPr>
              <a:t>Observation</a:t>
            </a:r>
            <a:r>
              <a:rPr lang="en-US" sz="1800" b="1" dirty="0">
                <a:latin typeface="+mj-lt"/>
              </a:rPr>
              <a:t>.</a:t>
            </a:r>
            <a:r>
              <a:rPr lang="en-US" sz="1800" dirty="0">
                <a:latin typeface="+mj-lt"/>
              </a:rPr>
              <a:t> A worldwide preference for suffixes as opposed to affixes</a:t>
            </a:r>
          </a:p>
          <a:p>
            <a:pPr marL="457200" lvl="1" indent="0">
              <a:buNone/>
            </a:pPr>
            <a:r>
              <a:rPr lang="en-US" sz="1800" b="1" u="sng" dirty="0">
                <a:latin typeface="+mj-lt"/>
              </a:rPr>
              <a:t>Argument</a:t>
            </a:r>
            <a:r>
              <a:rPr lang="en-US" sz="1800" dirty="0">
                <a:latin typeface="+mj-lt"/>
              </a:rPr>
              <a:t>. Rare or universally dispreferred structures can and do arise as the result of regular language change, given the right background structures as the particular ‘ecology’ in which change takes place   </a:t>
            </a:r>
          </a:p>
          <a:p>
            <a:r>
              <a:rPr lang="en-US" sz="2000" b="1" dirty="0">
                <a:latin typeface="+mj-lt"/>
              </a:rPr>
              <a:t>Case-study: </a:t>
            </a:r>
            <a:r>
              <a:rPr lang="en-US" sz="2000" dirty="0">
                <a:latin typeface="+mj-lt"/>
              </a:rPr>
              <a:t>Egyptian-Coptic (</a:t>
            </a:r>
            <a:r>
              <a:rPr lang="en-US" sz="2000" dirty="0" err="1">
                <a:latin typeface="+mj-lt"/>
              </a:rPr>
              <a:t>Afroasiatic</a:t>
            </a:r>
            <a:r>
              <a:rPr lang="en-US" sz="2000" dirty="0">
                <a:latin typeface="+mj-lt"/>
              </a:rPr>
              <a:t>)</a:t>
            </a:r>
          </a:p>
          <a:p>
            <a:pPr marL="457200" lvl="1" indent="0">
              <a:buNone/>
            </a:pPr>
            <a:r>
              <a:rPr lang="en-US" sz="1800" dirty="0">
                <a:latin typeface="+mj-lt"/>
              </a:rPr>
              <a:t>Long-term diachronic macro-change from mixed suffixing-prefixing to an </a:t>
            </a:r>
            <a:r>
              <a:rPr lang="en-US" sz="1800" dirty="0">
                <a:solidFill>
                  <a:srgbClr val="000000"/>
                </a:solidFill>
                <a:latin typeface="+mj-lt"/>
              </a:rPr>
              <a:t>overwhelming preference for prefixing</a:t>
            </a:r>
          </a:p>
          <a:p>
            <a:r>
              <a:rPr lang="en-US" sz="2000" b="1" dirty="0">
                <a:latin typeface="+mj-lt"/>
              </a:rPr>
              <a:t>Conclusions</a:t>
            </a:r>
          </a:p>
          <a:p>
            <a:pPr lvl="1"/>
            <a:r>
              <a:rPr lang="en-US" sz="1800" dirty="0">
                <a:latin typeface="+mj-lt"/>
              </a:rPr>
              <a:t>Each of the micro-changes implicated in this macro-change are better understood in terms of changes at the level of individual constructions, via grammaticalization, rather than in terms of a broad </a:t>
            </a:r>
            <a:r>
              <a:rPr lang="en-US" sz="1800" dirty="0" err="1">
                <a:latin typeface="+mj-lt"/>
              </a:rPr>
              <a:t>Sapirian</a:t>
            </a:r>
            <a:r>
              <a:rPr lang="en-US" sz="1800" dirty="0">
                <a:latin typeface="+mj-lt"/>
              </a:rPr>
              <a:t> ‘drift.’</a:t>
            </a:r>
          </a:p>
          <a:p>
            <a:pPr lvl="1"/>
            <a:r>
              <a:rPr lang="en-US" sz="1800" dirty="0">
                <a:latin typeface="+mj-lt"/>
              </a:rPr>
              <a:t>These micro-changes take place at different times and have different rates</a:t>
            </a:r>
          </a:p>
          <a:p>
            <a:pPr lvl="1"/>
            <a:endParaRPr lang="en-US" dirty="0"/>
          </a:p>
        </p:txBody>
      </p:sp>
      <p:sp>
        <p:nvSpPr>
          <p:cNvPr id="5" name="Espace réservé du pied de page 4"/>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4" name="Espace réservé du numéro de diapositive 3"/>
          <p:cNvSpPr>
            <a:spLocks noGrp="1"/>
          </p:cNvSpPr>
          <p:nvPr>
            <p:ph type="sldNum" sz="quarter" idx="12"/>
          </p:nvPr>
        </p:nvSpPr>
        <p:spPr/>
        <p:txBody>
          <a:bodyPr/>
          <a:lstStyle/>
          <a:p>
            <a:fld id="{542BF97E-BD5A-EA40-BD61-8369B7D657D8}" type="slidenum">
              <a:rPr lang="fr-FR" smtClean="0"/>
              <a:t>22</a:t>
            </a:fld>
            <a:endParaRPr lang="fr-FR" dirty="0"/>
          </a:p>
        </p:txBody>
      </p:sp>
    </p:spTree>
    <p:extLst>
      <p:ext uri="{BB962C8B-B14F-4D97-AF65-F5344CB8AC3E}">
        <p14:creationId xmlns:p14="http://schemas.microsoft.com/office/powerpoint/2010/main" val="373817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A</a:t>
            </a:r>
            <a:r>
              <a:rPr lang="en-US" dirty="0" smtClean="0"/>
              <a:t> </a:t>
            </a:r>
            <a:r>
              <a:rPr lang="en-US" dirty="0"/>
              <a:t>worldwide preference for suffixes as opposed to prefixes</a:t>
            </a:r>
            <a:r>
              <a:rPr lang="fr-FR" dirty="0" smtClean="0">
                <a:effectLst/>
              </a:rPr>
              <a:t> </a:t>
            </a:r>
            <a:endParaRPr lang="fr-FR" dirty="0"/>
          </a:p>
        </p:txBody>
      </p:sp>
      <p:sp>
        <p:nvSpPr>
          <p:cNvPr id="3" name="Espace réservé du texte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23</a:t>
            </a:fld>
            <a:endParaRPr lang="fr-FR" dirty="0"/>
          </a:p>
        </p:txBody>
      </p:sp>
    </p:spTree>
    <p:extLst>
      <p:ext uri="{BB962C8B-B14F-4D97-AF65-F5344CB8AC3E}">
        <p14:creationId xmlns:p14="http://schemas.microsoft.com/office/powerpoint/2010/main" val="1178130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Preference for suffixes</a:t>
            </a:r>
            <a:endParaRPr lang="en-US" dirty="0"/>
          </a:p>
        </p:txBody>
      </p:sp>
      <p:sp>
        <p:nvSpPr>
          <p:cNvPr id="3" name="Espace réservé du contenu 2"/>
          <p:cNvSpPr>
            <a:spLocks noGrp="1"/>
          </p:cNvSpPr>
          <p:nvPr>
            <p:ph idx="1"/>
          </p:nvPr>
        </p:nvSpPr>
        <p:spPr/>
        <p:txBody>
          <a:bodyPr>
            <a:normAutofit/>
          </a:bodyPr>
          <a:lstStyle/>
          <a:p>
            <a:r>
              <a:rPr lang="en-US" sz="2000" dirty="0">
                <a:latin typeface="+mj-lt"/>
              </a:rPr>
              <a:t>There </a:t>
            </a:r>
            <a:r>
              <a:rPr lang="en-US" sz="2000" dirty="0">
                <a:latin typeface="+mj-lt"/>
              </a:rPr>
              <a:t>is a worldwide preference for suffixes as opposed to prefixes in a proportion of about 3 to 1 in the languages of the world (</a:t>
            </a:r>
            <a:r>
              <a:rPr lang="en-US" sz="2000" dirty="0" err="1">
                <a:latin typeface="+mj-lt"/>
              </a:rPr>
              <a:t>Bybee</a:t>
            </a:r>
            <a:r>
              <a:rPr lang="en-US" sz="2000" dirty="0">
                <a:latin typeface="+mj-lt"/>
              </a:rPr>
              <a:t> et al. 1990, </a:t>
            </a:r>
            <a:r>
              <a:rPr lang="en-US" sz="2000" dirty="0" err="1">
                <a:latin typeface="+mj-lt"/>
              </a:rPr>
              <a:t>Cysouw</a:t>
            </a:r>
            <a:r>
              <a:rPr lang="en-US" sz="2000" dirty="0">
                <a:latin typeface="+mj-lt"/>
              </a:rPr>
              <a:t> 2009, Greenberg 1957, Hall 1998, Hawkins &amp; Cutler 1988, Himmelmann 2014, Sapir 1921, and more</a:t>
            </a:r>
            <a:r>
              <a:rPr lang="en-US" sz="2000" dirty="0">
                <a:latin typeface="+mj-lt"/>
              </a:rPr>
              <a:t>)</a:t>
            </a: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24</a:t>
            </a:fld>
            <a:endParaRPr lang="fr-FR" dirty="0"/>
          </a:p>
        </p:txBody>
      </p:sp>
    </p:spTree>
    <p:extLst>
      <p:ext uri="{BB962C8B-B14F-4D97-AF65-F5344CB8AC3E}">
        <p14:creationId xmlns:p14="http://schemas.microsoft.com/office/powerpoint/2010/main" val="436519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Preference for suffixes</a:t>
            </a:r>
            <a:endParaRPr lang="en-US"/>
          </a:p>
        </p:txBody>
      </p:sp>
      <p:sp>
        <p:nvSpPr>
          <p:cNvPr id="3" name="Espace réservé du contenu 2"/>
          <p:cNvSpPr>
            <a:spLocks noGrp="1"/>
          </p:cNvSpPr>
          <p:nvPr>
            <p:ph idx="1"/>
          </p:nvPr>
        </p:nvSpPr>
        <p:spPr/>
        <p:txBody>
          <a:bodyPr>
            <a:normAutofit/>
          </a:bodyPr>
          <a:lstStyle/>
          <a:p>
            <a:r>
              <a:rPr lang="en-US" sz="2000" dirty="0">
                <a:latin typeface="+mj-lt"/>
              </a:rPr>
              <a:t>There is a worldwide preference for suffixes as opposed to prefixes in a proportion of about 3 to 1 in the languages of the world (</a:t>
            </a:r>
            <a:r>
              <a:rPr lang="en-US" sz="2000" dirty="0" err="1">
                <a:latin typeface="+mj-lt"/>
              </a:rPr>
              <a:t>Bybee</a:t>
            </a:r>
            <a:r>
              <a:rPr lang="en-US" sz="2000" dirty="0">
                <a:latin typeface="+mj-lt"/>
              </a:rPr>
              <a:t> et al. 1990, </a:t>
            </a:r>
            <a:r>
              <a:rPr lang="en-US" sz="2000" dirty="0" err="1">
                <a:latin typeface="+mj-lt"/>
              </a:rPr>
              <a:t>Cysouw</a:t>
            </a:r>
            <a:r>
              <a:rPr lang="en-US" sz="2000" dirty="0">
                <a:latin typeface="+mj-lt"/>
              </a:rPr>
              <a:t> 2009, Greenberg 1957, Hall 1998, Hawkins &amp; Cutler 1988, Himmelmann 2014, Sapir 1921, and more)</a:t>
            </a:r>
          </a:p>
          <a:p>
            <a:r>
              <a:rPr lang="en-US" sz="2000" dirty="0">
                <a:latin typeface="+mj-lt"/>
              </a:rPr>
              <a:t>Two distinct universal preferences</a:t>
            </a:r>
            <a:r>
              <a:rPr lang="fr-FR" sz="2000" dirty="0">
                <a:latin typeface="+mj-lt"/>
              </a:rPr>
              <a:t> (</a:t>
            </a:r>
            <a:r>
              <a:rPr lang="en-US" sz="2000" dirty="0">
                <a:latin typeface="+mj-lt"/>
              </a:rPr>
              <a:t>Himmelmann 2014): grammatical morphemes have a significant tendency </a:t>
            </a:r>
          </a:p>
          <a:p>
            <a:pPr marL="457200" lvl="1" indent="0">
              <a:buNone/>
            </a:pPr>
            <a:r>
              <a:rPr lang="en-US" sz="1600" dirty="0">
                <a:latin typeface="+mj-lt"/>
              </a:rPr>
              <a:t>(a) to be postposed and </a:t>
            </a:r>
          </a:p>
          <a:p>
            <a:pPr marL="457200" lvl="1" indent="0">
              <a:buNone/>
            </a:pPr>
            <a:r>
              <a:rPr lang="en-US" sz="1600" dirty="0">
                <a:latin typeface="+mj-lt"/>
              </a:rPr>
              <a:t>(b) to be bound, i.e., suffixes</a:t>
            </a:r>
            <a:r>
              <a:rPr lang="fr-FR" sz="1600" dirty="0">
                <a:latin typeface="+mj-lt"/>
              </a:rPr>
              <a:t> </a:t>
            </a:r>
            <a:endParaRPr lang="fr-FR" sz="1600" dirty="0">
              <a:latin typeface="+mj-lt"/>
            </a:endParaRP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25</a:t>
            </a:fld>
            <a:endParaRPr lang="fr-FR" dirty="0"/>
          </a:p>
        </p:txBody>
      </p:sp>
      <p:pic>
        <p:nvPicPr>
          <p:cNvPr id="6" name="Image 5" descr="Capture d’écran 2017-07-26 à 14.45.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027" y="4487997"/>
            <a:ext cx="4162759" cy="1229906"/>
          </a:xfrm>
          <a:prstGeom prst="rect">
            <a:avLst/>
          </a:prstGeom>
        </p:spPr>
      </p:pic>
      <p:sp>
        <p:nvSpPr>
          <p:cNvPr id="7" name="ZoneTexte 6"/>
          <p:cNvSpPr txBox="1"/>
          <p:nvPr/>
        </p:nvSpPr>
        <p:spPr>
          <a:xfrm>
            <a:off x="3404943" y="5672243"/>
            <a:ext cx="5418220" cy="461665"/>
          </a:xfrm>
          <a:prstGeom prst="rect">
            <a:avLst/>
          </a:prstGeom>
          <a:noFill/>
        </p:spPr>
        <p:txBody>
          <a:bodyPr wrap="none" rtlCol="0">
            <a:spAutoFit/>
          </a:bodyPr>
          <a:lstStyle/>
          <a:p>
            <a:pPr algn="ctr"/>
            <a:r>
              <a:rPr lang="fr-FR" sz="1200" dirty="0"/>
              <a:t>Table 1. </a:t>
            </a:r>
            <a:r>
              <a:rPr lang="en-US" sz="1200" dirty="0"/>
              <a:t>The suffixing preference in verbal grammatical elements from 71 languages</a:t>
            </a:r>
            <a:endParaRPr lang="fr-FR" sz="1200" dirty="0"/>
          </a:p>
          <a:p>
            <a:pPr algn="ctr"/>
            <a:r>
              <a:rPr lang="en-US" sz="1200" dirty="0"/>
              <a:t>(Himmelmann 2014, from the database of </a:t>
            </a:r>
            <a:r>
              <a:rPr lang="en-US" sz="1200" dirty="0" err="1"/>
              <a:t>Bybee</a:t>
            </a:r>
            <a:r>
              <a:rPr lang="en-US" sz="1200" dirty="0"/>
              <a:t> et al. 1990: 5)</a:t>
            </a:r>
            <a:r>
              <a:rPr lang="fr-FR" sz="1200" dirty="0"/>
              <a:t>  </a:t>
            </a:r>
            <a:endParaRPr lang="fr-FR" sz="1200" dirty="0"/>
          </a:p>
        </p:txBody>
      </p:sp>
    </p:spTree>
    <p:extLst>
      <p:ext uri="{BB962C8B-B14F-4D97-AF65-F5344CB8AC3E}">
        <p14:creationId xmlns:p14="http://schemas.microsoft.com/office/powerpoint/2010/main" val="275673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Preference for suffixes</a:t>
            </a:r>
            <a:endParaRPr lang="en-US" dirty="0"/>
          </a:p>
        </p:txBody>
      </p:sp>
      <p:sp>
        <p:nvSpPr>
          <p:cNvPr id="3" name="Espace réservé du contenu 2"/>
          <p:cNvSpPr>
            <a:spLocks noGrp="1"/>
          </p:cNvSpPr>
          <p:nvPr>
            <p:ph idx="1"/>
          </p:nvPr>
        </p:nvSpPr>
        <p:spPr/>
        <p:txBody>
          <a:bodyPr>
            <a:normAutofit/>
          </a:bodyPr>
          <a:lstStyle/>
          <a:p>
            <a:pPr marL="0" indent="0">
              <a:buNone/>
            </a:pPr>
            <a:r>
              <a:rPr lang="en-US" sz="2000" dirty="0">
                <a:latin typeface="+mj-lt"/>
              </a:rPr>
              <a:t>Possible </a:t>
            </a:r>
            <a:r>
              <a:rPr lang="en-US" sz="2000" dirty="0" smtClean="0">
                <a:latin typeface="+mj-lt"/>
              </a:rPr>
              <a:t>explanations</a:t>
            </a:r>
            <a:r>
              <a:rPr lang="mr-IN" sz="2000" dirty="0" smtClean="0">
                <a:latin typeface="+mj-lt"/>
              </a:rPr>
              <a:t>…</a:t>
            </a:r>
            <a:r>
              <a:rPr lang="en-US" sz="2000" dirty="0" smtClean="0">
                <a:latin typeface="+mj-lt"/>
              </a:rPr>
              <a:t>.</a:t>
            </a:r>
            <a:endParaRPr lang="en-US" sz="2000" dirty="0">
              <a:latin typeface="+mj-lt"/>
            </a:endParaRPr>
          </a:p>
          <a:p>
            <a:pPr lvl="1"/>
            <a:r>
              <a:rPr lang="en-US" sz="1800" dirty="0">
                <a:latin typeface="+mj-lt"/>
              </a:rPr>
              <a:t>some form of Universal </a:t>
            </a:r>
            <a:r>
              <a:rPr lang="en-US" sz="1800" dirty="0">
                <a:latin typeface="+mj-lt"/>
              </a:rPr>
              <a:t>Grammar</a:t>
            </a:r>
            <a:endParaRPr lang="fr-FR" sz="1800" dirty="0">
              <a:latin typeface="+mj-lt"/>
            </a:endParaRPr>
          </a:p>
          <a:p>
            <a:pPr lvl="1"/>
            <a:r>
              <a:rPr lang="fr-FR" sz="1800" dirty="0" err="1">
                <a:latin typeface="+mj-lt"/>
              </a:rPr>
              <a:t>language</a:t>
            </a:r>
            <a:r>
              <a:rPr lang="fr-FR" sz="1800" dirty="0">
                <a:latin typeface="+mj-lt"/>
              </a:rPr>
              <a:t> contact (but </a:t>
            </a:r>
            <a:r>
              <a:rPr lang="fr-FR" sz="1800" dirty="0" err="1">
                <a:latin typeface="+mj-lt"/>
              </a:rPr>
              <a:t>see</a:t>
            </a:r>
            <a:r>
              <a:rPr lang="fr-FR" sz="1800" dirty="0">
                <a:latin typeface="+mj-lt"/>
              </a:rPr>
              <a:t> </a:t>
            </a:r>
            <a:r>
              <a:rPr lang="fr-FR" sz="1800" dirty="0" err="1">
                <a:latin typeface="+mj-lt"/>
              </a:rPr>
              <a:t>Seifart</a:t>
            </a:r>
            <a:r>
              <a:rPr lang="fr-FR" sz="1800" dirty="0">
                <a:latin typeface="+mj-lt"/>
              </a:rPr>
              <a:t> 2015)</a:t>
            </a:r>
          </a:p>
          <a:p>
            <a:pPr lvl="1"/>
            <a:r>
              <a:rPr lang="en-US" sz="1800" dirty="0">
                <a:latin typeface="+mj-lt"/>
              </a:rPr>
              <a:t>processing </a:t>
            </a:r>
            <a:r>
              <a:rPr lang="en-US" sz="1800" dirty="0">
                <a:latin typeface="+mj-lt"/>
              </a:rPr>
              <a:t>or some other </a:t>
            </a:r>
            <a:r>
              <a:rPr lang="en-US" sz="1800" dirty="0">
                <a:latin typeface="+mj-lt"/>
              </a:rPr>
              <a:t>cognitive </a:t>
            </a:r>
            <a:r>
              <a:rPr lang="en-US" sz="1800" dirty="0">
                <a:latin typeface="+mj-lt"/>
              </a:rPr>
              <a:t>mechanism (Cutler, Hawkins &amp; </a:t>
            </a:r>
            <a:r>
              <a:rPr lang="en-US" sz="1800" dirty="0" err="1">
                <a:latin typeface="+mj-lt"/>
              </a:rPr>
              <a:t>Gillingan</a:t>
            </a:r>
            <a:r>
              <a:rPr lang="en-US" sz="1800" dirty="0">
                <a:latin typeface="+mj-lt"/>
              </a:rPr>
              <a:t> 1986, Caballero et al. 2008)</a:t>
            </a:r>
            <a:r>
              <a:rPr lang="fr-FR" sz="1800" dirty="0">
                <a:latin typeface="+mj-lt"/>
              </a:rPr>
              <a:t> </a:t>
            </a:r>
          </a:p>
          <a:p>
            <a:pPr lvl="1"/>
            <a:r>
              <a:rPr lang="fr-FR" sz="1800" dirty="0">
                <a:latin typeface="+mj-lt"/>
              </a:rPr>
              <a:t>a </a:t>
            </a:r>
            <a:r>
              <a:rPr lang="fr-FR" sz="1800" dirty="0" err="1">
                <a:latin typeface="+mj-lt"/>
              </a:rPr>
              <a:t>correlation</a:t>
            </a:r>
            <a:r>
              <a:rPr lang="fr-FR" sz="1800" dirty="0">
                <a:latin typeface="+mj-lt"/>
              </a:rPr>
              <a:t> </a:t>
            </a:r>
            <a:r>
              <a:rPr lang="fr-FR" sz="1800" dirty="0" err="1">
                <a:latin typeface="+mj-lt"/>
              </a:rPr>
              <a:t>with</a:t>
            </a:r>
            <a:r>
              <a:rPr lang="fr-FR" sz="1800" dirty="0">
                <a:latin typeface="+mj-lt"/>
              </a:rPr>
              <a:t> the </a:t>
            </a:r>
            <a:r>
              <a:rPr lang="en-US" sz="1800" dirty="0">
                <a:latin typeface="+mj-lt"/>
              </a:rPr>
              <a:t>linear </a:t>
            </a:r>
            <a:r>
              <a:rPr lang="en-US" sz="1800" dirty="0">
                <a:latin typeface="+mj-lt"/>
              </a:rPr>
              <a:t>order of major constituents</a:t>
            </a:r>
            <a:r>
              <a:rPr lang="fr-FR" sz="1800" dirty="0">
                <a:latin typeface="+mj-lt"/>
              </a:rPr>
              <a:t> (Jacques 2013)</a:t>
            </a:r>
          </a:p>
          <a:p>
            <a:pPr lvl="1"/>
            <a:r>
              <a:rPr lang="en-US" sz="1800" dirty="0">
                <a:latin typeface="+mj-lt"/>
              </a:rPr>
              <a:t>a world-wide retention from Proto-World</a:t>
            </a:r>
            <a:r>
              <a:rPr lang="fr-FR" sz="1800" dirty="0">
                <a:latin typeface="+mj-lt"/>
              </a:rPr>
              <a:t> (cf. </a:t>
            </a:r>
            <a:r>
              <a:rPr lang="en-US" sz="1800" dirty="0">
                <a:latin typeface="+mj-lt"/>
              </a:rPr>
              <a:t>Gell-Mann &amp; </a:t>
            </a:r>
            <a:r>
              <a:rPr lang="en-US" sz="1800" dirty="0" err="1">
                <a:latin typeface="+mj-lt"/>
              </a:rPr>
              <a:t>Ruhlen</a:t>
            </a:r>
            <a:r>
              <a:rPr lang="en-US" sz="1800" dirty="0">
                <a:latin typeface="+mj-lt"/>
              </a:rPr>
              <a:t> 2011</a:t>
            </a:r>
            <a:r>
              <a:rPr lang="fr-FR" sz="1800" dirty="0">
                <a:latin typeface="+mj-lt"/>
              </a:rPr>
              <a:t>)</a:t>
            </a:r>
            <a:r>
              <a:rPr lang="en-US" sz="1800" dirty="0">
                <a:latin typeface="+mj-lt"/>
              </a:rPr>
              <a:t> </a:t>
            </a:r>
            <a:endParaRPr lang="en-US" sz="1800" dirty="0">
              <a:latin typeface="+mj-lt"/>
            </a:endParaRPr>
          </a:p>
          <a:p>
            <a:pPr lvl="1"/>
            <a:r>
              <a:rPr lang="en-US" sz="1800" dirty="0">
                <a:latin typeface="+mj-lt"/>
              </a:rPr>
              <a:t>processes </a:t>
            </a:r>
            <a:r>
              <a:rPr lang="en-US" sz="1800" dirty="0">
                <a:latin typeface="+mj-lt"/>
              </a:rPr>
              <a:t>of language change, e.g., grammaticalization (</a:t>
            </a:r>
            <a:r>
              <a:rPr lang="en-US" sz="1800" dirty="0" err="1">
                <a:latin typeface="+mj-lt"/>
              </a:rPr>
              <a:t>Givón</a:t>
            </a:r>
            <a:r>
              <a:rPr lang="en-US" sz="1800" dirty="0">
                <a:latin typeface="+mj-lt"/>
              </a:rPr>
              <a:t> 1971, </a:t>
            </a:r>
            <a:r>
              <a:rPr lang="en-US" sz="1800" dirty="0" err="1">
                <a:latin typeface="+mj-lt"/>
              </a:rPr>
              <a:t>Bybee</a:t>
            </a:r>
            <a:r>
              <a:rPr lang="en-US" sz="1800" dirty="0">
                <a:latin typeface="+mj-lt"/>
              </a:rPr>
              <a:t> </a:t>
            </a:r>
            <a:r>
              <a:rPr lang="en-US" sz="1800" dirty="0">
                <a:latin typeface="+mj-lt"/>
              </a:rPr>
              <a:t>1985, </a:t>
            </a:r>
            <a:r>
              <a:rPr lang="en-US" sz="1800" dirty="0" err="1">
                <a:latin typeface="+mj-lt"/>
              </a:rPr>
              <a:t>Bybee</a:t>
            </a:r>
            <a:r>
              <a:rPr lang="en-US" sz="1800" dirty="0">
                <a:latin typeface="+mj-lt"/>
              </a:rPr>
              <a:t> et. al 1990), perhaps due to online usage factors (Hall 1988, Himmelmann 2014)</a:t>
            </a:r>
            <a:r>
              <a:rPr lang="fr-FR" sz="1800" dirty="0">
                <a:latin typeface="+mj-lt"/>
              </a:rPr>
              <a:t> </a:t>
            </a:r>
            <a:endParaRPr lang="en-US" sz="1800" dirty="0">
              <a:latin typeface="+mj-lt"/>
            </a:endParaRPr>
          </a:p>
          <a:p>
            <a:endParaRPr lang="en-US" sz="2000" dirty="0"/>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26</a:t>
            </a:fld>
            <a:endParaRPr lang="fr-FR" dirty="0"/>
          </a:p>
        </p:txBody>
      </p:sp>
    </p:spTree>
    <p:extLst>
      <p:ext uri="{BB962C8B-B14F-4D97-AF65-F5344CB8AC3E}">
        <p14:creationId xmlns:p14="http://schemas.microsoft.com/office/powerpoint/2010/main" val="122018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Preference for suffixes</a:t>
            </a:r>
            <a:endParaRPr lang="en-US"/>
          </a:p>
        </p:txBody>
      </p:sp>
      <p:sp>
        <p:nvSpPr>
          <p:cNvPr id="3" name="Espace réservé du contenu 2"/>
          <p:cNvSpPr>
            <a:spLocks noGrp="1"/>
          </p:cNvSpPr>
          <p:nvPr>
            <p:ph idx="1"/>
          </p:nvPr>
        </p:nvSpPr>
        <p:spPr/>
        <p:txBody>
          <a:bodyPr>
            <a:normAutofit/>
          </a:bodyPr>
          <a:lstStyle/>
          <a:p>
            <a:pPr marL="0" indent="0">
              <a:buNone/>
            </a:pPr>
            <a:r>
              <a:rPr lang="en-US" sz="2000" dirty="0">
                <a:latin typeface="+mj-lt"/>
              </a:rPr>
              <a:t>Explanations provided (so far)</a:t>
            </a:r>
          </a:p>
          <a:p>
            <a:r>
              <a:rPr lang="en-US" sz="2000" dirty="0">
                <a:latin typeface="+mj-lt"/>
              </a:rPr>
              <a:t>‘it does not seem to be a fruitful approach to consider the suffixation preference as a monolithic observation to be explained by one overarching theory of linguistic affixation’ </a:t>
            </a:r>
            <a:r>
              <a:rPr lang="en-US" sz="2000" dirty="0">
                <a:latin typeface="+mj-lt"/>
              </a:rPr>
              <a:t>(</a:t>
            </a:r>
            <a:r>
              <a:rPr lang="en-US" sz="2000" dirty="0" err="1">
                <a:latin typeface="+mj-lt"/>
              </a:rPr>
              <a:t>Cysouw</a:t>
            </a:r>
            <a:r>
              <a:rPr lang="en-US" sz="2000" dirty="0">
                <a:latin typeface="+mj-lt"/>
              </a:rPr>
              <a:t> </a:t>
            </a:r>
            <a:r>
              <a:rPr lang="en-US" sz="2000" dirty="0" smtClean="0">
                <a:latin typeface="+mj-lt"/>
              </a:rPr>
              <a:t>2003).</a:t>
            </a:r>
            <a:r>
              <a:rPr lang="fr-FR" sz="2000" dirty="0" smtClean="0">
                <a:latin typeface="+mj-lt"/>
              </a:rPr>
              <a:t> </a:t>
            </a:r>
            <a:endParaRPr lang="en-US" sz="2000" dirty="0">
              <a:latin typeface="+mj-lt"/>
            </a:endParaRP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27</a:t>
            </a:fld>
            <a:endParaRPr lang="fr-FR" dirty="0"/>
          </a:p>
        </p:txBody>
      </p:sp>
    </p:spTree>
    <p:extLst>
      <p:ext uri="{BB962C8B-B14F-4D97-AF65-F5344CB8AC3E}">
        <p14:creationId xmlns:p14="http://schemas.microsoft.com/office/powerpoint/2010/main" val="1275331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Preference for suffixes</a:t>
            </a:r>
            <a:endParaRPr lang="en-US"/>
          </a:p>
        </p:txBody>
      </p:sp>
      <p:sp>
        <p:nvSpPr>
          <p:cNvPr id="3" name="Espace réservé du contenu 2"/>
          <p:cNvSpPr>
            <a:spLocks noGrp="1"/>
          </p:cNvSpPr>
          <p:nvPr>
            <p:ph idx="1"/>
          </p:nvPr>
        </p:nvSpPr>
        <p:spPr/>
        <p:txBody>
          <a:bodyPr>
            <a:normAutofit/>
          </a:bodyPr>
          <a:lstStyle/>
          <a:p>
            <a:r>
              <a:rPr lang="en-US" sz="2000" dirty="0">
                <a:latin typeface="+mj-lt"/>
              </a:rPr>
              <a:t>Explanations provided (so far)</a:t>
            </a:r>
          </a:p>
          <a:p>
            <a:r>
              <a:rPr lang="en-US" sz="2000" dirty="0">
                <a:latin typeface="+mj-lt"/>
              </a:rPr>
              <a:t>‘it does not seem to be a fruitful approach to consider the suffixation preference as a monolithic observation to be explained by one overarching theory of linguistic affixation’ </a:t>
            </a:r>
            <a:r>
              <a:rPr lang="en-US" sz="2000" dirty="0">
                <a:latin typeface="+mj-lt"/>
              </a:rPr>
              <a:t>(</a:t>
            </a:r>
            <a:r>
              <a:rPr lang="en-US" sz="2000" dirty="0" err="1">
                <a:latin typeface="+mj-lt"/>
              </a:rPr>
              <a:t>Cysouw</a:t>
            </a:r>
            <a:r>
              <a:rPr lang="en-US" sz="2000" dirty="0">
                <a:latin typeface="+mj-lt"/>
              </a:rPr>
              <a:t> </a:t>
            </a:r>
            <a:r>
              <a:rPr lang="en-US" sz="2000" dirty="0" smtClean="0">
                <a:latin typeface="+mj-lt"/>
              </a:rPr>
              <a:t>2003).</a:t>
            </a:r>
            <a:r>
              <a:rPr lang="fr-FR" sz="2000" dirty="0" smtClean="0">
                <a:latin typeface="+mj-lt"/>
              </a:rPr>
              <a:t> </a:t>
            </a:r>
            <a:endParaRPr lang="fr-FR" sz="2000" dirty="0">
              <a:latin typeface="+mj-lt"/>
            </a:endParaRPr>
          </a:p>
          <a:p>
            <a:r>
              <a:rPr lang="en-US" sz="2000" dirty="0">
                <a:latin typeface="+mj-lt"/>
              </a:rPr>
              <a:t>Macro</a:t>
            </a:r>
            <a:r>
              <a:rPr lang="en-US" sz="2000" dirty="0">
                <a:latin typeface="+mj-lt"/>
              </a:rPr>
              <a:t>-characteristics of individual </a:t>
            </a:r>
            <a:r>
              <a:rPr lang="en-US" sz="2000" dirty="0">
                <a:latin typeface="+mj-lt"/>
              </a:rPr>
              <a:t>languages (e.g., Nichols 1986, </a:t>
            </a:r>
            <a:r>
              <a:rPr lang="en-US" sz="2000" dirty="0" err="1">
                <a:latin typeface="+mj-lt"/>
              </a:rPr>
              <a:t>Haspelmath</a:t>
            </a:r>
            <a:r>
              <a:rPr lang="en-US" sz="2000" dirty="0">
                <a:latin typeface="+mj-lt"/>
              </a:rPr>
              <a:t> et al. 2014) result </a:t>
            </a:r>
            <a:r>
              <a:rPr lang="en-US" sz="2000" dirty="0">
                <a:latin typeface="+mj-lt"/>
              </a:rPr>
              <a:t>from generalizations made over individual constructions</a:t>
            </a:r>
            <a:r>
              <a:rPr lang="fr-FR" sz="2000" dirty="0">
                <a:latin typeface="+mj-lt"/>
              </a:rPr>
              <a:t> </a:t>
            </a:r>
            <a:endParaRPr lang="en-US" sz="2000" dirty="0">
              <a:latin typeface="+mj-lt"/>
            </a:endParaRP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28</a:t>
            </a:fld>
            <a:endParaRPr lang="fr-FR" dirty="0"/>
          </a:p>
        </p:txBody>
      </p:sp>
    </p:spTree>
    <p:extLst>
      <p:ext uri="{BB962C8B-B14F-4D97-AF65-F5344CB8AC3E}">
        <p14:creationId xmlns:p14="http://schemas.microsoft.com/office/powerpoint/2010/main" val="1737114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Preference for suffixes</a:t>
            </a:r>
            <a:endParaRPr lang="en-US" dirty="0"/>
          </a:p>
        </p:txBody>
      </p:sp>
      <p:sp>
        <p:nvSpPr>
          <p:cNvPr id="3" name="Espace réservé du contenu 2"/>
          <p:cNvSpPr>
            <a:spLocks noGrp="1"/>
          </p:cNvSpPr>
          <p:nvPr>
            <p:ph idx="1"/>
          </p:nvPr>
        </p:nvSpPr>
        <p:spPr/>
        <p:txBody>
          <a:bodyPr>
            <a:normAutofit/>
          </a:bodyPr>
          <a:lstStyle/>
          <a:p>
            <a:r>
              <a:rPr lang="en-US" sz="2000" dirty="0">
                <a:latin typeface="+mj-lt"/>
              </a:rPr>
              <a:t>This is </a:t>
            </a:r>
            <a:r>
              <a:rPr lang="en-US" sz="2000" dirty="0">
                <a:latin typeface="+mj-lt"/>
              </a:rPr>
              <a:t>captured by Dryer’s (2013) method for comparing the degree to which languages are characterized by a preference for prefixing, suffixing, or </a:t>
            </a:r>
            <a:r>
              <a:rPr lang="en-US" sz="2000" dirty="0">
                <a:latin typeface="+mj-lt"/>
              </a:rPr>
              <a:t>neither. </a:t>
            </a: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29</a:t>
            </a:fld>
            <a:endParaRPr lang="fr-FR" dirty="0"/>
          </a:p>
        </p:txBody>
      </p:sp>
      <p:pic>
        <p:nvPicPr>
          <p:cNvPr id="6" name="Image 5" descr="Capture d’écran 2017-07-26 à 15.3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880" y="2759787"/>
            <a:ext cx="3585370" cy="2942221"/>
          </a:xfrm>
          <a:prstGeom prst="rect">
            <a:avLst/>
          </a:prstGeom>
        </p:spPr>
      </p:pic>
      <p:sp>
        <p:nvSpPr>
          <p:cNvPr id="7" name="ZoneTexte 6"/>
          <p:cNvSpPr txBox="1"/>
          <p:nvPr/>
        </p:nvSpPr>
        <p:spPr>
          <a:xfrm>
            <a:off x="4608233" y="5672243"/>
            <a:ext cx="3178950" cy="276999"/>
          </a:xfrm>
          <a:prstGeom prst="rect">
            <a:avLst/>
          </a:prstGeom>
          <a:noFill/>
        </p:spPr>
        <p:txBody>
          <a:bodyPr wrap="none" rtlCol="0">
            <a:spAutoFit/>
          </a:bodyPr>
          <a:lstStyle/>
          <a:p>
            <a:pPr algn="ctr"/>
            <a:r>
              <a:rPr lang="fr-FR" sz="1200" dirty="0"/>
              <a:t>Table 2. </a:t>
            </a:r>
            <a:r>
              <a:rPr lang="en-US" sz="1200" dirty="0"/>
              <a:t>Types of </a:t>
            </a:r>
            <a:r>
              <a:rPr lang="en-US" sz="1200" dirty="0" err="1"/>
              <a:t>inflexional</a:t>
            </a:r>
            <a:r>
              <a:rPr lang="en-US" sz="1200" dirty="0"/>
              <a:t> affixes (Dryer 2013)</a:t>
            </a:r>
            <a:r>
              <a:rPr lang="fr-FR" sz="1200" dirty="0"/>
              <a:t> </a:t>
            </a:r>
            <a:endParaRPr lang="fr-FR" sz="1200" dirty="0"/>
          </a:p>
        </p:txBody>
      </p:sp>
    </p:spTree>
    <p:extLst>
      <p:ext uri="{BB962C8B-B14F-4D97-AF65-F5344CB8AC3E}">
        <p14:creationId xmlns:p14="http://schemas.microsoft.com/office/powerpoint/2010/main" val="7357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en-US" sz="3200" b="1" dirty="0"/>
              <a:t>The past tense in a sample of the world’s languages </a:t>
            </a:r>
            <a:r>
              <a:rPr lang="en-US" sz="3200" b="1" dirty="0" smtClean="0"/>
              <a:t/>
            </a:r>
            <a:br>
              <a:rPr lang="en-US" sz="3200" b="1" dirty="0" smtClean="0"/>
            </a:br>
            <a:r>
              <a:rPr lang="en-US" sz="3200" b="1" dirty="0" smtClean="0"/>
              <a:t>(</a:t>
            </a:r>
            <a:r>
              <a:rPr lang="en-US" sz="3200" b="1" dirty="0"/>
              <a:t>Dahl &amp; </a:t>
            </a:r>
            <a:r>
              <a:rPr lang="en-US" sz="3200" b="1" dirty="0" err="1"/>
              <a:t>Velupillai</a:t>
            </a:r>
            <a:r>
              <a:rPr lang="en-US" sz="3200" b="1" dirty="0"/>
              <a:t> 2013)</a:t>
            </a:r>
            <a:endParaRPr lang="en-US" sz="3200"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962024"/>
            <a:ext cx="8229600" cy="380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5653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Preference for suffixes</a:t>
            </a:r>
            <a:endParaRPr lang="en-US"/>
          </a:p>
        </p:txBody>
      </p:sp>
      <p:sp>
        <p:nvSpPr>
          <p:cNvPr id="3" name="Espace réservé du contenu 2"/>
          <p:cNvSpPr>
            <a:spLocks noGrp="1"/>
          </p:cNvSpPr>
          <p:nvPr>
            <p:ph idx="1"/>
          </p:nvPr>
        </p:nvSpPr>
        <p:spPr/>
        <p:txBody>
          <a:bodyPr>
            <a:normAutofit/>
          </a:bodyPr>
          <a:lstStyle/>
          <a:p>
            <a:r>
              <a:rPr lang="en-US" sz="2000" dirty="0">
                <a:latin typeface="+mj-lt"/>
              </a:rPr>
              <a:t>Following Dryer </a:t>
            </a:r>
            <a:r>
              <a:rPr lang="en-US" sz="2000" dirty="0">
                <a:latin typeface="+mj-lt"/>
              </a:rPr>
              <a:t>(2013</a:t>
            </a:r>
            <a:r>
              <a:rPr lang="en-US" sz="2000" dirty="0">
                <a:latin typeface="+mj-lt"/>
              </a:rPr>
              <a:t>), a </a:t>
            </a:r>
            <a:r>
              <a:rPr lang="en-US" sz="2000" dirty="0">
                <a:latin typeface="+mj-lt"/>
              </a:rPr>
              <a:t>language receives </a:t>
            </a:r>
            <a:endParaRPr lang="en-US" sz="2000" dirty="0">
              <a:latin typeface="+mj-lt"/>
            </a:endParaRPr>
          </a:p>
          <a:p>
            <a:pPr lvl="1"/>
            <a:r>
              <a:rPr lang="en-US" sz="1800" dirty="0">
                <a:latin typeface="+mj-lt"/>
              </a:rPr>
              <a:t>a </a:t>
            </a:r>
            <a:r>
              <a:rPr lang="en-US" sz="1800" dirty="0">
                <a:latin typeface="+mj-lt"/>
              </a:rPr>
              <a:t>single point for prefixing or suffixing if it is </a:t>
            </a:r>
            <a:r>
              <a:rPr lang="en-US" sz="1800" i="1" dirty="0">
                <a:latin typeface="+mj-lt"/>
              </a:rPr>
              <a:t>predominantly</a:t>
            </a:r>
            <a:r>
              <a:rPr lang="en-US" sz="1800" dirty="0">
                <a:latin typeface="+mj-lt"/>
              </a:rPr>
              <a:t> prefixing or suffixing for a given parameter, </a:t>
            </a:r>
            <a:endParaRPr lang="en-US" sz="1800" dirty="0">
              <a:latin typeface="+mj-lt"/>
            </a:endParaRPr>
          </a:p>
          <a:p>
            <a:pPr lvl="1"/>
            <a:r>
              <a:rPr lang="en-US" sz="1800" dirty="0">
                <a:latin typeface="+mj-lt"/>
              </a:rPr>
              <a:t>half </a:t>
            </a:r>
            <a:r>
              <a:rPr lang="en-US" sz="1800" dirty="0">
                <a:latin typeface="+mj-lt"/>
              </a:rPr>
              <a:t>a point for each if it has both prefixing and suffixing, with </a:t>
            </a:r>
            <a:r>
              <a:rPr lang="en-US" sz="1800" i="1" dirty="0">
                <a:latin typeface="+mj-lt"/>
              </a:rPr>
              <a:t>neither deemed </a:t>
            </a:r>
            <a:r>
              <a:rPr lang="en-US" sz="1800" i="1" dirty="0">
                <a:latin typeface="+mj-lt"/>
              </a:rPr>
              <a:t>dominant</a:t>
            </a:r>
            <a:endParaRPr lang="en-US" sz="1800" dirty="0">
              <a:latin typeface="+mj-lt"/>
            </a:endParaRPr>
          </a:p>
          <a:p>
            <a:pPr lvl="1"/>
            <a:r>
              <a:rPr lang="en-US" sz="1800" dirty="0">
                <a:latin typeface="+mj-lt"/>
              </a:rPr>
              <a:t>no point when there is no affixing for a given parameter</a:t>
            </a:r>
          </a:p>
          <a:p>
            <a:r>
              <a:rPr lang="en-US" sz="2000" dirty="0">
                <a:latin typeface="+mj-lt"/>
              </a:rPr>
              <a:t>The first three parameters (case affixes on nouns, subject and tense-aspect affixes in verbs) are deemed especially important: their score is doubled</a:t>
            </a: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30</a:t>
            </a:fld>
            <a:endParaRPr lang="fr-FR" dirty="0"/>
          </a:p>
        </p:txBody>
      </p:sp>
    </p:spTree>
    <p:extLst>
      <p:ext uri="{BB962C8B-B14F-4D97-AF65-F5344CB8AC3E}">
        <p14:creationId xmlns:p14="http://schemas.microsoft.com/office/powerpoint/2010/main" val="1192176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Preference for suffixes</a:t>
            </a:r>
            <a:endParaRPr lang="en-US"/>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31</a:t>
            </a:fld>
            <a:endParaRPr lang="fr-FR" dirty="0"/>
          </a:p>
        </p:txBody>
      </p:sp>
      <p:pic>
        <p:nvPicPr>
          <p:cNvPr id="8" name="Image 7" descr="Capture d’écran 2017-07-26 à 15.38.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098" y="1423040"/>
            <a:ext cx="5480902" cy="5434960"/>
          </a:xfrm>
          <a:prstGeom prst="rect">
            <a:avLst/>
          </a:prstGeom>
          <a:ln w="38100" cmpd="sng">
            <a:solidFill>
              <a:schemeClr val="accent1"/>
            </a:solidFill>
          </a:ln>
        </p:spPr>
      </p:pic>
      <p:sp>
        <p:nvSpPr>
          <p:cNvPr id="7" name="ZoneTexte 6"/>
          <p:cNvSpPr txBox="1"/>
          <p:nvPr/>
        </p:nvSpPr>
        <p:spPr>
          <a:xfrm>
            <a:off x="7543799" y="3028950"/>
            <a:ext cx="4300539" cy="584775"/>
          </a:xfrm>
          <a:prstGeom prst="rect">
            <a:avLst/>
          </a:prstGeom>
          <a:noFill/>
        </p:spPr>
        <p:txBody>
          <a:bodyPr wrap="square" rtlCol="0">
            <a:spAutoFit/>
          </a:bodyPr>
          <a:lstStyle/>
          <a:p>
            <a:pPr algn="ctr"/>
            <a:r>
              <a:rPr lang="fr-FR" sz="1600" dirty="0"/>
              <a:t>Table 3. </a:t>
            </a:r>
            <a:r>
              <a:rPr lang="en-US" sz="1600" dirty="0"/>
              <a:t>Suffixing </a:t>
            </a:r>
            <a:r>
              <a:rPr lang="en-US" sz="1600" dirty="0" err="1"/>
              <a:t>vs</a:t>
            </a:r>
            <a:r>
              <a:rPr lang="en-US" sz="1600" dirty="0"/>
              <a:t> Prefixing in Inflectional Morphology (Dryer 2003</a:t>
            </a:r>
            <a:r>
              <a:rPr lang="en-US" sz="1600" dirty="0"/>
              <a:t>)</a:t>
            </a:r>
            <a:endParaRPr lang="fr-FR" sz="1600" dirty="0"/>
          </a:p>
        </p:txBody>
      </p:sp>
    </p:spTree>
    <p:extLst>
      <p:ext uri="{BB962C8B-B14F-4D97-AF65-F5344CB8AC3E}">
        <p14:creationId xmlns:p14="http://schemas.microsoft.com/office/powerpoint/2010/main" val="414132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Preference for suffixes</a:t>
            </a:r>
            <a:endParaRPr lang="en-US"/>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32</a:t>
            </a:fld>
            <a:endParaRPr lang="fr-FR" dirty="0"/>
          </a:p>
        </p:txBody>
      </p:sp>
      <p:pic>
        <p:nvPicPr>
          <p:cNvPr id="8" name="Image 7" descr="Capture d’écran 2017-07-26 à 15.38.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898" y="1340697"/>
            <a:ext cx="5480902" cy="5434960"/>
          </a:xfrm>
          <a:prstGeom prst="rect">
            <a:avLst/>
          </a:prstGeom>
          <a:ln w="38100" cmpd="sng">
            <a:solidFill>
              <a:srgbClr val="4F81BD"/>
            </a:solidFill>
          </a:ln>
        </p:spPr>
      </p:pic>
      <p:sp>
        <p:nvSpPr>
          <p:cNvPr id="7" name="ZoneTexte 6"/>
          <p:cNvSpPr txBox="1"/>
          <p:nvPr/>
        </p:nvSpPr>
        <p:spPr>
          <a:xfrm>
            <a:off x="7543800" y="3614452"/>
            <a:ext cx="4471988" cy="584775"/>
          </a:xfrm>
          <a:prstGeom prst="rect">
            <a:avLst/>
          </a:prstGeom>
          <a:noFill/>
        </p:spPr>
        <p:txBody>
          <a:bodyPr wrap="square" rtlCol="0">
            <a:spAutoFit/>
          </a:bodyPr>
          <a:lstStyle/>
          <a:p>
            <a:pPr algn="ctr"/>
            <a:r>
              <a:rPr lang="fr-FR" sz="1600" dirty="0" smtClean="0"/>
              <a:t>Table 3. </a:t>
            </a:r>
            <a:r>
              <a:rPr lang="en-US" sz="1600" dirty="0" smtClean="0"/>
              <a:t>Suffixing vs Prefixing in Inflectional Morphology (Dryer 2003)</a:t>
            </a:r>
            <a:endParaRPr lang="fr-FR" sz="1600" dirty="0"/>
          </a:p>
        </p:txBody>
      </p:sp>
      <p:sp>
        <p:nvSpPr>
          <p:cNvPr id="3" name="Rectangle à coins arrondis 2"/>
          <p:cNvSpPr/>
          <p:nvPr/>
        </p:nvSpPr>
        <p:spPr>
          <a:xfrm>
            <a:off x="2055383" y="5741934"/>
            <a:ext cx="5480902" cy="577996"/>
          </a:xfrm>
          <a:prstGeom prst="round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409111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summary</a:t>
            </a:r>
            <a:endParaRPr lang="en-US" dirty="0"/>
          </a:p>
        </p:txBody>
      </p:sp>
      <p:sp>
        <p:nvSpPr>
          <p:cNvPr id="3" name="Content Placeholder 2"/>
          <p:cNvSpPr>
            <a:spLocks noGrp="1"/>
          </p:cNvSpPr>
          <p:nvPr>
            <p:ph idx="1"/>
          </p:nvPr>
        </p:nvSpPr>
        <p:spPr/>
        <p:txBody>
          <a:bodyPr/>
          <a:lstStyle/>
          <a:p>
            <a:r>
              <a:rPr lang="en-US" dirty="0" smtClean="0">
                <a:latin typeface="+mj-lt"/>
              </a:rPr>
              <a:t>As far as inflectional morphemes are concerned, typology corroborates a worldwide preference for postposed and suffixed elements.</a:t>
            </a:r>
          </a:p>
          <a:p>
            <a:r>
              <a:rPr lang="en-US" dirty="0" smtClean="0">
                <a:latin typeface="+mj-lt"/>
              </a:rPr>
              <a:t>Languages that are predominantly prefixing are rare.</a:t>
            </a:r>
            <a:endParaRPr lang="en-US" dirty="0">
              <a:latin typeface="+mj-lt"/>
            </a:endParaRPr>
          </a:p>
        </p:txBody>
      </p:sp>
    </p:spTree>
    <p:extLst>
      <p:ext uri="{BB962C8B-B14F-4D97-AF65-F5344CB8AC3E}">
        <p14:creationId xmlns:p14="http://schemas.microsoft.com/office/powerpoint/2010/main" val="7589790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Ancient Egyptian-Coptic</a:t>
            </a:r>
            <a:endParaRPr lang="fr-FR" dirty="0"/>
          </a:p>
        </p:txBody>
      </p:sp>
      <p:sp>
        <p:nvSpPr>
          <p:cNvPr id="3" name="Espace réservé du texte 2"/>
          <p:cNvSpPr>
            <a:spLocks noGrp="1"/>
          </p:cNvSpPr>
          <p:nvPr>
            <p:ph type="body" idx="1"/>
          </p:nvPr>
        </p:nvSpPr>
        <p:spPr/>
        <p:txBody>
          <a:bodyPr/>
          <a:lstStyle/>
          <a:p>
            <a:r>
              <a:rPr lang="en-US" dirty="0" smtClean="0">
                <a:solidFill>
                  <a:schemeClr val="tx1"/>
                </a:solidFill>
              </a:rPr>
              <a:t>Long-term changes towards a predominantly prefixing language</a:t>
            </a:r>
            <a:endParaRPr lang="en-US" dirty="0">
              <a:solidFill>
                <a:schemeClr val="tx1"/>
              </a:solidFill>
            </a:endParaRP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34</a:t>
            </a:fld>
            <a:endParaRPr lang="fr-FR" dirty="0"/>
          </a:p>
        </p:txBody>
      </p:sp>
    </p:spTree>
    <p:extLst>
      <p:ext uri="{BB962C8B-B14F-4D97-AF65-F5344CB8AC3E}">
        <p14:creationId xmlns:p14="http://schemas.microsoft.com/office/powerpoint/2010/main" val="19260025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3" name="Espace réservé du contenu 2"/>
          <p:cNvSpPr>
            <a:spLocks noGrp="1"/>
          </p:cNvSpPr>
          <p:nvPr>
            <p:ph idx="1"/>
          </p:nvPr>
        </p:nvSpPr>
        <p:spPr/>
        <p:txBody>
          <a:bodyPr/>
          <a:lstStyle/>
          <a:p>
            <a:r>
              <a:rPr lang="fr-FR" sz="2000" dirty="0">
                <a:latin typeface="+mj-lt"/>
              </a:rPr>
              <a:t>Background information</a:t>
            </a:r>
          </a:p>
          <a:p>
            <a:pPr lvl="1"/>
            <a:r>
              <a:rPr lang="en-US" sz="1800" dirty="0">
                <a:latin typeface="+mj-lt"/>
              </a:rPr>
              <a:t>An </a:t>
            </a:r>
            <a:r>
              <a:rPr lang="en-US" sz="1800" dirty="0">
                <a:latin typeface="+mj-lt"/>
              </a:rPr>
              <a:t>independent branch of the </a:t>
            </a:r>
            <a:r>
              <a:rPr lang="en-US" sz="1800" dirty="0" err="1">
                <a:latin typeface="+mj-lt"/>
              </a:rPr>
              <a:t>Afroasiatic</a:t>
            </a:r>
            <a:r>
              <a:rPr lang="en-US" sz="1800" dirty="0">
                <a:latin typeface="+mj-lt"/>
              </a:rPr>
              <a:t> </a:t>
            </a:r>
            <a:r>
              <a:rPr lang="en-US" sz="1800" dirty="0" smtClean="0">
                <a:latin typeface="+mj-lt"/>
              </a:rPr>
              <a:t>phylum or ‘quasi-stock’</a:t>
            </a:r>
            <a:endParaRPr lang="en-US" sz="1800" dirty="0">
              <a:latin typeface="+mj-lt"/>
            </a:endParaRPr>
          </a:p>
          <a:p>
            <a:pPr lvl="1"/>
            <a:r>
              <a:rPr lang="fr-FR" sz="1800" dirty="0">
                <a:latin typeface="+mj-lt"/>
              </a:rPr>
              <a:t>F</a:t>
            </a:r>
            <a:r>
              <a:rPr lang="en-US" sz="1800" dirty="0" err="1">
                <a:latin typeface="+mj-lt"/>
              </a:rPr>
              <a:t>irst</a:t>
            </a:r>
            <a:r>
              <a:rPr lang="en-US" sz="1800" dirty="0">
                <a:latin typeface="+mj-lt"/>
              </a:rPr>
              <a:t> </a:t>
            </a:r>
            <a:r>
              <a:rPr lang="en-US" sz="1800" dirty="0">
                <a:latin typeface="+mj-lt"/>
              </a:rPr>
              <a:t>attested at the end of the fourth </a:t>
            </a:r>
            <a:r>
              <a:rPr lang="en-US" sz="1800" dirty="0" err="1">
                <a:latin typeface="+mj-lt"/>
              </a:rPr>
              <a:t>millenium</a:t>
            </a:r>
            <a:r>
              <a:rPr lang="en-US" sz="1800" dirty="0">
                <a:latin typeface="+mj-lt"/>
              </a:rPr>
              <a:t> BCE, and </a:t>
            </a:r>
            <a:r>
              <a:rPr lang="en-US" sz="1800" dirty="0">
                <a:latin typeface="+mj-lt"/>
              </a:rPr>
              <a:t>documented </a:t>
            </a:r>
            <a:r>
              <a:rPr lang="en-US" sz="1800" dirty="0">
                <a:latin typeface="+mj-lt"/>
              </a:rPr>
              <a:t>continually until sometime in the 13</a:t>
            </a:r>
            <a:r>
              <a:rPr lang="en-US" sz="1800" baseline="30000" dirty="0">
                <a:latin typeface="+mj-lt"/>
              </a:rPr>
              <a:t>th</a:t>
            </a:r>
            <a:r>
              <a:rPr lang="en-US" sz="1800" dirty="0">
                <a:latin typeface="+mj-lt"/>
              </a:rPr>
              <a:t> or 14</a:t>
            </a:r>
            <a:r>
              <a:rPr lang="en-US" sz="1800" baseline="30000" dirty="0">
                <a:latin typeface="+mj-lt"/>
              </a:rPr>
              <a:t>th</a:t>
            </a:r>
            <a:r>
              <a:rPr lang="en-US" sz="1800" dirty="0">
                <a:latin typeface="+mj-lt"/>
              </a:rPr>
              <a:t> century CE, when all of its speakers shifted to </a:t>
            </a:r>
            <a:r>
              <a:rPr lang="en-US" sz="1800" dirty="0">
                <a:latin typeface="+mj-lt"/>
              </a:rPr>
              <a:t>Arabic</a:t>
            </a:r>
            <a:endParaRPr lang="fr-FR" sz="1800" dirty="0">
              <a:latin typeface="+mj-lt"/>
            </a:endParaRPr>
          </a:p>
        </p:txBody>
      </p:sp>
      <p:sp>
        <p:nvSpPr>
          <p:cNvPr id="4" name="Espace réservé du pied de page 3"/>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35</a:t>
            </a:fld>
            <a:endParaRPr lang="fr-FR" dirty="0"/>
          </a:p>
        </p:txBody>
      </p:sp>
    </p:spTree>
    <p:extLst>
      <p:ext uri="{BB962C8B-B14F-4D97-AF65-F5344CB8AC3E}">
        <p14:creationId xmlns:p14="http://schemas.microsoft.com/office/powerpoint/2010/main" val="8178034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3" name="Espace réservé du contenu 2"/>
          <p:cNvSpPr>
            <a:spLocks noGrp="1"/>
          </p:cNvSpPr>
          <p:nvPr>
            <p:ph idx="1"/>
          </p:nvPr>
        </p:nvSpPr>
        <p:spPr>
          <a:xfrm>
            <a:off x="838200" y="1596815"/>
            <a:ext cx="8229600" cy="2590272"/>
          </a:xfrm>
        </p:spPr>
        <p:txBody>
          <a:bodyPr/>
          <a:lstStyle/>
          <a:p>
            <a:r>
              <a:rPr lang="fr-FR" sz="2000" dirty="0">
                <a:latin typeface="+mj-lt"/>
              </a:rPr>
              <a:t>Background information</a:t>
            </a:r>
          </a:p>
          <a:p>
            <a:pPr lvl="1"/>
            <a:r>
              <a:rPr lang="en-US" sz="1800" dirty="0">
                <a:latin typeface="+mj-lt"/>
              </a:rPr>
              <a:t>Standardly divided into five stages and and two macro-phases</a:t>
            </a:r>
          </a:p>
        </p:txBody>
      </p:sp>
      <p:sp>
        <p:nvSpPr>
          <p:cNvPr id="4" name="Espace réservé du pied de page 3"/>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36</a:t>
            </a:fld>
            <a:endParaRPr lang="fr-FR" dirty="0"/>
          </a:p>
        </p:txBody>
      </p:sp>
      <p:pic>
        <p:nvPicPr>
          <p:cNvPr id="6" name="Image 5" descr="Capture d’écran 2017-07-26 à 14.48.29.png"/>
          <p:cNvPicPr>
            <a:picLocks noChangeAspect="1"/>
          </p:cNvPicPr>
          <p:nvPr/>
        </p:nvPicPr>
        <p:blipFill rotWithShape="1">
          <a:blip r:embed="rId2">
            <a:extLst>
              <a:ext uri="{28A0092B-C50C-407E-A947-70E740481C1C}">
                <a14:useLocalDpi xmlns:a14="http://schemas.microsoft.com/office/drawing/2010/main" val="0"/>
              </a:ext>
            </a:extLst>
          </a:blip>
          <a:srcRect b="2350"/>
          <a:stretch/>
        </p:blipFill>
        <p:spPr>
          <a:xfrm>
            <a:off x="3630787" y="2775903"/>
            <a:ext cx="5059927" cy="2448879"/>
          </a:xfrm>
          <a:prstGeom prst="rect">
            <a:avLst/>
          </a:prstGeom>
        </p:spPr>
      </p:pic>
      <p:sp>
        <p:nvSpPr>
          <p:cNvPr id="7" name="ZoneTexte 6"/>
          <p:cNvSpPr txBox="1"/>
          <p:nvPr/>
        </p:nvSpPr>
        <p:spPr>
          <a:xfrm>
            <a:off x="3630786" y="5224782"/>
            <a:ext cx="5003841" cy="276999"/>
          </a:xfrm>
          <a:prstGeom prst="rect">
            <a:avLst/>
          </a:prstGeom>
          <a:noFill/>
        </p:spPr>
        <p:txBody>
          <a:bodyPr wrap="square" rtlCol="0">
            <a:spAutoFit/>
          </a:bodyPr>
          <a:lstStyle/>
          <a:p>
            <a:pPr algn="ctr"/>
            <a:r>
              <a:rPr lang="fr-FR" sz="1200" dirty="0"/>
              <a:t>Table 4. </a:t>
            </a:r>
            <a:r>
              <a:rPr lang="en-US" sz="1200" dirty="0"/>
              <a:t>Stages of Egyptian-Coptic </a:t>
            </a:r>
            <a:r>
              <a:rPr lang="en-US" sz="1200" dirty="0"/>
              <a:t>(as </a:t>
            </a:r>
            <a:r>
              <a:rPr lang="en-US" sz="1200" dirty="0"/>
              <a:t>discussed </a:t>
            </a:r>
            <a:r>
              <a:rPr lang="en-US" sz="1200" dirty="0"/>
              <a:t>here</a:t>
            </a:r>
            <a:r>
              <a:rPr lang="fr-FR" sz="1200" dirty="0"/>
              <a:t>)</a:t>
            </a:r>
          </a:p>
        </p:txBody>
      </p:sp>
    </p:spTree>
    <p:extLst>
      <p:ext uri="{BB962C8B-B14F-4D97-AF65-F5344CB8AC3E}">
        <p14:creationId xmlns:p14="http://schemas.microsoft.com/office/powerpoint/2010/main" val="1524682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3" name="Espace réservé du contenu 2"/>
          <p:cNvSpPr>
            <a:spLocks noGrp="1"/>
          </p:cNvSpPr>
          <p:nvPr>
            <p:ph idx="1"/>
          </p:nvPr>
        </p:nvSpPr>
        <p:spPr>
          <a:xfrm>
            <a:off x="838200" y="1549295"/>
            <a:ext cx="8229600" cy="2590272"/>
          </a:xfrm>
        </p:spPr>
        <p:txBody>
          <a:bodyPr/>
          <a:lstStyle/>
          <a:p>
            <a:r>
              <a:rPr lang="fr-FR" sz="2000" dirty="0"/>
              <a:t>Background information</a:t>
            </a:r>
          </a:p>
          <a:p>
            <a:pPr lvl="1"/>
            <a:r>
              <a:rPr lang="en-US" sz="1800" dirty="0"/>
              <a:t>Standardly divided into five stages and and two macro-phases</a:t>
            </a:r>
          </a:p>
        </p:txBody>
      </p:sp>
      <p:sp>
        <p:nvSpPr>
          <p:cNvPr id="4" name="Espace réservé du pied de page 3"/>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37</a:t>
            </a:fld>
            <a:endParaRPr lang="fr-FR" dirty="0"/>
          </a:p>
        </p:txBody>
      </p:sp>
      <p:pic>
        <p:nvPicPr>
          <p:cNvPr id="6" name="Image 5" descr="Capture d’écran 2017-07-26 à 14.48.29.png"/>
          <p:cNvPicPr>
            <a:picLocks noChangeAspect="1"/>
          </p:cNvPicPr>
          <p:nvPr/>
        </p:nvPicPr>
        <p:blipFill rotWithShape="1">
          <a:blip r:embed="rId2">
            <a:extLst>
              <a:ext uri="{28A0092B-C50C-407E-A947-70E740481C1C}">
                <a14:useLocalDpi xmlns:a14="http://schemas.microsoft.com/office/drawing/2010/main" val="0"/>
              </a:ext>
            </a:extLst>
          </a:blip>
          <a:srcRect b="2350"/>
          <a:stretch/>
        </p:blipFill>
        <p:spPr>
          <a:xfrm>
            <a:off x="3630787" y="2775903"/>
            <a:ext cx="5059927" cy="2448879"/>
          </a:xfrm>
          <a:prstGeom prst="rect">
            <a:avLst/>
          </a:prstGeom>
        </p:spPr>
      </p:pic>
      <p:sp>
        <p:nvSpPr>
          <p:cNvPr id="7" name="ZoneTexte 6"/>
          <p:cNvSpPr txBox="1"/>
          <p:nvPr/>
        </p:nvSpPr>
        <p:spPr>
          <a:xfrm>
            <a:off x="3630786" y="5224782"/>
            <a:ext cx="5003841" cy="276999"/>
          </a:xfrm>
          <a:prstGeom prst="rect">
            <a:avLst/>
          </a:prstGeom>
          <a:noFill/>
        </p:spPr>
        <p:txBody>
          <a:bodyPr wrap="square" rtlCol="0">
            <a:spAutoFit/>
          </a:bodyPr>
          <a:lstStyle/>
          <a:p>
            <a:pPr algn="ctr"/>
            <a:r>
              <a:rPr lang="fr-FR" sz="1200" dirty="0"/>
              <a:t>Table 4. </a:t>
            </a:r>
            <a:r>
              <a:rPr lang="en-US" sz="1200" dirty="0"/>
              <a:t>Stages of Egyptian-Coptic </a:t>
            </a:r>
            <a:r>
              <a:rPr lang="en-US" sz="1200" dirty="0"/>
              <a:t>(as </a:t>
            </a:r>
            <a:r>
              <a:rPr lang="en-US" sz="1200" dirty="0"/>
              <a:t>discussed </a:t>
            </a:r>
            <a:r>
              <a:rPr lang="en-US" sz="1200" dirty="0"/>
              <a:t>here</a:t>
            </a:r>
            <a:r>
              <a:rPr lang="fr-FR" sz="1200" dirty="0"/>
              <a:t>)</a:t>
            </a:r>
          </a:p>
        </p:txBody>
      </p:sp>
      <p:sp>
        <p:nvSpPr>
          <p:cNvPr id="8" name="Rectangle à coins arrondis 7"/>
          <p:cNvSpPr/>
          <p:nvPr/>
        </p:nvSpPr>
        <p:spPr>
          <a:xfrm>
            <a:off x="3630787" y="4882544"/>
            <a:ext cx="5059926" cy="380262"/>
          </a:xfrm>
          <a:prstGeom prst="round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33780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3" name="Espace réservé du contenu 2"/>
          <p:cNvSpPr>
            <a:spLocks noGrp="1"/>
          </p:cNvSpPr>
          <p:nvPr>
            <p:ph idx="1"/>
          </p:nvPr>
        </p:nvSpPr>
        <p:spPr>
          <a:xfrm>
            <a:off x="838200" y="1690688"/>
            <a:ext cx="8648700" cy="3967162"/>
          </a:xfrm>
        </p:spPr>
        <p:txBody>
          <a:bodyPr>
            <a:noAutofit/>
          </a:bodyPr>
          <a:lstStyle/>
          <a:p>
            <a:r>
              <a:rPr lang="fr-FR" sz="2400" dirty="0">
                <a:latin typeface="+mj-lt"/>
              </a:rPr>
              <a:t>Background information</a:t>
            </a:r>
          </a:p>
          <a:p>
            <a:r>
              <a:rPr lang="fr-FR" sz="2400" dirty="0" err="1">
                <a:latin typeface="+mj-lt"/>
              </a:rPr>
              <a:t>Coptic</a:t>
            </a:r>
            <a:r>
              <a:rPr lang="fr-FR" sz="2400" dirty="0">
                <a:latin typeface="+mj-lt"/>
              </a:rPr>
              <a:t> </a:t>
            </a:r>
            <a:r>
              <a:rPr lang="fr-FR" sz="2400" dirty="0" err="1">
                <a:latin typeface="+mj-lt"/>
              </a:rPr>
              <a:t>is</a:t>
            </a:r>
            <a:r>
              <a:rPr lang="fr-FR" sz="2400" dirty="0">
                <a:latin typeface="+mj-lt"/>
              </a:rPr>
              <a:t> a </a:t>
            </a:r>
            <a:r>
              <a:rPr lang="fr-FR" sz="2400" dirty="0" err="1">
                <a:latin typeface="+mj-lt"/>
              </a:rPr>
              <a:t>predominantly</a:t>
            </a:r>
            <a:r>
              <a:rPr lang="fr-FR" sz="2400" dirty="0">
                <a:latin typeface="+mj-lt"/>
              </a:rPr>
              <a:t> </a:t>
            </a:r>
            <a:r>
              <a:rPr lang="fr-FR" sz="2400" dirty="0" err="1">
                <a:latin typeface="+mj-lt"/>
              </a:rPr>
              <a:t>prefixing</a:t>
            </a:r>
            <a:r>
              <a:rPr lang="fr-FR" sz="2400" dirty="0">
                <a:latin typeface="+mj-lt"/>
              </a:rPr>
              <a:t> </a:t>
            </a:r>
            <a:r>
              <a:rPr lang="fr-FR" sz="2400" dirty="0" err="1" smtClean="0">
                <a:latin typeface="+mj-lt"/>
              </a:rPr>
              <a:t>language</a:t>
            </a:r>
            <a:endParaRPr lang="fr-FR" sz="2400" dirty="0" smtClean="0">
              <a:latin typeface="+mj-lt"/>
            </a:endParaRPr>
          </a:p>
          <a:p>
            <a:r>
              <a:rPr lang="fr-FR" sz="2400" dirty="0" err="1" smtClean="0">
                <a:latin typeface="+mj-lt"/>
              </a:rPr>
              <a:t>Earlier</a:t>
            </a:r>
            <a:r>
              <a:rPr lang="fr-FR" sz="2400" dirty="0" smtClean="0">
                <a:latin typeface="+mj-lt"/>
              </a:rPr>
              <a:t> </a:t>
            </a:r>
            <a:r>
              <a:rPr lang="fr-FR" sz="2400" dirty="0" err="1" smtClean="0">
                <a:latin typeface="+mj-lt"/>
              </a:rPr>
              <a:t>Egyptian</a:t>
            </a:r>
            <a:r>
              <a:rPr lang="fr-FR" sz="2400" dirty="0" smtClean="0">
                <a:latin typeface="+mj-lt"/>
              </a:rPr>
              <a:t> </a:t>
            </a:r>
            <a:r>
              <a:rPr lang="fr-FR" sz="2400" dirty="0" err="1" smtClean="0">
                <a:latin typeface="+mj-lt"/>
              </a:rPr>
              <a:t>is</a:t>
            </a:r>
            <a:r>
              <a:rPr lang="fr-FR" sz="2400" dirty="0" smtClean="0">
                <a:latin typeface="+mj-lt"/>
              </a:rPr>
              <a:t> not:</a:t>
            </a:r>
          </a:p>
          <a:p>
            <a:pPr lvl="1"/>
            <a:r>
              <a:rPr lang="fr-FR" dirty="0" smtClean="0">
                <a:latin typeface="+mj-lt"/>
              </a:rPr>
              <a:t>Dominant VSO </a:t>
            </a:r>
            <a:r>
              <a:rPr lang="fr-FR" dirty="0" err="1" smtClean="0">
                <a:latin typeface="+mj-lt"/>
              </a:rPr>
              <a:t>order</a:t>
            </a:r>
            <a:r>
              <a:rPr lang="fr-FR" dirty="0" smtClean="0">
                <a:latin typeface="+mj-lt"/>
              </a:rPr>
              <a:t> of major </a:t>
            </a:r>
            <a:r>
              <a:rPr lang="fr-FR" dirty="0" err="1" smtClean="0">
                <a:latin typeface="+mj-lt"/>
              </a:rPr>
              <a:t>constituents</a:t>
            </a:r>
            <a:endParaRPr lang="fr-FR" dirty="0" smtClean="0">
              <a:latin typeface="+mj-lt"/>
            </a:endParaRPr>
          </a:p>
          <a:p>
            <a:pPr lvl="1"/>
            <a:r>
              <a:rPr lang="fr-FR" dirty="0" smtClean="0">
                <a:latin typeface="+mj-lt"/>
              </a:rPr>
              <a:t>A </a:t>
            </a:r>
            <a:r>
              <a:rPr lang="fr-FR" dirty="0" err="1" smtClean="0">
                <a:latin typeface="+mj-lt"/>
              </a:rPr>
              <a:t>small</a:t>
            </a:r>
            <a:r>
              <a:rPr lang="fr-FR" dirty="0" smtClean="0">
                <a:latin typeface="+mj-lt"/>
              </a:rPr>
              <a:t> </a:t>
            </a:r>
            <a:r>
              <a:rPr lang="fr-FR" dirty="0" err="1" smtClean="0">
                <a:latin typeface="+mj-lt"/>
              </a:rPr>
              <a:t>number</a:t>
            </a:r>
            <a:r>
              <a:rPr lang="fr-FR" dirty="0">
                <a:latin typeface="+mj-lt"/>
              </a:rPr>
              <a:t> </a:t>
            </a:r>
            <a:r>
              <a:rPr lang="fr-FR" dirty="0" smtClean="0">
                <a:latin typeface="+mj-lt"/>
              </a:rPr>
              <a:t>(1-3) of </a:t>
            </a:r>
            <a:r>
              <a:rPr lang="fr-FR" dirty="0" err="1" smtClean="0">
                <a:latin typeface="+mj-lt"/>
              </a:rPr>
              <a:t>postposed</a:t>
            </a:r>
            <a:r>
              <a:rPr lang="fr-FR" dirty="0" smtClean="0">
                <a:latin typeface="+mj-lt"/>
              </a:rPr>
              <a:t> or </a:t>
            </a:r>
            <a:r>
              <a:rPr lang="fr-FR" dirty="0" err="1" smtClean="0">
                <a:latin typeface="+mj-lt"/>
              </a:rPr>
              <a:t>suffixed</a:t>
            </a:r>
            <a:r>
              <a:rPr lang="fr-FR" dirty="0" smtClean="0">
                <a:latin typeface="+mj-lt"/>
              </a:rPr>
              <a:t> </a:t>
            </a:r>
            <a:r>
              <a:rPr lang="fr-FR" dirty="0" err="1" smtClean="0">
                <a:latin typeface="+mj-lt"/>
              </a:rPr>
              <a:t>inflectional</a:t>
            </a:r>
            <a:r>
              <a:rPr lang="fr-FR" dirty="0" smtClean="0">
                <a:latin typeface="+mj-lt"/>
              </a:rPr>
              <a:t> </a:t>
            </a:r>
            <a:r>
              <a:rPr lang="fr-FR" dirty="0" err="1" smtClean="0">
                <a:latin typeface="+mj-lt"/>
              </a:rPr>
              <a:t>morphemes</a:t>
            </a:r>
            <a:r>
              <a:rPr lang="fr-FR" dirty="0" smtClean="0">
                <a:latin typeface="+mj-lt"/>
              </a:rPr>
              <a:t> on </a:t>
            </a:r>
            <a:r>
              <a:rPr lang="fr-FR" dirty="0" err="1" smtClean="0">
                <a:latin typeface="+mj-lt"/>
              </a:rPr>
              <a:t>nouns</a:t>
            </a:r>
            <a:r>
              <a:rPr lang="fr-FR" dirty="0" smtClean="0">
                <a:latin typeface="+mj-lt"/>
              </a:rPr>
              <a:t> and </a:t>
            </a:r>
            <a:r>
              <a:rPr lang="fr-FR" dirty="0" err="1" smtClean="0">
                <a:latin typeface="+mj-lt"/>
              </a:rPr>
              <a:t>verbs</a:t>
            </a:r>
            <a:endParaRPr lang="fr-FR" dirty="0">
              <a:latin typeface="+mj-lt"/>
            </a:endParaRPr>
          </a:p>
          <a:p>
            <a:r>
              <a:rPr lang="fr-FR" sz="2400" dirty="0" smtClean="0">
                <a:latin typeface="+mj-lt"/>
              </a:rPr>
              <a:t>A </a:t>
            </a:r>
            <a:r>
              <a:rPr lang="fr-FR" sz="2400" dirty="0" err="1" smtClean="0">
                <a:latin typeface="+mj-lt"/>
              </a:rPr>
              <a:t>diachronic</a:t>
            </a:r>
            <a:r>
              <a:rPr lang="fr-FR" sz="2400" dirty="0" smtClean="0">
                <a:latin typeface="+mj-lt"/>
              </a:rPr>
              <a:t> trend </a:t>
            </a:r>
            <a:r>
              <a:rPr lang="fr-FR" sz="2400" dirty="0" err="1" smtClean="0">
                <a:latin typeface="+mj-lt"/>
              </a:rPr>
              <a:t>from</a:t>
            </a:r>
            <a:r>
              <a:rPr lang="fr-FR" sz="2400" dirty="0" smtClean="0">
                <a:latin typeface="+mj-lt"/>
              </a:rPr>
              <a:t> </a:t>
            </a:r>
            <a:r>
              <a:rPr lang="fr-FR" sz="2400" dirty="0" err="1" smtClean="0">
                <a:latin typeface="+mj-lt"/>
              </a:rPr>
              <a:t>synthetic</a:t>
            </a:r>
            <a:r>
              <a:rPr lang="fr-FR" sz="2400" dirty="0" smtClean="0">
                <a:latin typeface="+mj-lt"/>
              </a:rPr>
              <a:t> to </a:t>
            </a:r>
            <a:r>
              <a:rPr lang="fr-FR" sz="2400" dirty="0" err="1" smtClean="0">
                <a:latin typeface="+mj-lt"/>
              </a:rPr>
              <a:t>analytic</a:t>
            </a:r>
            <a:r>
              <a:rPr lang="fr-FR" sz="2400" dirty="0" smtClean="0">
                <a:latin typeface="+mj-lt"/>
              </a:rPr>
              <a:t> to agglutination and </a:t>
            </a:r>
            <a:r>
              <a:rPr lang="fr-FR" sz="2400" dirty="0" err="1" smtClean="0">
                <a:latin typeface="+mj-lt"/>
              </a:rPr>
              <a:t>polysynthesis</a:t>
            </a:r>
            <a:r>
              <a:rPr lang="fr-FR" sz="2400" dirty="0" smtClean="0">
                <a:latin typeface="+mj-lt"/>
              </a:rPr>
              <a:t> (</a:t>
            </a:r>
            <a:r>
              <a:rPr lang="fr-FR" sz="2400" i="1" dirty="0" err="1" smtClean="0">
                <a:latin typeface="+mj-lt"/>
              </a:rPr>
              <a:t>anasynthesis</a:t>
            </a:r>
            <a:r>
              <a:rPr lang="fr-FR" sz="2400" dirty="0" smtClean="0">
                <a:latin typeface="+mj-lt"/>
              </a:rPr>
              <a:t>, </a:t>
            </a:r>
            <a:r>
              <a:rPr lang="fr-FR" sz="2400" dirty="0" err="1" smtClean="0">
                <a:latin typeface="+mj-lt"/>
              </a:rPr>
              <a:t>Haspelmath</a:t>
            </a:r>
            <a:r>
              <a:rPr lang="fr-FR" sz="2400" dirty="0" smtClean="0">
                <a:latin typeface="+mj-lt"/>
              </a:rPr>
              <a:t> 2011)</a:t>
            </a:r>
            <a:endParaRPr lang="fr-FR" sz="2400" dirty="0">
              <a:latin typeface="+mj-lt"/>
            </a:endParaRPr>
          </a:p>
          <a:p>
            <a:r>
              <a:rPr lang="fr-FR" sz="2400" dirty="0" smtClean="0">
                <a:latin typeface="+mj-lt"/>
              </a:rPr>
              <a:t>A </a:t>
            </a:r>
            <a:r>
              <a:rPr lang="fr-FR" sz="2400" dirty="0" err="1" smtClean="0">
                <a:latin typeface="+mj-lt"/>
              </a:rPr>
              <a:t>diachronic</a:t>
            </a:r>
            <a:r>
              <a:rPr lang="fr-FR" sz="2400" dirty="0" smtClean="0">
                <a:latin typeface="+mj-lt"/>
              </a:rPr>
              <a:t> trend </a:t>
            </a:r>
            <a:r>
              <a:rPr lang="fr-FR" sz="2400" dirty="0" err="1" smtClean="0">
                <a:latin typeface="+mj-lt"/>
              </a:rPr>
              <a:t>towards</a:t>
            </a:r>
            <a:r>
              <a:rPr lang="fr-FR" sz="2400" dirty="0" smtClean="0">
                <a:latin typeface="+mj-lt"/>
              </a:rPr>
              <a:t> </a:t>
            </a:r>
            <a:r>
              <a:rPr lang="fr-FR" sz="2400" dirty="0" err="1" smtClean="0">
                <a:latin typeface="+mj-lt"/>
              </a:rPr>
              <a:t>prefixed</a:t>
            </a:r>
            <a:r>
              <a:rPr lang="fr-FR" sz="2400" dirty="0" smtClean="0">
                <a:latin typeface="+mj-lt"/>
              </a:rPr>
              <a:t> grammatical </a:t>
            </a:r>
            <a:r>
              <a:rPr lang="fr-FR" sz="2400" dirty="0" err="1" smtClean="0">
                <a:latin typeface="+mj-lt"/>
              </a:rPr>
              <a:t>elements</a:t>
            </a:r>
            <a:endParaRPr lang="fr-FR" sz="2400" dirty="0">
              <a:latin typeface="+mj-lt"/>
            </a:endParaRPr>
          </a:p>
        </p:txBody>
      </p:sp>
      <p:sp>
        <p:nvSpPr>
          <p:cNvPr id="4" name="Espace réservé du pied de page 3"/>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38</a:t>
            </a:fld>
            <a:endParaRPr lang="fr-FR" dirty="0"/>
          </a:p>
        </p:txBody>
      </p:sp>
    </p:spTree>
    <p:extLst>
      <p:ext uri="{BB962C8B-B14F-4D97-AF65-F5344CB8AC3E}">
        <p14:creationId xmlns:p14="http://schemas.microsoft.com/office/powerpoint/2010/main" val="15997259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39</a:t>
            </a:fld>
            <a:endParaRPr lang="fr-FR" dirty="0"/>
          </a:p>
        </p:txBody>
      </p:sp>
      <p:pic>
        <p:nvPicPr>
          <p:cNvPr id="6" name="Image 5" descr="Capture d’écran 2017-07-26 à 15.5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933" y="1285281"/>
            <a:ext cx="4504045" cy="5572719"/>
          </a:xfrm>
          <a:prstGeom prst="rect">
            <a:avLst/>
          </a:prstGeom>
          <a:ln w="38100" cmpd="sng">
            <a:solidFill>
              <a:srgbClr val="4F81BD"/>
            </a:solidFill>
          </a:ln>
        </p:spPr>
      </p:pic>
      <p:sp>
        <p:nvSpPr>
          <p:cNvPr id="8" name="ZoneTexte 7"/>
          <p:cNvSpPr txBox="1"/>
          <p:nvPr/>
        </p:nvSpPr>
        <p:spPr>
          <a:xfrm>
            <a:off x="6572970" y="3300414"/>
            <a:ext cx="5619030" cy="369332"/>
          </a:xfrm>
          <a:prstGeom prst="rect">
            <a:avLst/>
          </a:prstGeom>
          <a:noFill/>
        </p:spPr>
        <p:txBody>
          <a:bodyPr wrap="square" rtlCol="0">
            <a:spAutoFit/>
          </a:bodyPr>
          <a:lstStyle/>
          <a:p>
            <a:pPr algn="ctr"/>
            <a:r>
              <a:rPr lang="fr-FR" dirty="0"/>
              <a:t>Table 5. </a:t>
            </a:r>
            <a:r>
              <a:rPr lang="en-US" dirty="0"/>
              <a:t>Calculation of the affixing index for Coptic</a:t>
            </a:r>
            <a:r>
              <a:rPr lang="fr-FR" dirty="0"/>
              <a:t> </a:t>
            </a:r>
            <a:endParaRPr lang="fr-FR" dirty="0"/>
          </a:p>
        </p:txBody>
      </p:sp>
    </p:spTree>
    <p:extLst>
      <p:ext uri="{BB962C8B-B14F-4D97-AF65-F5344CB8AC3E}">
        <p14:creationId xmlns:p14="http://schemas.microsoft.com/office/powerpoint/2010/main" val="1865699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b="1" dirty="0"/>
              <a:t>Sources of </a:t>
            </a:r>
            <a:r>
              <a:rPr lang="en-US" sz="3400" b="1" dirty="0" err="1"/>
              <a:t>crosslinguistic</a:t>
            </a:r>
            <a:r>
              <a:rPr lang="en-US" sz="3400" b="1" dirty="0"/>
              <a:t> frequency asymmetries?</a:t>
            </a:r>
            <a:endParaRPr lang="en-US" sz="3400" b="1" dirty="0"/>
          </a:p>
        </p:txBody>
      </p:sp>
      <p:sp>
        <p:nvSpPr>
          <p:cNvPr id="3" name="Content Placeholder 2"/>
          <p:cNvSpPr>
            <a:spLocks noGrp="1"/>
          </p:cNvSpPr>
          <p:nvPr>
            <p:ph idx="1"/>
          </p:nvPr>
        </p:nvSpPr>
        <p:spPr/>
        <p:txBody>
          <a:bodyPr>
            <a:normAutofit/>
          </a:bodyPr>
          <a:lstStyle/>
          <a:p>
            <a:r>
              <a:rPr lang="en-US" dirty="0" smtClean="0">
                <a:latin typeface="+mj-lt"/>
              </a:rPr>
              <a:t>Constraints on </a:t>
            </a:r>
            <a:r>
              <a:rPr lang="en-US" b="1" dirty="0" smtClean="0">
                <a:solidFill>
                  <a:srgbClr val="FF0000"/>
                </a:solidFill>
                <a:latin typeface="+mj-lt"/>
              </a:rPr>
              <a:t>processing</a:t>
            </a:r>
            <a:r>
              <a:rPr lang="en-US" dirty="0" smtClean="0">
                <a:latin typeface="+mj-lt"/>
              </a:rPr>
              <a:t>?</a:t>
            </a:r>
          </a:p>
          <a:p>
            <a:r>
              <a:rPr lang="en-US" dirty="0" smtClean="0">
                <a:latin typeface="+mj-lt"/>
              </a:rPr>
              <a:t>Constraints on </a:t>
            </a:r>
            <a:r>
              <a:rPr lang="en-US" b="1" dirty="0" smtClean="0">
                <a:solidFill>
                  <a:srgbClr val="FF0000"/>
                </a:solidFill>
                <a:latin typeface="+mj-lt"/>
              </a:rPr>
              <a:t>memory</a:t>
            </a:r>
            <a:r>
              <a:rPr lang="en-US" dirty="0" smtClean="0">
                <a:latin typeface="+mj-lt"/>
              </a:rPr>
              <a:t>?</a:t>
            </a:r>
          </a:p>
          <a:p>
            <a:r>
              <a:rPr lang="en-US" dirty="0" smtClean="0">
                <a:latin typeface="+mj-lt"/>
              </a:rPr>
              <a:t>Constraints on </a:t>
            </a:r>
            <a:r>
              <a:rPr lang="en-US" b="1" dirty="0" smtClean="0">
                <a:solidFill>
                  <a:srgbClr val="FF0000"/>
                </a:solidFill>
                <a:latin typeface="+mj-lt"/>
              </a:rPr>
              <a:t>learnability</a:t>
            </a:r>
            <a:r>
              <a:rPr lang="en-US" dirty="0" smtClean="0">
                <a:latin typeface="+mj-lt"/>
              </a:rPr>
              <a:t>?</a:t>
            </a:r>
          </a:p>
          <a:p>
            <a:r>
              <a:rPr lang="en-US" dirty="0">
                <a:latin typeface="+mj-lt"/>
              </a:rPr>
              <a:t>C</a:t>
            </a:r>
            <a:r>
              <a:rPr lang="en-US" dirty="0" smtClean="0">
                <a:latin typeface="+mj-lt"/>
              </a:rPr>
              <a:t>onstraints on </a:t>
            </a:r>
            <a:r>
              <a:rPr lang="en-US" b="1" dirty="0" smtClean="0">
                <a:solidFill>
                  <a:srgbClr val="FF0000"/>
                </a:solidFill>
                <a:latin typeface="+mj-lt"/>
              </a:rPr>
              <a:t>articulation</a:t>
            </a:r>
            <a:r>
              <a:rPr lang="en-US" dirty="0" smtClean="0">
                <a:latin typeface="+mj-lt"/>
              </a:rPr>
              <a:t>?</a:t>
            </a:r>
          </a:p>
          <a:p>
            <a:r>
              <a:rPr lang="en-US" dirty="0" smtClean="0">
                <a:latin typeface="+mj-lt"/>
              </a:rPr>
              <a:t>Constraints on </a:t>
            </a:r>
            <a:r>
              <a:rPr lang="en-US" b="1" dirty="0" smtClean="0">
                <a:solidFill>
                  <a:srgbClr val="FF0000"/>
                </a:solidFill>
                <a:latin typeface="+mj-lt"/>
              </a:rPr>
              <a:t>perception</a:t>
            </a:r>
            <a:r>
              <a:rPr lang="en-US" dirty="0" smtClean="0">
                <a:latin typeface="+mj-lt"/>
              </a:rPr>
              <a:t>?</a:t>
            </a:r>
          </a:p>
          <a:p>
            <a:r>
              <a:rPr lang="en-US" dirty="0" smtClean="0">
                <a:latin typeface="+mj-lt"/>
              </a:rPr>
              <a:t>Genetically-determined </a:t>
            </a:r>
            <a:r>
              <a:rPr lang="en-US" b="1" dirty="0" smtClean="0">
                <a:solidFill>
                  <a:srgbClr val="FF0000"/>
                </a:solidFill>
                <a:latin typeface="+mj-lt"/>
              </a:rPr>
              <a:t>Universal Grammar</a:t>
            </a:r>
            <a:r>
              <a:rPr lang="en-US" dirty="0" smtClean="0">
                <a:latin typeface="+mj-lt"/>
              </a:rPr>
              <a:t>?</a:t>
            </a:r>
          </a:p>
          <a:p>
            <a:r>
              <a:rPr lang="en-US" dirty="0" smtClean="0">
                <a:latin typeface="+mj-lt"/>
              </a:rPr>
              <a:t>What about constraints on </a:t>
            </a:r>
            <a:r>
              <a:rPr lang="en-US" b="1" dirty="0" smtClean="0">
                <a:solidFill>
                  <a:srgbClr val="FF0000"/>
                </a:solidFill>
                <a:latin typeface="+mj-lt"/>
              </a:rPr>
              <a:t>social interaction</a:t>
            </a:r>
            <a:r>
              <a:rPr lang="en-US" dirty="0" smtClean="0">
                <a:latin typeface="+mj-lt"/>
              </a:rPr>
              <a:t>?</a:t>
            </a:r>
            <a:endParaRPr lang="en-US" dirty="0">
              <a:latin typeface="+mj-lt"/>
            </a:endParaRPr>
          </a:p>
        </p:txBody>
      </p:sp>
    </p:spTree>
    <p:extLst>
      <p:ext uri="{BB962C8B-B14F-4D97-AF65-F5344CB8AC3E}">
        <p14:creationId xmlns:p14="http://schemas.microsoft.com/office/powerpoint/2010/main" val="3819533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40</a:t>
            </a:fld>
            <a:endParaRPr lang="fr-FR" dirty="0"/>
          </a:p>
        </p:txBody>
      </p:sp>
      <p:pic>
        <p:nvPicPr>
          <p:cNvPr id="6" name="Image 5" descr="Capture d’écran 2017-07-26 à 15.5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250" y="1285281"/>
            <a:ext cx="4504045" cy="5572719"/>
          </a:xfrm>
          <a:prstGeom prst="rect">
            <a:avLst/>
          </a:prstGeom>
          <a:ln w="38100" cmpd="sng">
            <a:solidFill>
              <a:srgbClr val="4F81BD"/>
            </a:solidFill>
          </a:ln>
        </p:spPr>
      </p:pic>
      <p:sp>
        <p:nvSpPr>
          <p:cNvPr id="7" name="Rectangle à coins arrondis 6"/>
          <p:cNvSpPr/>
          <p:nvPr/>
        </p:nvSpPr>
        <p:spPr>
          <a:xfrm>
            <a:off x="2300250" y="5971695"/>
            <a:ext cx="4425132" cy="772596"/>
          </a:xfrm>
          <a:prstGeom prst="round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6544396" y="3671530"/>
            <a:ext cx="5776192" cy="400110"/>
          </a:xfrm>
          <a:prstGeom prst="rect">
            <a:avLst/>
          </a:prstGeom>
          <a:noFill/>
        </p:spPr>
        <p:txBody>
          <a:bodyPr wrap="square" rtlCol="0">
            <a:spAutoFit/>
          </a:bodyPr>
          <a:lstStyle/>
          <a:p>
            <a:pPr algn="ctr"/>
            <a:r>
              <a:rPr lang="fr-FR" sz="2000" dirty="0"/>
              <a:t>Table 5. </a:t>
            </a:r>
            <a:r>
              <a:rPr lang="en-US" sz="2000" dirty="0"/>
              <a:t>Calculation of the affixing index for Coptic</a:t>
            </a:r>
            <a:r>
              <a:rPr lang="fr-FR" sz="2000" dirty="0"/>
              <a:t> </a:t>
            </a:r>
            <a:endParaRPr lang="fr-FR" sz="2000" dirty="0"/>
          </a:p>
        </p:txBody>
      </p:sp>
    </p:spTree>
    <p:extLst>
      <p:ext uri="{BB962C8B-B14F-4D97-AF65-F5344CB8AC3E}">
        <p14:creationId xmlns:p14="http://schemas.microsoft.com/office/powerpoint/2010/main" val="177517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41</a:t>
            </a:fld>
            <a:endParaRPr lang="fr-FR" dirty="0"/>
          </a:p>
        </p:txBody>
      </p:sp>
      <p:pic>
        <p:nvPicPr>
          <p:cNvPr id="6" name="Image 5" descr="Capture d’écran 2017-07-26 à 15.56.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092" y="1285281"/>
            <a:ext cx="4504045" cy="5572719"/>
          </a:xfrm>
          <a:prstGeom prst="rect">
            <a:avLst/>
          </a:prstGeom>
          <a:ln w="38100" cmpd="sng">
            <a:solidFill>
              <a:srgbClr val="4F81BD"/>
            </a:solidFill>
          </a:ln>
        </p:spPr>
      </p:pic>
      <p:sp>
        <p:nvSpPr>
          <p:cNvPr id="7" name="Rectangle à coins arrondis 6"/>
          <p:cNvSpPr/>
          <p:nvPr/>
        </p:nvSpPr>
        <p:spPr>
          <a:xfrm>
            <a:off x="2300250" y="5971695"/>
            <a:ext cx="4425132" cy="772596"/>
          </a:xfrm>
          <a:prstGeom prst="round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2315549" y="4264556"/>
            <a:ext cx="4425132" cy="391855"/>
          </a:xfrm>
          <a:prstGeom prst="roundRect">
            <a:avLst/>
          </a:prstGeom>
          <a:solidFill>
            <a:schemeClr val="accent6">
              <a:alpha val="15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7"/>
          <p:cNvSpPr txBox="1"/>
          <p:nvPr/>
        </p:nvSpPr>
        <p:spPr>
          <a:xfrm>
            <a:off x="6558683" y="3515513"/>
            <a:ext cx="5776192" cy="400110"/>
          </a:xfrm>
          <a:prstGeom prst="rect">
            <a:avLst/>
          </a:prstGeom>
          <a:noFill/>
        </p:spPr>
        <p:txBody>
          <a:bodyPr wrap="square" rtlCol="0">
            <a:spAutoFit/>
          </a:bodyPr>
          <a:lstStyle/>
          <a:p>
            <a:pPr algn="ctr"/>
            <a:r>
              <a:rPr lang="fr-FR" sz="2000" dirty="0"/>
              <a:t>Table 5. </a:t>
            </a:r>
            <a:r>
              <a:rPr lang="en-US" sz="2000" dirty="0"/>
              <a:t>Calculation of the affixing index for Coptic</a:t>
            </a:r>
            <a:r>
              <a:rPr lang="fr-FR" sz="2000" dirty="0"/>
              <a:t> </a:t>
            </a:r>
            <a:endParaRPr lang="fr-FR" sz="2000" dirty="0"/>
          </a:p>
        </p:txBody>
      </p:sp>
    </p:spTree>
    <p:extLst>
      <p:ext uri="{BB962C8B-B14F-4D97-AF65-F5344CB8AC3E}">
        <p14:creationId xmlns:p14="http://schemas.microsoft.com/office/powerpoint/2010/main" val="2078659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3" name="Espace réservé du contenu 2"/>
          <p:cNvSpPr>
            <a:spLocks noGrp="1"/>
          </p:cNvSpPr>
          <p:nvPr>
            <p:ph idx="1"/>
          </p:nvPr>
        </p:nvSpPr>
        <p:spPr>
          <a:xfrm>
            <a:off x="838200" y="1690687"/>
            <a:ext cx="10306050" cy="3552825"/>
          </a:xfrm>
        </p:spPr>
        <p:txBody>
          <a:bodyPr>
            <a:noAutofit/>
          </a:bodyPr>
          <a:lstStyle/>
          <a:p>
            <a:r>
              <a:rPr lang="en-US" sz="2400" dirty="0">
                <a:latin typeface="+mj-lt"/>
              </a:rPr>
              <a:t>Background information</a:t>
            </a:r>
          </a:p>
          <a:p>
            <a:r>
              <a:rPr lang="en-US" sz="2400" dirty="0">
                <a:latin typeface="+mj-lt"/>
              </a:rPr>
              <a:t>Coptic is a predominantly prefixing language</a:t>
            </a:r>
          </a:p>
          <a:p>
            <a:pPr lvl="1"/>
            <a:r>
              <a:rPr lang="en-US" dirty="0">
                <a:latin typeface="+mj-lt"/>
              </a:rPr>
              <a:t>With </a:t>
            </a:r>
            <a:r>
              <a:rPr lang="en-US" dirty="0">
                <a:latin typeface="+mj-lt"/>
              </a:rPr>
              <a:t>its extremely high prefixing preference (12/13), Coptic belongs to the rare 6% or so of languages that are predominantly prefixing. </a:t>
            </a:r>
            <a:endParaRPr lang="en-US" dirty="0">
              <a:latin typeface="+mj-lt"/>
            </a:endParaRPr>
          </a:p>
          <a:p>
            <a:pPr lvl="1"/>
            <a:r>
              <a:rPr lang="en-US" dirty="0">
                <a:latin typeface="+mj-lt"/>
              </a:rPr>
              <a:t>Moreover</a:t>
            </a:r>
            <a:r>
              <a:rPr lang="en-US" dirty="0">
                <a:latin typeface="+mj-lt"/>
              </a:rPr>
              <a:t>, it has a higher prefixing index than any other language in Dryer’s 969-language sample. </a:t>
            </a:r>
            <a:r>
              <a:rPr lang="en-US" dirty="0">
                <a:latin typeface="+mj-lt"/>
              </a:rPr>
              <a:t>(The </a:t>
            </a:r>
            <a:r>
              <a:rPr lang="en-US" dirty="0">
                <a:latin typeface="+mj-lt"/>
              </a:rPr>
              <a:t>closest competitor is </a:t>
            </a:r>
            <a:r>
              <a:rPr lang="en-US" dirty="0" err="1">
                <a:latin typeface="+mj-lt"/>
              </a:rPr>
              <a:t>Hunde</a:t>
            </a:r>
            <a:r>
              <a:rPr lang="en-US" dirty="0">
                <a:latin typeface="+mj-lt"/>
              </a:rPr>
              <a:t> [</a:t>
            </a:r>
            <a:r>
              <a:rPr lang="en-US" dirty="0">
                <a:latin typeface="+mj-lt"/>
              </a:rPr>
              <a:t>Bantu</a:t>
            </a:r>
            <a:r>
              <a:rPr lang="en-US" dirty="0">
                <a:latin typeface="+mj-lt"/>
              </a:rPr>
              <a:t>; Democratic Republic of Congo; </a:t>
            </a:r>
            <a:r>
              <a:rPr lang="en-US" dirty="0" err="1">
                <a:latin typeface="+mj-lt"/>
              </a:rPr>
              <a:t>Kahombo</a:t>
            </a:r>
            <a:r>
              <a:rPr lang="en-US" dirty="0">
                <a:latin typeface="+mj-lt"/>
              </a:rPr>
              <a:t> </a:t>
            </a:r>
            <a:r>
              <a:rPr lang="en-US" dirty="0">
                <a:latin typeface="+mj-lt"/>
              </a:rPr>
              <a:t>1992], </a:t>
            </a:r>
            <a:r>
              <a:rPr lang="en-US" dirty="0">
                <a:latin typeface="+mj-lt"/>
              </a:rPr>
              <a:t>with a prefixing index of 9.5/13</a:t>
            </a:r>
            <a:r>
              <a:rPr lang="en-US" dirty="0">
                <a:latin typeface="+mj-lt"/>
              </a:rPr>
              <a:t>.)</a:t>
            </a:r>
          </a:p>
        </p:txBody>
      </p:sp>
      <p:sp>
        <p:nvSpPr>
          <p:cNvPr id="4" name="Espace réservé du pied de page 3"/>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42</a:t>
            </a:fld>
            <a:endParaRPr lang="fr-FR" dirty="0"/>
          </a:p>
        </p:txBody>
      </p:sp>
    </p:spTree>
    <p:extLst>
      <p:ext uri="{BB962C8B-B14F-4D97-AF65-F5344CB8AC3E}">
        <p14:creationId xmlns:p14="http://schemas.microsoft.com/office/powerpoint/2010/main" val="1109834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Ancient</a:t>
            </a:r>
            <a:r>
              <a:rPr lang="fr-FR" dirty="0" smtClean="0"/>
              <a:t> </a:t>
            </a:r>
            <a:r>
              <a:rPr lang="fr-FR" dirty="0" err="1" smtClean="0"/>
              <a:t>Egyptian-Coptic</a:t>
            </a:r>
            <a:endParaRPr lang="fr-FR" dirty="0"/>
          </a:p>
        </p:txBody>
      </p:sp>
      <p:sp>
        <p:nvSpPr>
          <p:cNvPr id="3" name="Espace réservé du contenu 2"/>
          <p:cNvSpPr>
            <a:spLocks noGrp="1"/>
          </p:cNvSpPr>
          <p:nvPr>
            <p:ph idx="1"/>
          </p:nvPr>
        </p:nvSpPr>
        <p:spPr>
          <a:xfrm>
            <a:off x="838200" y="1566742"/>
            <a:ext cx="8229600" cy="2590272"/>
          </a:xfrm>
        </p:spPr>
        <p:txBody>
          <a:bodyPr>
            <a:normAutofit/>
          </a:bodyPr>
          <a:lstStyle/>
          <a:p>
            <a:r>
              <a:rPr lang="en-US" sz="2000" dirty="0">
                <a:latin typeface="+mj-lt"/>
              </a:rPr>
              <a:t>Background information</a:t>
            </a:r>
          </a:p>
          <a:p>
            <a:r>
              <a:rPr lang="en-US" sz="2000" dirty="0">
                <a:latin typeface="+mj-lt"/>
              </a:rPr>
              <a:t>Coptic is a predominantly prefixing language</a:t>
            </a:r>
          </a:p>
          <a:p>
            <a:pPr lvl="1"/>
            <a:r>
              <a:rPr lang="en-US" sz="1800" dirty="0">
                <a:latin typeface="+mj-lt"/>
              </a:rPr>
              <a:t>With </a:t>
            </a:r>
            <a:r>
              <a:rPr lang="en-US" sz="1800" dirty="0">
                <a:latin typeface="+mj-lt"/>
              </a:rPr>
              <a:t>its extremely high prefixing preference (12/13), Coptic belongs to the rare 6% or so of languages that are predominantly prefixing. </a:t>
            </a:r>
            <a:endParaRPr lang="en-US" sz="1800" dirty="0">
              <a:latin typeface="+mj-lt"/>
            </a:endParaRPr>
          </a:p>
          <a:p>
            <a:pPr lvl="1"/>
            <a:r>
              <a:rPr lang="en-US" sz="1800" dirty="0">
                <a:latin typeface="+mj-lt"/>
              </a:rPr>
              <a:t>Moreover</a:t>
            </a:r>
            <a:r>
              <a:rPr lang="en-US" sz="1800" dirty="0">
                <a:latin typeface="+mj-lt"/>
              </a:rPr>
              <a:t>, it has a higher prefixing index than any other language in Dryer’s 969-language sample. </a:t>
            </a:r>
            <a:r>
              <a:rPr lang="en-US" sz="1800" dirty="0">
                <a:latin typeface="+mj-lt"/>
              </a:rPr>
              <a:t>(The </a:t>
            </a:r>
            <a:r>
              <a:rPr lang="en-US" sz="1800" dirty="0">
                <a:latin typeface="+mj-lt"/>
              </a:rPr>
              <a:t>closest competitor is </a:t>
            </a:r>
            <a:r>
              <a:rPr lang="en-US" sz="1800" dirty="0" err="1">
                <a:latin typeface="+mj-lt"/>
              </a:rPr>
              <a:t>Hunde</a:t>
            </a:r>
            <a:r>
              <a:rPr lang="en-US" sz="1800" dirty="0">
                <a:latin typeface="+mj-lt"/>
              </a:rPr>
              <a:t> [</a:t>
            </a:r>
            <a:r>
              <a:rPr lang="en-US" sz="1800" dirty="0">
                <a:latin typeface="+mj-lt"/>
              </a:rPr>
              <a:t>Bantu</a:t>
            </a:r>
            <a:r>
              <a:rPr lang="en-US" sz="1800" dirty="0">
                <a:latin typeface="+mj-lt"/>
              </a:rPr>
              <a:t>; Democratic Republic of Congo; </a:t>
            </a:r>
            <a:r>
              <a:rPr lang="en-US" sz="1800" dirty="0" err="1">
                <a:latin typeface="+mj-lt"/>
              </a:rPr>
              <a:t>Kahombo</a:t>
            </a:r>
            <a:r>
              <a:rPr lang="en-US" sz="1800" dirty="0">
                <a:latin typeface="+mj-lt"/>
              </a:rPr>
              <a:t> </a:t>
            </a:r>
            <a:r>
              <a:rPr lang="en-US" sz="1800" dirty="0">
                <a:latin typeface="+mj-lt"/>
              </a:rPr>
              <a:t>1992], </a:t>
            </a:r>
            <a:r>
              <a:rPr lang="en-US" sz="1800" dirty="0">
                <a:latin typeface="+mj-lt"/>
              </a:rPr>
              <a:t>with a prefixing index of 9.5/13</a:t>
            </a:r>
            <a:r>
              <a:rPr lang="en-US" sz="1800" dirty="0">
                <a:latin typeface="+mj-lt"/>
              </a:rPr>
              <a:t>.)</a:t>
            </a:r>
          </a:p>
        </p:txBody>
      </p:sp>
      <p:sp>
        <p:nvSpPr>
          <p:cNvPr id="4" name="Espace réservé du pied de page 3"/>
          <p:cNvSpPr>
            <a:spLocks noGrp="1"/>
          </p:cNvSpPr>
          <p:nvPr>
            <p:ph type="ftr" sz="quarter" idx="11"/>
          </p:nvPr>
        </p:nvSpPr>
        <p:spPr/>
        <p:txBody>
          <a:bodyPr/>
          <a:lstStyle/>
          <a:p>
            <a:r>
              <a:rPr lang="fr-FR" dirty="0" smtClean="0"/>
              <a:t>E. </a:t>
            </a:r>
            <a:r>
              <a:rPr lang="fr-FR" dirty="0" err="1" smtClean="0"/>
              <a:t>Grossman</a:t>
            </a:r>
            <a:r>
              <a:rPr lang="fr-FR" dirty="0" smtClean="0"/>
              <a:t> (</a:t>
            </a:r>
            <a:r>
              <a:rPr lang="fr-FR" dirty="0" err="1" smtClean="0"/>
              <a:t>HUJi</a:t>
            </a:r>
            <a:r>
              <a:rPr lang="fr-FR" dirty="0" smtClean="0"/>
              <a:t>)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43</a:t>
            </a:fld>
            <a:endParaRPr lang="fr-FR" dirty="0"/>
          </a:p>
        </p:txBody>
      </p:sp>
      <p:sp>
        <p:nvSpPr>
          <p:cNvPr id="6" name="Espace réservé du contenu 2"/>
          <p:cNvSpPr txBox="1">
            <a:spLocks/>
          </p:cNvSpPr>
          <p:nvPr/>
        </p:nvSpPr>
        <p:spPr>
          <a:xfrm>
            <a:off x="843413" y="3729736"/>
            <a:ext cx="3512583" cy="305389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mj-lt"/>
              </a:rPr>
              <a:t>Coptic is an areal outlier</a:t>
            </a:r>
          </a:p>
          <a:p>
            <a:pPr lvl="1"/>
            <a:r>
              <a:rPr lang="en-US" sz="1800" dirty="0">
                <a:latin typeface="+mj-lt"/>
              </a:rPr>
              <a:t>While predominantly prefixing languages are relatively common in Mesoamerica and in Africa, within Africa it is only in western and southern sub-Saharan Africa that predominant prefixing is </a:t>
            </a:r>
            <a:r>
              <a:rPr lang="en-US" sz="1800" dirty="0">
                <a:latin typeface="+mj-lt"/>
              </a:rPr>
              <a:t>common</a:t>
            </a:r>
          </a:p>
          <a:p>
            <a:pPr lvl="1"/>
            <a:endParaRPr lang="en-US" sz="1800" dirty="0"/>
          </a:p>
        </p:txBody>
      </p:sp>
      <p:pic>
        <p:nvPicPr>
          <p:cNvPr id="7" name="image02.png"/>
          <p:cNvPicPr/>
          <p:nvPr/>
        </p:nvPicPr>
        <p:blipFill>
          <a:blip r:embed="rId2"/>
          <a:srcRect/>
          <a:stretch>
            <a:fillRect/>
          </a:stretch>
        </p:blipFill>
        <p:spPr>
          <a:xfrm>
            <a:off x="5394919" y="4033067"/>
            <a:ext cx="5111776" cy="2199005"/>
          </a:xfrm>
          <a:prstGeom prst="rect">
            <a:avLst/>
          </a:prstGeom>
          <a:ln/>
        </p:spPr>
      </p:pic>
    </p:spTree>
    <p:extLst>
      <p:ext uri="{BB962C8B-B14F-4D97-AF65-F5344CB8AC3E}">
        <p14:creationId xmlns:p14="http://schemas.microsoft.com/office/powerpoint/2010/main" val="62304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1" eaLnBrk="1" latinLnBrk="0" hangingPunct="1">
              <a:lnSpc>
                <a:spcPct val="90000"/>
              </a:lnSpc>
              <a:spcBef>
                <a:spcPct val="0"/>
              </a:spcBef>
              <a:buNone/>
            </a:pPr>
            <a:r>
              <a:rPr lang="en-US" dirty="0" smtClean="0"/>
              <a:t>A template for noun </a:t>
            </a:r>
            <a:r>
              <a:rPr lang="en-US" dirty="0" err="1" smtClean="0"/>
              <a:t>morphosyntax</a:t>
            </a:r>
            <a:endParaRPr lang="en-US" dirty="0"/>
          </a:p>
        </p:txBody>
      </p:sp>
      <p:pic>
        <p:nvPicPr>
          <p:cNvPr id="4" name="Content Placeholder 3"/>
          <p:cNvPicPr>
            <a:picLocks noGrp="1" noChangeAspect="1"/>
          </p:cNvPicPr>
          <p:nvPr>
            <p:ph idx="1"/>
          </p:nvPr>
        </p:nvPicPr>
        <p:blipFill>
          <a:blip r:embed="rId2"/>
          <a:stretch>
            <a:fillRect/>
          </a:stretch>
        </p:blipFill>
        <p:spPr>
          <a:xfrm>
            <a:off x="1337469" y="2386013"/>
            <a:ext cx="9512386" cy="3228975"/>
          </a:xfrm>
          <a:prstGeom prst="rect">
            <a:avLst/>
          </a:prstGeom>
        </p:spPr>
      </p:pic>
    </p:spTree>
    <p:extLst>
      <p:ext uri="{BB962C8B-B14F-4D97-AF65-F5344CB8AC3E}">
        <p14:creationId xmlns:p14="http://schemas.microsoft.com/office/powerpoint/2010/main" val="14094102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1" eaLnBrk="1" latinLnBrk="0" hangingPunct="1">
              <a:lnSpc>
                <a:spcPct val="90000"/>
              </a:lnSpc>
              <a:spcBef>
                <a:spcPct val="0"/>
              </a:spcBef>
              <a:buNone/>
            </a:pPr>
            <a:r>
              <a:rPr lang="en-US" dirty="0" smtClean="0"/>
              <a:t>A template for verb </a:t>
            </a:r>
            <a:r>
              <a:rPr lang="en-US" dirty="0" err="1" smtClean="0"/>
              <a:t>morphosyntax</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983133" y="2424113"/>
            <a:ext cx="10199130" cy="3162300"/>
          </a:xfrm>
          <a:prstGeom prst="rect">
            <a:avLst/>
          </a:prstGeom>
        </p:spPr>
      </p:pic>
    </p:spTree>
    <p:extLst>
      <p:ext uri="{BB962C8B-B14F-4D97-AF65-F5344CB8AC3E}">
        <p14:creationId xmlns:p14="http://schemas.microsoft.com/office/powerpoint/2010/main" val="1450455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06225"/>
            <a:ext cx="8229600" cy="1143000"/>
          </a:xfrm>
        </p:spPr>
        <p:txBody>
          <a:bodyPr>
            <a:normAutofit/>
          </a:bodyPr>
          <a:lstStyle/>
          <a:p>
            <a:r>
              <a:rPr lang="en-US" dirty="0" smtClean="0"/>
              <a:t>The diachrony of affix ordering</a:t>
            </a:r>
            <a:br>
              <a:rPr lang="en-US" dirty="0" smtClean="0"/>
            </a:br>
            <a:r>
              <a:rPr lang="en-US" sz="3000" dirty="0">
                <a:solidFill>
                  <a:srgbClr val="7F7F7F"/>
                </a:solidFill>
              </a:rPr>
              <a:t>Methodology</a:t>
            </a:r>
            <a:endParaRPr lang="en-US" sz="3000" dirty="0">
              <a:solidFill>
                <a:srgbClr val="7F7F7F"/>
              </a:solidFill>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46</a:t>
            </a:fld>
            <a:endParaRPr lang="fr-FR" dirty="0"/>
          </a:p>
        </p:txBody>
      </p:sp>
      <p:sp>
        <p:nvSpPr>
          <p:cNvPr id="15" name="ZoneTexte 14"/>
          <p:cNvSpPr txBox="1"/>
          <p:nvPr/>
        </p:nvSpPr>
        <p:spPr>
          <a:xfrm>
            <a:off x="838200" y="1783154"/>
            <a:ext cx="10034588" cy="1938992"/>
          </a:xfrm>
          <a:prstGeom prst="rect">
            <a:avLst/>
          </a:prstGeom>
          <a:noFill/>
        </p:spPr>
        <p:txBody>
          <a:bodyPr wrap="square" rtlCol="0">
            <a:spAutoFit/>
          </a:bodyPr>
          <a:lstStyle/>
          <a:p>
            <a:r>
              <a:rPr lang="en-US" sz="2400" dirty="0" smtClean="0">
                <a:latin typeface="+mj-lt"/>
              </a:rPr>
              <a:t>For </a:t>
            </a:r>
            <a:r>
              <a:rPr lang="en-US" sz="2400" dirty="0">
                <a:latin typeface="+mj-lt"/>
              </a:rPr>
              <a:t>diachronic purposes, a modified form of Dryer’s typology is useful. </a:t>
            </a:r>
            <a:endParaRPr lang="en-US" sz="2400" dirty="0" smtClean="0">
              <a:latin typeface="+mj-lt"/>
            </a:endParaRPr>
          </a:p>
          <a:p>
            <a:endParaRPr lang="en-US" sz="2400" dirty="0">
              <a:latin typeface="+mj-lt"/>
            </a:endParaRPr>
          </a:p>
          <a:p>
            <a:r>
              <a:rPr lang="en-US" sz="2400" dirty="0" smtClean="0">
                <a:latin typeface="+mj-lt"/>
              </a:rPr>
              <a:t>Rather </a:t>
            </a:r>
            <a:r>
              <a:rPr lang="en-US" sz="2400" dirty="0">
                <a:latin typeface="+mj-lt"/>
              </a:rPr>
              <a:t>than limiting the score to 0 for no affix, 1 for either suffixing or prefixing, and 0.5 for both prefixing and affixing, we suggest using two scales, both of which admit a more fine-grained analysis</a:t>
            </a:r>
            <a:r>
              <a:rPr lang="fr-FR" sz="2400" dirty="0">
                <a:latin typeface="+mj-lt"/>
              </a:rPr>
              <a:t> </a:t>
            </a:r>
            <a:endParaRPr lang="fr-FR" sz="2400" dirty="0">
              <a:latin typeface="+mj-lt"/>
            </a:endParaRPr>
          </a:p>
        </p:txBody>
      </p:sp>
    </p:spTree>
    <p:extLst>
      <p:ext uri="{BB962C8B-B14F-4D97-AF65-F5344CB8AC3E}">
        <p14:creationId xmlns:p14="http://schemas.microsoft.com/office/powerpoint/2010/main" val="13132779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Methodology</a:t>
            </a:r>
            <a:endParaRPr lang="en-US" sz="3000" dirty="0">
              <a:solidFill>
                <a:srgbClr val="7F7F7F"/>
              </a:solidFill>
            </a:endParaRPr>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47</a:t>
            </a:fld>
            <a:endParaRPr lang="fr-FR" dirty="0"/>
          </a:p>
        </p:txBody>
      </p:sp>
      <p:pic>
        <p:nvPicPr>
          <p:cNvPr id="16" name="Image 15" descr="Capture d’écran 2017-07-26 à 16.20.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41" y="1427455"/>
            <a:ext cx="7389296" cy="4898208"/>
          </a:xfrm>
          <a:prstGeom prst="rect">
            <a:avLst/>
          </a:prstGeom>
        </p:spPr>
      </p:pic>
      <p:sp>
        <p:nvSpPr>
          <p:cNvPr id="9" name="ZoneTexte 8"/>
          <p:cNvSpPr txBox="1"/>
          <p:nvPr/>
        </p:nvSpPr>
        <p:spPr>
          <a:xfrm>
            <a:off x="3572801" y="6310453"/>
            <a:ext cx="5003841" cy="276999"/>
          </a:xfrm>
          <a:prstGeom prst="rect">
            <a:avLst/>
          </a:prstGeom>
          <a:noFill/>
        </p:spPr>
        <p:txBody>
          <a:bodyPr wrap="square" rtlCol="0">
            <a:spAutoFit/>
          </a:bodyPr>
          <a:lstStyle/>
          <a:p>
            <a:pPr algn="ctr"/>
            <a:r>
              <a:rPr lang="fr-FR" sz="1200" dirty="0"/>
              <a:t>Table 6. </a:t>
            </a:r>
            <a:r>
              <a:rPr lang="en-US" sz="1200" dirty="0"/>
              <a:t>A finer-grained index for affixing</a:t>
            </a:r>
            <a:r>
              <a:rPr lang="fr-FR" sz="1200" dirty="0"/>
              <a:t> </a:t>
            </a:r>
            <a:endParaRPr lang="fr-FR" sz="1200" dirty="0"/>
          </a:p>
        </p:txBody>
      </p:sp>
    </p:spTree>
    <p:extLst>
      <p:ext uri="{BB962C8B-B14F-4D97-AF65-F5344CB8AC3E}">
        <p14:creationId xmlns:p14="http://schemas.microsoft.com/office/powerpoint/2010/main" val="1167021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smtClean="0"/>
              <a:t>Coptic</a:t>
            </a:r>
            <a:endParaRPr lang="en-US"/>
          </a:p>
        </p:txBody>
      </p:sp>
      <p:sp>
        <p:nvSpPr>
          <p:cNvPr id="6" name="Espace réservé du contenu 5"/>
          <p:cNvSpPr>
            <a:spLocks noGrp="1"/>
          </p:cNvSpPr>
          <p:nvPr>
            <p:ph sz="quarter" idx="4"/>
          </p:nvPr>
        </p:nvSpPr>
        <p:spPr/>
        <p:txBody>
          <a:bodyPr>
            <a:normAutofit/>
          </a:bodyPr>
          <a:lstStyle/>
          <a:p>
            <a:r>
              <a:rPr lang="en-US" sz="2400" dirty="0" smtClean="0">
                <a:latin typeface="+mj-lt"/>
              </a:rPr>
              <a:t>Prefixed case markers (on </a:t>
            </a:r>
            <a:r>
              <a:rPr lang="en-US" sz="2400" dirty="0" err="1" smtClean="0">
                <a:latin typeface="+mj-lt"/>
              </a:rPr>
              <a:t>postverbal</a:t>
            </a:r>
            <a:r>
              <a:rPr lang="en-US" sz="2400" dirty="0" smtClean="0">
                <a:latin typeface="+mj-lt"/>
              </a:rPr>
              <a:t> noun phrases in </a:t>
            </a:r>
            <a:r>
              <a:rPr lang="en-US" sz="2400" dirty="0" smtClean="0">
                <a:latin typeface="+mj-lt"/>
              </a:rPr>
              <a:t>S, A, or P </a:t>
            </a:r>
            <a:r>
              <a:rPr lang="en-US" sz="2400" dirty="0" smtClean="0">
                <a:latin typeface="+mj-lt"/>
              </a:rPr>
              <a:t>role)</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48</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1 </a:t>
            </a:r>
            <a:r>
              <a:rPr lang="mr-IN" sz="3000" dirty="0">
                <a:solidFill>
                  <a:srgbClr val="7F7F7F"/>
                </a:solidFill>
              </a:rPr>
              <a:t>–</a:t>
            </a:r>
            <a:r>
              <a:rPr lang="en-US" sz="3000" dirty="0">
                <a:solidFill>
                  <a:srgbClr val="7F7F7F"/>
                </a:solidFill>
              </a:rPr>
              <a:t> </a:t>
            </a:r>
            <a:r>
              <a:rPr lang="en-US" sz="3000" dirty="0">
                <a:solidFill>
                  <a:srgbClr val="7F7F7F"/>
                </a:solidFill>
              </a:rPr>
              <a:t>Case affixes on nouns</a:t>
            </a:r>
            <a:r>
              <a:rPr lang="fr-FR" sz="3000" dirty="0">
                <a:solidFill>
                  <a:srgbClr val="7F7F7F"/>
                </a:solidFill>
              </a:rPr>
              <a:t> </a:t>
            </a:r>
            <a:endParaRPr lang="en-US" sz="3000" dirty="0">
              <a:solidFill>
                <a:srgbClr val="7F7F7F"/>
              </a:solidFill>
            </a:endParaRPr>
          </a:p>
        </p:txBody>
      </p:sp>
      <p:pic>
        <p:nvPicPr>
          <p:cNvPr id="11" name="Image 10" descr="Capture d’écran 2017-07-26 à 16.33.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60" y="3603873"/>
            <a:ext cx="3302000" cy="837699"/>
          </a:xfrm>
          <a:prstGeom prst="rect">
            <a:avLst/>
          </a:prstGeom>
          <a:ln>
            <a:solidFill>
              <a:schemeClr val="accent5"/>
            </a:solidFill>
          </a:ln>
        </p:spPr>
      </p:pic>
    </p:spTree>
    <p:extLst>
      <p:ext uri="{BB962C8B-B14F-4D97-AF65-F5344CB8AC3E}">
        <p14:creationId xmlns:p14="http://schemas.microsoft.com/office/powerpoint/2010/main" val="1591075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62953" y="1389083"/>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Prefixed case markers (on </a:t>
            </a:r>
            <a:r>
              <a:rPr lang="en-US" sz="2400" dirty="0" err="1" smtClean="0">
                <a:latin typeface="+mj-lt"/>
              </a:rPr>
              <a:t>postverbal</a:t>
            </a:r>
            <a:r>
              <a:rPr lang="en-US" sz="2400" dirty="0" smtClean="0">
                <a:latin typeface="+mj-lt"/>
              </a:rPr>
              <a:t> noun phrases in </a:t>
            </a:r>
            <a:r>
              <a:rPr lang="en-US" sz="2400" dirty="0" smtClean="0">
                <a:latin typeface="+mj-lt"/>
              </a:rPr>
              <a:t>S, A, or P </a:t>
            </a:r>
            <a:r>
              <a:rPr lang="en-US" sz="2400" dirty="0" smtClean="0">
                <a:latin typeface="+mj-lt"/>
              </a:rPr>
              <a:t>role)</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49</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1 </a:t>
            </a:r>
            <a:r>
              <a:rPr lang="mr-IN" sz="3000" dirty="0">
                <a:solidFill>
                  <a:srgbClr val="7F7F7F"/>
                </a:solidFill>
              </a:rPr>
              <a:t>–</a:t>
            </a:r>
            <a:r>
              <a:rPr lang="en-US" sz="3000" dirty="0">
                <a:solidFill>
                  <a:srgbClr val="7F7F7F"/>
                </a:solidFill>
              </a:rPr>
              <a:t> </a:t>
            </a:r>
            <a:r>
              <a:rPr lang="en-US" sz="3000" dirty="0">
                <a:solidFill>
                  <a:srgbClr val="7F7F7F"/>
                </a:solidFill>
              </a:rPr>
              <a:t>Case affixes on nouns</a:t>
            </a:r>
            <a:r>
              <a:rPr lang="fr-FR" sz="3000" dirty="0">
                <a:solidFill>
                  <a:srgbClr val="7F7F7F"/>
                </a:solidFill>
              </a:rPr>
              <a:t> </a:t>
            </a:r>
            <a:endParaRPr lang="en-US" sz="3000" dirty="0">
              <a:solidFill>
                <a:srgbClr val="7F7F7F"/>
              </a:solidFill>
            </a:endParaRPr>
          </a:p>
        </p:txBody>
      </p:sp>
      <p:pic>
        <p:nvPicPr>
          <p:cNvPr id="11" name="Image 10" descr="Capture d’écran 2017-07-26 à 16.33.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60" y="3603873"/>
            <a:ext cx="3302000" cy="837699"/>
          </a:xfrm>
          <a:prstGeom prst="rect">
            <a:avLst/>
          </a:prstGeom>
          <a:ln>
            <a:solidFill>
              <a:schemeClr val="accent5"/>
            </a:solidFill>
          </a:ln>
        </p:spPr>
      </p:pic>
      <p:pic>
        <p:nvPicPr>
          <p:cNvPr id="13" name="Image 12" descr="Capture d’écran 2017-07-26 à 17.15.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194" y="2299985"/>
            <a:ext cx="3335087" cy="3057885"/>
          </a:xfrm>
          <a:prstGeom prst="rect">
            <a:avLst/>
          </a:prstGeom>
          <a:ln>
            <a:solidFill>
              <a:srgbClr val="4BACC6"/>
            </a:solidFill>
          </a:ln>
        </p:spPr>
      </p:pic>
      <p:pic>
        <p:nvPicPr>
          <p:cNvPr id="2" name="Image 1" descr="Capture d’écran 2017-07-27 à 17.10.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193" y="5674257"/>
            <a:ext cx="5782234" cy="933694"/>
          </a:xfrm>
          <a:prstGeom prst="rect">
            <a:avLst/>
          </a:prstGeom>
          <a:ln>
            <a:solidFill>
              <a:srgbClr val="F79646"/>
            </a:solidFill>
          </a:ln>
        </p:spPr>
      </p:pic>
      <p:sp>
        <p:nvSpPr>
          <p:cNvPr id="4" name="Rectangle à coins arrondis 3"/>
          <p:cNvSpPr/>
          <p:nvPr/>
        </p:nvSpPr>
        <p:spPr>
          <a:xfrm>
            <a:off x="3839884" y="2883648"/>
            <a:ext cx="1643529" cy="343647"/>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8288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But how do these constraints translate into language structure?</a:t>
            </a:r>
            <a:endParaRPr lang="en-US" dirty="0"/>
          </a:p>
        </p:txBody>
      </p:sp>
      <p:sp>
        <p:nvSpPr>
          <p:cNvPr id="3" name="Content Placeholder 2"/>
          <p:cNvSpPr>
            <a:spLocks noGrp="1"/>
          </p:cNvSpPr>
          <p:nvPr>
            <p:ph idx="1"/>
          </p:nvPr>
        </p:nvSpPr>
        <p:spPr/>
        <p:txBody>
          <a:bodyPr/>
          <a:lstStyle/>
          <a:p>
            <a:pPr marL="0" indent="0">
              <a:buNone/>
            </a:pPr>
            <a:endParaRPr lang="en-US" dirty="0" smtClean="0">
              <a:latin typeface="Gill Sans MT" panose="020B0502020104020203" pitchFamily="34" charset="0"/>
            </a:endParaRPr>
          </a:p>
          <a:p>
            <a:pPr marL="0" indent="0">
              <a:buNone/>
            </a:pPr>
            <a:r>
              <a:rPr lang="en-US" dirty="0" smtClean="0">
                <a:latin typeface="+mj-lt"/>
              </a:rPr>
              <a:t>Is there a </a:t>
            </a:r>
            <a:r>
              <a:rPr lang="en-US" b="1" dirty="0" smtClean="0">
                <a:latin typeface="+mj-lt"/>
              </a:rPr>
              <a:t>direct</a:t>
            </a:r>
            <a:r>
              <a:rPr lang="en-US" dirty="0" smtClean="0">
                <a:latin typeface="+mj-lt"/>
              </a:rPr>
              <a:t> mapping between cognition or physiology and language structures, or is this connection mediated somehow, and if so, by what?</a:t>
            </a:r>
            <a:endParaRPr lang="en-US" dirty="0">
              <a:latin typeface="+mj-lt"/>
            </a:endParaRPr>
          </a:p>
        </p:txBody>
      </p:sp>
    </p:spTree>
    <p:extLst>
      <p:ext uri="{BB962C8B-B14F-4D97-AF65-F5344CB8AC3E}">
        <p14:creationId xmlns:p14="http://schemas.microsoft.com/office/powerpoint/2010/main" val="2439793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9788" y="1427454"/>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Prefixed case markers (on </a:t>
            </a:r>
            <a:r>
              <a:rPr lang="en-US" sz="2400" dirty="0" err="1" smtClean="0">
                <a:latin typeface="+mj-lt"/>
              </a:rPr>
              <a:t>postverbal</a:t>
            </a:r>
            <a:r>
              <a:rPr lang="en-US" sz="2400" dirty="0" smtClean="0">
                <a:latin typeface="+mj-lt"/>
              </a:rPr>
              <a:t> noun phrases in </a:t>
            </a:r>
            <a:r>
              <a:rPr lang="en-US" sz="2400" dirty="0" smtClean="0">
                <a:latin typeface="+mj-lt"/>
              </a:rPr>
              <a:t>S, A, or P </a:t>
            </a:r>
            <a:r>
              <a:rPr lang="en-US" sz="2400" dirty="0" smtClean="0">
                <a:latin typeface="+mj-lt"/>
              </a:rPr>
              <a:t>role)</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50</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1 </a:t>
            </a:r>
            <a:r>
              <a:rPr lang="mr-IN" sz="3000" dirty="0">
                <a:solidFill>
                  <a:srgbClr val="7F7F7F"/>
                </a:solidFill>
              </a:rPr>
              <a:t>–</a:t>
            </a:r>
            <a:r>
              <a:rPr lang="en-US" sz="3000" dirty="0">
                <a:solidFill>
                  <a:srgbClr val="7F7F7F"/>
                </a:solidFill>
              </a:rPr>
              <a:t> </a:t>
            </a:r>
            <a:r>
              <a:rPr lang="en-US" sz="3000" dirty="0">
                <a:solidFill>
                  <a:srgbClr val="7F7F7F"/>
                </a:solidFill>
              </a:rPr>
              <a:t>Case affixes on nouns</a:t>
            </a:r>
            <a:r>
              <a:rPr lang="fr-FR" sz="3000" dirty="0">
                <a:solidFill>
                  <a:srgbClr val="7F7F7F"/>
                </a:solidFill>
              </a:rPr>
              <a:t> </a:t>
            </a:r>
            <a:endParaRPr lang="en-US" sz="3000" dirty="0">
              <a:solidFill>
                <a:srgbClr val="7F7F7F"/>
              </a:solidFill>
            </a:endParaRPr>
          </a:p>
        </p:txBody>
      </p:sp>
      <p:pic>
        <p:nvPicPr>
          <p:cNvPr id="11" name="Image 10" descr="Capture d’écran 2017-07-26 à 16.33.3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60" y="3603873"/>
            <a:ext cx="3302000" cy="837699"/>
          </a:xfrm>
          <a:prstGeom prst="rect">
            <a:avLst/>
          </a:prstGeom>
          <a:ln>
            <a:solidFill>
              <a:schemeClr val="accent5"/>
            </a:solidFill>
          </a:ln>
        </p:spPr>
      </p:pic>
      <p:pic>
        <p:nvPicPr>
          <p:cNvPr id="12" name="Image 11" descr="Capture d’écran 2017-07-26 à 17.15.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194" y="2299985"/>
            <a:ext cx="3335087" cy="3057885"/>
          </a:xfrm>
          <a:prstGeom prst="rect">
            <a:avLst/>
          </a:prstGeom>
          <a:ln>
            <a:solidFill>
              <a:srgbClr val="4BACC6"/>
            </a:solidFill>
          </a:ln>
        </p:spPr>
      </p:pic>
      <p:sp>
        <p:nvSpPr>
          <p:cNvPr id="2" name="ZoneTexte 1"/>
          <p:cNvSpPr txBox="1"/>
          <p:nvPr/>
        </p:nvSpPr>
        <p:spPr>
          <a:xfrm>
            <a:off x="1981200" y="5608004"/>
            <a:ext cx="8229600" cy="646331"/>
          </a:xfrm>
          <a:prstGeom prst="rect">
            <a:avLst/>
          </a:prstGeom>
          <a:noFill/>
          <a:ln>
            <a:solidFill>
              <a:srgbClr val="F79646"/>
            </a:solidFill>
          </a:ln>
        </p:spPr>
        <p:txBody>
          <a:bodyPr wrap="square" rtlCol="0">
            <a:spAutoFit/>
          </a:bodyPr>
          <a:lstStyle/>
          <a:p>
            <a:pPr algn="ctr"/>
            <a:r>
              <a:rPr lang="fr-FR" b="1" dirty="0">
                <a:latin typeface="+mj-lt"/>
              </a:rPr>
              <a:t>Type of change: </a:t>
            </a:r>
            <a:r>
              <a:rPr lang="fr-FR" b="1" dirty="0" smtClean="0">
                <a:latin typeface="+mj-lt"/>
              </a:rPr>
              <a:t>(</a:t>
            </a:r>
            <a:r>
              <a:rPr lang="en-US" b="1" dirty="0" smtClean="0">
                <a:latin typeface="+mj-lt"/>
              </a:rPr>
              <a:t>secondary) </a:t>
            </a:r>
            <a:r>
              <a:rPr lang="en-US" b="1" dirty="0">
                <a:latin typeface="+mj-lt"/>
              </a:rPr>
              <a:t>grammaticalization </a:t>
            </a:r>
            <a:r>
              <a:rPr lang="en-US" dirty="0">
                <a:latin typeface="+mj-lt"/>
              </a:rPr>
              <a:t>(from </a:t>
            </a:r>
            <a:r>
              <a:rPr lang="en-US" dirty="0">
                <a:latin typeface="+mj-lt"/>
              </a:rPr>
              <a:t>preposition to </a:t>
            </a:r>
            <a:r>
              <a:rPr lang="en-US" dirty="0" smtClean="0">
                <a:latin typeface="+mj-lt"/>
              </a:rPr>
              <a:t>accusative case </a:t>
            </a:r>
            <a:r>
              <a:rPr lang="en-US" dirty="0">
                <a:latin typeface="+mj-lt"/>
              </a:rPr>
              <a:t>marker, </a:t>
            </a:r>
            <a:r>
              <a:rPr lang="en-US" dirty="0">
                <a:latin typeface="+mj-lt"/>
              </a:rPr>
              <a:t>and </a:t>
            </a:r>
            <a:r>
              <a:rPr lang="en-US" dirty="0">
                <a:latin typeface="+mj-lt"/>
              </a:rPr>
              <a:t>from </a:t>
            </a:r>
            <a:r>
              <a:rPr lang="en-US" dirty="0" err="1">
                <a:latin typeface="+mj-lt"/>
              </a:rPr>
              <a:t>antitopic</a:t>
            </a:r>
            <a:r>
              <a:rPr lang="en-US" dirty="0">
                <a:latin typeface="+mj-lt"/>
              </a:rPr>
              <a:t> marker to nominative </a:t>
            </a:r>
            <a:r>
              <a:rPr lang="en-US" dirty="0">
                <a:latin typeface="+mj-lt"/>
              </a:rPr>
              <a:t>marker</a:t>
            </a:r>
            <a:r>
              <a:rPr lang="nl-BE" dirty="0">
                <a:latin typeface="+mj-lt"/>
              </a:rPr>
              <a:t>)</a:t>
            </a:r>
            <a:endParaRPr lang="fr-FR" dirty="0">
              <a:latin typeface="+mj-lt"/>
            </a:endParaRPr>
          </a:p>
        </p:txBody>
      </p:sp>
      <p:sp>
        <p:nvSpPr>
          <p:cNvPr id="13" name="Rectangle à coins arrondis 12"/>
          <p:cNvSpPr/>
          <p:nvPr/>
        </p:nvSpPr>
        <p:spPr>
          <a:xfrm>
            <a:off x="4557059" y="3302000"/>
            <a:ext cx="1060824" cy="1966223"/>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9953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lstStyle/>
          <a:p>
            <a:r>
              <a:rPr lang="en-US" dirty="0" smtClean="0">
                <a:latin typeface="+mj-lt"/>
              </a:rPr>
              <a:t>Prefixed </a:t>
            </a:r>
            <a:r>
              <a:rPr lang="en-US" dirty="0">
                <a:latin typeface="+mj-lt"/>
              </a:rPr>
              <a:t>subject affixes on verbs</a:t>
            </a:r>
            <a:r>
              <a:rPr lang="fr-FR" dirty="0" smtClean="0">
                <a:effectLst/>
                <a:latin typeface="+mj-lt"/>
              </a:rPr>
              <a:t> </a:t>
            </a:r>
            <a:endParaRPr lang="en-US"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51</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2 </a:t>
            </a:r>
            <a:r>
              <a:rPr lang="mr-IN" sz="3000" dirty="0">
                <a:solidFill>
                  <a:srgbClr val="7F7F7F"/>
                </a:solidFill>
              </a:rPr>
              <a:t>–</a:t>
            </a:r>
            <a:r>
              <a:rPr lang="en-US" sz="3000" dirty="0">
                <a:solidFill>
                  <a:srgbClr val="7F7F7F"/>
                </a:solidFill>
              </a:rPr>
              <a:t> Subject affixes on verbs</a:t>
            </a:r>
            <a:endParaRPr lang="en-US" sz="3000" dirty="0">
              <a:solidFill>
                <a:srgbClr val="7F7F7F"/>
              </a:solidFill>
            </a:endParaRPr>
          </a:p>
        </p:txBody>
      </p:sp>
      <p:pic>
        <p:nvPicPr>
          <p:cNvPr id="12" name="Image 11" descr="Capture d’écran 2017-07-26 à 16.35.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8320" y="3045269"/>
            <a:ext cx="2783840" cy="1037375"/>
          </a:xfrm>
          <a:prstGeom prst="rect">
            <a:avLst/>
          </a:prstGeom>
          <a:ln>
            <a:solidFill>
              <a:srgbClr val="4BACC6"/>
            </a:solidFill>
          </a:ln>
        </p:spPr>
      </p:pic>
    </p:spTree>
    <p:extLst>
      <p:ext uri="{BB962C8B-B14F-4D97-AF65-F5344CB8AC3E}">
        <p14:creationId xmlns:p14="http://schemas.microsoft.com/office/powerpoint/2010/main" val="1255082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7-07-26 à 17.24.43.png"/>
          <p:cNvPicPr>
            <a:picLocks noChangeAspect="1"/>
          </p:cNvPicPr>
          <p:nvPr/>
        </p:nvPicPr>
        <p:blipFill rotWithShape="1">
          <a:blip r:embed="rId2">
            <a:extLst>
              <a:ext uri="{28A0092B-C50C-407E-A947-70E740481C1C}">
                <a14:useLocalDpi xmlns:a14="http://schemas.microsoft.com/office/drawing/2010/main" val="0"/>
              </a:ext>
            </a:extLst>
          </a:blip>
          <a:srcRect r="1763"/>
          <a:stretch/>
        </p:blipFill>
        <p:spPr>
          <a:xfrm>
            <a:off x="1645920" y="2242185"/>
            <a:ext cx="4541520" cy="2487930"/>
          </a:xfrm>
          <a:prstGeom prst="rect">
            <a:avLst/>
          </a:prstGeom>
          <a:ln>
            <a:solidFill>
              <a:srgbClr val="4BACC6"/>
            </a:solidFill>
          </a:ln>
        </p:spPr>
      </p:pic>
      <p:sp>
        <p:nvSpPr>
          <p:cNvPr id="3" name="Espace réservé du texte 2"/>
          <p:cNvSpPr>
            <a:spLocks noGrp="1"/>
          </p:cNvSpPr>
          <p:nvPr>
            <p:ph type="body" idx="1"/>
          </p:nvPr>
        </p:nvSpPr>
        <p:spPr>
          <a:xfrm>
            <a:off x="861559" y="1418273"/>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lstStyle/>
          <a:p>
            <a:r>
              <a:rPr lang="en-US" dirty="0" smtClean="0">
                <a:latin typeface="+mj-lt"/>
              </a:rPr>
              <a:t>Prefixed </a:t>
            </a:r>
            <a:r>
              <a:rPr lang="en-US" dirty="0">
                <a:latin typeface="+mj-lt"/>
              </a:rPr>
              <a:t>subject affixes on verbs</a:t>
            </a:r>
            <a:r>
              <a:rPr lang="fr-FR" dirty="0" smtClean="0">
                <a:effectLst/>
                <a:latin typeface="+mj-lt"/>
              </a:rPr>
              <a:t> </a:t>
            </a:r>
            <a:endParaRPr lang="en-US"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52</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2 </a:t>
            </a:r>
            <a:r>
              <a:rPr lang="mr-IN" sz="3000" dirty="0">
                <a:solidFill>
                  <a:srgbClr val="7F7F7F"/>
                </a:solidFill>
              </a:rPr>
              <a:t>–</a:t>
            </a:r>
            <a:r>
              <a:rPr lang="en-US" sz="3000" dirty="0">
                <a:solidFill>
                  <a:srgbClr val="7F7F7F"/>
                </a:solidFill>
              </a:rPr>
              <a:t> Subject affixes on verbs</a:t>
            </a:r>
            <a:endParaRPr lang="en-US" sz="3000" dirty="0">
              <a:solidFill>
                <a:srgbClr val="7F7F7F"/>
              </a:solidFill>
            </a:endParaRPr>
          </a:p>
        </p:txBody>
      </p:sp>
      <p:pic>
        <p:nvPicPr>
          <p:cNvPr id="2" name="Image 1" descr="Capture d’écran 2017-07-26 à 16.35.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320" y="3045269"/>
            <a:ext cx="2783840" cy="1037375"/>
          </a:xfrm>
          <a:prstGeom prst="rect">
            <a:avLst/>
          </a:prstGeom>
          <a:ln>
            <a:solidFill>
              <a:srgbClr val="4BACC6"/>
            </a:solidFill>
          </a:ln>
        </p:spPr>
      </p:pic>
      <p:pic>
        <p:nvPicPr>
          <p:cNvPr id="4" name="Image 3" descr="Capture d’écran 2017-07-27 à 17.1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21" y="4929892"/>
            <a:ext cx="7124551" cy="1241094"/>
          </a:xfrm>
          <a:prstGeom prst="rect">
            <a:avLst/>
          </a:prstGeom>
          <a:ln>
            <a:solidFill>
              <a:srgbClr val="F79646"/>
            </a:solidFill>
          </a:ln>
        </p:spPr>
      </p:pic>
      <p:sp>
        <p:nvSpPr>
          <p:cNvPr id="11" name="Rectangle à coins arrondis 10"/>
          <p:cNvSpPr/>
          <p:nvPr/>
        </p:nvSpPr>
        <p:spPr>
          <a:xfrm>
            <a:off x="4303060" y="3302000"/>
            <a:ext cx="851647" cy="448236"/>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57637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Capture d’écran 2017-07-26 à 17.24.43.png"/>
          <p:cNvPicPr>
            <a:picLocks noChangeAspect="1"/>
          </p:cNvPicPr>
          <p:nvPr/>
        </p:nvPicPr>
        <p:blipFill rotWithShape="1">
          <a:blip r:embed="rId2">
            <a:extLst>
              <a:ext uri="{28A0092B-C50C-407E-A947-70E740481C1C}">
                <a14:useLocalDpi xmlns:a14="http://schemas.microsoft.com/office/drawing/2010/main" val="0"/>
              </a:ext>
            </a:extLst>
          </a:blip>
          <a:srcRect r="1763"/>
          <a:stretch/>
        </p:blipFill>
        <p:spPr>
          <a:xfrm>
            <a:off x="1645920" y="2242185"/>
            <a:ext cx="4541520" cy="2487930"/>
          </a:xfrm>
          <a:prstGeom prst="rect">
            <a:avLst/>
          </a:prstGeom>
          <a:ln>
            <a:solidFill>
              <a:srgbClr val="4BACC6"/>
            </a:solidFill>
          </a:ln>
        </p:spPr>
      </p:pic>
      <p:sp>
        <p:nvSpPr>
          <p:cNvPr id="3" name="Espace réservé du texte 2"/>
          <p:cNvSpPr>
            <a:spLocks noGrp="1"/>
          </p:cNvSpPr>
          <p:nvPr>
            <p:ph type="body" idx="1"/>
          </p:nvPr>
        </p:nvSpPr>
        <p:spPr>
          <a:xfrm>
            <a:off x="955040" y="1520071"/>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lstStyle/>
          <a:p>
            <a:r>
              <a:rPr lang="en-US" dirty="0" smtClean="0">
                <a:latin typeface="+mj-lt"/>
              </a:rPr>
              <a:t>Prefixed </a:t>
            </a:r>
            <a:r>
              <a:rPr lang="en-US" dirty="0">
                <a:latin typeface="+mj-lt"/>
              </a:rPr>
              <a:t>subject affixes on verbs</a:t>
            </a:r>
            <a:r>
              <a:rPr lang="fr-FR" dirty="0" smtClean="0">
                <a:effectLst/>
                <a:latin typeface="+mj-lt"/>
              </a:rPr>
              <a:t> </a:t>
            </a:r>
            <a:endParaRPr lang="en-US"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53</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2 </a:t>
            </a:r>
            <a:r>
              <a:rPr lang="mr-IN" sz="3000" dirty="0">
                <a:solidFill>
                  <a:srgbClr val="7F7F7F"/>
                </a:solidFill>
              </a:rPr>
              <a:t>–</a:t>
            </a:r>
            <a:r>
              <a:rPr lang="en-US" sz="3000" dirty="0">
                <a:solidFill>
                  <a:srgbClr val="7F7F7F"/>
                </a:solidFill>
              </a:rPr>
              <a:t> Subject affixes on verbs</a:t>
            </a:r>
            <a:endParaRPr lang="en-US" sz="3000" dirty="0">
              <a:solidFill>
                <a:srgbClr val="7F7F7F"/>
              </a:solidFill>
            </a:endParaRPr>
          </a:p>
        </p:txBody>
      </p:sp>
      <p:pic>
        <p:nvPicPr>
          <p:cNvPr id="2" name="Image 1" descr="Capture d’écran 2017-07-26 à 16.35.4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320" y="3045269"/>
            <a:ext cx="2783840" cy="1037375"/>
          </a:xfrm>
          <a:prstGeom prst="rect">
            <a:avLst/>
          </a:prstGeom>
          <a:ln>
            <a:solidFill>
              <a:srgbClr val="4BACC6"/>
            </a:solidFill>
          </a:ln>
        </p:spPr>
      </p:pic>
      <p:sp>
        <p:nvSpPr>
          <p:cNvPr id="11" name="ZoneTexte 10"/>
          <p:cNvSpPr txBox="1"/>
          <p:nvPr/>
        </p:nvSpPr>
        <p:spPr>
          <a:xfrm>
            <a:off x="1966259" y="5040273"/>
            <a:ext cx="8229600" cy="923330"/>
          </a:xfrm>
          <a:prstGeom prst="rect">
            <a:avLst/>
          </a:prstGeom>
          <a:noFill/>
          <a:ln>
            <a:solidFill>
              <a:srgbClr val="F79646"/>
            </a:solidFill>
          </a:ln>
        </p:spPr>
        <p:txBody>
          <a:bodyPr wrap="square" rtlCol="0">
            <a:spAutoFit/>
          </a:bodyPr>
          <a:lstStyle/>
          <a:p>
            <a:pPr algn="ctr"/>
            <a:r>
              <a:rPr lang="fr-FR" b="1" dirty="0">
                <a:latin typeface="+mj-lt"/>
              </a:rPr>
              <a:t>Type of change: </a:t>
            </a:r>
            <a:r>
              <a:rPr lang="en-US" dirty="0">
                <a:latin typeface="+mj-lt"/>
              </a:rPr>
              <a:t>development of a </a:t>
            </a:r>
            <a:r>
              <a:rPr lang="en-US" b="1" dirty="0">
                <a:latin typeface="+mj-lt"/>
              </a:rPr>
              <a:t>new pronoun </a:t>
            </a:r>
            <a:r>
              <a:rPr lang="en-US" b="1" dirty="0">
                <a:latin typeface="+mj-lt"/>
              </a:rPr>
              <a:t>paradigm </a:t>
            </a:r>
            <a:r>
              <a:rPr lang="en-US" dirty="0">
                <a:latin typeface="+mj-lt"/>
              </a:rPr>
              <a:t>(which </a:t>
            </a:r>
            <a:r>
              <a:rPr lang="en-US" dirty="0">
                <a:latin typeface="+mj-lt"/>
              </a:rPr>
              <a:t>gradually becomes a subject </a:t>
            </a:r>
            <a:r>
              <a:rPr lang="en-US" dirty="0">
                <a:latin typeface="+mj-lt"/>
              </a:rPr>
              <a:t>prefix</a:t>
            </a:r>
            <a:r>
              <a:rPr lang="fr-FR" dirty="0">
                <a:latin typeface="+mj-lt"/>
              </a:rPr>
              <a:t>) and the </a:t>
            </a:r>
            <a:r>
              <a:rPr lang="en-US" b="1" dirty="0">
                <a:latin typeface="+mj-lt"/>
              </a:rPr>
              <a:t>shift </a:t>
            </a:r>
            <a:r>
              <a:rPr lang="en-US" b="1" dirty="0">
                <a:latin typeface="+mj-lt"/>
              </a:rPr>
              <a:t>of a minor usage </a:t>
            </a:r>
            <a:r>
              <a:rPr lang="en-US" b="1" dirty="0">
                <a:latin typeface="+mj-lt"/>
              </a:rPr>
              <a:t>pattern</a:t>
            </a:r>
            <a:r>
              <a:rPr lang="en-US" b="1" dirty="0">
                <a:latin typeface="+mj-lt"/>
              </a:rPr>
              <a:t> </a:t>
            </a:r>
            <a:r>
              <a:rPr lang="en-US" dirty="0">
                <a:latin typeface="+mj-lt"/>
              </a:rPr>
              <a:t>(a </a:t>
            </a:r>
            <a:r>
              <a:rPr lang="en-US" dirty="0">
                <a:latin typeface="+mj-lt"/>
              </a:rPr>
              <a:t>periphrastic construction involving an </a:t>
            </a:r>
            <a:r>
              <a:rPr lang="en-US" dirty="0">
                <a:latin typeface="+mj-lt"/>
              </a:rPr>
              <a:t>auxiliary) </a:t>
            </a:r>
            <a:r>
              <a:rPr lang="en-US" b="1" dirty="0">
                <a:latin typeface="+mj-lt"/>
              </a:rPr>
              <a:t>to a major pattern</a:t>
            </a:r>
            <a:r>
              <a:rPr lang="fr-FR" b="1" dirty="0">
                <a:latin typeface="+mj-lt"/>
              </a:rPr>
              <a:t> </a:t>
            </a:r>
            <a:endParaRPr lang="fr-FR" b="1" dirty="0">
              <a:latin typeface="+mj-lt"/>
            </a:endParaRPr>
          </a:p>
        </p:txBody>
      </p:sp>
      <p:sp>
        <p:nvSpPr>
          <p:cNvPr id="12" name="Rectangle à coins arrondis 11"/>
          <p:cNvSpPr/>
          <p:nvPr/>
        </p:nvSpPr>
        <p:spPr>
          <a:xfrm>
            <a:off x="3257177" y="3331882"/>
            <a:ext cx="1912471" cy="881530"/>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68405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smtClean="0"/>
              <a:t>Coptic</a:t>
            </a:r>
            <a:endParaRPr lang="en-US"/>
          </a:p>
        </p:txBody>
      </p:sp>
      <p:sp>
        <p:nvSpPr>
          <p:cNvPr id="6" name="Espace réservé du contenu 5"/>
          <p:cNvSpPr>
            <a:spLocks noGrp="1"/>
          </p:cNvSpPr>
          <p:nvPr>
            <p:ph sz="quarter" idx="4"/>
          </p:nvPr>
        </p:nvSpPr>
        <p:spPr/>
        <p:txBody>
          <a:bodyPr>
            <a:normAutofit/>
          </a:bodyPr>
          <a:lstStyle/>
          <a:p>
            <a:r>
              <a:rPr lang="en-US" sz="2400" dirty="0" smtClean="0">
                <a:latin typeface="+mj-lt"/>
              </a:rPr>
              <a:t>Prefixed </a:t>
            </a:r>
            <a:r>
              <a:rPr lang="en-US" sz="2400" dirty="0">
                <a:latin typeface="+mj-lt"/>
              </a:rPr>
              <a:t>tense-aspect affixes on verbs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54</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3 </a:t>
            </a:r>
            <a:r>
              <a:rPr lang="mr-IN" sz="3000" dirty="0">
                <a:solidFill>
                  <a:srgbClr val="7F7F7F"/>
                </a:solidFill>
              </a:rPr>
              <a:t>–</a:t>
            </a:r>
            <a:r>
              <a:rPr lang="nl-BE" sz="3000" dirty="0">
                <a:solidFill>
                  <a:srgbClr val="7F7F7F"/>
                </a:solidFill>
              </a:rPr>
              <a:t> Tense-aspect affixes on verbs</a:t>
            </a:r>
            <a:endParaRPr lang="en-US" sz="3000" dirty="0">
              <a:solidFill>
                <a:srgbClr val="7F7F7F"/>
              </a:solidFill>
            </a:endParaRPr>
          </a:p>
        </p:txBody>
      </p:sp>
      <p:pic>
        <p:nvPicPr>
          <p:cNvPr id="2" name="Image 1" descr="Capture d’écran 2017-07-26 à 16.3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240" y="3083194"/>
            <a:ext cx="2242820" cy="1111616"/>
          </a:xfrm>
          <a:prstGeom prst="rect">
            <a:avLst/>
          </a:prstGeom>
          <a:ln>
            <a:solidFill>
              <a:srgbClr val="4BACC6"/>
            </a:solidFill>
          </a:ln>
        </p:spPr>
      </p:pic>
    </p:spTree>
    <p:extLst>
      <p:ext uri="{BB962C8B-B14F-4D97-AF65-F5344CB8AC3E}">
        <p14:creationId xmlns:p14="http://schemas.microsoft.com/office/powerpoint/2010/main" val="1543897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21593" y="1474720"/>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Prefixed </a:t>
            </a:r>
            <a:r>
              <a:rPr lang="en-US" sz="2400" dirty="0">
                <a:latin typeface="+mj-lt"/>
              </a:rPr>
              <a:t>tense-aspect affixes on verbs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55</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3 </a:t>
            </a:r>
            <a:r>
              <a:rPr lang="mr-IN" sz="3000" dirty="0">
                <a:solidFill>
                  <a:srgbClr val="7F7F7F"/>
                </a:solidFill>
              </a:rPr>
              <a:t>–</a:t>
            </a:r>
            <a:r>
              <a:rPr lang="nl-BE" sz="3000" dirty="0">
                <a:solidFill>
                  <a:srgbClr val="7F7F7F"/>
                </a:solidFill>
              </a:rPr>
              <a:t> Tense-aspect affixes on verbs</a:t>
            </a:r>
            <a:endParaRPr lang="en-US" sz="3000" dirty="0">
              <a:solidFill>
                <a:srgbClr val="7F7F7F"/>
              </a:solidFill>
            </a:endParaRPr>
          </a:p>
        </p:txBody>
      </p:sp>
      <p:pic>
        <p:nvPicPr>
          <p:cNvPr id="2" name="Image 1" descr="Capture d’écran 2017-07-26 à 16.3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240" y="3083194"/>
            <a:ext cx="2242820" cy="1111616"/>
          </a:xfrm>
          <a:prstGeom prst="rect">
            <a:avLst/>
          </a:prstGeom>
          <a:ln>
            <a:solidFill>
              <a:srgbClr val="4BACC6"/>
            </a:solidFill>
          </a:ln>
        </p:spPr>
      </p:pic>
      <p:pic>
        <p:nvPicPr>
          <p:cNvPr id="11" name="Image 10" descr="Capture d’écran 2017-07-27 à 17.2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415" y="2271059"/>
            <a:ext cx="4263965" cy="2785409"/>
          </a:xfrm>
          <a:prstGeom prst="rect">
            <a:avLst/>
          </a:prstGeom>
          <a:ln>
            <a:solidFill>
              <a:schemeClr val="accent5"/>
            </a:solidFill>
          </a:ln>
        </p:spPr>
      </p:pic>
      <p:pic>
        <p:nvPicPr>
          <p:cNvPr id="12" name="Image 11" descr="Capture d’écran 2017-07-27 à 17.21.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048" y="5199530"/>
            <a:ext cx="6266153" cy="992748"/>
          </a:xfrm>
          <a:prstGeom prst="rect">
            <a:avLst/>
          </a:prstGeom>
          <a:ln>
            <a:solidFill>
              <a:schemeClr val="accent6"/>
            </a:solidFill>
          </a:ln>
        </p:spPr>
      </p:pic>
      <p:sp>
        <p:nvSpPr>
          <p:cNvPr id="13" name="Rectangle à coins arrondis 12"/>
          <p:cNvSpPr/>
          <p:nvPr/>
        </p:nvSpPr>
        <p:spPr>
          <a:xfrm>
            <a:off x="3721847" y="2988236"/>
            <a:ext cx="1074271" cy="493059"/>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919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Anasynthesis</a:t>
            </a:r>
            <a:r>
              <a:rPr lang="en-US" dirty="0"/>
              <a:t> </a:t>
            </a:r>
            <a:r>
              <a:rPr lang="en-US" dirty="0" smtClean="0"/>
              <a:t>of the verb</a:t>
            </a:r>
            <a:endParaRPr lang="en-US" dirty="0"/>
          </a:p>
        </p:txBody>
      </p:sp>
      <p:pic>
        <p:nvPicPr>
          <p:cNvPr id="9" name="Content Placeholder 8"/>
          <p:cNvPicPr>
            <a:picLocks noGrp="1" noChangeAspect="1"/>
          </p:cNvPicPr>
          <p:nvPr>
            <p:ph idx="1"/>
          </p:nvPr>
        </p:nvPicPr>
        <p:blipFill>
          <a:blip r:embed="rId2"/>
          <a:stretch>
            <a:fillRect/>
          </a:stretch>
        </p:blipFill>
        <p:spPr>
          <a:xfrm>
            <a:off x="1982748" y="2743200"/>
            <a:ext cx="7326352" cy="1904206"/>
          </a:xfrm>
          <a:prstGeom prst="rect">
            <a:avLst/>
          </a:prstGeom>
        </p:spPr>
      </p:pic>
    </p:spTree>
    <p:extLst>
      <p:ext uri="{BB962C8B-B14F-4D97-AF65-F5344CB8AC3E}">
        <p14:creationId xmlns:p14="http://schemas.microsoft.com/office/powerpoint/2010/main" val="18564800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67164" y="1474720"/>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Prefixed </a:t>
            </a:r>
            <a:r>
              <a:rPr lang="en-US" sz="2400" dirty="0">
                <a:latin typeface="+mj-lt"/>
              </a:rPr>
              <a:t>tense-aspect affixes on verbs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57</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3 </a:t>
            </a:r>
            <a:r>
              <a:rPr lang="mr-IN" sz="3000" dirty="0">
                <a:solidFill>
                  <a:srgbClr val="7F7F7F"/>
                </a:solidFill>
              </a:rPr>
              <a:t>–</a:t>
            </a:r>
            <a:r>
              <a:rPr lang="nl-BE" sz="3000" dirty="0">
                <a:solidFill>
                  <a:srgbClr val="7F7F7F"/>
                </a:solidFill>
              </a:rPr>
              <a:t> Tense-aspect affixes on verbs</a:t>
            </a:r>
            <a:endParaRPr lang="en-US" sz="3000" dirty="0">
              <a:solidFill>
                <a:srgbClr val="7F7F7F"/>
              </a:solidFill>
            </a:endParaRPr>
          </a:p>
        </p:txBody>
      </p:sp>
      <p:pic>
        <p:nvPicPr>
          <p:cNvPr id="2" name="Image 1" descr="Capture d’écran 2017-07-26 à 16.3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3240" y="3083194"/>
            <a:ext cx="2242820" cy="1111616"/>
          </a:xfrm>
          <a:prstGeom prst="rect">
            <a:avLst/>
          </a:prstGeom>
          <a:ln>
            <a:solidFill>
              <a:srgbClr val="4BACC6"/>
            </a:solidFill>
          </a:ln>
        </p:spPr>
      </p:pic>
      <p:pic>
        <p:nvPicPr>
          <p:cNvPr id="11" name="Image 10" descr="Capture d’écran 2017-07-27 à 17.24.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5415" y="2271059"/>
            <a:ext cx="4263965" cy="2785409"/>
          </a:xfrm>
          <a:prstGeom prst="rect">
            <a:avLst/>
          </a:prstGeom>
          <a:ln>
            <a:solidFill>
              <a:schemeClr val="accent5"/>
            </a:solidFill>
          </a:ln>
        </p:spPr>
      </p:pic>
      <p:sp>
        <p:nvSpPr>
          <p:cNvPr id="13" name="Rectangle à coins arrondis 12"/>
          <p:cNvSpPr/>
          <p:nvPr/>
        </p:nvSpPr>
        <p:spPr>
          <a:xfrm>
            <a:off x="3735295" y="2993549"/>
            <a:ext cx="2196448" cy="1384217"/>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1966259" y="5196038"/>
            <a:ext cx="8229600" cy="1200329"/>
          </a:xfrm>
          <a:prstGeom prst="rect">
            <a:avLst/>
          </a:prstGeom>
          <a:noFill/>
          <a:ln>
            <a:solidFill>
              <a:srgbClr val="F79646"/>
            </a:solidFill>
          </a:ln>
        </p:spPr>
        <p:txBody>
          <a:bodyPr wrap="square" rtlCol="0">
            <a:spAutoFit/>
          </a:bodyPr>
          <a:lstStyle/>
          <a:p>
            <a:pPr algn="ctr"/>
            <a:r>
              <a:rPr lang="fr-FR" b="1" dirty="0">
                <a:latin typeface="+mj-lt"/>
              </a:rPr>
              <a:t>Type of change: </a:t>
            </a:r>
            <a:r>
              <a:rPr lang="en-US" dirty="0">
                <a:latin typeface="+mj-lt"/>
              </a:rPr>
              <a:t>Old tense-aspect suffixes are </a:t>
            </a:r>
            <a:r>
              <a:rPr lang="en-US" dirty="0">
                <a:latin typeface="+mj-lt"/>
              </a:rPr>
              <a:t>lost</a:t>
            </a:r>
            <a:r>
              <a:rPr lang="en-US" dirty="0">
                <a:latin typeface="+mj-lt"/>
              </a:rPr>
              <a:t>, while new </a:t>
            </a:r>
            <a:r>
              <a:rPr lang="en-US" dirty="0">
                <a:latin typeface="+mj-lt"/>
              </a:rPr>
              <a:t>TAM markers </a:t>
            </a:r>
            <a:r>
              <a:rPr lang="en-US" dirty="0">
                <a:latin typeface="+mj-lt"/>
              </a:rPr>
              <a:t>are </a:t>
            </a:r>
            <a:r>
              <a:rPr lang="en-US" dirty="0" err="1">
                <a:latin typeface="+mj-lt"/>
              </a:rPr>
              <a:t>grammaticalized</a:t>
            </a:r>
            <a:r>
              <a:rPr lang="en-US" dirty="0">
                <a:latin typeface="+mj-lt"/>
              </a:rPr>
              <a:t> from auxiliary verbs in periphrastic constructions. </a:t>
            </a:r>
            <a:endParaRPr lang="en-US" dirty="0" smtClean="0">
              <a:latin typeface="+mj-lt"/>
            </a:endParaRPr>
          </a:p>
          <a:p>
            <a:pPr algn="ctr"/>
            <a:r>
              <a:rPr lang="en-US" dirty="0" smtClean="0">
                <a:latin typeface="+mj-lt"/>
              </a:rPr>
              <a:t>Since </a:t>
            </a:r>
            <a:r>
              <a:rPr lang="en-US" dirty="0">
                <a:latin typeface="+mj-lt"/>
              </a:rPr>
              <a:t>the linear order of these </a:t>
            </a:r>
            <a:r>
              <a:rPr lang="en-US" dirty="0" err="1">
                <a:latin typeface="+mj-lt"/>
              </a:rPr>
              <a:t>grammaticalizing</a:t>
            </a:r>
            <a:r>
              <a:rPr lang="en-US" dirty="0">
                <a:latin typeface="+mj-lt"/>
              </a:rPr>
              <a:t> constructions follows that of basic verbal clauses, i.e., VSO/</a:t>
            </a:r>
            <a:r>
              <a:rPr lang="en-US" dirty="0" err="1">
                <a:latin typeface="+mj-lt"/>
              </a:rPr>
              <a:t>AuxSV</a:t>
            </a:r>
            <a:r>
              <a:rPr lang="en-US" dirty="0">
                <a:latin typeface="+mj-lt"/>
              </a:rPr>
              <a:t>, the result is tense-aspect prefixes.</a:t>
            </a:r>
            <a:r>
              <a:rPr lang="fr-FR" dirty="0">
                <a:latin typeface="+mj-lt"/>
              </a:rPr>
              <a:t> </a:t>
            </a:r>
            <a:endParaRPr lang="fr-FR" b="1" dirty="0">
              <a:latin typeface="+mj-lt"/>
            </a:endParaRPr>
          </a:p>
        </p:txBody>
      </p:sp>
    </p:spTree>
    <p:extLst>
      <p:ext uri="{BB962C8B-B14F-4D97-AF65-F5344CB8AC3E}">
        <p14:creationId xmlns:p14="http://schemas.microsoft.com/office/powerpoint/2010/main" val="17095713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lstStyle/>
          <a:p>
            <a:r>
              <a:rPr lang="en-US" sz="2400" dirty="0" smtClean="0">
                <a:latin typeface="+mj-lt"/>
              </a:rPr>
              <a:t>Productive: </a:t>
            </a:r>
            <a:r>
              <a:rPr lang="en-US" sz="2400" dirty="0">
                <a:latin typeface="+mj-lt"/>
              </a:rPr>
              <a:t>prefixed plural markers </a:t>
            </a:r>
            <a:endParaRPr lang="en-US" sz="2400" dirty="0" smtClean="0">
              <a:latin typeface="+mj-lt"/>
            </a:endParaRPr>
          </a:p>
          <a:p>
            <a:endParaRPr lang="en-US" dirty="0">
              <a:effectLst/>
            </a:endParaRPr>
          </a:p>
          <a:p>
            <a:endParaRPr lang="en-US" dirty="0" smtClean="0"/>
          </a:p>
          <a:p>
            <a:r>
              <a:rPr lang="en-US" sz="2400" dirty="0" smtClean="0">
                <a:effectLst/>
                <a:latin typeface="+mj-lt"/>
              </a:rPr>
              <a:t>Non-productive: </a:t>
            </a:r>
            <a:r>
              <a:rPr lang="en-US" sz="2400" dirty="0">
                <a:latin typeface="+mj-lt"/>
              </a:rPr>
              <a:t>plural-suffixing </a:t>
            </a:r>
            <a:r>
              <a:rPr lang="en-US" sz="2400" dirty="0" smtClean="0">
                <a:latin typeface="+mj-lt"/>
              </a:rPr>
              <a:t>construction (which </a:t>
            </a:r>
            <a:r>
              <a:rPr lang="en-US" sz="2400" dirty="0">
                <a:latin typeface="+mj-lt"/>
              </a:rPr>
              <a:t>often involves stem-internal </a:t>
            </a:r>
            <a:r>
              <a:rPr lang="en-US" sz="2400" dirty="0" smtClean="0">
                <a:latin typeface="+mj-lt"/>
              </a:rPr>
              <a:t>alternations)</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58</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4 </a:t>
            </a:r>
            <a:r>
              <a:rPr lang="mr-IN" sz="3000" dirty="0">
                <a:solidFill>
                  <a:srgbClr val="7F7F7F"/>
                </a:solidFill>
              </a:rPr>
              <a:t>–</a:t>
            </a:r>
            <a:r>
              <a:rPr lang="en-US" sz="3000" dirty="0">
                <a:solidFill>
                  <a:srgbClr val="7F7F7F"/>
                </a:solidFill>
              </a:rPr>
              <a:t> Plural affixes on </a:t>
            </a:r>
            <a:r>
              <a:rPr lang="en-US" sz="3000" dirty="0" smtClean="0">
                <a:solidFill>
                  <a:srgbClr val="7F7F7F"/>
                </a:solidFill>
              </a:rPr>
              <a:t>nouns</a:t>
            </a:r>
            <a:endParaRPr lang="en-US" sz="3000" dirty="0">
              <a:solidFill>
                <a:srgbClr val="7F7F7F"/>
              </a:solidFill>
            </a:endParaRPr>
          </a:p>
        </p:txBody>
      </p:sp>
      <p:pic>
        <p:nvPicPr>
          <p:cNvPr id="11" name="Image 10" descr="Capture d’écran 2017-07-26 à 17.1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65350"/>
            <a:ext cx="1659890" cy="791640"/>
          </a:xfrm>
          <a:prstGeom prst="rect">
            <a:avLst/>
          </a:prstGeom>
          <a:ln>
            <a:solidFill>
              <a:srgbClr val="4BACC6"/>
            </a:solidFill>
          </a:ln>
        </p:spPr>
      </p:pic>
      <p:pic>
        <p:nvPicPr>
          <p:cNvPr id="12" name="Image 11" descr="Capture d’écran 2017-07-26 à 17.13.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559979"/>
            <a:ext cx="1543050" cy="566184"/>
          </a:xfrm>
          <a:prstGeom prst="rect">
            <a:avLst/>
          </a:prstGeom>
          <a:ln>
            <a:solidFill>
              <a:srgbClr val="4BACC6"/>
            </a:solidFill>
          </a:ln>
        </p:spPr>
      </p:pic>
    </p:spTree>
    <p:extLst>
      <p:ext uri="{BB962C8B-B14F-4D97-AF65-F5344CB8AC3E}">
        <p14:creationId xmlns:p14="http://schemas.microsoft.com/office/powerpoint/2010/main" val="10618502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84404" y="1561682"/>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lstStyle/>
          <a:p>
            <a:r>
              <a:rPr lang="en-US" sz="2400" dirty="0" smtClean="0">
                <a:latin typeface="+mj-lt"/>
              </a:rPr>
              <a:t>Productive: </a:t>
            </a:r>
            <a:r>
              <a:rPr lang="en-US" sz="2400" dirty="0">
                <a:latin typeface="+mj-lt"/>
              </a:rPr>
              <a:t>prefixed plural markers </a:t>
            </a:r>
            <a:endParaRPr lang="en-US" sz="2400" dirty="0" smtClean="0">
              <a:latin typeface="+mj-lt"/>
            </a:endParaRPr>
          </a:p>
          <a:p>
            <a:endParaRPr lang="en-US" dirty="0">
              <a:effectLst/>
            </a:endParaRPr>
          </a:p>
          <a:p>
            <a:endParaRPr lang="en-US" dirty="0" smtClean="0"/>
          </a:p>
          <a:p>
            <a:r>
              <a:rPr lang="en-US" sz="2400" dirty="0" smtClean="0">
                <a:effectLst/>
                <a:latin typeface="+mj-lt"/>
              </a:rPr>
              <a:t>Non-productive: </a:t>
            </a:r>
            <a:r>
              <a:rPr lang="en-US" sz="2400" dirty="0">
                <a:latin typeface="+mj-lt"/>
              </a:rPr>
              <a:t>plural-suffixing </a:t>
            </a:r>
            <a:r>
              <a:rPr lang="en-US" sz="2400" dirty="0" smtClean="0">
                <a:latin typeface="+mj-lt"/>
              </a:rPr>
              <a:t>construction (which </a:t>
            </a:r>
            <a:r>
              <a:rPr lang="en-US" sz="2400" dirty="0">
                <a:latin typeface="+mj-lt"/>
              </a:rPr>
              <a:t>often involves stem-internal </a:t>
            </a:r>
            <a:r>
              <a:rPr lang="en-US" sz="2400" dirty="0" smtClean="0">
                <a:latin typeface="+mj-lt"/>
              </a:rPr>
              <a:t>alternations)</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59</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4 </a:t>
            </a:r>
            <a:r>
              <a:rPr lang="mr-IN" sz="3000" dirty="0">
                <a:solidFill>
                  <a:srgbClr val="7F7F7F"/>
                </a:solidFill>
              </a:rPr>
              <a:t>–</a:t>
            </a:r>
            <a:r>
              <a:rPr lang="en-US" sz="3000" dirty="0">
                <a:solidFill>
                  <a:srgbClr val="7F7F7F"/>
                </a:solidFill>
              </a:rPr>
              <a:t> Plural affixes on </a:t>
            </a:r>
            <a:r>
              <a:rPr lang="en-US" sz="3000" dirty="0" smtClean="0">
                <a:solidFill>
                  <a:srgbClr val="7F7F7F"/>
                </a:solidFill>
              </a:rPr>
              <a:t>nouns</a:t>
            </a:r>
            <a:endParaRPr lang="en-US" sz="3000" dirty="0">
              <a:solidFill>
                <a:srgbClr val="7F7F7F"/>
              </a:solidFill>
            </a:endParaRPr>
          </a:p>
        </p:txBody>
      </p:sp>
      <p:pic>
        <p:nvPicPr>
          <p:cNvPr id="11" name="Image 10" descr="Capture d’écran 2017-07-26 à 17.1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65350"/>
            <a:ext cx="1659890" cy="791640"/>
          </a:xfrm>
          <a:prstGeom prst="rect">
            <a:avLst/>
          </a:prstGeom>
          <a:ln>
            <a:solidFill>
              <a:srgbClr val="4BACC6"/>
            </a:solidFill>
          </a:ln>
        </p:spPr>
      </p:pic>
      <p:pic>
        <p:nvPicPr>
          <p:cNvPr id="12" name="Image 11" descr="Capture d’écran 2017-07-26 à 17.13.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559979"/>
            <a:ext cx="1543050" cy="566184"/>
          </a:xfrm>
          <a:prstGeom prst="rect">
            <a:avLst/>
          </a:prstGeom>
          <a:ln>
            <a:solidFill>
              <a:srgbClr val="4BACC6"/>
            </a:solidFill>
          </a:ln>
        </p:spPr>
      </p:pic>
      <p:pic>
        <p:nvPicPr>
          <p:cNvPr id="2" name="Image 1" descr="Capture d’écran 2017-07-27 à 17.47.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28" y="2348174"/>
            <a:ext cx="4014654" cy="2561497"/>
          </a:xfrm>
          <a:prstGeom prst="rect">
            <a:avLst/>
          </a:prstGeom>
          <a:ln>
            <a:solidFill>
              <a:schemeClr val="accent5"/>
            </a:solidFill>
          </a:ln>
        </p:spPr>
      </p:pic>
      <p:pic>
        <p:nvPicPr>
          <p:cNvPr id="4" name="Image 3" descr="Capture d’écran 2017-07-27 à 17.44.5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4292" y="5257944"/>
            <a:ext cx="2176181" cy="919394"/>
          </a:xfrm>
          <a:prstGeom prst="rect">
            <a:avLst/>
          </a:prstGeom>
          <a:ln>
            <a:solidFill>
              <a:schemeClr val="accent6"/>
            </a:solidFill>
          </a:ln>
        </p:spPr>
      </p:pic>
      <p:sp>
        <p:nvSpPr>
          <p:cNvPr id="13" name="Rectangle à coins arrondis 12"/>
          <p:cNvSpPr/>
          <p:nvPr/>
        </p:nvSpPr>
        <p:spPr>
          <a:xfrm>
            <a:off x="3765178" y="2993549"/>
            <a:ext cx="912905" cy="487746"/>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1689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An underappreciated aspect of </a:t>
            </a:r>
            <a:r>
              <a:rPr lang="en-US" dirty="0" err="1" smtClean="0"/>
              <a:t>Greenbergian</a:t>
            </a:r>
            <a:r>
              <a:rPr lang="en-US" dirty="0" smtClean="0"/>
              <a:t> typology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latin typeface="+mj-lt"/>
              </a:rPr>
              <a:t>What mediates between cognition/physiology and language structures is </a:t>
            </a:r>
            <a:r>
              <a:rPr lang="en-US" b="1" dirty="0" smtClean="0">
                <a:latin typeface="+mj-lt"/>
              </a:rPr>
              <a:t>language change</a:t>
            </a:r>
            <a:r>
              <a:rPr lang="en-US" dirty="0" smtClean="0">
                <a:latin typeface="+mj-lt"/>
              </a:rPr>
              <a:t>. </a:t>
            </a:r>
            <a:endParaRPr lang="en-US" dirty="0">
              <a:latin typeface="+mj-lt"/>
            </a:endParaRPr>
          </a:p>
        </p:txBody>
      </p:sp>
    </p:spTree>
    <p:extLst>
      <p:ext uri="{BB962C8B-B14F-4D97-AF65-F5344CB8AC3E}">
        <p14:creationId xmlns:p14="http://schemas.microsoft.com/office/powerpoint/2010/main" val="442585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84404" y="1569957"/>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smtClean="0"/>
              <a:t>Coptic</a:t>
            </a:r>
            <a:endParaRPr lang="en-US"/>
          </a:p>
        </p:txBody>
      </p:sp>
      <p:sp>
        <p:nvSpPr>
          <p:cNvPr id="6" name="Espace réservé du contenu 5"/>
          <p:cNvSpPr>
            <a:spLocks noGrp="1"/>
          </p:cNvSpPr>
          <p:nvPr>
            <p:ph sz="quarter" idx="4"/>
          </p:nvPr>
        </p:nvSpPr>
        <p:spPr/>
        <p:txBody>
          <a:bodyPr/>
          <a:lstStyle/>
          <a:p>
            <a:r>
              <a:rPr lang="en-US" sz="2400" dirty="0" smtClean="0">
                <a:latin typeface="+mj-lt"/>
              </a:rPr>
              <a:t>Productive: </a:t>
            </a:r>
            <a:r>
              <a:rPr lang="en-US" sz="2400" dirty="0">
                <a:latin typeface="+mj-lt"/>
              </a:rPr>
              <a:t>prefixed plural markers </a:t>
            </a:r>
            <a:endParaRPr lang="en-US" sz="2400" dirty="0" smtClean="0">
              <a:latin typeface="+mj-lt"/>
            </a:endParaRPr>
          </a:p>
          <a:p>
            <a:endParaRPr lang="en-US" dirty="0">
              <a:effectLst/>
            </a:endParaRPr>
          </a:p>
          <a:p>
            <a:endParaRPr lang="en-US" dirty="0" smtClean="0"/>
          </a:p>
          <a:p>
            <a:r>
              <a:rPr lang="en-US" sz="2400" dirty="0" smtClean="0">
                <a:effectLst/>
                <a:latin typeface="+mj-lt"/>
              </a:rPr>
              <a:t>Non-productive: </a:t>
            </a:r>
            <a:r>
              <a:rPr lang="en-US" sz="2400" dirty="0">
                <a:latin typeface="+mj-lt"/>
              </a:rPr>
              <a:t>plural-suffixing </a:t>
            </a:r>
            <a:r>
              <a:rPr lang="en-US" sz="2400" dirty="0" smtClean="0">
                <a:latin typeface="+mj-lt"/>
              </a:rPr>
              <a:t>construction (which </a:t>
            </a:r>
            <a:r>
              <a:rPr lang="en-US" sz="2400" dirty="0">
                <a:latin typeface="+mj-lt"/>
              </a:rPr>
              <a:t>often involves stem-internal </a:t>
            </a:r>
            <a:r>
              <a:rPr lang="en-US" sz="2400" dirty="0" smtClean="0">
                <a:latin typeface="+mj-lt"/>
              </a:rPr>
              <a:t>alternations)</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60</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4 </a:t>
            </a:r>
            <a:r>
              <a:rPr lang="mr-IN" sz="3000" dirty="0">
                <a:solidFill>
                  <a:srgbClr val="7F7F7F"/>
                </a:solidFill>
              </a:rPr>
              <a:t>–</a:t>
            </a:r>
            <a:r>
              <a:rPr lang="en-US" sz="3000" dirty="0">
                <a:solidFill>
                  <a:srgbClr val="7F7F7F"/>
                </a:solidFill>
              </a:rPr>
              <a:t> Plural affixes on </a:t>
            </a:r>
            <a:r>
              <a:rPr lang="en-US" sz="3000" dirty="0" smtClean="0">
                <a:solidFill>
                  <a:srgbClr val="7F7F7F"/>
                </a:solidFill>
              </a:rPr>
              <a:t>nouns</a:t>
            </a:r>
            <a:endParaRPr lang="en-US" sz="3000" dirty="0">
              <a:solidFill>
                <a:srgbClr val="7F7F7F"/>
              </a:solidFill>
            </a:endParaRPr>
          </a:p>
        </p:txBody>
      </p:sp>
      <p:pic>
        <p:nvPicPr>
          <p:cNvPr id="11" name="Image 10" descr="Capture d’écran 2017-07-26 à 17.11.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065350"/>
            <a:ext cx="1659890" cy="791640"/>
          </a:xfrm>
          <a:prstGeom prst="rect">
            <a:avLst/>
          </a:prstGeom>
          <a:ln>
            <a:solidFill>
              <a:srgbClr val="4BACC6"/>
            </a:solidFill>
          </a:ln>
        </p:spPr>
      </p:pic>
      <p:pic>
        <p:nvPicPr>
          <p:cNvPr id="12" name="Image 11" descr="Capture d’écran 2017-07-26 à 17.13.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559979"/>
            <a:ext cx="1543050" cy="566184"/>
          </a:xfrm>
          <a:prstGeom prst="rect">
            <a:avLst/>
          </a:prstGeom>
          <a:ln>
            <a:solidFill>
              <a:srgbClr val="4BACC6"/>
            </a:solidFill>
          </a:ln>
        </p:spPr>
      </p:pic>
      <p:pic>
        <p:nvPicPr>
          <p:cNvPr id="2" name="Image 1" descr="Capture d’écran 2017-07-27 à 17.47.4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7528" y="2348174"/>
            <a:ext cx="4014654" cy="2561497"/>
          </a:xfrm>
          <a:prstGeom prst="rect">
            <a:avLst/>
          </a:prstGeom>
          <a:ln>
            <a:solidFill>
              <a:schemeClr val="accent5"/>
            </a:solidFill>
          </a:ln>
        </p:spPr>
      </p:pic>
      <p:sp>
        <p:nvSpPr>
          <p:cNvPr id="13" name="Rectangle à coins arrondis 12"/>
          <p:cNvSpPr/>
          <p:nvPr/>
        </p:nvSpPr>
        <p:spPr>
          <a:xfrm>
            <a:off x="3765178" y="2993549"/>
            <a:ext cx="2031999" cy="1324451"/>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1897528" y="5202833"/>
            <a:ext cx="4014654" cy="923330"/>
          </a:xfrm>
          <a:prstGeom prst="rect">
            <a:avLst/>
          </a:prstGeom>
          <a:noFill/>
          <a:ln>
            <a:solidFill>
              <a:srgbClr val="F79646"/>
            </a:solidFill>
          </a:ln>
        </p:spPr>
        <p:txBody>
          <a:bodyPr wrap="square" rtlCol="0">
            <a:spAutoFit/>
          </a:bodyPr>
          <a:lstStyle/>
          <a:p>
            <a:pPr algn="ctr"/>
            <a:r>
              <a:rPr lang="fr-FR" b="1" dirty="0">
                <a:latin typeface="+mj-lt"/>
              </a:rPr>
              <a:t>Type of change: </a:t>
            </a:r>
            <a:r>
              <a:rPr lang="en-US" dirty="0">
                <a:latin typeface="+mj-lt"/>
              </a:rPr>
              <a:t>emergence </a:t>
            </a:r>
            <a:r>
              <a:rPr lang="en-US" dirty="0">
                <a:latin typeface="+mj-lt"/>
              </a:rPr>
              <a:t>of new preposed articles that unambiguously mark </a:t>
            </a:r>
            <a:r>
              <a:rPr lang="en-US" dirty="0">
                <a:latin typeface="+mj-lt"/>
              </a:rPr>
              <a:t>number, and </a:t>
            </a:r>
            <a:r>
              <a:rPr lang="en-US" dirty="0">
                <a:latin typeface="+mj-lt"/>
              </a:rPr>
              <a:t>loss of plural </a:t>
            </a:r>
            <a:r>
              <a:rPr lang="en-US" dirty="0">
                <a:latin typeface="+mj-lt"/>
              </a:rPr>
              <a:t>suffixes.</a:t>
            </a:r>
            <a:r>
              <a:rPr lang="fr-FR" dirty="0">
                <a:latin typeface="+mj-lt"/>
              </a:rPr>
              <a:t> </a:t>
            </a:r>
            <a:endParaRPr lang="fr-FR" b="1" dirty="0">
              <a:latin typeface="+mj-lt"/>
            </a:endParaRPr>
          </a:p>
        </p:txBody>
      </p:sp>
    </p:spTree>
    <p:extLst>
      <p:ext uri="{BB962C8B-B14F-4D97-AF65-F5344CB8AC3E}">
        <p14:creationId xmlns:p14="http://schemas.microsoft.com/office/powerpoint/2010/main" val="15238882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Productive: prefixed possessives on nouns</a:t>
            </a:r>
          </a:p>
          <a:p>
            <a:endParaRPr lang="en-US" dirty="0"/>
          </a:p>
          <a:p>
            <a:endParaRPr lang="en-US" dirty="0" smtClean="0"/>
          </a:p>
          <a:p>
            <a:endParaRPr lang="en-US" dirty="0" smtClean="0"/>
          </a:p>
          <a:p>
            <a:r>
              <a:rPr lang="en-US" sz="2400" dirty="0" smtClean="0">
                <a:effectLst/>
                <a:latin typeface="+mj-lt"/>
              </a:rPr>
              <a:t>Non-productive: suffixed possessives </a:t>
            </a:r>
            <a:endParaRPr lang="en-US" sz="2400" dirty="0" smtClean="0">
              <a:latin typeface="+mj-lt"/>
            </a:endParaRPr>
          </a:p>
          <a:p>
            <a:endParaRPr lang="en-US" dirty="0" smtClean="0"/>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61</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5 </a:t>
            </a:r>
            <a:r>
              <a:rPr lang="mr-IN" sz="3000" dirty="0">
                <a:solidFill>
                  <a:srgbClr val="7F7F7F"/>
                </a:solidFill>
              </a:rPr>
              <a:t>–</a:t>
            </a:r>
            <a:r>
              <a:rPr lang="en-US" sz="3000" dirty="0">
                <a:solidFill>
                  <a:srgbClr val="7F7F7F"/>
                </a:solidFill>
              </a:rPr>
              <a:t> </a:t>
            </a:r>
            <a:r>
              <a:rPr lang="en-US" sz="3000" dirty="0" smtClean="0">
                <a:solidFill>
                  <a:srgbClr val="7F7F7F"/>
                </a:solidFill>
              </a:rPr>
              <a:t>Possessive </a:t>
            </a:r>
            <a:r>
              <a:rPr lang="en-US" sz="3000" dirty="0">
                <a:solidFill>
                  <a:srgbClr val="7F7F7F"/>
                </a:solidFill>
              </a:rPr>
              <a:t>affixes on nouns</a:t>
            </a:r>
            <a:endParaRPr lang="en-US" sz="3000" dirty="0">
              <a:solidFill>
                <a:srgbClr val="7F7F7F"/>
              </a:solidFill>
            </a:endParaRPr>
          </a:p>
        </p:txBody>
      </p:sp>
      <p:pic>
        <p:nvPicPr>
          <p:cNvPr id="13" name="Image 12" descr="Capture d’écran 2017-07-26 à 16.39.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918" y="3201605"/>
            <a:ext cx="3098242" cy="1601932"/>
          </a:xfrm>
          <a:prstGeom prst="rect">
            <a:avLst/>
          </a:prstGeom>
          <a:ln>
            <a:solidFill>
              <a:srgbClr val="4BACC6"/>
            </a:solidFill>
          </a:ln>
        </p:spPr>
      </p:pic>
      <p:pic>
        <p:nvPicPr>
          <p:cNvPr id="14" name="Image 13" descr="Capture d’écran 2017-07-26 à 16.5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918" y="5435968"/>
            <a:ext cx="1666240" cy="753695"/>
          </a:xfrm>
          <a:prstGeom prst="rect">
            <a:avLst/>
          </a:prstGeom>
          <a:ln>
            <a:solidFill>
              <a:srgbClr val="4BACC6"/>
            </a:solidFill>
          </a:ln>
        </p:spPr>
      </p:pic>
    </p:spTree>
    <p:extLst>
      <p:ext uri="{BB962C8B-B14F-4D97-AF65-F5344CB8AC3E}">
        <p14:creationId xmlns:p14="http://schemas.microsoft.com/office/powerpoint/2010/main" val="9373717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90859" y="1554308"/>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Productive: prefixed possessives on nouns</a:t>
            </a:r>
          </a:p>
          <a:p>
            <a:endParaRPr lang="en-US" dirty="0"/>
          </a:p>
          <a:p>
            <a:endParaRPr lang="en-US" dirty="0" smtClean="0"/>
          </a:p>
          <a:p>
            <a:endParaRPr lang="en-US" dirty="0" smtClean="0"/>
          </a:p>
          <a:p>
            <a:r>
              <a:rPr lang="en-US" sz="2400" dirty="0" smtClean="0">
                <a:effectLst/>
                <a:latin typeface="+mj-lt"/>
              </a:rPr>
              <a:t>Non-productive: suffixed possessives </a:t>
            </a:r>
            <a:endParaRPr lang="en-US" sz="2400" dirty="0" smtClean="0">
              <a:latin typeface="+mj-lt"/>
            </a:endParaRPr>
          </a:p>
          <a:p>
            <a:endParaRPr lang="en-US" dirty="0" smtClean="0"/>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62</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5 </a:t>
            </a:r>
            <a:r>
              <a:rPr lang="mr-IN" sz="3000" dirty="0">
                <a:solidFill>
                  <a:srgbClr val="7F7F7F"/>
                </a:solidFill>
              </a:rPr>
              <a:t>–</a:t>
            </a:r>
            <a:r>
              <a:rPr lang="en-US" sz="3000" dirty="0">
                <a:solidFill>
                  <a:srgbClr val="7F7F7F"/>
                </a:solidFill>
              </a:rPr>
              <a:t> </a:t>
            </a:r>
            <a:r>
              <a:rPr lang="en-US" sz="3000" dirty="0" smtClean="0">
                <a:solidFill>
                  <a:srgbClr val="7F7F7F"/>
                </a:solidFill>
              </a:rPr>
              <a:t>Possessive </a:t>
            </a:r>
            <a:r>
              <a:rPr lang="en-US" sz="3000" dirty="0">
                <a:solidFill>
                  <a:srgbClr val="7F7F7F"/>
                </a:solidFill>
              </a:rPr>
              <a:t>affixes on nouns</a:t>
            </a:r>
            <a:endParaRPr lang="en-US" sz="3000" dirty="0">
              <a:solidFill>
                <a:srgbClr val="7F7F7F"/>
              </a:solidFill>
            </a:endParaRPr>
          </a:p>
        </p:txBody>
      </p:sp>
      <p:pic>
        <p:nvPicPr>
          <p:cNvPr id="13" name="Image 12" descr="Capture d’écran 2017-07-26 à 16.39.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918" y="3207540"/>
            <a:ext cx="3098242" cy="1601932"/>
          </a:xfrm>
          <a:prstGeom prst="rect">
            <a:avLst/>
          </a:prstGeom>
          <a:ln>
            <a:solidFill>
              <a:srgbClr val="4BACC6"/>
            </a:solidFill>
          </a:ln>
        </p:spPr>
      </p:pic>
      <p:pic>
        <p:nvPicPr>
          <p:cNvPr id="14" name="Image 13" descr="Capture d’écran 2017-07-26 à 16.5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918" y="5342586"/>
            <a:ext cx="1666240" cy="753695"/>
          </a:xfrm>
          <a:prstGeom prst="rect">
            <a:avLst/>
          </a:prstGeom>
          <a:ln>
            <a:solidFill>
              <a:srgbClr val="4BACC6"/>
            </a:solidFill>
          </a:ln>
        </p:spPr>
      </p:pic>
      <p:pic>
        <p:nvPicPr>
          <p:cNvPr id="2" name="Image 1" descr="Capture d’écran 2017-07-27 à 17.52.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683" y="2294405"/>
            <a:ext cx="4066409" cy="2670735"/>
          </a:xfrm>
          <a:prstGeom prst="rect">
            <a:avLst/>
          </a:prstGeom>
          <a:ln>
            <a:solidFill>
              <a:schemeClr val="accent5"/>
            </a:solidFill>
          </a:ln>
        </p:spPr>
      </p:pic>
      <p:sp>
        <p:nvSpPr>
          <p:cNvPr id="11" name="Rectangle à coins arrondis 10"/>
          <p:cNvSpPr/>
          <p:nvPr/>
        </p:nvSpPr>
        <p:spPr>
          <a:xfrm>
            <a:off x="3736788" y="2978608"/>
            <a:ext cx="941295" cy="45786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Capture d’écran 2017-07-27 à 17.56.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0383" y="5246589"/>
            <a:ext cx="3108275" cy="849692"/>
          </a:xfrm>
          <a:prstGeom prst="rect">
            <a:avLst/>
          </a:prstGeom>
          <a:ln>
            <a:solidFill>
              <a:schemeClr val="accent6"/>
            </a:solidFill>
          </a:ln>
        </p:spPr>
      </p:pic>
    </p:spTree>
    <p:extLst>
      <p:ext uri="{BB962C8B-B14F-4D97-AF65-F5344CB8AC3E}">
        <p14:creationId xmlns:p14="http://schemas.microsoft.com/office/powerpoint/2010/main" val="18742037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67305" y="1502517"/>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smtClean="0"/>
              <a:t>Coptic</a:t>
            </a:r>
            <a:endParaRPr lang="en-US"/>
          </a:p>
        </p:txBody>
      </p:sp>
      <p:sp>
        <p:nvSpPr>
          <p:cNvPr id="6" name="Espace réservé du contenu 5"/>
          <p:cNvSpPr>
            <a:spLocks noGrp="1"/>
          </p:cNvSpPr>
          <p:nvPr>
            <p:ph sz="quarter" idx="4"/>
          </p:nvPr>
        </p:nvSpPr>
        <p:spPr/>
        <p:txBody>
          <a:bodyPr>
            <a:normAutofit/>
          </a:bodyPr>
          <a:lstStyle/>
          <a:p>
            <a:r>
              <a:rPr lang="en-US" sz="2400" dirty="0" smtClean="0">
                <a:latin typeface="+mj-lt"/>
              </a:rPr>
              <a:t>Productive: prefixed possessives on nouns</a:t>
            </a:r>
          </a:p>
          <a:p>
            <a:endParaRPr lang="en-US" dirty="0"/>
          </a:p>
          <a:p>
            <a:endParaRPr lang="en-US" dirty="0" smtClean="0"/>
          </a:p>
          <a:p>
            <a:endParaRPr lang="en-US" dirty="0" smtClean="0"/>
          </a:p>
          <a:p>
            <a:r>
              <a:rPr lang="en-US" sz="2400" dirty="0" smtClean="0">
                <a:effectLst/>
                <a:latin typeface="+mj-lt"/>
              </a:rPr>
              <a:t>Non-productive: suffixed possessives </a:t>
            </a:r>
            <a:endParaRPr lang="en-US" sz="2400" dirty="0" smtClean="0">
              <a:latin typeface="+mj-lt"/>
            </a:endParaRPr>
          </a:p>
          <a:p>
            <a:endParaRPr lang="en-US" dirty="0" smtClean="0"/>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63</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5 </a:t>
            </a:r>
            <a:r>
              <a:rPr lang="mr-IN" sz="3000" dirty="0">
                <a:solidFill>
                  <a:srgbClr val="7F7F7F"/>
                </a:solidFill>
              </a:rPr>
              <a:t>–</a:t>
            </a:r>
            <a:r>
              <a:rPr lang="en-US" sz="3000" dirty="0">
                <a:solidFill>
                  <a:srgbClr val="7F7F7F"/>
                </a:solidFill>
              </a:rPr>
              <a:t> </a:t>
            </a:r>
            <a:r>
              <a:rPr lang="en-US" sz="3000" dirty="0" smtClean="0">
                <a:solidFill>
                  <a:srgbClr val="7F7F7F"/>
                </a:solidFill>
              </a:rPr>
              <a:t>Possessive </a:t>
            </a:r>
            <a:r>
              <a:rPr lang="en-US" sz="3000" dirty="0">
                <a:solidFill>
                  <a:srgbClr val="7F7F7F"/>
                </a:solidFill>
              </a:rPr>
              <a:t>affixes on nouns</a:t>
            </a:r>
            <a:endParaRPr lang="en-US" sz="3000" dirty="0">
              <a:solidFill>
                <a:srgbClr val="7F7F7F"/>
              </a:solidFill>
            </a:endParaRPr>
          </a:p>
        </p:txBody>
      </p:sp>
      <p:pic>
        <p:nvPicPr>
          <p:cNvPr id="13" name="Image 12" descr="Capture d’écran 2017-07-26 à 16.39.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918" y="3257847"/>
            <a:ext cx="3098242" cy="1601932"/>
          </a:xfrm>
          <a:prstGeom prst="rect">
            <a:avLst/>
          </a:prstGeom>
          <a:ln>
            <a:solidFill>
              <a:srgbClr val="4BACC6"/>
            </a:solidFill>
          </a:ln>
        </p:spPr>
      </p:pic>
      <p:pic>
        <p:nvPicPr>
          <p:cNvPr id="14" name="Image 13" descr="Capture d’écran 2017-07-26 à 16.5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918" y="5372468"/>
            <a:ext cx="1666240" cy="753695"/>
          </a:xfrm>
          <a:prstGeom prst="rect">
            <a:avLst/>
          </a:prstGeom>
          <a:ln>
            <a:solidFill>
              <a:srgbClr val="4BACC6"/>
            </a:solidFill>
          </a:ln>
        </p:spPr>
      </p:pic>
      <p:pic>
        <p:nvPicPr>
          <p:cNvPr id="2" name="Image 1" descr="Capture d’écran 2017-07-27 à 17.52.5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8683" y="2294405"/>
            <a:ext cx="4066409" cy="2670735"/>
          </a:xfrm>
          <a:prstGeom prst="rect">
            <a:avLst/>
          </a:prstGeom>
          <a:ln>
            <a:solidFill>
              <a:schemeClr val="accent5"/>
            </a:solidFill>
          </a:ln>
        </p:spPr>
      </p:pic>
      <p:sp>
        <p:nvSpPr>
          <p:cNvPr id="11" name="Rectangle à coins arrondis 10"/>
          <p:cNvSpPr/>
          <p:nvPr/>
        </p:nvSpPr>
        <p:spPr>
          <a:xfrm>
            <a:off x="3751729" y="2993549"/>
            <a:ext cx="2075331" cy="1324451"/>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1897528" y="5202833"/>
            <a:ext cx="4014654" cy="923330"/>
          </a:xfrm>
          <a:prstGeom prst="rect">
            <a:avLst/>
          </a:prstGeom>
          <a:noFill/>
          <a:ln>
            <a:solidFill>
              <a:srgbClr val="F79646"/>
            </a:solidFill>
          </a:ln>
        </p:spPr>
        <p:txBody>
          <a:bodyPr wrap="square" rtlCol="0">
            <a:spAutoFit/>
          </a:bodyPr>
          <a:lstStyle/>
          <a:p>
            <a:pPr algn="ctr"/>
            <a:r>
              <a:rPr lang="fr-FR" b="1" dirty="0">
                <a:latin typeface="+mj-lt"/>
              </a:rPr>
              <a:t>Type of change: </a:t>
            </a:r>
            <a:r>
              <a:rPr lang="en-US" dirty="0">
                <a:latin typeface="+mj-lt"/>
              </a:rPr>
              <a:t>emergence </a:t>
            </a:r>
            <a:r>
              <a:rPr lang="en-US" dirty="0">
                <a:latin typeface="+mj-lt"/>
              </a:rPr>
              <a:t>of new preposed articles that unambiguously mark </a:t>
            </a:r>
            <a:r>
              <a:rPr lang="en-US" dirty="0">
                <a:latin typeface="+mj-lt"/>
              </a:rPr>
              <a:t>number, and </a:t>
            </a:r>
            <a:r>
              <a:rPr lang="en-US" dirty="0">
                <a:latin typeface="+mj-lt"/>
              </a:rPr>
              <a:t>loss of plural </a:t>
            </a:r>
            <a:r>
              <a:rPr lang="en-US" dirty="0">
                <a:latin typeface="+mj-lt"/>
              </a:rPr>
              <a:t>suffixes.</a:t>
            </a:r>
            <a:r>
              <a:rPr lang="fr-FR" dirty="0">
                <a:latin typeface="+mj-lt"/>
              </a:rPr>
              <a:t> </a:t>
            </a:r>
            <a:endParaRPr lang="fr-FR" b="1" dirty="0">
              <a:latin typeface="+mj-lt"/>
            </a:endParaRPr>
          </a:p>
        </p:txBody>
      </p:sp>
    </p:spTree>
    <p:extLst>
      <p:ext uri="{BB962C8B-B14F-4D97-AF65-F5344CB8AC3E}">
        <p14:creationId xmlns:p14="http://schemas.microsoft.com/office/powerpoint/2010/main" val="11022596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smtClean="0"/>
              <a:t>Coptic</a:t>
            </a:r>
            <a:endParaRPr lang="en-US"/>
          </a:p>
        </p:txBody>
      </p:sp>
      <p:sp>
        <p:nvSpPr>
          <p:cNvPr id="6" name="Espace réservé du contenu 5"/>
          <p:cNvSpPr>
            <a:spLocks noGrp="1"/>
          </p:cNvSpPr>
          <p:nvPr>
            <p:ph sz="quarter" idx="4"/>
          </p:nvPr>
        </p:nvSpPr>
        <p:spPr/>
        <p:txBody>
          <a:bodyPr>
            <a:normAutofit/>
          </a:bodyPr>
          <a:lstStyle/>
          <a:p>
            <a:r>
              <a:rPr lang="en-US" sz="2400" dirty="0" smtClean="0">
                <a:latin typeface="+mj-lt"/>
              </a:rPr>
              <a:t>Definite and indefinite prefixes on nouns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64</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6 </a:t>
            </a:r>
            <a:r>
              <a:rPr lang="mr-IN" sz="3000" dirty="0">
                <a:solidFill>
                  <a:srgbClr val="7F7F7F"/>
                </a:solidFill>
              </a:rPr>
              <a:t>–</a:t>
            </a:r>
            <a:r>
              <a:rPr lang="en-US" sz="3000" dirty="0">
                <a:solidFill>
                  <a:srgbClr val="7F7F7F"/>
                </a:solidFill>
              </a:rPr>
              <a:t> (In)definite affixes </a:t>
            </a:r>
            <a:r>
              <a:rPr lang="en-US" sz="3000" dirty="0">
                <a:solidFill>
                  <a:srgbClr val="7F7F7F"/>
                </a:solidFill>
              </a:rPr>
              <a:t>on nouns</a:t>
            </a:r>
            <a:r>
              <a:rPr lang="fr-FR" sz="3000" dirty="0">
                <a:solidFill>
                  <a:srgbClr val="7F7F7F"/>
                </a:solidFill>
              </a:rPr>
              <a:t> </a:t>
            </a:r>
            <a:endParaRPr lang="en-US" sz="3000" dirty="0">
              <a:solidFill>
                <a:srgbClr val="7F7F7F"/>
              </a:solidFill>
            </a:endParaRPr>
          </a:p>
        </p:txBody>
      </p:sp>
      <p:pic>
        <p:nvPicPr>
          <p:cNvPr id="9" name="Image 8" descr="Capture d’écran 2017-07-26 à 16.58.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160" y="3239196"/>
            <a:ext cx="2164080" cy="963228"/>
          </a:xfrm>
          <a:prstGeom prst="rect">
            <a:avLst/>
          </a:prstGeom>
          <a:ln>
            <a:solidFill>
              <a:srgbClr val="4BACC6"/>
            </a:solidFill>
          </a:ln>
        </p:spPr>
      </p:pic>
      <p:pic>
        <p:nvPicPr>
          <p:cNvPr id="11" name="Image 10" descr="Capture d’écran 2017-07-26 à 16.59.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160" y="4213310"/>
            <a:ext cx="1935480" cy="911826"/>
          </a:xfrm>
          <a:prstGeom prst="rect">
            <a:avLst/>
          </a:prstGeom>
          <a:ln>
            <a:solidFill>
              <a:srgbClr val="4BACC6"/>
            </a:solidFill>
          </a:ln>
        </p:spPr>
      </p:pic>
    </p:spTree>
    <p:extLst>
      <p:ext uri="{BB962C8B-B14F-4D97-AF65-F5344CB8AC3E}">
        <p14:creationId xmlns:p14="http://schemas.microsoft.com/office/powerpoint/2010/main" val="17313810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66241" y="1594141"/>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Definite and indefinite prefixes on nouns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65</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6 </a:t>
            </a:r>
            <a:r>
              <a:rPr lang="mr-IN" sz="3000" dirty="0">
                <a:solidFill>
                  <a:srgbClr val="7F7F7F"/>
                </a:solidFill>
              </a:rPr>
              <a:t>–</a:t>
            </a:r>
            <a:r>
              <a:rPr lang="en-US" sz="3000" dirty="0">
                <a:solidFill>
                  <a:srgbClr val="7F7F7F"/>
                </a:solidFill>
              </a:rPr>
              <a:t> (In)definite affixes </a:t>
            </a:r>
            <a:r>
              <a:rPr lang="en-US" sz="3000" dirty="0">
                <a:solidFill>
                  <a:srgbClr val="7F7F7F"/>
                </a:solidFill>
              </a:rPr>
              <a:t>on nouns</a:t>
            </a:r>
            <a:r>
              <a:rPr lang="fr-FR" sz="3000" dirty="0">
                <a:solidFill>
                  <a:srgbClr val="7F7F7F"/>
                </a:solidFill>
              </a:rPr>
              <a:t> </a:t>
            </a:r>
            <a:endParaRPr lang="en-US" sz="3000" dirty="0">
              <a:solidFill>
                <a:srgbClr val="7F7F7F"/>
              </a:solidFill>
            </a:endParaRPr>
          </a:p>
        </p:txBody>
      </p:sp>
      <p:pic>
        <p:nvPicPr>
          <p:cNvPr id="9" name="Image 8" descr="Capture d’écran 2017-07-26 à 16.58.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160" y="3210332"/>
            <a:ext cx="2164080" cy="963228"/>
          </a:xfrm>
          <a:prstGeom prst="rect">
            <a:avLst/>
          </a:prstGeom>
          <a:ln>
            <a:solidFill>
              <a:srgbClr val="4BACC6"/>
            </a:solidFill>
          </a:ln>
        </p:spPr>
      </p:pic>
      <p:pic>
        <p:nvPicPr>
          <p:cNvPr id="11" name="Image 10" descr="Capture d’écran 2017-07-26 à 16.59.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160" y="4202424"/>
            <a:ext cx="1935480" cy="911826"/>
          </a:xfrm>
          <a:prstGeom prst="rect">
            <a:avLst/>
          </a:prstGeom>
          <a:ln>
            <a:solidFill>
              <a:srgbClr val="4BACC6"/>
            </a:solidFill>
          </a:ln>
        </p:spPr>
      </p:pic>
      <p:pic>
        <p:nvPicPr>
          <p:cNvPr id="2" name="Image 1" descr="Capture d’écran 2017-07-28 à 09.07.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964" y="2344316"/>
            <a:ext cx="4302607" cy="2500541"/>
          </a:xfrm>
          <a:prstGeom prst="rect">
            <a:avLst/>
          </a:prstGeom>
          <a:ln>
            <a:solidFill>
              <a:schemeClr val="accent5"/>
            </a:solidFill>
          </a:ln>
        </p:spPr>
      </p:pic>
      <p:sp>
        <p:nvSpPr>
          <p:cNvPr id="12" name="Rectangle à coins arrondis 11"/>
          <p:cNvSpPr/>
          <p:nvPr/>
        </p:nvSpPr>
        <p:spPr>
          <a:xfrm>
            <a:off x="4797091" y="3512709"/>
            <a:ext cx="1168062" cy="682019"/>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Capture d’écran 2017-07-28 à 09.06.3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4963" y="5228013"/>
            <a:ext cx="5054552" cy="898150"/>
          </a:xfrm>
          <a:prstGeom prst="rect">
            <a:avLst/>
          </a:prstGeom>
          <a:ln>
            <a:solidFill>
              <a:schemeClr val="accent6"/>
            </a:solidFill>
          </a:ln>
        </p:spPr>
      </p:pic>
    </p:spTree>
    <p:extLst>
      <p:ext uri="{BB962C8B-B14F-4D97-AF65-F5344CB8AC3E}">
        <p14:creationId xmlns:p14="http://schemas.microsoft.com/office/powerpoint/2010/main" val="1375528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07366" y="1568710"/>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Definite and indefinite prefixes on nouns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66</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6 </a:t>
            </a:r>
            <a:r>
              <a:rPr lang="mr-IN" sz="3000" dirty="0">
                <a:solidFill>
                  <a:srgbClr val="7F7F7F"/>
                </a:solidFill>
              </a:rPr>
              <a:t>–</a:t>
            </a:r>
            <a:r>
              <a:rPr lang="en-US" sz="3000" dirty="0">
                <a:solidFill>
                  <a:srgbClr val="7F7F7F"/>
                </a:solidFill>
              </a:rPr>
              <a:t> (In)definite affixes </a:t>
            </a:r>
            <a:r>
              <a:rPr lang="en-US" sz="3000" dirty="0">
                <a:solidFill>
                  <a:srgbClr val="7F7F7F"/>
                </a:solidFill>
              </a:rPr>
              <a:t>on nouns</a:t>
            </a:r>
            <a:r>
              <a:rPr lang="fr-FR" sz="3000" dirty="0">
                <a:solidFill>
                  <a:srgbClr val="7F7F7F"/>
                </a:solidFill>
              </a:rPr>
              <a:t> </a:t>
            </a:r>
            <a:endParaRPr lang="en-US" sz="3000" dirty="0">
              <a:solidFill>
                <a:srgbClr val="7F7F7F"/>
              </a:solidFill>
            </a:endParaRPr>
          </a:p>
        </p:txBody>
      </p:sp>
      <p:pic>
        <p:nvPicPr>
          <p:cNvPr id="9" name="Image 8" descr="Capture d’écran 2017-07-26 à 16.58.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160" y="3155853"/>
            <a:ext cx="2164080" cy="963228"/>
          </a:xfrm>
          <a:prstGeom prst="rect">
            <a:avLst/>
          </a:prstGeom>
          <a:ln>
            <a:solidFill>
              <a:srgbClr val="4BACC6"/>
            </a:solidFill>
          </a:ln>
        </p:spPr>
      </p:pic>
      <p:pic>
        <p:nvPicPr>
          <p:cNvPr id="11" name="Image 10" descr="Capture d’écran 2017-07-26 à 16.59.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160" y="4202424"/>
            <a:ext cx="1935480" cy="911826"/>
          </a:xfrm>
          <a:prstGeom prst="rect">
            <a:avLst/>
          </a:prstGeom>
          <a:ln>
            <a:solidFill>
              <a:srgbClr val="4BACC6"/>
            </a:solidFill>
          </a:ln>
        </p:spPr>
      </p:pic>
      <p:pic>
        <p:nvPicPr>
          <p:cNvPr id="2" name="Image 1" descr="Capture d’écran 2017-07-28 à 09.07.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964" y="2344316"/>
            <a:ext cx="4302607" cy="2500541"/>
          </a:xfrm>
          <a:prstGeom prst="rect">
            <a:avLst/>
          </a:prstGeom>
          <a:ln>
            <a:solidFill>
              <a:schemeClr val="accent5"/>
            </a:solidFill>
          </a:ln>
        </p:spPr>
      </p:pic>
      <p:sp>
        <p:nvSpPr>
          <p:cNvPr id="12" name="Rectangle à coins arrondis 11"/>
          <p:cNvSpPr/>
          <p:nvPr/>
        </p:nvSpPr>
        <p:spPr>
          <a:xfrm>
            <a:off x="4797091" y="3009516"/>
            <a:ext cx="1168062" cy="118521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p:cNvSpPr txBox="1"/>
          <p:nvPr/>
        </p:nvSpPr>
        <p:spPr>
          <a:xfrm>
            <a:off x="1764963" y="5079682"/>
            <a:ext cx="4302607" cy="1200329"/>
          </a:xfrm>
          <a:prstGeom prst="rect">
            <a:avLst/>
          </a:prstGeom>
          <a:noFill/>
          <a:ln>
            <a:solidFill>
              <a:srgbClr val="F79646"/>
            </a:solidFill>
          </a:ln>
        </p:spPr>
        <p:txBody>
          <a:bodyPr wrap="square" rtlCol="0">
            <a:spAutoFit/>
          </a:bodyPr>
          <a:lstStyle/>
          <a:p>
            <a:pPr algn="ctr"/>
            <a:r>
              <a:rPr lang="fr-FR" b="1" dirty="0">
                <a:latin typeface="+mj-lt"/>
              </a:rPr>
              <a:t>Type of change: </a:t>
            </a:r>
            <a:r>
              <a:rPr lang="en-US" b="1" dirty="0">
                <a:latin typeface="+mj-lt"/>
              </a:rPr>
              <a:t>Grammaticalization</a:t>
            </a:r>
            <a:r>
              <a:rPr lang="en-US" dirty="0">
                <a:latin typeface="+mj-lt"/>
              </a:rPr>
              <a:t> (demonstrative &gt; definite article &gt; definite affix; ‘one’ &gt; indefinite article &gt; indefinite affix)</a:t>
            </a:r>
            <a:r>
              <a:rPr lang="fr-FR" dirty="0">
                <a:latin typeface="+mj-lt"/>
              </a:rPr>
              <a:t> </a:t>
            </a:r>
            <a:r>
              <a:rPr lang="fr-FR" dirty="0">
                <a:latin typeface="+mj-lt"/>
              </a:rPr>
              <a:t>; </a:t>
            </a:r>
            <a:r>
              <a:rPr lang="en-US" b="1" dirty="0">
                <a:latin typeface="+mj-lt"/>
              </a:rPr>
              <a:t>Independent word &gt; affix</a:t>
            </a:r>
            <a:r>
              <a:rPr lang="fr-FR" b="1" dirty="0">
                <a:latin typeface="+mj-lt"/>
              </a:rPr>
              <a:t> </a:t>
            </a:r>
          </a:p>
        </p:txBody>
      </p:sp>
    </p:spTree>
    <p:extLst>
      <p:ext uri="{BB962C8B-B14F-4D97-AF65-F5344CB8AC3E}">
        <p14:creationId xmlns:p14="http://schemas.microsoft.com/office/powerpoint/2010/main" val="6094857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smtClean="0"/>
              <a:t>Coptic</a:t>
            </a:r>
            <a:endParaRPr lang="en-US"/>
          </a:p>
        </p:txBody>
      </p:sp>
      <p:sp>
        <p:nvSpPr>
          <p:cNvPr id="6" name="Espace réservé du contenu 5"/>
          <p:cNvSpPr>
            <a:spLocks noGrp="1"/>
          </p:cNvSpPr>
          <p:nvPr>
            <p:ph sz="quarter" idx="4"/>
          </p:nvPr>
        </p:nvSpPr>
        <p:spPr/>
        <p:txBody>
          <a:bodyPr>
            <a:normAutofit/>
          </a:bodyPr>
          <a:lstStyle/>
          <a:p>
            <a:r>
              <a:rPr lang="nl-BE" sz="2400" dirty="0" smtClean="0">
                <a:latin typeface="+mj-lt"/>
                <a:cs typeface="Gill Sans MT"/>
              </a:rPr>
              <a:t>Suffixed pronominal object on verbs</a:t>
            </a:r>
            <a:endParaRPr lang="en-US" sz="2400" dirty="0">
              <a:latin typeface="+mj-lt"/>
              <a:cs typeface="Gill Sans M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67</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cs typeface="Gill Sans MT"/>
              </a:rPr>
              <a:t>The diachrony of affix ordering</a:t>
            </a:r>
            <a:br>
              <a:rPr lang="en-US" dirty="0" smtClean="0">
                <a:cs typeface="Gill Sans MT"/>
              </a:rPr>
            </a:br>
            <a:r>
              <a:rPr lang="en-US" sz="3000" dirty="0">
                <a:solidFill>
                  <a:srgbClr val="7F7F7F"/>
                </a:solidFill>
                <a:cs typeface="Gill Sans MT"/>
              </a:rPr>
              <a:t>Parameter 7 </a:t>
            </a:r>
            <a:r>
              <a:rPr lang="mr-IN" sz="3000" dirty="0">
                <a:solidFill>
                  <a:srgbClr val="7F7F7F"/>
                </a:solidFill>
                <a:cs typeface="Gill Sans MT"/>
              </a:rPr>
              <a:t>–</a:t>
            </a:r>
            <a:r>
              <a:rPr lang="en-US" sz="3000" dirty="0">
                <a:solidFill>
                  <a:srgbClr val="7F7F7F"/>
                </a:solidFill>
                <a:cs typeface="Gill Sans MT"/>
              </a:rPr>
              <a:t> Pron. object affixes on verbs</a:t>
            </a:r>
            <a:endParaRPr lang="en-US" sz="3000" dirty="0">
              <a:solidFill>
                <a:srgbClr val="7F7F7F"/>
              </a:solidFill>
              <a:cs typeface="Gill Sans MT"/>
            </a:endParaRPr>
          </a:p>
        </p:txBody>
      </p:sp>
      <p:pic>
        <p:nvPicPr>
          <p:cNvPr id="11" name="Image 10" descr="Capture d’écran 2017-07-26 à 17.0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641" y="3205153"/>
            <a:ext cx="2103119" cy="920115"/>
          </a:xfrm>
          <a:prstGeom prst="rect">
            <a:avLst/>
          </a:prstGeom>
          <a:ln>
            <a:solidFill>
              <a:srgbClr val="4BACC6"/>
            </a:solidFill>
          </a:ln>
        </p:spPr>
      </p:pic>
    </p:spTree>
    <p:extLst>
      <p:ext uri="{BB962C8B-B14F-4D97-AF65-F5344CB8AC3E}">
        <p14:creationId xmlns:p14="http://schemas.microsoft.com/office/powerpoint/2010/main" val="10124789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5046" y="1482742"/>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nl-BE" sz="2400" dirty="0" smtClean="0">
                <a:latin typeface="+mj-lt"/>
              </a:rPr>
              <a:t>Suffixed pronominal object on verbs</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68</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7 </a:t>
            </a:r>
            <a:r>
              <a:rPr lang="mr-IN" sz="3000" dirty="0">
                <a:solidFill>
                  <a:srgbClr val="7F7F7F"/>
                </a:solidFill>
              </a:rPr>
              <a:t>–</a:t>
            </a:r>
            <a:r>
              <a:rPr lang="en-US" sz="3000" dirty="0">
                <a:solidFill>
                  <a:srgbClr val="7F7F7F"/>
                </a:solidFill>
              </a:rPr>
              <a:t> Pron. object affixes on verbs</a:t>
            </a:r>
            <a:endParaRPr lang="en-US" sz="3000" dirty="0">
              <a:solidFill>
                <a:srgbClr val="7F7F7F"/>
              </a:solidFill>
            </a:endParaRPr>
          </a:p>
        </p:txBody>
      </p:sp>
      <p:pic>
        <p:nvPicPr>
          <p:cNvPr id="11" name="Image 10" descr="Capture d’écran 2017-07-26 à 17.0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641" y="3205153"/>
            <a:ext cx="2103119" cy="920115"/>
          </a:xfrm>
          <a:prstGeom prst="rect">
            <a:avLst/>
          </a:prstGeom>
          <a:ln>
            <a:solidFill>
              <a:srgbClr val="4BACC6"/>
            </a:solidFill>
          </a:ln>
        </p:spPr>
      </p:pic>
      <p:pic>
        <p:nvPicPr>
          <p:cNvPr id="2" name="Image 1" descr="Capture d’écran 2017-07-28 à 09.13.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30" y="2267142"/>
            <a:ext cx="4352617" cy="1889221"/>
          </a:xfrm>
          <a:prstGeom prst="rect">
            <a:avLst/>
          </a:prstGeom>
          <a:ln>
            <a:solidFill>
              <a:schemeClr val="accent5"/>
            </a:solidFill>
          </a:ln>
        </p:spPr>
      </p:pic>
      <p:pic>
        <p:nvPicPr>
          <p:cNvPr id="4" name="Image 3" descr="Capture d’écran 2017-07-28 à 09.16.2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36" y="4253884"/>
            <a:ext cx="3009516" cy="2102467"/>
          </a:xfrm>
          <a:prstGeom prst="rect">
            <a:avLst/>
          </a:prstGeom>
        </p:spPr>
      </p:pic>
      <p:sp>
        <p:nvSpPr>
          <p:cNvPr id="12" name="Rectangle à coins arrondis 11"/>
          <p:cNvSpPr/>
          <p:nvPr/>
        </p:nvSpPr>
        <p:spPr>
          <a:xfrm>
            <a:off x="3403940" y="2786304"/>
            <a:ext cx="783213" cy="846666"/>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à coins arrondis 12"/>
          <p:cNvSpPr/>
          <p:nvPr/>
        </p:nvSpPr>
        <p:spPr>
          <a:xfrm>
            <a:off x="3233067" y="4555067"/>
            <a:ext cx="630813" cy="1733357"/>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à coins arrondis 13"/>
          <p:cNvSpPr/>
          <p:nvPr/>
        </p:nvSpPr>
        <p:spPr>
          <a:xfrm>
            <a:off x="4439952" y="4555067"/>
            <a:ext cx="630813" cy="1733357"/>
          </a:xfrm>
          <a:prstGeom prst="roundRect">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5" name="Rectangle à coins arrondis 14"/>
          <p:cNvSpPr/>
          <p:nvPr/>
        </p:nvSpPr>
        <p:spPr>
          <a:xfrm>
            <a:off x="4284641" y="2786305"/>
            <a:ext cx="849238" cy="846666"/>
          </a:xfrm>
          <a:prstGeom prst="roundRect">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6" name="ZoneTexte 15"/>
          <p:cNvSpPr txBox="1"/>
          <p:nvPr/>
        </p:nvSpPr>
        <p:spPr>
          <a:xfrm>
            <a:off x="5345189" y="5244968"/>
            <a:ext cx="3314720" cy="276999"/>
          </a:xfrm>
          <a:prstGeom prst="rect">
            <a:avLst/>
          </a:prstGeom>
          <a:noFill/>
        </p:spPr>
        <p:txBody>
          <a:bodyPr wrap="square" rtlCol="0">
            <a:spAutoFit/>
          </a:bodyPr>
          <a:lstStyle/>
          <a:p>
            <a:pPr algn="ctr"/>
            <a:r>
              <a:rPr lang="en-US" sz="1200" dirty="0">
                <a:solidFill>
                  <a:srgbClr val="7F7F7F"/>
                </a:solidFill>
              </a:rPr>
              <a:t>Table 7. Two series of bound person markers</a:t>
            </a:r>
            <a:endParaRPr lang="en-US" sz="1200" dirty="0">
              <a:solidFill>
                <a:srgbClr val="7F7F7F"/>
              </a:solidFill>
            </a:endParaRPr>
          </a:p>
        </p:txBody>
      </p:sp>
    </p:spTree>
    <p:extLst>
      <p:ext uri="{BB962C8B-B14F-4D97-AF65-F5344CB8AC3E}">
        <p14:creationId xmlns:p14="http://schemas.microsoft.com/office/powerpoint/2010/main" val="738950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0094" y="1501131"/>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nl-BE" sz="2400" dirty="0" smtClean="0">
                <a:latin typeface="+mj-lt"/>
              </a:rPr>
              <a:t>Suffixed pronominal object on verbs</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69</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7 </a:t>
            </a:r>
            <a:r>
              <a:rPr lang="mr-IN" sz="3000" dirty="0">
                <a:solidFill>
                  <a:srgbClr val="7F7F7F"/>
                </a:solidFill>
              </a:rPr>
              <a:t>–</a:t>
            </a:r>
            <a:r>
              <a:rPr lang="en-US" sz="3000" dirty="0">
                <a:solidFill>
                  <a:srgbClr val="7F7F7F"/>
                </a:solidFill>
              </a:rPr>
              <a:t> Pron. object affixes on verbs</a:t>
            </a:r>
            <a:endParaRPr lang="en-US" sz="3000" dirty="0">
              <a:solidFill>
                <a:srgbClr val="7F7F7F"/>
              </a:solidFill>
            </a:endParaRPr>
          </a:p>
        </p:txBody>
      </p:sp>
      <p:pic>
        <p:nvPicPr>
          <p:cNvPr id="11" name="Image 10" descr="Capture d’écran 2017-07-26 à 17.02.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641" y="3205153"/>
            <a:ext cx="2103119" cy="920115"/>
          </a:xfrm>
          <a:prstGeom prst="rect">
            <a:avLst/>
          </a:prstGeom>
          <a:ln>
            <a:solidFill>
              <a:srgbClr val="4BACC6"/>
            </a:solidFill>
          </a:ln>
        </p:spPr>
      </p:pic>
      <p:pic>
        <p:nvPicPr>
          <p:cNvPr id="2" name="Image 1" descr="Capture d’écran 2017-07-28 à 09.13.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530" y="2267142"/>
            <a:ext cx="4352617" cy="1889221"/>
          </a:xfrm>
          <a:prstGeom prst="rect">
            <a:avLst/>
          </a:prstGeom>
          <a:ln>
            <a:solidFill>
              <a:schemeClr val="accent5"/>
            </a:solidFill>
          </a:ln>
        </p:spPr>
      </p:pic>
      <p:sp>
        <p:nvSpPr>
          <p:cNvPr id="12" name="Rectangle à coins arrondis 11"/>
          <p:cNvSpPr/>
          <p:nvPr/>
        </p:nvSpPr>
        <p:spPr>
          <a:xfrm>
            <a:off x="3403940" y="2786304"/>
            <a:ext cx="783213" cy="846666"/>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à coins arrondis 14"/>
          <p:cNvSpPr/>
          <p:nvPr/>
        </p:nvSpPr>
        <p:spPr>
          <a:xfrm>
            <a:off x="4284641" y="2786305"/>
            <a:ext cx="849238" cy="846666"/>
          </a:xfrm>
          <a:prstGeom prst="roundRect">
            <a:avLst/>
          </a:prstGeom>
          <a:gradFill flip="none" rotWithShape="1">
            <a:gsLst>
              <a:gs pos="0">
                <a:schemeClr val="accent4">
                  <a:tint val="100000"/>
                  <a:shade val="100000"/>
                  <a:satMod val="130000"/>
                  <a:alpha val="26000"/>
                </a:schemeClr>
              </a:gs>
              <a:gs pos="100000">
                <a:schemeClr val="accent4">
                  <a:tint val="50000"/>
                  <a:shade val="100000"/>
                  <a:satMod val="350000"/>
                  <a:alpha val="26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17" name="ZoneTexte 16"/>
          <p:cNvSpPr txBox="1"/>
          <p:nvPr/>
        </p:nvSpPr>
        <p:spPr>
          <a:xfrm>
            <a:off x="1764962" y="4833379"/>
            <a:ext cx="8445838" cy="1200329"/>
          </a:xfrm>
          <a:prstGeom prst="rect">
            <a:avLst/>
          </a:prstGeom>
          <a:noFill/>
          <a:ln>
            <a:solidFill>
              <a:srgbClr val="F79646"/>
            </a:solidFill>
          </a:ln>
        </p:spPr>
        <p:txBody>
          <a:bodyPr wrap="square" rtlCol="0">
            <a:spAutoFit/>
          </a:bodyPr>
          <a:lstStyle/>
          <a:p>
            <a:pPr algn="ctr"/>
            <a:r>
              <a:rPr lang="fr-FR" b="1" dirty="0">
                <a:latin typeface="+mj-lt"/>
              </a:rPr>
              <a:t>Type of change: </a:t>
            </a:r>
            <a:r>
              <a:rPr lang="en-US" b="1" dirty="0">
                <a:latin typeface="+mj-lt"/>
              </a:rPr>
              <a:t>shift from a minor usage pattern to a major one</a:t>
            </a:r>
            <a:r>
              <a:rPr lang="en-US" dirty="0">
                <a:latin typeface="+mj-lt"/>
              </a:rPr>
              <a:t>. </a:t>
            </a:r>
            <a:r>
              <a:rPr lang="en-US" dirty="0">
                <a:latin typeface="+mj-lt"/>
              </a:rPr>
              <a:t>The </a:t>
            </a:r>
            <a:r>
              <a:rPr lang="en-US" dirty="0">
                <a:latin typeface="+mj-lt"/>
              </a:rPr>
              <a:t>‘suffix takeover’ is the result of grammaticalization of verb forms with suffixed P markers, and the loss of verb forms with clitic P markers, there is no ‘clitic-to-affix’ grammaticalization </a:t>
            </a:r>
            <a:r>
              <a:rPr lang="en-US" dirty="0">
                <a:latin typeface="+mj-lt"/>
              </a:rPr>
              <a:t>involved (Hopper </a:t>
            </a:r>
            <a:r>
              <a:rPr lang="en-US" dirty="0">
                <a:latin typeface="+mj-lt"/>
              </a:rPr>
              <a:t>&amp; </a:t>
            </a:r>
            <a:r>
              <a:rPr lang="en-US" dirty="0" err="1">
                <a:latin typeface="+mj-lt"/>
              </a:rPr>
              <a:t>Traugott</a:t>
            </a:r>
            <a:r>
              <a:rPr lang="en-US" dirty="0">
                <a:latin typeface="+mj-lt"/>
              </a:rPr>
              <a:t> 2003, Himmelmann </a:t>
            </a:r>
            <a:r>
              <a:rPr lang="en-US" dirty="0">
                <a:latin typeface="+mj-lt"/>
              </a:rPr>
              <a:t>2014</a:t>
            </a:r>
            <a:r>
              <a:rPr lang="fr-FR" dirty="0">
                <a:latin typeface="+mj-lt"/>
              </a:rPr>
              <a:t>)</a:t>
            </a:r>
            <a:r>
              <a:rPr lang="en-US" dirty="0">
                <a:latin typeface="+mj-lt"/>
              </a:rPr>
              <a:t>.</a:t>
            </a:r>
            <a:r>
              <a:rPr lang="fr-FR" dirty="0">
                <a:latin typeface="+mj-lt"/>
              </a:rPr>
              <a:t> </a:t>
            </a:r>
            <a:endParaRPr lang="fr-FR" b="1" dirty="0">
              <a:latin typeface="+mj-lt"/>
            </a:endParaRPr>
          </a:p>
        </p:txBody>
      </p:sp>
    </p:spTree>
    <p:extLst>
      <p:ext uri="{BB962C8B-B14F-4D97-AF65-F5344CB8AC3E}">
        <p14:creationId xmlns:p14="http://schemas.microsoft.com/office/powerpoint/2010/main" val="275565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Greenberg (1978)</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mj-lt"/>
              </a:rPr>
              <a:t>“If a particular phenomenon can arise very frequently and is highly stable once it occurs, </a:t>
            </a:r>
            <a:r>
              <a:rPr lang="en-US" dirty="0" smtClean="0">
                <a:latin typeface="+mj-lt"/>
              </a:rPr>
              <a:t>it should </a:t>
            </a:r>
            <a:r>
              <a:rPr lang="en-US" dirty="0">
                <a:latin typeface="+mj-lt"/>
              </a:rPr>
              <a:t>be universal or near universal (…). If it tends to come into existence often and in </a:t>
            </a:r>
            <a:r>
              <a:rPr lang="en-US" dirty="0" smtClean="0">
                <a:latin typeface="+mj-lt"/>
              </a:rPr>
              <a:t>various ways</a:t>
            </a:r>
            <a:r>
              <a:rPr lang="en-US" dirty="0">
                <a:latin typeface="+mj-lt"/>
              </a:rPr>
              <a:t>, but its stability is low, it should be found fairly often but distributed relatively evenly </a:t>
            </a:r>
            <a:r>
              <a:rPr lang="en-US" dirty="0" smtClean="0">
                <a:latin typeface="+mj-lt"/>
              </a:rPr>
              <a:t>among genetic </a:t>
            </a:r>
            <a:r>
              <a:rPr lang="en-US" dirty="0">
                <a:latin typeface="+mj-lt"/>
              </a:rPr>
              <a:t>linguistic stocks. […] If a particular property rarely arises but is highly stable when it </a:t>
            </a:r>
            <a:r>
              <a:rPr lang="en-US" dirty="0" smtClean="0">
                <a:latin typeface="+mj-lt"/>
              </a:rPr>
              <a:t>arises, it </a:t>
            </a:r>
            <a:r>
              <a:rPr lang="en-US" dirty="0">
                <a:latin typeface="+mj-lt"/>
              </a:rPr>
              <a:t>should be fairly frequent on a global scale but be largely confined to a few genetic stocks. If </a:t>
            </a:r>
            <a:r>
              <a:rPr lang="en-US" dirty="0" smtClean="0">
                <a:latin typeface="+mj-lt"/>
              </a:rPr>
              <a:t>it occurs </a:t>
            </a:r>
            <a:r>
              <a:rPr lang="en-US" dirty="0">
                <a:latin typeface="+mj-lt"/>
              </a:rPr>
              <a:t>only rarely and is unstable when it occurs, it should be highly infrequent or non-existent </a:t>
            </a:r>
            <a:r>
              <a:rPr lang="en-US" dirty="0" smtClean="0">
                <a:latin typeface="+mj-lt"/>
              </a:rPr>
              <a:t>or sporadic </a:t>
            </a:r>
            <a:r>
              <a:rPr lang="en-US" dirty="0">
                <a:latin typeface="+mj-lt"/>
              </a:rPr>
              <a:t>in its genealogical and genetic distribution” (Greenberg 1978: 76).</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581264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a:xfrm>
            <a:off x="6169026" y="1389209"/>
            <a:ext cx="5183188" cy="823912"/>
          </a:xfrm>
        </p:spPr>
        <p:txBody>
          <a:bodyPr/>
          <a:lstStyle/>
          <a:p>
            <a:pPr algn="ctr"/>
            <a:r>
              <a:rPr lang="en-US" dirty="0" smtClean="0">
                <a:latin typeface="+mj-lt"/>
              </a:rPr>
              <a:t>Coptic</a:t>
            </a:r>
            <a:endParaRPr lang="en-US"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70</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8 </a:t>
            </a:r>
            <a:r>
              <a:rPr lang="mr-IN" sz="3000" dirty="0">
                <a:solidFill>
                  <a:srgbClr val="7F7F7F"/>
                </a:solidFill>
              </a:rPr>
              <a:t>–</a:t>
            </a:r>
            <a:r>
              <a:rPr lang="en-US" sz="3000" dirty="0">
                <a:solidFill>
                  <a:srgbClr val="7F7F7F"/>
                </a:solidFill>
              </a:rPr>
              <a:t> Negative affixes on verbs</a:t>
            </a:r>
            <a:endParaRPr lang="en-US" sz="3000" dirty="0">
              <a:solidFill>
                <a:srgbClr val="7F7F7F"/>
              </a:solidFill>
            </a:endParaRPr>
          </a:p>
        </p:txBody>
      </p:sp>
      <p:sp>
        <p:nvSpPr>
          <p:cNvPr id="11" name="Espace réservé du contenu 5"/>
          <p:cNvSpPr>
            <a:spLocks noGrp="1"/>
          </p:cNvSpPr>
          <p:nvPr>
            <p:ph sz="quarter" idx="4"/>
          </p:nvPr>
        </p:nvSpPr>
        <p:spPr>
          <a:xfrm>
            <a:off x="6169026" y="2174875"/>
            <a:ext cx="4041775" cy="3951288"/>
          </a:xfrm>
        </p:spPr>
        <p:txBody>
          <a:bodyPr>
            <a:normAutofit/>
          </a:bodyPr>
          <a:lstStyle/>
          <a:p>
            <a:r>
              <a:rPr lang="en-US" sz="2400" dirty="0" smtClean="0">
                <a:latin typeface="+mj-lt"/>
              </a:rPr>
              <a:t>Portmanteau </a:t>
            </a:r>
            <a:r>
              <a:rPr lang="en-US" sz="2400" dirty="0">
                <a:latin typeface="+mj-lt"/>
              </a:rPr>
              <a:t>prefixes that code both TAM values and polarity</a:t>
            </a:r>
            <a:r>
              <a:rPr lang="fr-FR" sz="2400" dirty="0" smtClean="0">
                <a:effectLst/>
                <a:latin typeface="+mj-lt"/>
              </a:rPr>
              <a:t> </a:t>
            </a:r>
            <a:endParaRPr lang="en-US" sz="2400" dirty="0">
              <a:latin typeface="+mj-lt"/>
            </a:endParaRPr>
          </a:p>
        </p:txBody>
      </p:sp>
      <p:pic>
        <p:nvPicPr>
          <p:cNvPr id="12" name="Image 11" descr="Capture d’écran 2017-07-26 à 17.0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3493013"/>
            <a:ext cx="2743200" cy="943097"/>
          </a:xfrm>
          <a:prstGeom prst="rect">
            <a:avLst/>
          </a:prstGeom>
          <a:ln>
            <a:solidFill>
              <a:srgbClr val="4BACC6"/>
            </a:solidFill>
          </a:ln>
        </p:spPr>
      </p:pic>
    </p:spTree>
    <p:extLst>
      <p:ext uri="{BB962C8B-B14F-4D97-AF65-F5344CB8AC3E}">
        <p14:creationId xmlns:p14="http://schemas.microsoft.com/office/powerpoint/2010/main" val="20460816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15063" y="1421113"/>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a:xfrm>
            <a:off x="6169026" y="1451941"/>
            <a:ext cx="5183188" cy="823912"/>
          </a:xfrm>
        </p:spPr>
        <p:txBody>
          <a:bodyPr/>
          <a:lstStyle/>
          <a:p>
            <a:pPr algn="ctr"/>
            <a:r>
              <a:rPr lang="en-US" dirty="0" smtClean="0">
                <a:latin typeface="+mj-lt"/>
              </a:rPr>
              <a:t>Coptic</a:t>
            </a:r>
            <a:endParaRPr lang="en-US"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71</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8 </a:t>
            </a:r>
            <a:r>
              <a:rPr lang="mr-IN" sz="3000" dirty="0">
                <a:solidFill>
                  <a:srgbClr val="7F7F7F"/>
                </a:solidFill>
              </a:rPr>
              <a:t>–</a:t>
            </a:r>
            <a:r>
              <a:rPr lang="en-US" sz="3000" dirty="0">
                <a:solidFill>
                  <a:srgbClr val="7F7F7F"/>
                </a:solidFill>
              </a:rPr>
              <a:t> Negative affixes on verbs</a:t>
            </a:r>
            <a:endParaRPr lang="en-US" sz="3000" dirty="0">
              <a:solidFill>
                <a:srgbClr val="7F7F7F"/>
              </a:solidFill>
            </a:endParaRPr>
          </a:p>
        </p:txBody>
      </p:sp>
      <p:sp>
        <p:nvSpPr>
          <p:cNvPr id="11" name="Espace réservé du contenu 5"/>
          <p:cNvSpPr>
            <a:spLocks noGrp="1"/>
          </p:cNvSpPr>
          <p:nvPr>
            <p:ph sz="quarter" idx="4"/>
          </p:nvPr>
        </p:nvSpPr>
        <p:spPr>
          <a:xfrm>
            <a:off x="6169026" y="2174875"/>
            <a:ext cx="4041775" cy="3951288"/>
          </a:xfrm>
        </p:spPr>
        <p:txBody>
          <a:bodyPr>
            <a:normAutofit/>
          </a:bodyPr>
          <a:lstStyle/>
          <a:p>
            <a:r>
              <a:rPr lang="en-US" sz="2400" dirty="0" smtClean="0">
                <a:latin typeface="+mj-lt"/>
              </a:rPr>
              <a:t>Portmanteau </a:t>
            </a:r>
            <a:r>
              <a:rPr lang="en-US" sz="2400" dirty="0">
                <a:latin typeface="+mj-lt"/>
              </a:rPr>
              <a:t>prefixes that code both TAM values and polarity</a:t>
            </a:r>
            <a:r>
              <a:rPr lang="fr-FR" sz="2400" dirty="0" smtClean="0">
                <a:effectLst/>
                <a:latin typeface="+mj-lt"/>
              </a:rPr>
              <a:t> </a:t>
            </a:r>
            <a:endParaRPr lang="en-US" sz="2400" dirty="0">
              <a:latin typeface="+mj-lt"/>
            </a:endParaRPr>
          </a:p>
        </p:txBody>
      </p:sp>
      <p:pic>
        <p:nvPicPr>
          <p:cNvPr id="12" name="Image 11" descr="Capture d’écran 2017-07-26 à 17.0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3493013"/>
            <a:ext cx="2743200" cy="943097"/>
          </a:xfrm>
          <a:prstGeom prst="rect">
            <a:avLst/>
          </a:prstGeom>
          <a:ln>
            <a:solidFill>
              <a:srgbClr val="4BACC6"/>
            </a:solidFill>
          </a:ln>
        </p:spPr>
      </p:pic>
      <p:pic>
        <p:nvPicPr>
          <p:cNvPr id="2" name="Image 1" descr="Capture d’écran 2017-07-28 à 09.2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939" y="2232659"/>
            <a:ext cx="4400550" cy="2203450"/>
          </a:xfrm>
          <a:prstGeom prst="rect">
            <a:avLst/>
          </a:prstGeom>
          <a:ln>
            <a:solidFill>
              <a:srgbClr val="4BACC6"/>
            </a:solidFill>
          </a:ln>
        </p:spPr>
      </p:pic>
      <p:pic>
        <p:nvPicPr>
          <p:cNvPr id="4" name="Image 3" descr="Capture d’écran 2017-07-28 à 09.27.3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939" y="4817796"/>
            <a:ext cx="4400550" cy="863530"/>
          </a:xfrm>
          <a:prstGeom prst="rect">
            <a:avLst/>
          </a:prstGeom>
          <a:ln>
            <a:solidFill>
              <a:schemeClr val="accent6"/>
            </a:solidFill>
          </a:ln>
        </p:spPr>
      </p:pic>
      <p:sp>
        <p:nvSpPr>
          <p:cNvPr id="13" name="Rectangle à coins arrondis 12"/>
          <p:cNvSpPr/>
          <p:nvPr/>
        </p:nvSpPr>
        <p:spPr>
          <a:xfrm>
            <a:off x="5066485" y="3225031"/>
            <a:ext cx="906365" cy="685030"/>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863012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15063" y="1520882"/>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a:xfrm>
            <a:off x="6159726" y="1431537"/>
            <a:ext cx="5183188" cy="823912"/>
          </a:xfrm>
        </p:spPr>
        <p:txBody>
          <a:bodyPr/>
          <a:lstStyle/>
          <a:p>
            <a:pPr algn="ctr"/>
            <a:r>
              <a:rPr lang="en-US" dirty="0" smtClean="0">
                <a:latin typeface="+mj-lt"/>
              </a:rPr>
              <a:t>Coptic</a:t>
            </a:r>
            <a:endParaRPr lang="en-US"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72</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8 </a:t>
            </a:r>
            <a:r>
              <a:rPr lang="mr-IN" sz="3000" dirty="0">
                <a:solidFill>
                  <a:srgbClr val="7F7F7F"/>
                </a:solidFill>
              </a:rPr>
              <a:t>–</a:t>
            </a:r>
            <a:r>
              <a:rPr lang="en-US" sz="3000" dirty="0">
                <a:solidFill>
                  <a:srgbClr val="7F7F7F"/>
                </a:solidFill>
              </a:rPr>
              <a:t> Negative affixes on verbs</a:t>
            </a:r>
            <a:endParaRPr lang="en-US" sz="3000" dirty="0">
              <a:solidFill>
                <a:srgbClr val="7F7F7F"/>
              </a:solidFill>
            </a:endParaRPr>
          </a:p>
        </p:txBody>
      </p:sp>
      <p:sp>
        <p:nvSpPr>
          <p:cNvPr id="11" name="Espace réservé du contenu 5"/>
          <p:cNvSpPr>
            <a:spLocks noGrp="1"/>
          </p:cNvSpPr>
          <p:nvPr>
            <p:ph sz="quarter" idx="4"/>
          </p:nvPr>
        </p:nvSpPr>
        <p:spPr>
          <a:xfrm>
            <a:off x="6169026" y="2174875"/>
            <a:ext cx="4041775" cy="3951288"/>
          </a:xfrm>
        </p:spPr>
        <p:txBody>
          <a:bodyPr/>
          <a:lstStyle/>
          <a:p>
            <a:r>
              <a:rPr lang="en-US" dirty="0" smtClean="0">
                <a:latin typeface="+mj-lt"/>
              </a:rPr>
              <a:t>Portmanteau </a:t>
            </a:r>
            <a:r>
              <a:rPr lang="en-US" dirty="0">
                <a:latin typeface="+mj-lt"/>
              </a:rPr>
              <a:t>prefixes that code both TAM values and polarity</a:t>
            </a:r>
            <a:r>
              <a:rPr lang="fr-FR" dirty="0" smtClean="0">
                <a:effectLst/>
                <a:latin typeface="+mj-lt"/>
              </a:rPr>
              <a:t> </a:t>
            </a:r>
            <a:endParaRPr lang="en-US" dirty="0">
              <a:latin typeface="+mj-lt"/>
            </a:endParaRPr>
          </a:p>
        </p:txBody>
      </p:sp>
      <p:pic>
        <p:nvPicPr>
          <p:cNvPr id="12" name="Image 11" descr="Capture d’écran 2017-07-26 à 17.0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3493013"/>
            <a:ext cx="2743200" cy="943097"/>
          </a:xfrm>
          <a:prstGeom prst="rect">
            <a:avLst/>
          </a:prstGeom>
          <a:ln>
            <a:solidFill>
              <a:srgbClr val="4BACC6"/>
            </a:solidFill>
          </a:ln>
        </p:spPr>
      </p:pic>
      <p:pic>
        <p:nvPicPr>
          <p:cNvPr id="2" name="Image 1" descr="Capture d’écran 2017-07-28 à 09.25.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939" y="2232659"/>
            <a:ext cx="4400550" cy="2203450"/>
          </a:xfrm>
          <a:prstGeom prst="rect">
            <a:avLst/>
          </a:prstGeom>
          <a:ln>
            <a:solidFill>
              <a:srgbClr val="4BACC6"/>
            </a:solidFill>
          </a:ln>
        </p:spPr>
      </p:pic>
      <p:sp>
        <p:nvSpPr>
          <p:cNvPr id="13" name="Rectangle à coins arrondis 12"/>
          <p:cNvSpPr/>
          <p:nvPr/>
        </p:nvSpPr>
        <p:spPr>
          <a:xfrm>
            <a:off x="4241031" y="2770909"/>
            <a:ext cx="1731819" cy="113915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1677939" y="4833378"/>
            <a:ext cx="8445838" cy="923330"/>
          </a:xfrm>
          <a:prstGeom prst="rect">
            <a:avLst/>
          </a:prstGeom>
          <a:noFill/>
          <a:ln>
            <a:solidFill>
              <a:srgbClr val="F79646"/>
            </a:solidFill>
          </a:ln>
        </p:spPr>
        <p:txBody>
          <a:bodyPr wrap="square" rtlCol="0">
            <a:spAutoFit/>
          </a:bodyPr>
          <a:lstStyle/>
          <a:p>
            <a:pPr algn="ctr"/>
            <a:r>
              <a:rPr lang="en-US" b="1" dirty="0">
                <a:latin typeface="+mj-lt"/>
              </a:rPr>
              <a:t>Type of change: </a:t>
            </a:r>
            <a:r>
              <a:rPr lang="en-US" dirty="0">
                <a:latin typeface="+mj-lt"/>
              </a:rPr>
              <a:t>from Late Egyptian onwards, negations in main verbal clauses began to be </a:t>
            </a:r>
            <a:r>
              <a:rPr lang="en-US" dirty="0" err="1">
                <a:latin typeface="+mj-lt"/>
              </a:rPr>
              <a:t>univerbated</a:t>
            </a:r>
            <a:r>
              <a:rPr lang="en-US" dirty="0">
                <a:latin typeface="+mj-lt"/>
              </a:rPr>
              <a:t> with TAM auxiliaries (</a:t>
            </a:r>
            <a:r>
              <a:rPr lang="en-US" b="1" dirty="0" err="1">
                <a:latin typeface="+mj-lt"/>
              </a:rPr>
              <a:t>univerbation</a:t>
            </a:r>
            <a:r>
              <a:rPr lang="en-US" b="1" dirty="0">
                <a:latin typeface="+mj-lt"/>
              </a:rPr>
              <a:t>, grammaticalization of portmanteau TAM/Polarity prefixes</a:t>
            </a:r>
            <a:r>
              <a:rPr lang="en-US" dirty="0">
                <a:latin typeface="+mj-lt"/>
              </a:rPr>
              <a:t>)</a:t>
            </a:r>
            <a:endParaRPr lang="en-US" b="1" dirty="0">
              <a:latin typeface="+mj-lt"/>
            </a:endParaRPr>
          </a:p>
        </p:txBody>
      </p:sp>
    </p:spTree>
    <p:extLst>
      <p:ext uri="{BB962C8B-B14F-4D97-AF65-F5344CB8AC3E}">
        <p14:creationId xmlns:p14="http://schemas.microsoft.com/office/powerpoint/2010/main" val="868591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development of negative prefixes</a:t>
            </a:r>
            <a:endParaRPr lang="en-US" dirty="0"/>
          </a:p>
        </p:txBody>
      </p:sp>
      <p:pic>
        <p:nvPicPr>
          <p:cNvPr id="11" name="Content Placeholder 10"/>
          <p:cNvPicPr>
            <a:picLocks noGrp="1" noChangeAspect="1"/>
          </p:cNvPicPr>
          <p:nvPr>
            <p:ph idx="1"/>
          </p:nvPr>
        </p:nvPicPr>
        <p:blipFill>
          <a:blip r:embed="rId2"/>
          <a:stretch>
            <a:fillRect/>
          </a:stretch>
        </p:blipFill>
        <p:spPr>
          <a:xfrm>
            <a:off x="1493976" y="2571750"/>
            <a:ext cx="9204048" cy="2757488"/>
          </a:xfrm>
          <a:prstGeom prst="rect">
            <a:avLst/>
          </a:prstGeom>
        </p:spPr>
      </p:pic>
      <p:sp>
        <p:nvSpPr>
          <p:cNvPr id="12" name="TextBox 11"/>
          <p:cNvSpPr txBox="1"/>
          <p:nvPr/>
        </p:nvSpPr>
        <p:spPr>
          <a:xfrm>
            <a:off x="4772025" y="5529263"/>
            <a:ext cx="5000625" cy="369332"/>
          </a:xfrm>
          <a:prstGeom prst="rect">
            <a:avLst/>
          </a:prstGeom>
          <a:noFill/>
        </p:spPr>
        <p:txBody>
          <a:bodyPr wrap="square" rtlCol="0">
            <a:spAutoFit/>
          </a:bodyPr>
          <a:lstStyle/>
          <a:p>
            <a:r>
              <a:rPr lang="en-US" dirty="0" smtClean="0"/>
              <a:t>The Egyptian-Coptic </a:t>
            </a:r>
            <a:r>
              <a:rPr lang="en-US" dirty="0" err="1" smtClean="0"/>
              <a:t>nondumitive</a:t>
            </a:r>
            <a:r>
              <a:rPr lang="en-US" dirty="0" smtClean="0"/>
              <a:t> (‘not yet’)</a:t>
            </a:r>
            <a:endParaRPr lang="en-US" dirty="0"/>
          </a:p>
        </p:txBody>
      </p:sp>
    </p:spTree>
    <p:extLst>
      <p:ext uri="{BB962C8B-B14F-4D97-AF65-F5344CB8AC3E}">
        <p14:creationId xmlns:p14="http://schemas.microsoft.com/office/powerpoint/2010/main" val="7087284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Unmarked </a:t>
            </a:r>
            <a:r>
              <a:rPr lang="en-US" sz="2400" dirty="0">
                <a:latin typeface="+mj-lt"/>
              </a:rPr>
              <a:t>direct yes/no questions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74</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9 </a:t>
            </a:r>
            <a:r>
              <a:rPr lang="mr-IN" sz="3000" dirty="0">
                <a:solidFill>
                  <a:srgbClr val="7F7F7F"/>
                </a:solidFill>
              </a:rPr>
              <a:t>–</a:t>
            </a:r>
            <a:r>
              <a:rPr lang="en-US" sz="3000" dirty="0">
                <a:solidFill>
                  <a:srgbClr val="7F7F7F"/>
                </a:solidFill>
              </a:rPr>
              <a:t> Interrogative affixes on verbs</a:t>
            </a:r>
            <a:endParaRPr lang="en-US" sz="3000" dirty="0">
              <a:solidFill>
                <a:srgbClr val="7F7F7F"/>
              </a:solidFill>
            </a:endParaRPr>
          </a:p>
        </p:txBody>
      </p:sp>
      <p:pic>
        <p:nvPicPr>
          <p:cNvPr id="2" name="Image 1" descr="Capture d’écran 2017-07-26 à 17.0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640" y="3122297"/>
            <a:ext cx="3119120" cy="835675"/>
          </a:xfrm>
          <a:prstGeom prst="rect">
            <a:avLst/>
          </a:prstGeom>
          <a:ln>
            <a:solidFill>
              <a:srgbClr val="4BACC6"/>
            </a:solidFill>
          </a:ln>
        </p:spPr>
      </p:pic>
    </p:spTree>
    <p:extLst>
      <p:ext uri="{BB962C8B-B14F-4D97-AF65-F5344CB8AC3E}">
        <p14:creationId xmlns:p14="http://schemas.microsoft.com/office/powerpoint/2010/main" val="2029556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28903" y="1366612"/>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smtClean="0">
                <a:latin typeface="+mj-lt"/>
              </a:rPr>
              <a:t>Unmarked </a:t>
            </a:r>
            <a:r>
              <a:rPr lang="en-US" sz="2400" dirty="0">
                <a:latin typeface="+mj-lt"/>
              </a:rPr>
              <a:t>direct yes/no questions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75</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9 </a:t>
            </a:r>
            <a:r>
              <a:rPr lang="mr-IN" sz="3000" dirty="0">
                <a:solidFill>
                  <a:srgbClr val="7F7F7F"/>
                </a:solidFill>
              </a:rPr>
              <a:t>–</a:t>
            </a:r>
            <a:r>
              <a:rPr lang="en-US" sz="3000" dirty="0">
                <a:solidFill>
                  <a:srgbClr val="7F7F7F"/>
                </a:solidFill>
              </a:rPr>
              <a:t> Interrogative affixes on verbs</a:t>
            </a:r>
            <a:endParaRPr lang="en-US" sz="3000" dirty="0">
              <a:solidFill>
                <a:srgbClr val="7F7F7F"/>
              </a:solidFill>
            </a:endParaRPr>
          </a:p>
        </p:txBody>
      </p:sp>
      <p:pic>
        <p:nvPicPr>
          <p:cNvPr id="2" name="Image 1" descr="Capture d’écran 2017-07-26 à 17.0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640" y="3122297"/>
            <a:ext cx="3119120" cy="835675"/>
          </a:xfrm>
          <a:prstGeom prst="rect">
            <a:avLst/>
          </a:prstGeom>
          <a:ln>
            <a:solidFill>
              <a:srgbClr val="4BACC6"/>
            </a:solidFill>
          </a:ln>
        </p:spPr>
      </p:pic>
      <p:sp>
        <p:nvSpPr>
          <p:cNvPr id="9" name="Espace réservé du contenu 5"/>
          <p:cNvSpPr>
            <a:spLocks noGrp="1"/>
          </p:cNvSpPr>
          <p:nvPr>
            <p:ph sz="quarter" idx="4"/>
          </p:nvPr>
        </p:nvSpPr>
        <p:spPr>
          <a:xfrm>
            <a:off x="2127251" y="2174875"/>
            <a:ext cx="4041775" cy="3951288"/>
          </a:xfrm>
        </p:spPr>
        <p:txBody>
          <a:bodyPr>
            <a:normAutofit/>
          </a:bodyPr>
          <a:lstStyle/>
          <a:p>
            <a:r>
              <a:rPr lang="nl-BE" sz="2400" dirty="0" smtClean="0">
                <a:latin typeface="+mj-lt"/>
              </a:rPr>
              <a:t>No prefixed or suffixed interrogation markers</a:t>
            </a:r>
            <a:endParaRPr lang="en-US" sz="2400" dirty="0">
              <a:latin typeface="+mj-lt"/>
            </a:endParaRPr>
          </a:p>
        </p:txBody>
      </p:sp>
    </p:spTree>
    <p:extLst>
      <p:ext uri="{BB962C8B-B14F-4D97-AF65-F5344CB8AC3E}">
        <p14:creationId xmlns:p14="http://schemas.microsoft.com/office/powerpoint/2010/main" val="15819547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1563" y="365126"/>
            <a:ext cx="10282237" cy="1149350"/>
          </a:xfrm>
        </p:spPr>
        <p:txBody>
          <a:bodyPr>
            <a:noAutofit/>
          </a:bodyPr>
          <a:lstStyle/>
          <a:p>
            <a:r>
              <a:rPr lang="en-US" dirty="0" smtClean="0"/>
              <a:t>The </a:t>
            </a:r>
            <a:r>
              <a:rPr lang="en-US" dirty="0" err="1" smtClean="0"/>
              <a:t>diachrony</a:t>
            </a:r>
            <a:r>
              <a:rPr lang="en-US" dirty="0" smtClean="0"/>
              <a:t> of affix ordering</a:t>
            </a:r>
            <a:br>
              <a:rPr lang="en-US" dirty="0" smtClean="0"/>
            </a:br>
            <a:r>
              <a:rPr lang="en-US" sz="3000" dirty="0" smtClean="0">
                <a:solidFill>
                  <a:srgbClr val="7F7F7F"/>
                </a:solidFill>
              </a:rPr>
              <a:t>Parameter 9 </a:t>
            </a:r>
            <a:r>
              <a:rPr lang="mr-IN" sz="3000" dirty="0" smtClean="0">
                <a:solidFill>
                  <a:srgbClr val="7F7F7F"/>
                </a:solidFill>
              </a:rPr>
              <a:t>–</a:t>
            </a:r>
            <a:r>
              <a:rPr lang="en-US" sz="3000" dirty="0" smtClean="0">
                <a:solidFill>
                  <a:srgbClr val="7F7F7F"/>
                </a:solidFill>
              </a:rPr>
              <a:t> Interrogative affixes on verbs</a:t>
            </a:r>
            <a:endParaRPr lang="en-US" sz="3000" dirty="0"/>
          </a:p>
        </p:txBody>
      </p:sp>
      <p:sp>
        <p:nvSpPr>
          <p:cNvPr id="8" name="Content Placeholder 7"/>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From focus construction to interrogative marker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Stage 1: </a:t>
            </a:r>
            <a:r>
              <a:rPr lang="en-US" dirty="0" err="1" smtClean="0">
                <a:latin typeface="+mj-lt"/>
              </a:rPr>
              <a:t>Wh</a:t>
            </a:r>
            <a:r>
              <a:rPr lang="en-US" dirty="0" smtClean="0">
                <a:latin typeface="+mj-lt"/>
              </a:rPr>
              <a:t>-questions are typically constructed as cleft sentences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pic>
        <p:nvPicPr>
          <p:cNvPr id="9" name="Picture 8"/>
          <p:cNvPicPr>
            <a:picLocks noChangeAspect="1"/>
          </p:cNvPicPr>
          <p:nvPr/>
        </p:nvPicPr>
        <p:blipFill>
          <a:blip r:embed="rId2"/>
          <a:stretch>
            <a:fillRect/>
          </a:stretch>
        </p:blipFill>
        <p:spPr>
          <a:xfrm>
            <a:off x="838199" y="3419474"/>
            <a:ext cx="8846825" cy="1638301"/>
          </a:xfrm>
          <a:prstGeom prst="rect">
            <a:avLst/>
          </a:prstGeom>
        </p:spPr>
      </p:pic>
    </p:spTree>
    <p:extLst>
      <p:ext uri="{BB962C8B-B14F-4D97-AF65-F5344CB8AC3E}">
        <p14:creationId xmlns:p14="http://schemas.microsoft.com/office/powerpoint/2010/main" val="18314407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1563" y="365126"/>
            <a:ext cx="10282237" cy="1149350"/>
          </a:xfrm>
        </p:spPr>
        <p:txBody>
          <a:bodyPr>
            <a:noAutofit/>
          </a:bodyPr>
          <a:lstStyle/>
          <a:p>
            <a:r>
              <a:rPr lang="en-US" dirty="0" smtClean="0"/>
              <a:t>The </a:t>
            </a:r>
            <a:r>
              <a:rPr lang="en-US" dirty="0" err="1" smtClean="0"/>
              <a:t>diachrony</a:t>
            </a:r>
            <a:r>
              <a:rPr lang="en-US" dirty="0" smtClean="0"/>
              <a:t> of affix ordering</a:t>
            </a:r>
            <a:br>
              <a:rPr lang="en-US" dirty="0" smtClean="0"/>
            </a:br>
            <a:r>
              <a:rPr lang="en-US" sz="3000" dirty="0" smtClean="0">
                <a:solidFill>
                  <a:srgbClr val="7F7F7F"/>
                </a:solidFill>
              </a:rPr>
              <a:t>Parameter 9 </a:t>
            </a:r>
            <a:r>
              <a:rPr lang="mr-IN" sz="3000" dirty="0" smtClean="0">
                <a:solidFill>
                  <a:srgbClr val="7F7F7F"/>
                </a:solidFill>
              </a:rPr>
              <a:t>–</a:t>
            </a:r>
            <a:r>
              <a:rPr lang="en-US" sz="3000" dirty="0" smtClean="0">
                <a:solidFill>
                  <a:srgbClr val="7F7F7F"/>
                </a:solidFill>
              </a:rPr>
              <a:t> Interrogative affixes on verbs</a:t>
            </a:r>
            <a:endParaRPr lang="en-US" sz="3000" dirty="0"/>
          </a:p>
        </p:txBody>
      </p:sp>
      <p:sp>
        <p:nvSpPr>
          <p:cNvPr id="8" name="Content Placeholder 7"/>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From focus construction to interrogative marker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Stage 2: Same, but with periphrasis based on the verb </a:t>
            </a:r>
            <a:r>
              <a:rPr lang="en-US" dirty="0" err="1" smtClean="0">
                <a:latin typeface="Transliteration" charset="0"/>
                <a:ea typeface="Transliteration" charset="0"/>
                <a:cs typeface="Transliteration" charset="0"/>
              </a:rPr>
              <a:t>iri</a:t>
            </a:r>
            <a:r>
              <a:rPr lang="en-US" dirty="0" smtClean="0">
                <a:latin typeface="+mj-lt"/>
              </a:rPr>
              <a:t> ‘to do’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pic>
        <p:nvPicPr>
          <p:cNvPr id="2" name="Picture 1"/>
          <p:cNvPicPr>
            <a:picLocks noChangeAspect="1"/>
          </p:cNvPicPr>
          <p:nvPr/>
        </p:nvPicPr>
        <p:blipFill>
          <a:blip r:embed="rId2"/>
          <a:stretch>
            <a:fillRect/>
          </a:stretch>
        </p:blipFill>
        <p:spPr>
          <a:xfrm>
            <a:off x="838200" y="3492500"/>
            <a:ext cx="8675613" cy="1665288"/>
          </a:xfrm>
          <a:prstGeom prst="rect">
            <a:avLst/>
          </a:prstGeom>
        </p:spPr>
      </p:pic>
    </p:spTree>
    <p:extLst>
      <p:ext uri="{BB962C8B-B14F-4D97-AF65-F5344CB8AC3E}">
        <p14:creationId xmlns:p14="http://schemas.microsoft.com/office/powerpoint/2010/main" val="1423194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1563" y="365126"/>
            <a:ext cx="10282237" cy="1149350"/>
          </a:xfrm>
        </p:spPr>
        <p:txBody>
          <a:bodyPr>
            <a:noAutofit/>
          </a:bodyPr>
          <a:lstStyle/>
          <a:p>
            <a:r>
              <a:rPr lang="en-US" dirty="0" smtClean="0"/>
              <a:t>The </a:t>
            </a:r>
            <a:r>
              <a:rPr lang="en-US" dirty="0" err="1" smtClean="0"/>
              <a:t>diachrony</a:t>
            </a:r>
            <a:r>
              <a:rPr lang="en-US" dirty="0" smtClean="0"/>
              <a:t> of affix ordering</a:t>
            </a:r>
            <a:br>
              <a:rPr lang="en-US" dirty="0" smtClean="0"/>
            </a:br>
            <a:r>
              <a:rPr lang="en-US" sz="3000" dirty="0" smtClean="0">
                <a:solidFill>
                  <a:srgbClr val="7F7F7F"/>
                </a:solidFill>
              </a:rPr>
              <a:t>Parameter 9 </a:t>
            </a:r>
            <a:r>
              <a:rPr lang="mr-IN" sz="3000" dirty="0" smtClean="0">
                <a:solidFill>
                  <a:srgbClr val="7F7F7F"/>
                </a:solidFill>
              </a:rPr>
              <a:t>–</a:t>
            </a:r>
            <a:r>
              <a:rPr lang="en-US" sz="3000" dirty="0" smtClean="0">
                <a:solidFill>
                  <a:srgbClr val="7F7F7F"/>
                </a:solidFill>
              </a:rPr>
              <a:t> Interrogative affixes on verbs</a:t>
            </a:r>
            <a:endParaRPr lang="en-US" sz="3000" dirty="0"/>
          </a:p>
        </p:txBody>
      </p:sp>
      <p:sp>
        <p:nvSpPr>
          <p:cNvPr id="8" name="Content Placeholder 7"/>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From focus construction to interrogative marker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Stage 3: Earlier nominalization opaque, just a focus-marking prefix</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pic>
        <p:nvPicPr>
          <p:cNvPr id="3" name="Picture 2"/>
          <p:cNvPicPr>
            <a:picLocks noChangeAspect="1"/>
          </p:cNvPicPr>
          <p:nvPr/>
        </p:nvPicPr>
        <p:blipFill>
          <a:blip r:embed="rId2"/>
          <a:stretch>
            <a:fillRect/>
          </a:stretch>
        </p:blipFill>
        <p:spPr>
          <a:xfrm>
            <a:off x="838200" y="3872706"/>
            <a:ext cx="10354662" cy="1570831"/>
          </a:xfrm>
          <a:prstGeom prst="rect">
            <a:avLst/>
          </a:prstGeom>
        </p:spPr>
      </p:pic>
    </p:spTree>
    <p:extLst>
      <p:ext uri="{BB962C8B-B14F-4D97-AF65-F5344CB8AC3E}">
        <p14:creationId xmlns:p14="http://schemas.microsoft.com/office/powerpoint/2010/main" val="181751690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71563" y="365126"/>
            <a:ext cx="10282237" cy="1149350"/>
          </a:xfrm>
        </p:spPr>
        <p:txBody>
          <a:bodyPr>
            <a:noAutofit/>
          </a:bodyPr>
          <a:lstStyle/>
          <a:p>
            <a:r>
              <a:rPr lang="en-US" dirty="0" smtClean="0"/>
              <a:t>The </a:t>
            </a:r>
            <a:r>
              <a:rPr lang="en-US" dirty="0" err="1" smtClean="0"/>
              <a:t>diachrony</a:t>
            </a:r>
            <a:r>
              <a:rPr lang="en-US" dirty="0" smtClean="0"/>
              <a:t> of affix ordering</a:t>
            </a:r>
            <a:br>
              <a:rPr lang="en-US" dirty="0" smtClean="0"/>
            </a:br>
            <a:r>
              <a:rPr lang="en-US" sz="3000" dirty="0" smtClean="0">
                <a:solidFill>
                  <a:srgbClr val="7F7F7F"/>
                </a:solidFill>
              </a:rPr>
              <a:t>Parameter 9 </a:t>
            </a:r>
            <a:r>
              <a:rPr lang="mr-IN" sz="3000" dirty="0" smtClean="0">
                <a:solidFill>
                  <a:srgbClr val="7F7F7F"/>
                </a:solidFill>
              </a:rPr>
              <a:t>–</a:t>
            </a:r>
            <a:r>
              <a:rPr lang="en-US" sz="3000" dirty="0" smtClean="0">
                <a:solidFill>
                  <a:srgbClr val="7F7F7F"/>
                </a:solidFill>
              </a:rPr>
              <a:t> Interrogative affixes on verbs</a:t>
            </a:r>
            <a:endParaRPr lang="en-US" sz="3000" dirty="0"/>
          </a:p>
        </p:txBody>
      </p:sp>
      <p:sp>
        <p:nvSpPr>
          <p:cNvPr id="8" name="Content Placeholder 7"/>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From focus construction to interrogative marker</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Stage 4: Focus-marking prefix extended to yes-no questions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p:txBody>
      </p:sp>
      <p:pic>
        <p:nvPicPr>
          <p:cNvPr id="2" name="Picture 1"/>
          <p:cNvPicPr>
            <a:picLocks noChangeAspect="1"/>
          </p:cNvPicPr>
          <p:nvPr/>
        </p:nvPicPr>
        <p:blipFill>
          <a:blip r:embed="rId2"/>
          <a:stretch>
            <a:fillRect/>
          </a:stretch>
        </p:blipFill>
        <p:spPr>
          <a:xfrm>
            <a:off x="838200" y="3483769"/>
            <a:ext cx="7290352" cy="1035050"/>
          </a:xfrm>
          <a:prstGeom prst="rect">
            <a:avLst/>
          </a:prstGeom>
        </p:spPr>
      </p:pic>
      <p:sp>
        <p:nvSpPr>
          <p:cNvPr id="4" name="TextBox 3"/>
          <p:cNvSpPr txBox="1"/>
          <p:nvPr/>
        </p:nvSpPr>
        <p:spPr>
          <a:xfrm>
            <a:off x="2254260" y="5024725"/>
            <a:ext cx="5614988" cy="646331"/>
          </a:xfrm>
          <a:prstGeom prst="rect">
            <a:avLst/>
          </a:prstGeom>
          <a:noFill/>
        </p:spPr>
        <p:txBody>
          <a:bodyPr wrap="square" rtlCol="0">
            <a:spAutoFit/>
          </a:bodyPr>
          <a:lstStyle/>
          <a:p>
            <a:r>
              <a:rPr lang="en-US" b="1" dirty="0" smtClean="0">
                <a:latin typeface="+mj-lt"/>
              </a:rPr>
              <a:t>Type of change</a:t>
            </a:r>
            <a:r>
              <a:rPr lang="en-US" dirty="0" smtClean="0">
                <a:latin typeface="+mj-lt"/>
              </a:rPr>
              <a:t>: secondary grammaticalization (from nominalizer to focus to interrogative prefix</a:t>
            </a:r>
            <a:endParaRPr lang="en-US" dirty="0">
              <a:latin typeface="+mj-lt"/>
            </a:endParaRPr>
          </a:p>
        </p:txBody>
      </p:sp>
      <p:pic>
        <p:nvPicPr>
          <p:cNvPr id="5" name="Picture 4"/>
          <p:cNvPicPr>
            <a:picLocks noChangeAspect="1"/>
          </p:cNvPicPr>
          <p:nvPr/>
        </p:nvPicPr>
        <p:blipFill>
          <a:blip r:embed="rId3"/>
          <a:stretch>
            <a:fillRect/>
          </a:stretch>
        </p:blipFill>
        <p:spPr>
          <a:xfrm>
            <a:off x="8386763" y="4760119"/>
            <a:ext cx="3395928" cy="1416844"/>
          </a:xfrm>
          <a:prstGeom prst="rect">
            <a:avLst/>
          </a:prstGeom>
        </p:spPr>
      </p:pic>
    </p:spTree>
    <p:extLst>
      <p:ext uri="{BB962C8B-B14F-4D97-AF65-F5344CB8AC3E}">
        <p14:creationId xmlns:p14="http://schemas.microsoft.com/office/powerpoint/2010/main" val="2071268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Diachronic typology</a:t>
            </a:r>
            <a:endParaRPr lang="en-US" dirty="0"/>
          </a:p>
        </p:txBody>
      </p:sp>
      <p:sp>
        <p:nvSpPr>
          <p:cNvPr id="3" name="מציין מיקום תוכן 2"/>
          <p:cNvSpPr>
            <a:spLocks noGrp="1"/>
          </p:cNvSpPr>
          <p:nvPr>
            <p:ph idx="1"/>
          </p:nvPr>
        </p:nvSpPr>
        <p:spPr/>
        <p:txBody>
          <a:bodyPr/>
          <a:lstStyle/>
          <a:p>
            <a:pPr marL="0" indent="0">
              <a:buNone/>
            </a:pPr>
            <a:r>
              <a:rPr lang="en-US" dirty="0">
                <a:latin typeface="+mj-lt"/>
              </a:rPr>
              <a:t>Diachronic typology is the typological study of processes of language change and their causes.</a:t>
            </a:r>
          </a:p>
          <a:p>
            <a:pPr marL="0" indent="0">
              <a:buNone/>
            </a:pPr>
            <a:endParaRPr lang="en-US" dirty="0" smtClean="0">
              <a:latin typeface="Gill Sans MT" panose="020B0502020104020203" pitchFamily="34" charset="0"/>
            </a:endParaRPr>
          </a:p>
        </p:txBody>
      </p:sp>
    </p:spTree>
    <p:extLst>
      <p:ext uri="{BB962C8B-B14F-4D97-AF65-F5344CB8AC3E}">
        <p14:creationId xmlns:p14="http://schemas.microsoft.com/office/powerpoint/2010/main" val="74016947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a:latin typeface="+mj-lt"/>
              </a:rPr>
              <a:t>Coptic has a set of verbal prefixes that indicate subordinate-clause status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80</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10 </a:t>
            </a:r>
            <a:r>
              <a:rPr lang="mr-IN" sz="3000" dirty="0">
                <a:solidFill>
                  <a:srgbClr val="7F7F7F"/>
                </a:solidFill>
              </a:rPr>
              <a:t>–</a:t>
            </a:r>
            <a:r>
              <a:rPr lang="en-US" sz="3000" dirty="0">
                <a:solidFill>
                  <a:srgbClr val="7F7F7F"/>
                </a:solidFill>
              </a:rPr>
              <a:t> Adv. subordinator affixes </a:t>
            </a:r>
            <a:r>
              <a:rPr lang="en-US" sz="3000" dirty="0">
                <a:solidFill>
                  <a:srgbClr val="7F7F7F"/>
                </a:solidFill>
              </a:rPr>
              <a:t>on </a:t>
            </a:r>
            <a:r>
              <a:rPr lang="nl-BE" sz="3000" dirty="0">
                <a:solidFill>
                  <a:srgbClr val="7F7F7F"/>
                </a:solidFill>
              </a:rPr>
              <a:t>verbs</a:t>
            </a:r>
            <a:endParaRPr lang="en-US" sz="3000" dirty="0">
              <a:solidFill>
                <a:srgbClr val="7F7F7F"/>
              </a:solidFill>
            </a:endParaRPr>
          </a:p>
        </p:txBody>
      </p:sp>
      <p:pic>
        <p:nvPicPr>
          <p:cNvPr id="2" name="Image 1" descr="Capture d’écran 2017-07-26 à 17.08.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400" y="3762818"/>
            <a:ext cx="3098800" cy="952517"/>
          </a:xfrm>
          <a:prstGeom prst="rect">
            <a:avLst/>
          </a:prstGeom>
          <a:ln>
            <a:solidFill>
              <a:srgbClr val="4BACC6"/>
            </a:solidFill>
          </a:ln>
        </p:spPr>
      </p:pic>
    </p:spTree>
    <p:extLst>
      <p:ext uri="{BB962C8B-B14F-4D97-AF65-F5344CB8AC3E}">
        <p14:creationId xmlns:p14="http://schemas.microsoft.com/office/powerpoint/2010/main" val="365183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64861" y="1519405"/>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a:latin typeface="+mj-lt"/>
              </a:rPr>
              <a:t>Coptic has a set of verbal prefixes that indicate subordinate-clause status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81</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10 </a:t>
            </a:r>
            <a:r>
              <a:rPr lang="mr-IN" sz="3000" dirty="0">
                <a:solidFill>
                  <a:srgbClr val="7F7F7F"/>
                </a:solidFill>
              </a:rPr>
              <a:t>–</a:t>
            </a:r>
            <a:r>
              <a:rPr lang="en-US" sz="3000" dirty="0">
                <a:solidFill>
                  <a:srgbClr val="7F7F7F"/>
                </a:solidFill>
              </a:rPr>
              <a:t> Adv. subordinator affixes </a:t>
            </a:r>
            <a:r>
              <a:rPr lang="en-US" sz="3000" dirty="0">
                <a:solidFill>
                  <a:srgbClr val="7F7F7F"/>
                </a:solidFill>
              </a:rPr>
              <a:t>on </a:t>
            </a:r>
            <a:r>
              <a:rPr lang="nl-BE" sz="3000" dirty="0">
                <a:solidFill>
                  <a:srgbClr val="7F7F7F"/>
                </a:solidFill>
              </a:rPr>
              <a:t>verbs</a:t>
            </a:r>
            <a:endParaRPr lang="en-US" sz="3000" dirty="0">
              <a:solidFill>
                <a:srgbClr val="7F7F7F"/>
              </a:solidFill>
            </a:endParaRPr>
          </a:p>
        </p:txBody>
      </p:sp>
      <p:pic>
        <p:nvPicPr>
          <p:cNvPr id="2" name="Image 1" descr="Capture d’écran 2017-07-26 à 17.08.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20" y="3490676"/>
            <a:ext cx="3098800" cy="952517"/>
          </a:xfrm>
          <a:prstGeom prst="rect">
            <a:avLst/>
          </a:prstGeom>
          <a:ln>
            <a:solidFill>
              <a:srgbClr val="4BACC6"/>
            </a:solidFill>
          </a:ln>
        </p:spPr>
      </p:pic>
      <p:pic>
        <p:nvPicPr>
          <p:cNvPr id="9" name="Image 8" descr="Capture d’écran 2017-07-28 à 09.3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020" y="2362728"/>
            <a:ext cx="3858077" cy="2080465"/>
          </a:xfrm>
          <a:prstGeom prst="rect">
            <a:avLst/>
          </a:prstGeom>
          <a:ln>
            <a:solidFill>
              <a:schemeClr val="accent5"/>
            </a:solidFill>
          </a:ln>
        </p:spPr>
      </p:pic>
      <p:pic>
        <p:nvPicPr>
          <p:cNvPr id="4" name="Image 3" descr="Capture d’écran 2017-07-28 à 09.36.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077" y="4855329"/>
            <a:ext cx="4435020" cy="846799"/>
          </a:xfrm>
          <a:prstGeom prst="rect">
            <a:avLst/>
          </a:prstGeom>
          <a:ln>
            <a:solidFill>
              <a:schemeClr val="accent6"/>
            </a:solidFill>
          </a:ln>
        </p:spPr>
      </p:pic>
      <p:sp>
        <p:nvSpPr>
          <p:cNvPr id="11" name="Rectangle à coins arrondis 10"/>
          <p:cNvSpPr/>
          <p:nvPr/>
        </p:nvSpPr>
        <p:spPr>
          <a:xfrm>
            <a:off x="3782291" y="2971031"/>
            <a:ext cx="943649" cy="40024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Box 11"/>
          <p:cNvSpPr txBox="1"/>
          <p:nvPr/>
        </p:nvSpPr>
        <p:spPr>
          <a:xfrm>
            <a:off x="6827520" y="4602024"/>
            <a:ext cx="4526280" cy="1754326"/>
          </a:xfrm>
          <a:prstGeom prst="rect">
            <a:avLst/>
          </a:prstGeom>
          <a:noFill/>
        </p:spPr>
        <p:txBody>
          <a:bodyPr wrap="square" rtlCol="0">
            <a:spAutoFit/>
          </a:bodyPr>
          <a:lstStyle/>
          <a:p>
            <a:r>
              <a:rPr lang="en-US" dirty="0" smtClean="0"/>
              <a:t>Interestingly, Dryer (2013) claims that adverbial subordination prefixes don’t exist. </a:t>
            </a:r>
          </a:p>
          <a:p>
            <a:r>
              <a:rPr lang="en-US" dirty="0" smtClean="0"/>
              <a:t>Grossman, </a:t>
            </a:r>
            <a:r>
              <a:rPr lang="en-US" dirty="0" err="1" smtClean="0"/>
              <a:t>Antonov</a:t>
            </a:r>
            <a:r>
              <a:rPr lang="en-US" dirty="0" smtClean="0"/>
              <a:t> &amp; Jacques (2018) point out that they do exist.</a:t>
            </a:r>
          </a:p>
          <a:p>
            <a:r>
              <a:rPr lang="en-US" dirty="0" smtClean="0"/>
              <a:t>Dryer (2021) also argues that they exist, but </a:t>
            </a:r>
            <a:r>
              <a:rPr lang="en-US" dirty="0" err="1" smtClean="0"/>
              <a:t>doesn</a:t>
            </a:r>
            <a:r>
              <a:rPr lang="en-US" dirty="0" smtClean="0"/>
              <a:t>;’t mention earlier work.</a:t>
            </a:r>
            <a:endParaRPr lang="en-US" dirty="0"/>
          </a:p>
        </p:txBody>
      </p:sp>
    </p:spTree>
    <p:extLst>
      <p:ext uri="{BB962C8B-B14F-4D97-AF65-F5344CB8AC3E}">
        <p14:creationId xmlns:p14="http://schemas.microsoft.com/office/powerpoint/2010/main" val="122751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12883" y="1589379"/>
            <a:ext cx="5157787" cy="823912"/>
          </a:xfrm>
        </p:spPr>
        <p:txBody>
          <a:bodyPr/>
          <a:lstStyle/>
          <a:p>
            <a:pPr algn="ctr"/>
            <a:r>
              <a:rPr lang="en-US" dirty="0" smtClean="0">
                <a:latin typeface="+mj-lt"/>
              </a:rPr>
              <a:t>Previous stages</a:t>
            </a:r>
            <a:endParaRPr lang="en-US" dirty="0">
              <a:latin typeface="+mj-lt"/>
            </a:endParaRPr>
          </a:p>
        </p:txBody>
      </p:sp>
      <p:sp>
        <p:nvSpPr>
          <p:cNvPr id="5" name="Espace réservé du texte 4"/>
          <p:cNvSpPr>
            <a:spLocks noGrp="1"/>
          </p:cNvSpPr>
          <p:nvPr>
            <p:ph type="body" sz="quarter" idx="3"/>
          </p:nvPr>
        </p:nvSpPr>
        <p:spPr/>
        <p:txBody>
          <a:bodyPr/>
          <a:lstStyle/>
          <a:p>
            <a:pPr algn="ctr"/>
            <a:r>
              <a:rPr lang="en-US" dirty="0" smtClean="0">
                <a:latin typeface="+mj-lt"/>
              </a:rPr>
              <a:t>Coptic</a:t>
            </a:r>
            <a:endParaRPr lang="en-US" dirty="0">
              <a:latin typeface="+mj-lt"/>
            </a:endParaRPr>
          </a:p>
        </p:txBody>
      </p:sp>
      <p:sp>
        <p:nvSpPr>
          <p:cNvPr id="6" name="Espace réservé du contenu 5"/>
          <p:cNvSpPr>
            <a:spLocks noGrp="1"/>
          </p:cNvSpPr>
          <p:nvPr>
            <p:ph sz="quarter" idx="4"/>
          </p:nvPr>
        </p:nvSpPr>
        <p:spPr/>
        <p:txBody>
          <a:bodyPr>
            <a:normAutofit/>
          </a:bodyPr>
          <a:lstStyle/>
          <a:p>
            <a:r>
              <a:rPr lang="en-US" sz="2400" dirty="0">
                <a:latin typeface="+mj-lt"/>
              </a:rPr>
              <a:t>Coptic has a set of verbal prefixes that indicate subordinate-clause status</a:t>
            </a:r>
            <a:r>
              <a:rPr lang="fr-FR" sz="2400" dirty="0" smtClean="0">
                <a:effectLst/>
                <a:latin typeface="+mj-lt"/>
              </a:rPr>
              <a:t> </a:t>
            </a:r>
            <a:endParaRPr lang="en-US" sz="2400" dirty="0">
              <a:latin typeface="+mj-lt"/>
            </a:endParaRPr>
          </a:p>
        </p:txBody>
      </p:sp>
      <p:sp>
        <p:nvSpPr>
          <p:cNvPr id="7" name="Espace réservé du pied de page 6"/>
          <p:cNvSpPr>
            <a:spLocks noGrp="1"/>
          </p:cNvSpPr>
          <p:nvPr>
            <p:ph type="ftr" sz="quarter" idx="11"/>
          </p:nvPr>
        </p:nvSpPr>
        <p:spPr/>
        <p:txBody>
          <a:bodyPr/>
          <a:lstStyle/>
          <a:p>
            <a:r>
              <a:rPr lang="fr-FR" smtClean="0"/>
              <a:t>E. Grossman (HUJi) &amp; St. Polis (F.R.S.-FNRS)</a:t>
            </a:r>
            <a:endParaRPr lang="fr-FR" dirty="0"/>
          </a:p>
        </p:txBody>
      </p:sp>
      <p:sp>
        <p:nvSpPr>
          <p:cNvPr id="8" name="Espace réservé du numéro de diapositive 7"/>
          <p:cNvSpPr>
            <a:spLocks noGrp="1"/>
          </p:cNvSpPr>
          <p:nvPr>
            <p:ph type="sldNum" sz="quarter" idx="12"/>
          </p:nvPr>
        </p:nvSpPr>
        <p:spPr/>
        <p:txBody>
          <a:bodyPr/>
          <a:lstStyle/>
          <a:p>
            <a:fld id="{542BF97E-BD5A-EA40-BD61-8369B7D657D8}" type="slidenum">
              <a:rPr lang="fr-FR" smtClean="0"/>
              <a:t>82</a:t>
            </a:fld>
            <a:endParaRPr lang="fr-FR" dirty="0"/>
          </a:p>
        </p:txBody>
      </p:sp>
      <p:sp>
        <p:nvSpPr>
          <p:cNvPr id="10" name="Titre 1"/>
          <p:cNvSpPr>
            <a:spLocks noGrp="1"/>
          </p:cNvSpPr>
          <p:nvPr>
            <p:ph type="title"/>
          </p:nvPr>
        </p:nvSpPr>
        <p:spPr>
          <a:xfrm>
            <a:off x="1981200" y="284454"/>
            <a:ext cx="8229600" cy="1143000"/>
          </a:xfrm>
        </p:spPr>
        <p:txBody>
          <a:bodyPr>
            <a:normAutofit/>
          </a:bodyPr>
          <a:lstStyle/>
          <a:p>
            <a:r>
              <a:rPr lang="en-US" dirty="0" smtClean="0"/>
              <a:t>The diachrony of affix ordering</a:t>
            </a:r>
            <a:br>
              <a:rPr lang="en-US" dirty="0" smtClean="0"/>
            </a:br>
            <a:r>
              <a:rPr lang="en-US" sz="3000" dirty="0">
                <a:solidFill>
                  <a:srgbClr val="7F7F7F"/>
                </a:solidFill>
              </a:rPr>
              <a:t>Parameter 10 </a:t>
            </a:r>
            <a:r>
              <a:rPr lang="mr-IN" sz="3000" dirty="0">
                <a:solidFill>
                  <a:srgbClr val="7F7F7F"/>
                </a:solidFill>
              </a:rPr>
              <a:t>–</a:t>
            </a:r>
            <a:r>
              <a:rPr lang="en-US" sz="3000" dirty="0">
                <a:solidFill>
                  <a:srgbClr val="7F7F7F"/>
                </a:solidFill>
              </a:rPr>
              <a:t> Adv. subordinator affixes </a:t>
            </a:r>
            <a:r>
              <a:rPr lang="en-US" sz="3000" dirty="0">
                <a:solidFill>
                  <a:srgbClr val="7F7F7F"/>
                </a:solidFill>
              </a:rPr>
              <a:t>on </a:t>
            </a:r>
            <a:r>
              <a:rPr lang="nl-BE" sz="3000" dirty="0">
                <a:solidFill>
                  <a:srgbClr val="7F7F7F"/>
                </a:solidFill>
              </a:rPr>
              <a:t>verbs</a:t>
            </a:r>
            <a:endParaRPr lang="en-US" sz="3000" dirty="0">
              <a:solidFill>
                <a:srgbClr val="7F7F7F"/>
              </a:solidFill>
            </a:endParaRPr>
          </a:p>
        </p:txBody>
      </p:sp>
      <p:pic>
        <p:nvPicPr>
          <p:cNvPr id="2" name="Image 1" descr="Capture d’écran 2017-07-26 à 17.08.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520" y="3490676"/>
            <a:ext cx="3098800" cy="952517"/>
          </a:xfrm>
          <a:prstGeom prst="rect">
            <a:avLst/>
          </a:prstGeom>
          <a:ln>
            <a:solidFill>
              <a:srgbClr val="4BACC6"/>
            </a:solidFill>
          </a:ln>
        </p:spPr>
      </p:pic>
      <p:pic>
        <p:nvPicPr>
          <p:cNvPr id="9" name="Image 8" descr="Capture d’écran 2017-07-28 à 09.34.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020" y="2362728"/>
            <a:ext cx="3858077" cy="2080465"/>
          </a:xfrm>
          <a:prstGeom prst="rect">
            <a:avLst/>
          </a:prstGeom>
          <a:ln>
            <a:solidFill>
              <a:schemeClr val="accent5"/>
            </a:solidFill>
          </a:ln>
        </p:spPr>
      </p:pic>
      <p:sp>
        <p:nvSpPr>
          <p:cNvPr id="11" name="Rectangle à coins arrondis 10"/>
          <p:cNvSpPr/>
          <p:nvPr/>
        </p:nvSpPr>
        <p:spPr>
          <a:xfrm>
            <a:off x="3782290" y="2971031"/>
            <a:ext cx="1967346" cy="87745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2015020" y="4833378"/>
            <a:ext cx="7911301" cy="923330"/>
          </a:xfrm>
          <a:prstGeom prst="rect">
            <a:avLst/>
          </a:prstGeom>
          <a:noFill/>
          <a:ln>
            <a:solidFill>
              <a:srgbClr val="F79646"/>
            </a:solidFill>
          </a:ln>
        </p:spPr>
        <p:txBody>
          <a:bodyPr wrap="square" rtlCol="0">
            <a:spAutoFit/>
          </a:bodyPr>
          <a:lstStyle/>
          <a:p>
            <a:pPr algn="ctr"/>
            <a:r>
              <a:rPr lang="en-US" b="1" dirty="0">
                <a:latin typeface="+mj-lt"/>
              </a:rPr>
              <a:t>Type of change: </a:t>
            </a:r>
            <a:r>
              <a:rPr lang="en-US" dirty="0">
                <a:latin typeface="+mj-lt"/>
              </a:rPr>
              <a:t>from Late Egyptian onwards, </a:t>
            </a:r>
            <a:r>
              <a:rPr lang="en-US" dirty="0">
                <a:latin typeface="+mj-lt"/>
              </a:rPr>
              <a:t>clause-initial conjunctions begin to be </a:t>
            </a:r>
            <a:r>
              <a:rPr lang="en-US" dirty="0" err="1">
                <a:latin typeface="+mj-lt"/>
              </a:rPr>
              <a:t>univerbated</a:t>
            </a:r>
            <a:r>
              <a:rPr lang="en-US" dirty="0">
                <a:latin typeface="+mj-lt"/>
              </a:rPr>
              <a:t> with auxiliary verbs, creating, in effect, adverbial subordinator prefixes on </a:t>
            </a:r>
            <a:r>
              <a:rPr lang="en-US" dirty="0">
                <a:latin typeface="+mj-lt"/>
              </a:rPr>
              <a:t>verbs (</a:t>
            </a:r>
            <a:r>
              <a:rPr lang="en-US" b="1" dirty="0">
                <a:latin typeface="+mj-lt"/>
              </a:rPr>
              <a:t>grammaticalization, via periphrasis and </a:t>
            </a:r>
            <a:r>
              <a:rPr lang="en-US" b="1" dirty="0" err="1">
                <a:latin typeface="+mj-lt"/>
              </a:rPr>
              <a:t>univerbation</a:t>
            </a:r>
            <a:r>
              <a:rPr lang="en-US" dirty="0">
                <a:latin typeface="+mj-lt"/>
              </a:rPr>
              <a:t>)</a:t>
            </a:r>
            <a:endParaRPr lang="en-US" b="1" dirty="0">
              <a:latin typeface="+mj-lt"/>
            </a:endParaRPr>
          </a:p>
        </p:txBody>
      </p:sp>
    </p:spTree>
    <p:extLst>
      <p:ext uri="{BB962C8B-B14F-4D97-AF65-F5344CB8AC3E}">
        <p14:creationId xmlns:p14="http://schemas.microsoft.com/office/powerpoint/2010/main" val="6416279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dirty="0" smtClean="0"/>
              <a:t>Universally disprefered </a:t>
            </a:r>
            <a:r>
              <a:rPr lang="nl-BE" dirty="0" smtClean="0"/>
              <a:t>structures </a:t>
            </a:r>
            <a:r>
              <a:rPr lang="nl-BE" dirty="0" smtClean="0"/>
              <a:t>through change</a:t>
            </a:r>
            <a:endParaRPr lang="fr-FR" dirty="0"/>
          </a:p>
        </p:txBody>
      </p:sp>
      <p:sp>
        <p:nvSpPr>
          <p:cNvPr id="3" name="Espace réservé du texte 2"/>
          <p:cNvSpPr>
            <a:spLocks noGrp="1"/>
          </p:cNvSpPr>
          <p:nvPr>
            <p:ph type="body" idx="1"/>
          </p:nvPr>
        </p:nvSpPr>
        <p:spPr/>
        <p:txBody>
          <a:bodyPr/>
          <a:lstStyle/>
          <a:p>
            <a:r>
              <a:rPr lang="fr-FR" dirty="0" smtClean="0"/>
              <a:t>Conclusions</a:t>
            </a:r>
            <a:endParaRPr lang="fr-FR" dirty="0"/>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83</a:t>
            </a:fld>
            <a:endParaRPr lang="fr-FR" dirty="0"/>
          </a:p>
        </p:txBody>
      </p:sp>
    </p:spTree>
    <p:extLst>
      <p:ext uri="{BB962C8B-B14F-4D97-AF65-F5344CB8AC3E}">
        <p14:creationId xmlns:p14="http://schemas.microsoft.com/office/powerpoint/2010/main" val="9489315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of change and stages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84</a:t>
            </a:fld>
            <a:endParaRPr lang="fr-FR" dirty="0"/>
          </a:p>
        </p:txBody>
      </p:sp>
      <p:pic>
        <p:nvPicPr>
          <p:cNvPr id="7" name="Image 6" descr="Capture d’écran 2017-07-26 à 17.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50" y="1259840"/>
            <a:ext cx="4526529" cy="5567680"/>
          </a:xfrm>
          <a:prstGeom prst="rect">
            <a:avLst/>
          </a:prstGeom>
        </p:spPr>
      </p:pic>
      <p:sp>
        <p:nvSpPr>
          <p:cNvPr id="6" name="ZoneTexte 5"/>
          <p:cNvSpPr txBox="1"/>
          <p:nvPr/>
        </p:nvSpPr>
        <p:spPr>
          <a:xfrm>
            <a:off x="6896080" y="1279139"/>
            <a:ext cx="3314720" cy="1015663"/>
          </a:xfrm>
          <a:prstGeom prst="rect">
            <a:avLst/>
          </a:prstGeom>
          <a:noFill/>
        </p:spPr>
        <p:txBody>
          <a:bodyPr wrap="square" rtlCol="0">
            <a:spAutoFit/>
          </a:bodyPr>
          <a:lstStyle/>
          <a:p>
            <a:pPr algn="ctr"/>
            <a:r>
              <a:rPr lang="en-US" sz="2000" dirty="0"/>
              <a:t>Table 8. Summary of types of changes, period of emergence and of full grammaticalization</a:t>
            </a:r>
            <a:endParaRPr lang="en-US" sz="2000" dirty="0"/>
          </a:p>
        </p:txBody>
      </p:sp>
    </p:spTree>
    <p:extLst>
      <p:ext uri="{BB962C8B-B14F-4D97-AF65-F5344CB8AC3E}">
        <p14:creationId xmlns:p14="http://schemas.microsoft.com/office/powerpoint/2010/main" val="19923487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of change and stages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85</a:t>
            </a:fld>
            <a:endParaRPr lang="fr-FR" dirty="0"/>
          </a:p>
        </p:txBody>
      </p:sp>
      <p:pic>
        <p:nvPicPr>
          <p:cNvPr id="7" name="Image 6" descr="Capture d’écran 2017-07-26 à 17.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50" y="1259840"/>
            <a:ext cx="4526529" cy="5567680"/>
          </a:xfrm>
          <a:prstGeom prst="rect">
            <a:avLst/>
          </a:prstGeom>
        </p:spPr>
      </p:pic>
      <p:sp>
        <p:nvSpPr>
          <p:cNvPr id="6" name="ZoneTexte 5"/>
          <p:cNvSpPr txBox="1"/>
          <p:nvPr/>
        </p:nvSpPr>
        <p:spPr>
          <a:xfrm>
            <a:off x="6896080" y="1279139"/>
            <a:ext cx="3314720" cy="461665"/>
          </a:xfrm>
          <a:prstGeom prst="rect">
            <a:avLst/>
          </a:prstGeom>
          <a:noFill/>
        </p:spPr>
        <p:txBody>
          <a:bodyPr wrap="square" rtlCol="0">
            <a:spAutoFit/>
          </a:bodyPr>
          <a:lstStyle/>
          <a:p>
            <a:pPr algn="ctr"/>
            <a:r>
              <a:rPr lang="en-US" sz="1200" dirty="0">
                <a:solidFill>
                  <a:srgbClr val="7F7F7F"/>
                </a:solidFill>
              </a:rPr>
              <a:t>Table 8. Summary of types of changes, period of emergence and of full grammaticalization</a:t>
            </a:r>
            <a:endParaRPr lang="en-US" sz="1200" dirty="0">
              <a:solidFill>
                <a:srgbClr val="7F7F7F"/>
              </a:solidFill>
            </a:endParaRPr>
          </a:p>
        </p:txBody>
      </p:sp>
      <p:sp>
        <p:nvSpPr>
          <p:cNvPr id="8" name="Rectangle à coins arrondis 7"/>
          <p:cNvSpPr/>
          <p:nvPr/>
        </p:nvSpPr>
        <p:spPr>
          <a:xfrm>
            <a:off x="3120351" y="1808789"/>
            <a:ext cx="1428558" cy="67733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3120351" y="5586461"/>
            <a:ext cx="1428558" cy="11350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120351" y="4650029"/>
            <a:ext cx="1428558" cy="42227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3120351" y="2601095"/>
            <a:ext cx="1428558" cy="1698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880686" y="1923763"/>
            <a:ext cx="3456344" cy="431511"/>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65000"/>
                    <a:lumOff val="35000"/>
                  </a:schemeClr>
                </a:solidFill>
              </a:rPr>
              <a:t>Grammaticalization</a:t>
            </a:r>
          </a:p>
        </p:txBody>
      </p:sp>
      <p:sp>
        <p:nvSpPr>
          <p:cNvPr id="18" name="Rectangle à coins arrondis 17"/>
          <p:cNvSpPr/>
          <p:nvPr/>
        </p:nvSpPr>
        <p:spPr>
          <a:xfrm>
            <a:off x="3120353" y="3479081"/>
            <a:ext cx="1428558" cy="392495"/>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158677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of change and stages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86</a:t>
            </a:fld>
            <a:endParaRPr lang="fr-FR" dirty="0"/>
          </a:p>
        </p:txBody>
      </p:sp>
      <p:pic>
        <p:nvPicPr>
          <p:cNvPr id="7" name="Image 6" descr="Capture d’écran 2017-07-26 à 17.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50" y="1259840"/>
            <a:ext cx="4526529" cy="5567680"/>
          </a:xfrm>
          <a:prstGeom prst="rect">
            <a:avLst/>
          </a:prstGeom>
        </p:spPr>
      </p:pic>
      <p:sp>
        <p:nvSpPr>
          <p:cNvPr id="6" name="ZoneTexte 5"/>
          <p:cNvSpPr txBox="1"/>
          <p:nvPr/>
        </p:nvSpPr>
        <p:spPr>
          <a:xfrm>
            <a:off x="6896080" y="1279139"/>
            <a:ext cx="3314720" cy="461665"/>
          </a:xfrm>
          <a:prstGeom prst="rect">
            <a:avLst/>
          </a:prstGeom>
          <a:noFill/>
        </p:spPr>
        <p:txBody>
          <a:bodyPr wrap="square" rtlCol="0">
            <a:spAutoFit/>
          </a:bodyPr>
          <a:lstStyle/>
          <a:p>
            <a:pPr algn="ctr"/>
            <a:r>
              <a:rPr lang="en-US" sz="1200" dirty="0">
                <a:solidFill>
                  <a:srgbClr val="7F7F7F"/>
                </a:solidFill>
              </a:rPr>
              <a:t>Table 8. Summary of types of changes, period of emergence and of full grammaticalization</a:t>
            </a:r>
            <a:endParaRPr lang="en-US" sz="1200" dirty="0">
              <a:solidFill>
                <a:srgbClr val="7F7F7F"/>
              </a:solidFill>
            </a:endParaRPr>
          </a:p>
        </p:txBody>
      </p:sp>
      <p:sp>
        <p:nvSpPr>
          <p:cNvPr id="8" name="Rectangle à coins arrondis 7"/>
          <p:cNvSpPr/>
          <p:nvPr/>
        </p:nvSpPr>
        <p:spPr>
          <a:xfrm>
            <a:off x="3120351" y="1808789"/>
            <a:ext cx="1428558" cy="67733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3120351" y="5586461"/>
            <a:ext cx="1428558" cy="11350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120351" y="4650029"/>
            <a:ext cx="1428558" cy="42227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3120351" y="2601095"/>
            <a:ext cx="1428558" cy="1698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880686" y="1923763"/>
            <a:ext cx="3456344" cy="431511"/>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65000"/>
                    <a:lumOff val="35000"/>
                  </a:schemeClr>
                </a:solidFill>
              </a:rPr>
              <a:t>Grammaticalization</a:t>
            </a:r>
          </a:p>
        </p:txBody>
      </p:sp>
      <p:sp>
        <p:nvSpPr>
          <p:cNvPr id="15" name="Rectangle à coins arrondis 14"/>
          <p:cNvSpPr/>
          <p:nvPr/>
        </p:nvSpPr>
        <p:spPr>
          <a:xfrm>
            <a:off x="6880686" y="2470778"/>
            <a:ext cx="3440950" cy="400192"/>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dirty="0" err="1">
                <a:solidFill>
                  <a:schemeClr val="tx1">
                    <a:lumMod val="65000"/>
                    <a:lumOff val="35000"/>
                  </a:schemeClr>
                </a:solidFill>
              </a:rPr>
              <a:t>Minor</a:t>
            </a:r>
            <a:r>
              <a:rPr lang="fr-FR" sz="1600" dirty="0">
                <a:solidFill>
                  <a:schemeClr val="tx1">
                    <a:lumMod val="65000"/>
                    <a:lumOff val="35000"/>
                  </a:schemeClr>
                </a:solidFill>
              </a:rPr>
              <a:t> to major patterns</a:t>
            </a:r>
          </a:p>
        </p:txBody>
      </p:sp>
      <p:sp>
        <p:nvSpPr>
          <p:cNvPr id="16" name="Rectangle à coins arrondis 15"/>
          <p:cNvSpPr/>
          <p:nvPr/>
        </p:nvSpPr>
        <p:spPr>
          <a:xfrm>
            <a:off x="3120353" y="5170876"/>
            <a:ext cx="1428557" cy="309367"/>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
        <p:nvSpPr>
          <p:cNvPr id="17" name="Rectangle à coins arrondis 16"/>
          <p:cNvSpPr/>
          <p:nvPr/>
        </p:nvSpPr>
        <p:spPr>
          <a:xfrm>
            <a:off x="3120354" y="2817091"/>
            <a:ext cx="1428557" cy="369455"/>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
        <p:nvSpPr>
          <p:cNvPr id="18" name="Rectangle à coins arrondis 17"/>
          <p:cNvSpPr/>
          <p:nvPr/>
        </p:nvSpPr>
        <p:spPr>
          <a:xfrm>
            <a:off x="3120353" y="3479081"/>
            <a:ext cx="1428558" cy="392495"/>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42423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of change and stages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87</a:t>
            </a:fld>
            <a:endParaRPr lang="fr-FR" dirty="0"/>
          </a:p>
        </p:txBody>
      </p:sp>
      <p:pic>
        <p:nvPicPr>
          <p:cNvPr id="7" name="Image 6" descr="Capture d’écran 2017-07-26 à 17.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50" y="1259840"/>
            <a:ext cx="4526529" cy="5567680"/>
          </a:xfrm>
          <a:prstGeom prst="rect">
            <a:avLst/>
          </a:prstGeom>
        </p:spPr>
      </p:pic>
      <p:sp>
        <p:nvSpPr>
          <p:cNvPr id="6" name="ZoneTexte 5"/>
          <p:cNvSpPr txBox="1"/>
          <p:nvPr/>
        </p:nvSpPr>
        <p:spPr>
          <a:xfrm>
            <a:off x="6896080" y="1279139"/>
            <a:ext cx="3314720" cy="461665"/>
          </a:xfrm>
          <a:prstGeom prst="rect">
            <a:avLst/>
          </a:prstGeom>
          <a:noFill/>
        </p:spPr>
        <p:txBody>
          <a:bodyPr wrap="square" rtlCol="0">
            <a:spAutoFit/>
          </a:bodyPr>
          <a:lstStyle/>
          <a:p>
            <a:pPr algn="ctr"/>
            <a:r>
              <a:rPr lang="en-US" sz="1200" dirty="0">
                <a:solidFill>
                  <a:srgbClr val="7F7F7F"/>
                </a:solidFill>
              </a:rPr>
              <a:t>Table 8. Summary of types of changes, period of emergence and of full grammaticalization</a:t>
            </a:r>
            <a:endParaRPr lang="en-US" sz="1200" dirty="0">
              <a:solidFill>
                <a:srgbClr val="7F7F7F"/>
              </a:solidFill>
            </a:endParaRPr>
          </a:p>
        </p:txBody>
      </p:sp>
      <p:sp>
        <p:nvSpPr>
          <p:cNvPr id="8" name="Rectangle à coins arrondis 7"/>
          <p:cNvSpPr/>
          <p:nvPr/>
        </p:nvSpPr>
        <p:spPr>
          <a:xfrm>
            <a:off x="3120351" y="1808789"/>
            <a:ext cx="1428558" cy="67733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3120351" y="5586461"/>
            <a:ext cx="1428558" cy="11350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120351" y="4650029"/>
            <a:ext cx="1428558" cy="42227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3120351" y="2601095"/>
            <a:ext cx="1428558" cy="1698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880686" y="1923763"/>
            <a:ext cx="3456344" cy="431511"/>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65000"/>
                    <a:lumOff val="35000"/>
                  </a:schemeClr>
                </a:solidFill>
              </a:rPr>
              <a:t>Grammaticalization</a:t>
            </a:r>
          </a:p>
        </p:txBody>
      </p:sp>
      <p:sp>
        <p:nvSpPr>
          <p:cNvPr id="13" name="Rectangle à coins arrondis 12"/>
          <p:cNvSpPr/>
          <p:nvPr/>
        </p:nvSpPr>
        <p:spPr>
          <a:xfrm>
            <a:off x="6896080" y="2992152"/>
            <a:ext cx="3440950" cy="417606"/>
          </a:xfrm>
          <a:prstGeom prst="roundRect">
            <a:avLst/>
          </a:prstGeom>
          <a:solidFill>
            <a:schemeClr val="accent4">
              <a:alpha val="17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dirty="0">
                <a:solidFill>
                  <a:schemeClr val="tx1">
                    <a:lumMod val="65000"/>
                    <a:lumOff val="35000"/>
                  </a:schemeClr>
                </a:solidFill>
              </a:rPr>
              <a:t>Replacement</a:t>
            </a:r>
          </a:p>
        </p:txBody>
      </p:sp>
      <p:sp>
        <p:nvSpPr>
          <p:cNvPr id="14" name="Rectangle à coins arrondis 13"/>
          <p:cNvSpPr/>
          <p:nvPr/>
        </p:nvSpPr>
        <p:spPr>
          <a:xfrm>
            <a:off x="3120352" y="3940368"/>
            <a:ext cx="1428558" cy="631632"/>
          </a:xfrm>
          <a:prstGeom prst="roundRect">
            <a:avLst/>
          </a:prstGeom>
          <a:solidFill>
            <a:schemeClr val="accent4">
              <a:alpha val="17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a:p>
            <a:pPr marL="285750" indent="-285750">
              <a:buFont typeface="Arial"/>
              <a:buChar char="•"/>
            </a:pPr>
            <a:endParaRPr lang="fr-FR" sz="1600" dirty="0">
              <a:solidFill>
                <a:schemeClr val="tx1">
                  <a:lumMod val="65000"/>
                  <a:lumOff val="35000"/>
                </a:schemeClr>
              </a:solidFill>
            </a:endParaRPr>
          </a:p>
        </p:txBody>
      </p:sp>
      <p:sp>
        <p:nvSpPr>
          <p:cNvPr id="15" name="Rectangle à coins arrondis 14"/>
          <p:cNvSpPr/>
          <p:nvPr/>
        </p:nvSpPr>
        <p:spPr>
          <a:xfrm>
            <a:off x="6880686" y="2470778"/>
            <a:ext cx="3440950" cy="400192"/>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dirty="0" err="1">
                <a:solidFill>
                  <a:schemeClr val="tx1">
                    <a:lumMod val="65000"/>
                    <a:lumOff val="35000"/>
                  </a:schemeClr>
                </a:solidFill>
              </a:rPr>
              <a:t>Minor</a:t>
            </a:r>
            <a:r>
              <a:rPr lang="fr-FR" sz="1600" dirty="0">
                <a:solidFill>
                  <a:schemeClr val="tx1">
                    <a:lumMod val="65000"/>
                    <a:lumOff val="35000"/>
                  </a:schemeClr>
                </a:solidFill>
              </a:rPr>
              <a:t> to major patterns</a:t>
            </a:r>
          </a:p>
        </p:txBody>
      </p:sp>
      <p:sp>
        <p:nvSpPr>
          <p:cNvPr id="16" name="Rectangle à coins arrondis 15"/>
          <p:cNvSpPr/>
          <p:nvPr/>
        </p:nvSpPr>
        <p:spPr>
          <a:xfrm>
            <a:off x="3120353" y="5170876"/>
            <a:ext cx="1428557" cy="309367"/>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
        <p:nvSpPr>
          <p:cNvPr id="17" name="Rectangle à coins arrondis 16"/>
          <p:cNvSpPr/>
          <p:nvPr/>
        </p:nvSpPr>
        <p:spPr>
          <a:xfrm>
            <a:off x="3120354" y="2817091"/>
            <a:ext cx="1428557" cy="369455"/>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
        <p:nvSpPr>
          <p:cNvPr id="18" name="Rectangle à coins arrondis 17"/>
          <p:cNvSpPr/>
          <p:nvPr/>
        </p:nvSpPr>
        <p:spPr>
          <a:xfrm>
            <a:off x="3120353" y="3479081"/>
            <a:ext cx="1428558" cy="392495"/>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616126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Types of change and stages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88</a:t>
            </a:fld>
            <a:endParaRPr lang="fr-FR" dirty="0"/>
          </a:p>
        </p:txBody>
      </p:sp>
      <p:pic>
        <p:nvPicPr>
          <p:cNvPr id="7" name="Image 6" descr="Capture d’écran 2017-07-26 à 17.33.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8850" y="1259840"/>
            <a:ext cx="4526529" cy="5567680"/>
          </a:xfrm>
          <a:prstGeom prst="rect">
            <a:avLst/>
          </a:prstGeom>
        </p:spPr>
      </p:pic>
      <p:sp>
        <p:nvSpPr>
          <p:cNvPr id="6" name="ZoneTexte 5"/>
          <p:cNvSpPr txBox="1"/>
          <p:nvPr/>
        </p:nvSpPr>
        <p:spPr>
          <a:xfrm>
            <a:off x="6896080" y="1279139"/>
            <a:ext cx="3314720" cy="461665"/>
          </a:xfrm>
          <a:prstGeom prst="rect">
            <a:avLst/>
          </a:prstGeom>
          <a:noFill/>
        </p:spPr>
        <p:txBody>
          <a:bodyPr wrap="square" rtlCol="0">
            <a:spAutoFit/>
          </a:bodyPr>
          <a:lstStyle/>
          <a:p>
            <a:pPr algn="ctr"/>
            <a:r>
              <a:rPr lang="en-US" sz="1200" dirty="0">
                <a:solidFill>
                  <a:srgbClr val="7F7F7F"/>
                </a:solidFill>
              </a:rPr>
              <a:t>Table 8. Summary of types of changes, period of emergence and of full grammaticalization</a:t>
            </a:r>
            <a:endParaRPr lang="en-US" sz="1200" dirty="0">
              <a:solidFill>
                <a:srgbClr val="7F7F7F"/>
              </a:solidFill>
            </a:endParaRPr>
          </a:p>
        </p:txBody>
      </p:sp>
      <p:sp>
        <p:nvSpPr>
          <p:cNvPr id="8" name="Rectangle à coins arrondis 7"/>
          <p:cNvSpPr/>
          <p:nvPr/>
        </p:nvSpPr>
        <p:spPr>
          <a:xfrm>
            <a:off x="3120351" y="1808789"/>
            <a:ext cx="1428558" cy="67733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3120351" y="5586461"/>
            <a:ext cx="1428558" cy="11350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3120351" y="4650029"/>
            <a:ext cx="1428558" cy="42227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3120351" y="2601095"/>
            <a:ext cx="1428558" cy="169814"/>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6880686" y="1923763"/>
            <a:ext cx="3456344" cy="431511"/>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chemeClr val="tx1">
                    <a:lumMod val="65000"/>
                    <a:lumOff val="35000"/>
                  </a:schemeClr>
                </a:solidFill>
              </a:rPr>
              <a:t>Grammaticalization</a:t>
            </a:r>
          </a:p>
        </p:txBody>
      </p:sp>
      <p:sp>
        <p:nvSpPr>
          <p:cNvPr id="13" name="Rectangle à coins arrondis 12"/>
          <p:cNvSpPr/>
          <p:nvPr/>
        </p:nvSpPr>
        <p:spPr>
          <a:xfrm>
            <a:off x="6896080" y="2992152"/>
            <a:ext cx="3440950" cy="417606"/>
          </a:xfrm>
          <a:prstGeom prst="roundRect">
            <a:avLst/>
          </a:prstGeom>
          <a:solidFill>
            <a:schemeClr val="accent4">
              <a:alpha val="17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dirty="0">
                <a:solidFill>
                  <a:schemeClr val="tx1">
                    <a:lumMod val="65000"/>
                    <a:lumOff val="35000"/>
                  </a:schemeClr>
                </a:solidFill>
              </a:rPr>
              <a:t>Replacement</a:t>
            </a:r>
          </a:p>
        </p:txBody>
      </p:sp>
      <p:sp>
        <p:nvSpPr>
          <p:cNvPr id="14" name="Rectangle à coins arrondis 13"/>
          <p:cNvSpPr/>
          <p:nvPr/>
        </p:nvSpPr>
        <p:spPr>
          <a:xfrm>
            <a:off x="3120352" y="3940368"/>
            <a:ext cx="1428558" cy="631632"/>
          </a:xfrm>
          <a:prstGeom prst="roundRect">
            <a:avLst/>
          </a:prstGeom>
          <a:solidFill>
            <a:schemeClr val="accent4">
              <a:alpha val="17000"/>
            </a:schemeClr>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a:p>
            <a:pPr marL="285750" indent="-285750">
              <a:buFont typeface="Arial"/>
              <a:buChar char="•"/>
            </a:pPr>
            <a:endParaRPr lang="fr-FR" sz="1600" dirty="0">
              <a:solidFill>
                <a:schemeClr val="tx1">
                  <a:lumMod val="65000"/>
                  <a:lumOff val="35000"/>
                </a:schemeClr>
              </a:solidFill>
            </a:endParaRPr>
          </a:p>
        </p:txBody>
      </p:sp>
      <p:sp>
        <p:nvSpPr>
          <p:cNvPr id="15" name="Rectangle à coins arrondis 14"/>
          <p:cNvSpPr/>
          <p:nvPr/>
        </p:nvSpPr>
        <p:spPr>
          <a:xfrm>
            <a:off x="6880686" y="2470778"/>
            <a:ext cx="3440950" cy="400192"/>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dirty="0" err="1">
                <a:solidFill>
                  <a:schemeClr val="tx1">
                    <a:lumMod val="65000"/>
                    <a:lumOff val="35000"/>
                  </a:schemeClr>
                </a:solidFill>
              </a:rPr>
              <a:t>Minor</a:t>
            </a:r>
            <a:r>
              <a:rPr lang="fr-FR" sz="1600" dirty="0">
                <a:solidFill>
                  <a:schemeClr val="tx1">
                    <a:lumMod val="65000"/>
                    <a:lumOff val="35000"/>
                  </a:schemeClr>
                </a:solidFill>
              </a:rPr>
              <a:t> to major patterns</a:t>
            </a:r>
          </a:p>
        </p:txBody>
      </p:sp>
      <p:sp>
        <p:nvSpPr>
          <p:cNvPr id="16" name="Rectangle à coins arrondis 15"/>
          <p:cNvSpPr/>
          <p:nvPr/>
        </p:nvSpPr>
        <p:spPr>
          <a:xfrm>
            <a:off x="3120353" y="5170876"/>
            <a:ext cx="1428557" cy="309367"/>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
        <p:nvSpPr>
          <p:cNvPr id="17" name="Rectangle à coins arrondis 16"/>
          <p:cNvSpPr/>
          <p:nvPr/>
        </p:nvSpPr>
        <p:spPr>
          <a:xfrm>
            <a:off x="3120354" y="2817091"/>
            <a:ext cx="1428557" cy="369455"/>
          </a:xfrm>
          <a:prstGeom prst="roundRect">
            <a:avLst/>
          </a:prstGeom>
          <a:solidFill>
            <a:schemeClr val="accent2">
              <a:alpha val="17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
        <p:nvSpPr>
          <p:cNvPr id="18" name="Rectangle à coins arrondis 17"/>
          <p:cNvSpPr/>
          <p:nvPr/>
        </p:nvSpPr>
        <p:spPr>
          <a:xfrm>
            <a:off x="3120353" y="3479081"/>
            <a:ext cx="1428558" cy="392495"/>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6896080" y="3515115"/>
            <a:ext cx="3440950" cy="417606"/>
          </a:xfrm>
          <a:prstGeom prst="roundRect">
            <a:avLst/>
          </a:prstGeom>
          <a:solidFill>
            <a:schemeClr val="accent3">
              <a:alpha val="17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r>
              <a:rPr lang="fr-FR" sz="1600" dirty="0" err="1">
                <a:solidFill>
                  <a:schemeClr val="tx1">
                    <a:lumMod val="65000"/>
                    <a:lumOff val="35000"/>
                  </a:schemeClr>
                </a:solidFill>
              </a:rPr>
              <a:t>Loss</a:t>
            </a:r>
            <a:r>
              <a:rPr lang="fr-FR" sz="1600" dirty="0">
                <a:solidFill>
                  <a:schemeClr val="tx1">
                    <a:lumMod val="65000"/>
                    <a:lumOff val="35000"/>
                  </a:schemeClr>
                </a:solidFill>
              </a:rPr>
              <a:t> of suffixes</a:t>
            </a:r>
          </a:p>
        </p:txBody>
      </p:sp>
      <p:sp>
        <p:nvSpPr>
          <p:cNvPr id="20" name="Rectangle à coins arrondis 19"/>
          <p:cNvSpPr/>
          <p:nvPr/>
        </p:nvSpPr>
        <p:spPr>
          <a:xfrm>
            <a:off x="3120353" y="3239490"/>
            <a:ext cx="1428556" cy="208803"/>
          </a:xfrm>
          <a:prstGeom prst="roundRect">
            <a:avLst/>
          </a:prstGeom>
          <a:solidFill>
            <a:schemeClr val="accent3">
              <a:alpha val="17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endParaRPr lang="fr-FR" sz="1600" dirty="0">
              <a:solidFill>
                <a:schemeClr val="tx1">
                  <a:lumMod val="65000"/>
                  <a:lumOff val="35000"/>
                </a:schemeClr>
              </a:solidFill>
            </a:endParaRPr>
          </a:p>
        </p:txBody>
      </p:sp>
    </p:spTree>
    <p:extLst>
      <p:ext uri="{BB962C8B-B14F-4D97-AF65-F5344CB8AC3E}">
        <p14:creationId xmlns:p14="http://schemas.microsoft.com/office/powerpoint/2010/main" val="11920405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50"/>
            <a:ext cx="10515600" cy="1325563"/>
          </a:xfrm>
        </p:spPr>
        <p:txBody>
          <a:bodyPr>
            <a:normAutofit/>
          </a:bodyPr>
          <a:lstStyle/>
          <a:p>
            <a:r>
              <a:rPr lang="fr-FR" sz="4000" dirty="0"/>
              <a:t>The diachrony of </a:t>
            </a:r>
            <a:r>
              <a:rPr lang="fr-FR" sz="4000" dirty="0" err="1"/>
              <a:t>affixing</a:t>
            </a:r>
            <a:r>
              <a:rPr lang="fr-FR" sz="4000" dirty="0"/>
              <a:t> </a:t>
            </a:r>
            <a:r>
              <a:rPr lang="fr-FR" sz="4000" dirty="0" err="1"/>
              <a:t>preferences</a:t>
            </a:r>
            <a:endParaRPr lang="fr-FR" sz="4000"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89</a:t>
            </a:fld>
            <a:endParaRPr lang="fr-FR" dirty="0"/>
          </a:p>
        </p:txBody>
      </p:sp>
      <p:pic>
        <p:nvPicPr>
          <p:cNvPr id="3" name="Image 2" descr="Capture d’écran 2017-07-26 à 17.35.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878" y="1179349"/>
            <a:ext cx="5520053" cy="5557520"/>
          </a:xfrm>
          <a:prstGeom prst="rect">
            <a:avLst/>
          </a:prstGeom>
        </p:spPr>
      </p:pic>
    </p:spTree>
    <p:extLst>
      <p:ext uri="{BB962C8B-B14F-4D97-AF65-F5344CB8AC3E}">
        <p14:creationId xmlns:p14="http://schemas.microsoft.com/office/powerpoint/2010/main" val="855460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en-US" dirty="0" smtClean="0"/>
              <a:t>Diachronic typology</a:t>
            </a:r>
            <a:endParaRPr lang="en-US" dirty="0"/>
          </a:p>
        </p:txBody>
      </p:sp>
      <p:sp>
        <p:nvSpPr>
          <p:cNvPr id="3" name="מציין מיקום תוכן 2"/>
          <p:cNvSpPr>
            <a:spLocks noGrp="1"/>
          </p:cNvSpPr>
          <p:nvPr>
            <p:ph idx="1"/>
          </p:nvPr>
        </p:nvSpPr>
        <p:spPr/>
        <p:txBody>
          <a:bodyPr>
            <a:normAutofit lnSpcReduction="10000"/>
          </a:bodyPr>
          <a:lstStyle/>
          <a:p>
            <a:pPr marL="0" indent="0">
              <a:buNone/>
            </a:pPr>
            <a:r>
              <a:rPr lang="en-US" dirty="0" smtClean="0">
                <a:latin typeface="+mj-lt"/>
              </a:rPr>
              <a:t>Cross-linguistically recurrent categories are generally assumed to be the result of cross-linguistically recurrent patterns of </a:t>
            </a:r>
            <a:r>
              <a:rPr lang="en-US" dirty="0" smtClean="0">
                <a:latin typeface="+mj-lt"/>
              </a:rPr>
              <a:t>grammaticalization or other general and regular processes of change.</a:t>
            </a:r>
            <a:endParaRPr lang="en-US" dirty="0" smtClean="0">
              <a:latin typeface="+mj-lt"/>
            </a:endParaRPr>
          </a:p>
          <a:p>
            <a:pPr marL="0" indent="0">
              <a:buNone/>
            </a:pPr>
            <a:endParaRPr lang="en-US" dirty="0">
              <a:latin typeface="Gill Sans MT" panose="020B0502020104020203" pitchFamily="34" charset="0"/>
            </a:endParaRPr>
          </a:p>
          <a:p>
            <a:pPr marL="0" indent="0">
              <a:buNone/>
            </a:pPr>
            <a:endParaRPr lang="en-US" dirty="0" smtClean="0">
              <a:latin typeface="Gill Sans MT" panose="020B0502020104020203" pitchFamily="34" charset="0"/>
            </a:endParaRPr>
          </a:p>
          <a:p>
            <a:pPr marL="0" indent="0">
              <a:buNone/>
            </a:pPr>
            <a:endParaRPr lang="en-US" dirty="0">
              <a:latin typeface="Gill Sans MT" panose="020B0502020104020203" pitchFamily="34" charset="0"/>
            </a:endParaRPr>
          </a:p>
          <a:p>
            <a:pPr marL="0" indent="0">
              <a:buNone/>
            </a:pPr>
            <a:endParaRPr lang="en-US" dirty="0" smtClean="0">
              <a:latin typeface="Gill Sans MT" panose="020B0502020104020203" pitchFamily="34" charset="0"/>
            </a:endParaRPr>
          </a:p>
          <a:p>
            <a:pPr marL="0" indent="0">
              <a:buNone/>
            </a:pPr>
            <a:endParaRPr lang="en-US" dirty="0" smtClean="0">
              <a:latin typeface="Gill Sans MT" panose="020B0502020104020203" pitchFamily="34" charset="0"/>
            </a:endParaRPr>
          </a:p>
          <a:p>
            <a:pPr marL="0" indent="0">
              <a:buNone/>
            </a:pPr>
            <a:r>
              <a:rPr lang="en-US" sz="2000" dirty="0">
                <a:latin typeface="+mj-lt"/>
              </a:rPr>
              <a:t>Joan </a:t>
            </a:r>
            <a:r>
              <a:rPr lang="en-US" sz="2000" dirty="0" err="1">
                <a:latin typeface="+mj-lt"/>
              </a:rPr>
              <a:t>Bybee</a:t>
            </a:r>
            <a:r>
              <a:rPr lang="en-US" sz="2000" dirty="0">
                <a:latin typeface="+mj-lt"/>
              </a:rPr>
              <a:t>, William </a:t>
            </a:r>
            <a:r>
              <a:rPr lang="en-US" sz="2000" dirty="0" err="1">
                <a:latin typeface="+mj-lt"/>
              </a:rPr>
              <a:t>Pagliuca</a:t>
            </a:r>
            <a:r>
              <a:rPr lang="en-US" sz="2000" dirty="0">
                <a:latin typeface="+mj-lt"/>
              </a:rPr>
              <a:t> &amp; Revere Perkins (1994), </a:t>
            </a:r>
            <a:r>
              <a:rPr lang="en-US" sz="2000" i="1" dirty="0">
                <a:latin typeface="+mj-lt"/>
              </a:rPr>
              <a:t>The Evolution of Grammar. Tense, aspect and modality in the languages of the world</a:t>
            </a:r>
            <a:r>
              <a:rPr lang="en-US" sz="2000" dirty="0">
                <a:latin typeface="+mj-lt"/>
              </a:rPr>
              <a:t>. Chicago.</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386" y="3068961"/>
            <a:ext cx="5875415" cy="213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58862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3675"/>
            <a:ext cx="10515600" cy="1325563"/>
          </a:xfrm>
        </p:spPr>
        <p:txBody>
          <a:bodyPr>
            <a:normAutofit/>
          </a:bodyPr>
          <a:lstStyle/>
          <a:p>
            <a:r>
              <a:rPr lang="fr-FR" sz="4000" dirty="0"/>
              <a:t>The diachrony of </a:t>
            </a:r>
            <a:r>
              <a:rPr lang="fr-FR" sz="4000" dirty="0" err="1"/>
              <a:t>affixing</a:t>
            </a:r>
            <a:r>
              <a:rPr lang="fr-FR" sz="4000" dirty="0"/>
              <a:t> </a:t>
            </a:r>
            <a:r>
              <a:rPr lang="fr-FR" sz="4000" dirty="0" err="1"/>
              <a:t>preferences</a:t>
            </a:r>
            <a:endParaRPr lang="fr-FR" sz="4000"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90</a:t>
            </a:fld>
            <a:endParaRPr lang="fr-FR" dirty="0"/>
          </a:p>
        </p:txBody>
      </p:sp>
      <p:pic>
        <p:nvPicPr>
          <p:cNvPr id="3" name="Image 2" descr="Capture d’écran 2017-07-26 à 17.35.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878" y="1179349"/>
            <a:ext cx="5520053" cy="5557520"/>
          </a:xfrm>
          <a:prstGeom prst="rect">
            <a:avLst/>
          </a:prstGeom>
        </p:spPr>
      </p:pic>
      <p:sp>
        <p:nvSpPr>
          <p:cNvPr id="6" name="Rectangle à coins arrondis 5"/>
          <p:cNvSpPr/>
          <p:nvPr/>
        </p:nvSpPr>
        <p:spPr>
          <a:xfrm>
            <a:off x="3620654" y="6398203"/>
            <a:ext cx="3637588" cy="323272"/>
          </a:xfrm>
          <a:prstGeom prst="roundRect">
            <a:avLst/>
          </a:prstGeom>
          <a:solidFill>
            <a:srgbClr val="F79646">
              <a:alpha val="17000"/>
            </a:srgbClr>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905692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Contact?</a:t>
            </a:r>
            <a:endParaRPr lang="fr-FR" sz="4000" dirty="0"/>
          </a:p>
        </p:txBody>
      </p:sp>
      <p:pic>
        <p:nvPicPr>
          <p:cNvPr id="7" name="Content Placeholder 6"/>
          <p:cNvPicPr>
            <a:picLocks noGrp="1" noChangeAspect="1"/>
          </p:cNvPicPr>
          <p:nvPr>
            <p:ph idx="1"/>
          </p:nvPr>
        </p:nvPicPr>
        <p:blipFill>
          <a:blip r:embed="rId2"/>
          <a:stretch>
            <a:fillRect/>
          </a:stretch>
        </p:blipFill>
        <p:spPr>
          <a:xfrm>
            <a:off x="3096419" y="365125"/>
            <a:ext cx="5999162" cy="4571554"/>
          </a:xfrm>
          <a:prstGeom prst="rect">
            <a:avLst/>
          </a:prstGeom>
        </p:spPr>
      </p:pic>
      <p:sp>
        <p:nvSpPr>
          <p:cNvPr id="5" name="Espace réservé du numéro de diapositive 4"/>
          <p:cNvSpPr>
            <a:spLocks noGrp="1"/>
          </p:cNvSpPr>
          <p:nvPr>
            <p:ph type="sldNum" sz="quarter" idx="12"/>
          </p:nvPr>
        </p:nvSpPr>
        <p:spPr/>
        <p:txBody>
          <a:bodyPr/>
          <a:lstStyle/>
          <a:p>
            <a:fld id="{542BF97E-BD5A-EA40-BD61-8369B7D657D8}" type="slidenum">
              <a:rPr lang="fr-FR" smtClean="0"/>
              <a:t>91</a:t>
            </a:fld>
            <a:endParaRPr lang="fr-FR" dirty="0"/>
          </a:p>
        </p:txBody>
      </p:sp>
      <p:pic>
        <p:nvPicPr>
          <p:cNvPr id="8" name="Picture 7"/>
          <p:cNvPicPr>
            <a:picLocks noChangeAspect="1"/>
          </p:cNvPicPr>
          <p:nvPr/>
        </p:nvPicPr>
        <p:blipFill>
          <a:blip r:embed="rId3"/>
          <a:stretch>
            <a:fillRect/>
          </a:stretch>
        </p:blipFill>
        <p:spPr>
          <a:xfrm>
            <a:off x="2100263" y="5094275"/>
            <a:ext cx="7758111" cy="1462594"/>
          </a:xfrm>
          <a:prstGeom prst="rect">
            <a:avLst/>
          </a:prstGeom>
        </p:spPr>
      </p:pic>
      <p:sp>
        <p:nvSpPr>
          <p:cNvPr id="9" name="TextBox 8"/>
          <p:cNvSpPr txBox="1"/>
          <p:nvPr/>
        </p:nvSpPr>
        <p:spPr>
          <a:xfrm>
            <a:off x="9829800" y="1928813"/>
            <a:ext cx="2185988" cy="369332"/>
          </a:xfrm>
          <a:prstGeom prst="rect">
            <a:avLst/>
          </a:prstGeom>
          <a:noFill/>
        </p:spPr>
        <p:txBody>
          <a:bodyPr wrap="square" rtlCol="0">
            <a:spAutoFit/>
          </a:bodyPr>
          <a:lstStyle/>
          <a:p>
            <a:pPr marL="0" algn="r" defTabSz="914400" rtl="1" eaLnBrk="1" latinLnBrk="0" hangingPunct="1"/>
            <a:r>
              <a:rPr lang="en-US" dirty="0" smtClean="0"/>
              <a:t>Grossman (2018)</a:t>
            </a:r>
            <a:endParaRPr lang="en-US" dirty="0"/>
          </a:p>
        </p:txBody>
      </p:sp>
    </p:spTree>
    <p:extLst>
      <p:ext uri="{BB962C8B-B14F-4D97-AF65-F5344CB8AC3E}">
        <p14:creationId xmlns:p14="http://schemas.microsoft.com/office/powerpoint/2010/main" val="6075983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a:bodyPr>
          <a:lstStyle/>
          <a:p>
            <a:r>
              <a:rPr lang="en-US" sz="2000" dirty="0">
                <a:latin typeface="+mj-lt"/>
              </a:rPr>
              <a:t>Directly relevant </a:t>
            </a:r>
            <a:r>
              <a:rPr lang="en-US" sz="2000" dirty="0">
                <a:latin typeface="+mj-lt"/>
              </a:rPr>
              <a:t>for larger </a:t>
            </a:r>
            <a:r>
              <a:rPr lang="en-US" sz="2000" dirty="0">
                <a:latin typeface="+mj-lt"/>
              </a:rPr>
              <a:t>questions, such as the </a:t>
            </a:r>
            <a:r>
              <a:rPr lang="en-US" sz="2000" dirty="0">
                <a:latin typeface="+mj-lt"/>
              </a:rPr>
              <a:t>relationship between language universals and language change (e.g., Good 2008): do synchronic structural universals constrain change, or do diachronic universals, ultimately motivated by synchronic usage</a:t>
            </a:r>
            <a:r>
              <a:rPr lang="en-US" sz="2000" i="1" dirty="0">
                <a:latin typeface="+mj-lt"/>
              </a:rPr>
              <a:t> </a:t>
            </a:r>
            <a:r>
              <a:rPr lang="en-US" sz="2000" dirty="0">
                <a:latin typeface="+mj-lt"/>
              </a:rPr>
              <a:t>factors, give rise to synchronic universals?</a:t>
            </a:r>
            <a:r>
              <a:rPr lang="fr-FR" sz="2000" dirty="0">
                <a:latin typeface="+mj-lt"/>
              </a:rPr>
              <a:t> </a:t>
            </a:r>
          </a:p>
          <a:p>
            <a:r>
              <a:rPr lang="en-US" sz="2000" dirty="0">
                <a:latin typeface="+mj-lt"/>
              </a:rPr>
              <a:t>Apparently </a:t>
            </a:r>
            <a:r>
              <a:rPr lang="en-US" sz="2000" dirty="0">
                <a:latin typeface="+mj-lt"/>
              </a:rPr>
              <a:t>‘counter-directional’ changes are </a:t>
            </a:r>
            <a:r>
              <a:rPr lang="en-US" sz="2000" dirty="0">
                <a:latin typeface="+mj-lt"/>
              </a:rPr>
              <a:t>crucial here: </a:t>
            </a:r>
            <a:r>
              <a:rPr lang="en-US" sz="2000" dirty="0">
                <a:latin typeface="+mj-lt"/>
              </a:rPr>
              <a:t>why should language change lead to universally dispreferred distributions of linguistic structures</a:t>
            </a:r>
            <a:r>
              <a:rPr lang="en-US" sz="2000" dirty="0">
                <a:latin typeface="+mj-lt"/>
              </a:rPr>
              <a:t>?</a:t>
            </a:r>
          </a:p>
          <a:p>
            <a:r>
              <a:rPr lang="en-US" sz="2000" dirty="0">
                <a:latin typeface="+mj-lt"/>
              </a:rPr>
              <a:t>In brief, language change seems to be indifferent to typological distributions</a:t>
            </a:r>
            <a:r>
              <a:rPr lang="en-US" sz="2000" dirty="0" smtClean="0">
                <a:latin typeface="+mj-lt"/>
              </a:rPr>
              <a:t>.</a:t>
            </a:r>
            <a:endParaRPr lang="en-US" sz="2000" dirty="0">
              <a:latin typeface="+mj-lt"/>
            </a:endParaRPr>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92</a:t>
            </a:fld>
            <a:endParaRPr lang="fr-FR" dirty="0"/>
          </a:p>
        </p:txBody>
      </p:sp>
    </p:spTree>
    <p:extLst>
      <p:ext uri="{BB962C8B-B14F-4D97-AF65-F5344CB8AC3E}">
        <p14:creationId xmlns:p14="http://schemas.microsoft.com/office/powerpoint/2010/main" val="156907978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Conclusions</a:t>
            </a:r>
            <a:endParaRPr lang="fr-FR" dirty="0"/>
          </a:p>
        </p:txBody>
      </p:sp>
      <p:sp>
        <p:nvSpPr>
          <p:cNvPr id="3" name="Espace réservé du contenu 2"/>
          <p:cNvSpPr>
            <a:spLocks noGrp="1"/>
          </p:cNvSpPr>
          <p:nvPr>
            <p:ph idx="1"/>
          </p:nvPr>
        </p:nvSpPr>
        <p:spPr/>
        <p:txBody>
          <a:bodyPr>
            <a:normAutofit/>
          </a:bodyPr>
          <a:lstStyle/>
          <a:p>
            <a:r>
              <a:rPr lang="en-US" sz="2000" dirty="0">
                <a:latin typeface="+mj-lt"/>
              </a:rPr>
              <a:t>Ancient </a:t>
            </a:r>
            <a:r>
              <a:rPr lang="en-US" sz="2000" dirty="0">
                <a:latin typeface="+mj-lt"/>
              </a:rPr>
              <a:t>Egyptian-Coptic (Afroasiatic) shows a long-term diachronic macro-change from mixed suffixing-prefixing to an </a:t>
            </a:r>
            <a:r>
              <a:rPr lang="en-US" sz="2000" dirty="0">
                <a:latin typeface="+mj-lt"/>
              </a:rPr>
              <a:t>overwhelming </a:t>
            </a:r>
            <a:r>
              <a:rPr lang="en-US" sz="2000" dirty="0">
                <a:latin typeface="+mj-lt"/>
              </a:rPr>
              <a:t>preference for prefixing.</a:t>
            </a:r>
            <a:r>
              <a:rPr lang="fr-FR" sz="2000" dirty="0">
                <a:latin typeface="+mj-lt"/>
              </a:rPr>
              <a:t> </a:t>
            </a:r>
          </a:p>
          <a:p>
            <a:r>
              <a:rPr lang="en-US" sz="2000" dirty="0">
                <a:latin typeface="+mj-lt"/>
              </a:rPr>
              <a:t>Changes in </a:t>
            </a:r>
            <a:r>
              <a:rPr lang="en-US" sz="2000" dirty="0">
                <a:latin typeface="+mj-lt"/>
              </a:rPr>
              <a:t>affix order in Ancient Egyptian-Coptic occur at different times, at different rates, and to different degrees in different domains. </a:t>
            </a:r>
            <a:endParaRPr lang="en-US" sz="2000" dirty="0">
              <a:latin typeface="+mj-lt"/>
            </a:endParaRPr>
          </a:p>
          <a:p>
            <a:r>
              <a:rPr lang="en-US" sz="2000" dirty="0">
                <a:latin typeface="+mj-lt"/>
              </a:rPr>
              <a:t>Crucially</a:t>
            </a:r>
            <a:r>
              <a:rPr lang="en-US" sz="2000" dirty="0">
                <a:latin typeface="+mj-lt"/>
              </a:rPr>
              <a:t>, there is nothing unusual about the actual processes of change themselves; what </a:t>
            </a:r>
            <a:r>
              <a:rPr lang="en-US" sz="2000" i="1" dirty="0">
                <a:latin typeface="+mj-lt"/>
              </a:rPr>
              <a:t>may</a:t>
            </a:r>
            <a:r>
              <a:rPr lang="en-US" sz="2000" dirty="0">
                <a:latin typeface="+mj-lt"/>
              </a:rPr>
              <a:t> be unusual, from a cross-linguistic point of view, is the length of uninterrupted documentation of a single language, which allows us to observe long-term changes with abundant evidence</a:t>
            </a:r>
            <a:r>
              <a:rPr lang="en-US" sz="2000" dirty="0" smtClean="0">
                <a:latin typeface="+mj-lt"/>
              </a:rPr>
              <a:t>.</a:t>
            </a:r>
          </a:p>
          <a:p>
            <a:r>
              <a:rPr lang="en-US" sz="2000" dirty="0" smtClean="0">
                <a:latin typeface="+mj-lt"/>
              </a:rPr>
              <a:t>Other factors include (rare) VSO order in Earlier Egyptian, </a:t>
            </a:r>
            <a:endParaRPr lang="en-US" sz="2000" dirty="0">
              <a:latin typeface="+mj-lt"/>
            </a:endParaRPr>
          </a:p>
          <a:p>
            <a:r>
              <a:rPr lang="fr-FR" sz="2000" dirty="0">
                <a:latin typeface="+mj-lt"/>
              </a:rPr>
              <a:t>As </a:t>
            </a:r>
            <a:r>
              <a:rPr lang="fr-FR" sz="2000" dirty="0" err="1">
                <a:latin typeface="+mj-lt"/>
              </a:rPr>
              <a:t>such</a:t>
            </a:r>
            <a:r>
              <a:rPr lang="fr-FR" sz="2000" dirty="0">
                <a:latin typeface="+mj-lt"/>
              </a:rPr>
              <a:t>, </a:t>
            </a:r>
            <a:r>
              <a:rPr lang="fr-FR" sz="2000" dirty="0" err="1">
                <a:latin typeface="+mj-lt"/>
              </a:rPr>
              <a:t>while</a:t>
            </a:r>
            <a:r>
              <a:rPr lang="fr-FR" sz="2000" dirty="0">
                <a:latin typeface="+mj-lt"/>
              </a:rPr>
              <a:t> </a:t>
            </a:r>
            <a:r>
              <a:rPr lang="fr-FR" sz="2000" dirty="0" err="1">
                <a:latin typeface="+mj-lt"/>
              </a:rPr>
              <a:t>Coptic-Egyptian</a:t>
            </a:r>
            <a:r>
              <a:rPr lang="fr-FR" sz="2000" dirty="0">
                <a:latin typeface="+mj-lt"/>
              </a:rPr>
              <a:t> </a:t>
            </a:r>
            <a:r>
              <a:rPr lang="fr-FR" sz="2000" dirty="0" err="1">
                <a:latin typeface="+mj-lt"/>
              </a:rPr>
              <a:t>seems</a:t>
            </a:r>
            <a:r>
              <a:rPr lang="fr-FR" sz="2000" dirty="0">
                <a:latin typeface="+mj-lt"/>
              </a:rPr>
              <a:t> to </a:t>
            </a:r>
            <a:r>
              <a:rPr lang="fr-FR" sz="2000" dirty="0" err="1">
                <a:latin typeface="+mj-lt"/>
              </a:rPr>
              <a:t>be</a:t>
            </a:r>
            <a:r>
              <a:rPr lang="fr-FR" sz="2000" dirty="0">
                <a:latin typeface="+mj-lt"/>
              </a:rPr>
              <a:t> </a:t>
            </a:r>
            <a:r>
              <a:rPr lang="fr-FR" sz="2000" dirty="0" err="1">
                <a:latin typeface="+mj-lt"/>
              </a:rPr>
              <a:t>swimming</a:t>
            </a:r>
            <a:r>
              <a:rPr lang="fr-FR" sz="2000" dirty="0">
                <a:latin typeface="+mj-lt"/>
              </a:rPr>
              <a:t> </a:t>
            </a:r>
            <a:r>
              <a:rPr lang="fr-FR" sz="2000" dirty="0" err="1">
                <a:latin typeface="+mj-lt"/>
              </a:rPr>
              <a:t>against</a:t>
            </a:r>
            <a:r>
              <a:rPr lang="fr-FR" sz="2000" dirty="0">
                <a:latin typeface="+mj-lt"/>
              </a:rPr>
              <a:t> the </a:t>
            </a:r>
            <a:r>
              <a:rPr lang="fr-FR" sz="2000" dirty="0" err="1">
                <a:latin typeface="+mj-lt"/>
              </a:rPr>
              <a:t>typological</a:t>
            </a:r>
            <a:r>
              <a:rPr lang="fr-FR" sz="2000" dirty="0">
                <a:latin typeface="+mj-lt"/>
              </a:rPr>
              <a:t> </a:t>
            </a:r>
            <a:r>
              <a:rPr lang="fr-FR" sz="2000" dirty="0" err="1">
                <a:latin typeface="+mj-lt"/>
              </a:rPr>
              <a:t>tide</a:t>
            </a:r>
            <a:r>
              <a:rPr lang="fr-FR" sz="2000" dirty="0">
                <a:latin typeface="+mj-lt"/>
              </a:rPr>
              <a:t>, </a:t>
            </a:r>
            <a:r>
              <a:rPr lang="fr-FR" sz="2000" dirty="0" err="1">
                <a:latin typeface="+mj-lt"/>
              </a:rPr>
              <a:t>it</a:t>
            </a:r>
            <a:r>
              <a:rPr lang="fr-FR" sz="2000" dirty="0">
                <a:latin typeface="+mj-lt"/>
              </a:rPr>
              <a:t> </a:t>
            </a:r>
            <a:r>
              <a:rPr lang="fr-FR" sz="2000" dirty="0" err="1">
                <a:latin typeface="+mj-lt"/>
              </a:rPr>
              <a:t>is</a:t>
            </a:r>
            <a:r>
              <a:rPr lang="fr-FR" sz="2000" dirty="0">
                <a:latin typeface="+mj-lt"/>
              </a:rPr>
              <a:t> </a:t>
            </a:r>
            <a:r>
              <a:rPr lang="fr-FR" sz="2000" dirty="0" err="1">
                <a:latin typeface="+mj-lt"/>
              </a:rPr>
              <a:t>just</a:t>
            </a:r>
            <a:r>
              <a:rPr lang="fr-FR" sz="2000" dirty="0">
                <a:latin typeface="+mj-lt"/>
              </a:rPr>
              <a:t> </a:t>
            </a:r>
            <a:r>
              <a:rPr lang="fr-FR" sz="2000" dirty="0" err="1">
                <a:latin typeface="+mj-lt"/>
              </a:rPr>
              <a:t>paddling</a:t>
            </a:r>
            <a:r>
              <a:rPr lang="fr-FR" sz="2000" dirty="0">
                <a:latin typeface="+mj-lt"/>
              </a:rPr>
              <a:t> </a:t>
            </a:r>
            <a:r>
              <a:rPr lang="fr-FR" sz="2000" dirty="0" err="1">
                <a:latin typeface="+mj-lt"/>
              </a:rPr>
              <a:t>along</a:t>
            </a:r>
            <a:r>
              <a:rPr lang="fr-FR" sz="2000" dirty="0">
                <a:latin typeface="+mj-lt"/>
              </a:rPr>
              <a:t>, construction by construction, </a:t>
            </a:r>
            <a:r>
              <a:rPr lang="fr-FR" sz="2000" dirty="0" err="1">
                <a:latin typeface="+mj-lt"/>
              </a:rPr>
              <a:t>with</a:t>
            </a:r>
            <a:r>
              <a:rPr lang="fr-FR" sz="2000" dirty="0">
                <a:latin typeface="+mj-lt"/>
              </a:rPr>
              <a:t> </a:t>
            </a:r>
            <a:r>
              <a:rPr lang="fr-FR" sz="2000" dirty="0" err="1">
                <a:latin typeface="+mj-lt"/>
              </a:rPr>
              <a:t>regular</a:t>
            </a:r>
            <a:r>
              <a:rPr lang="fr-FR" sz="2000" dirty="0">
                <a:latin typeface="+mj-lt"/>
              </a:rPr>
              <a:t> </a:t>
            </a:r>
            <a:r>
              <a:rPr lang="fr-FR" sz="2000" dirty="0" err="1">
                <a:latin typeface="+mj-lt"/>
              </a:rPr>
              <a:t>processes</a:t>
            </a:r>
            <a:r>
              <a:rPr lang="fr-FR" sz="2000" dirty="0">
                <a:latin typeface="+mj-lt"/>
              </a:rPr>
              <a:t> of </a:t>
            </a:r>
            <a:r>
              <a:rPr lang="fr-FR" sz="2000" dirty="0" err="1">
                <a:latin typeface="+mj-lt"/>
              </a:rPr>
              <a:t>language</a:t>
            </a:r>
            <a:r>
              <a:rPr lang="fr-FR" sz="2000" dirty="0">
                <a:latin typeface="+mj-lt"/>
              </a:rPr>
              <a:t> change.</a:t>
            </a:r>
          </a:p>
          <a:p>
            <a:pPr marL="0" indent="0">
              <a:buNone/>
            </a:pPr>
            <a:r>
              <a:rPr lang="fr-FR" sz="2000" dirty="0"/>
              <a:t> </a:t>
            </a:r>
          </a:p>
          <a:p>
            <a:endParaRPr lang="fr-FR" sz="2000" dirty="0"/>
          </a:p>
        </p:txBody>
      </p:sp>
      <p:sp>
        <p:nvSpPr>
          <p:cNvPr id="4" name="Espace réservé du pied de page 3"/>
          <p:cNvSpPr>
            <a:spLocks noGrp="1"/>
          </p:cNvSpPr>
          <p:nvPr>
            <p:ph type="ftr" sz="quarter" idx="11"/>
          </p:nvPr>
        </p:nvSpPr>
        <p:spPr/>
        <p:txBody>
          <a:bodyPr/>
          <a:lstStyle/>
          <a:p>
            <a:r>
              <a:rPr lang="fr-FR" smtClean="0"/>
              <a:t>E. Grossman (HUJi) &amp; St. Polis (F.R.S.-FNRS)</a:t>
            </a:r>
            <a:endParaRPr lang="fr-FR" dirty="0"/>
          </a:p>
        </p:txBody>
      </p:sp>
      <p:sp>
        <p:nvSpPr>
          <p:cNvPr id="5" name="Espace réservé du numéro de diapositive 4"/>
          <p:cNvSpPr>
            <a:spLocks noGrp="1"/>
          </p:cNvSpPr>
          <p:nvPr>
            <p:ph type="sldNum" sz="quarter" idx="12"/>
          </p:nvPr>
        </p:nvSpPr>
        <p:spPr/>
        <p:txBody>
          <a:bodyPr/>
          <a:lstStyle/>
          <a:p>
            <a:fld id="{542BF97E-BD5A-EA40-BD61-8369B7D657D8}" type="slidenum">
              <a:rPr lang="fr-FR" smtClean="0"/>
              <a:t>93</a:t>
            </a:fld>
            <a:endParaRPr lang="fr-FR" dirty="0"/>
          </a:p>
        </p:txBody>
      </p:sp>
    </p:spTree>
    <p:extLst>
      <p:ext uri="{BB962C8B-B14F-4D97-AF65-F5344CB8AC3E}">
        <p14:creationId xmlns:p14="http://schemas.microsoft.com/office/powerpoint/2010/main" val="10201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again</a:t>
            </a:r>
            <a:endParaRPr lang="en-US" dirty="0"/>
          </a:p>
        </p:txBody>
      </p:sp>
      <p:sp>
        <p:nvSpPr>
          <p:cNvPr id="4" name="מציין מיקום תוכן 2"/>
          <p:cNvSpPr>
            <a:spLocks noGrp="1"/>
          </p:cNvSpPr>
          <p:nvPr>
            <p:ph idx="1"/>
          </p:nvPr>
        </p:nvSpPr>
        <p:spPr/>
        <p:txBody>
          <a:bodyPr>
            <a:normAutofit fontScale="92500"/>
          </a:bodyPr>
          <a:lstStyle/>
          <a:p>
            <a:pPr marL="514350" indent="-514350">
              <a:buFont typeface="+mj-lt"/>
              <a:buAutoNum type="arabicPeriod"/>
            </a:pPr>
            <a:r>
              <a:rPr lang="en-US" b="1" dirty="0" smtClean="0">
                <a:solidFill>
                  <a:srgbClr val="0070C0"/>
                </a:solidFill>
                <a:latin typeface="+mj-lt"/>
              </a:rPr>
              <a:t>TYPE</a:t>
            </a:r>
            <a:r>
              <a:rPr lang="en-US" dirty="0" smtClean="0">
                <a:latin typeface="+mj-lt"/>
              </a:rPr>
              <a:t>: </a:t>
            </a:r>
            <a:r>
              <a:rPr lang="en-US" dirty="0" smtClean="0">
                <a:latin typeface="+mj-lt"/>
              </a:rPr>
              <a:t>the types of change are not themselves unusual or rare for the most part.</a:t>
            </a:r>
            <a:endParaRPr lang="en-US" dirty="0" smtClean="0">
              <a:latin typeface="+mj-lt"/>
            </a:endParaRPr>
          </a:p>
          <a:p>
            <a:pPr marL="514350" indent="-514350">
              <a:buFont typeface="+mj-lt"/>
              <a:buAutoNum type="arabicPeriod"/>
            </a:pPr>
            <a:r>
              <a:rPr lang="en-US" b="1" dirty="0" smtClean="0">
                <a:solidFill>
                  <a:srgbClr val="FF0000"/>
                </a:solidFill>
                <a:latin typeface="+mj-lt"/>
              </a:rPr>
              <a:t>PATH</a:t>
            </a:r>
            <a:r>
              <a:rPr lang="en-US" dirty="0" smtClean="0">
                <a:latin typeface="+mj-lt"/>
              </a:rPr>
              <a:t>: multiple pathways of change that converge (vs. a single pathway)</a:t>
            </a:r>
          </a:p>
          <a:p>
            <a:pPr marL="514350" indent="-514350">
              <a:buFont typeface="+mj-lt"/>
              <a:buAutoNum type="arabicPeriod"/>
            </a:pPr>
            <a:r>
              <a:rPr lang="en-US" b="1" dirty="0" smtClean="0">
                <a:solidFill>
                  <a:srgbClr val="00B050"/>
                </a:solidFill>
                <a:latin typeface="+mj-lt"/>
              </a:rPr>
              <a:t>STAGE</a:t>
            </a:r>
            <a:r>
              <a:rPr lang="en-US" dirty="0" smtClean="0">
                <a:latin typeface="+mj-lt"/>
              </a:rPr>
              <a:t>: </a:t>
            </a:r>
            <a:r>
              <a:rPr lang="en-US" dirty="0" smtClean="0">
                <a:latin typeface="+mj-lt"/>
              </a:rPr>
              <a:t> mostly many-step </a:t>
            </a:r>
            <a:r>
              <a:rPr lang="en-US" dirty="0" smtClean="0">
                <a:latin typeface="+mj-lt"/>
              </a:rPr>
              <a:t>or complex </a:t>
            </a:r>
            <a:r>
              <a:rPr lang="en-US" dirty="0" smtClean="0">
                <a:latin typeface="+mj-lt"/>
              </a:rPr>
              <a:t>pathways</a:t>
            </a:r>
            <a:endParaRPr lang="en-US" dirty="0" smtClean="0">
              <a:latin typeface="+mj-lt"/>
            </a:endParaRPr>
          </a:p>
          <a:p>
            <a:pPr marL="514350" indent="-514350">
              <a:buFont typeface="+mj-lt"/>
              <a:buAutoNum type="arabicPeriod"/>
            </a:pPr>
            <a:r>
              <a:rPr lang="en-US" b="1" dirty="0" smtClean="0">
                <a:solidFill>
                  <a:srgbClr val="FFC000"/>
                </a:solidFill>
                <a:latin typeface="+mj-lt"/>
              </a:rPr>
              <a:t>SOURCE</a:t>
            </a:r>
            <a:r>
              <a:rPr lang="en-US" dirty="0" smtClean="0">
                <a:latin typeface="+mj-lt"/>
              </a:rPr>
              <a:t>: most of the source constructions are not rare themselves, but VSO order, which probably played a large role, is relatively rare.</a:t>
            </a:r>
            <a:endParaRPr lang="en-US" dirty="0" smtClean="0">
              <a:latin typeface="+mj-lt"/>
            </a:endParaRPr>
          </a:p>
          <a:p>
            <a:pPr marL="514350" indent="-514350">
              <a:buFont typeface="+mj-lt"/>
              <a:buAutoNum type="arabicPeriod"/>
            </a:pPr>
            <a:r>
              <a:rPr lang="en-US" b="1" dirty="0" smtClean="0">
                <a:solidFill>
                  <a:srgbClr val="0070C0"/>
                </a:solidFill>
                <a:latin typeface="+mj-lt"/>
              </a:rPr>
              <a:t>STABILITY</a:t>
            </a:r>
            <a:r>
              <a:rPr lang="en-US" dirty="0" smtClean="0">
                <a:latin typeface="+mj-lt"/>
              </a:rPr>
              <a:t>: </a:t>
            </a:r>
            <a:r>
              <a:rPr lang="en-US" dirty="0" smtClean="0">
                <a:latin typeface="+mj-lt"/>
              </a:rPr>
              <a:t>inflectional prefixes in Egyptian-Coptic, once </a:t>
            </a:r>
            <a:r>
              <a:rPr lang="en-US" dirty="0" err="1" smtClean="0">
                <a:latin typeface="+mj-lt"/>
              </a:rPr>
              <a:t>grammaticalized</a:t>
            </a:r>
            <a:r>
              <a:rPr lang="en-US" dirty="0" smtClean="0">
                <a:latin typeface="+mj-lt"/>
              </a:rPr>
              <a:t>, are stable.</a:t>
            </a:r>
          </a:p>
          <a:p>
            <a:pPr marL="514350" indent="-514350">
              <a:buFont typeface="+mj-lt"/>
              <a:buAutoNum type="arabicPeriod"/>
            </a:pPr>
            <a:r>
              <a:rPr lang="en-US" b="1" dirty="0" smtClean="0">
                <a:solidFill>
                  <a:srgbClr val="7030A0"/>
                </a:solidFill>
                <a:latin typeface="+mj-lt"/>
              </a:rPr>
              <a:t>DIFFUSABILITY</a:t>
            </a:r>
            <a:r>
              <a:rPr lang="en-US" dirty="0" smtClean="0">
                <a:latin typeface="+mj-lt"/>
              </a:rPr>
              <a:t>:  not due to contact, probably not very </a:t>
            </a:r>
            <a:r>
              <a:rPr lang="en-US" dirty="0" err="1" smtClean="0">
                <a:latin typeface="+mj-lt"/>
              </a:rPr>
              <a:t>diffusable</a:t>
            </a:r>
            <a:r>
              <a:rPr lang="en-US" dirty="0" smtClean="0">
                <a:latin typeface="+mj-lt"/>
              </a:rPr>
              <a:t> anyway.</a:t>
            </a:r>
            <a:endParaRPr lang="en-US" dirty="0" smtClean="0">
              <a:latin typeface="+mj-lt"/>
            </a:endParaRPr>
          </a:p>
          <a:p>
            <a:endParaRPr lang="en-US" dirty="0" smtClean="0">
              <a:latin typeface="+mj-lt"/>
            </a:endParaRPr>
          </a:p>
          <a:p>
            <a:endParaRPr lang="en-US" dirty="0" smtClean="0"/>
          </a:p>
          <a:p>
            <a:endParaRPr lang="en-US" dirty="0"/>
          </a:p>
        </p:txBody>
      </p:sp>
    </p:spTree>
    <p:extLst>
      <p:ext uri="{BB962C8B-B14F-4D97-AF65-F5344CB8AC3E}">
        <p14:creationId xmlns:p14="http://schemas.microsoft.com/office/powerpoint/2010/main" val="2218362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rtl="1" eaLnBrk="1" latinLnBrk="0" hangingPunct="1">
              <a:lnSpc>
                <a:spcPct val="90000"/>
              </a:lnSpc>
              <a:spcBef>
                <a:spcPct val="0"/>
              </a:spcBef>
              <a:buNone/>
            </a:pPr>
            <a:r>
              <a:rPr lang="en-US" dirty="0" smtClean="0"/>
              <a:t>But is that all?</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Dryer’s typological studies relied on orthographic evidence for word division, and hence the number and nature of affixes.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latin typeface="+mj-lt"/>
              </a:rPr>
              <a:t>But how reliable is this? </a:t>
            </a:r>
            <a:endParaRPr lang="en-US" dirty="0">
              <a:latin typeface="+mj-lt"/>
            </a:endParaRPr>
          </a:p>
        </p:txBody>
      </p:sp>
    </p:spTree>
    <p:extLst>
      <p:ext uri="{BB962C8B-B14F-4D97-AF65-F5344CB8AC3E}">
        <p14:creationId xmlns:p14="http://schemas.microsoft.com/office/powerpoint/2010/main" val="153872649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Arkadiev (2005, </a:t>
            </a:r>
            <a:r>
              <a:rPr lang="en-US" dirty="0" err="1" smtClean="0"/>
              <a:t>ms</a:t>
            </a:r>
            <a:r>
              <a:rPr lang="en-US" dirty="0" smtClean="0"/>
              <a:t>)</a:t>
            </a:r>
            <a:endParaRPr lang="en-US" dirty="0"/>
          </a:p>
        </p:txBody>
      </p:sp>
      <p:pic>
        <p:nvPicPr>
          <p:cNvPr id="6" name="Content Placeholder 5"/>
          <p:cNvPicPr>
            <a:picLocks noGrp="1" noChangeAspect="1"/>
          </p:cNvPicPr>
          <p:nvPr>
            <p:ph idx="1"/>
          </p:nvPr>
        </p:nvPicPr>
        <p:blipFill>
          <a:blip r:embed="rId2"/>
          <a:stretch>
            <a:fillRect/>
          </a:stretch>
        </p:blipFill>
        <p:spPr>
          <a:xfrm>
            <a:off x="838200" y="1403690"/>
            <a:ext cx="8458200" cy="4178754"/>
          </a:xfrm>
          <a:prstGeom prst="rect">
            <a:avLst/>
          </a:prstGeom>
        </p:spPr>
      </p:pic>
    </p:spTree>
    <p:extLst>
      <p:ext uri="{BB962C8B-B14F-4D97-AF65-F5344CB8AC3E}">
        <p14:creationId xmlns:p14="http://schemas.microsoft.com/office/powerpoint/2010/main" val="20310512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Arkadiev (2005, </a:t>
            </a:r>
            <a:r>
              <a:rPr lang="en-US" dirty="0" err="1" smtClean="0"/>
              <a:t>ms</a:t>
            </a:r>
            <a:r>
              <a:rPr lang="en-US" dirty="0" smtClean="0"/>
              <a:t>)</a:t>
            </a:r>
            <a:endParaRPr lang="en-US" dirty="0"/>
          </a:p>
        </p:txBody>
      </p:sp>
      <p:pic>
        <p:nvPicPr>
          <p:cNvPr id="4" name="Content Placeholder 3"/>
          <p:cNvPicPr>
            <a:picLocks noGrp="1" noChangeAspect="1"/>
          </p:cNvPicPr>
          <p:nvPr>
            <p:ph idx="1"/>
          </p:nvPr>
        </p:nvPicPr>
        <p:blipFill>
          <a:blip r:embed="rId2"/>
          <a:stretch>
            <a:fillRect/>
          </a:stretch>
        </p:blipFill>
        <p:spPr>
          <a:xfrm>
            <a:off x="1371601" y="1545431"/>
            <a:ext cx="7469187" cy="4985372"/>
          </a:xfrm>
          <a:prstGeom prst="rect">
            <a:avLst/>
          </a:prstGeom>
        </p:spPr>
      </p:pic>
    </p:spTree>
    <p:extLst>
      <p:ext uri="{BB962C8B-B14F-4D97-AF65-F5344CB8AC3E}">
        <p14:creationId xmlns:p14="http://schemas.microsoft.com/office/powerpoint/2010/main" val="1128087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0075" y="365125"/>
            <a:ext cx="10086975" cy="6211862"/>
          </a:xfrm>
          <a:prstGeom prst="rect">
            <a:avLst/>
          </a:prstGeom>
        </p:spPr>
      </p:pic>
    </p:spTree>
    <p:extLst>
      <p:ext uri="{BB962C8B-B14F-4D97-AF65-F5344CB8AC3E}">
        <p14:creationId xmlns:p14="http://schemas.microsoft.com/office/powerpoint/2010/main" val="22212650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761762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TotalTime>
  <Words>3900</Words>
  <Application>Microsoft Macintosh PowerPoint</Application>
  <PresentationFormat>Widescreen</PresentationFormat>
  <Paragraphs>531</Paragraphs>
  <Slides>99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Calibri</vt:lpstr>
      <vt:lpstr>Calibri Light</vt:lpstr>
      <vt:lpstr>Gill Sans MT</vt:lpstr>
      <vt:lpstr>Helvetica</vt:lpstr>
      <vt:lpstr>Mangal</vt:lpstr>
      <vt:lpstr>Transliteration</vt:lpstr>
      <vt:lpstr>Arial</vt:lpstr>
      <vt:lpstr>Office Theme</vt:lpstr>
      <vt:lpstr>A brief overview of diachronic typology</vt:lpstr>
      <vt:lpstr>Some questions</vt:lpstr>
      <vt:lpstr>The past tense in a sample of the world’s languages  (Dahl &amp; Velupillai 2013)</vt:lpstr>
      <vt:lpstr>Sources of crosslinguistic frequency asymmetries?</vt:lpstr>
      <vt:lpstr>But how do these constraints translate into language structure?</vt:lpstr>
      <vt:lpstr>An underappreciated aspect of Greenbergian typology</vt:lpstr>
      <vt:lpstr>Greenberg (1978)</vt:lpstr>
      <vt:lpstr>Diachronic typology</vt:lpstr>
      <vt:lpstr>Diachronic typology</vt:lpstr>
      <vt:lpstr>Diachronic typology</vt:lpstr>
      <vt:lpstr>Diachronic typology</vt:lpstr>
      <vt:lpstr>Diachronic typology</vt:lpstr>
      <vt:lpstr>Focusing the question</vt:lpstr>
      <vt:lpstr>A possible answer</vt:lpstr>
      <vt:lpstr>PowerPoint Presentation</vt:lpstr>
      <vt:lpstr>Mutatis mutandis</vt:lpstr>
      <vt:lpstr>Some brief examples from phonology</vt:lpstr>
      <vt:lpstr>Some brief examples from phonology</vt:lpstr>
      <vt:lpstr>Summary</vt:lpstr>
      <vt:lpstr>Summary</vt:lpstr>
      <vt:lpstr>Universally dispreferred structures through change</vt:lpstr>
      <vt:lpstr>Outline of the talk</vt:lpstr>
      <vt:lpstr>A worldwide preference for suffixes as opposed to prefixes </vt:lpstr>
      <vt:lpstr>Preference for suffixes</vt:lpstr>
      <vt:lpstr>Preference for suffixes</vt:lpstr>
      <vt:lpstr>Preference for suffixes</vt:lpstr>
      <vt:lpstr>Preference for suffixes</vt:lpstr>
      <vt:lpstr>Preference for suffixes</vt:lpstr>
      <vt:lpstr>Preference for suffixes</vt:lpstr>
      <vt:lpstr>Preference for suffixes</vt:lpstr>
      <vt:lpstr>Preference for suffixes</vt:lpstr>
      <vt:lpstr>Preference for suffixes</vt:lpstr>
      <vt:lpstr>Interim summary</vt:lpstr>
      <vt:lpstr>Ancient Egyptian-Coptic</vt:lpstr>
      <vt:lpstr>Ancient Egyptian-Coptic</vt:lpstr>
      <vt:lpstr>Ancient Egyptian-Coptic</vt:lpstr>
      <vt:lpstr>Ancient Egyptian-Coptic</vt:lpstr>
      <vt:lpstr>Ancient Egyptian-Coptic</vt:lpstr>
      <vt:lpstr>Ancient Egyptian-Coptic</vt:lpstr>
      <vt:lpstr>Ancient Egyptian-Coptic</vt:lpstr>
      <vt:lpstr>Ancient Egyptian-Coptic</vt:lpstr>
      <vt:lpstr>Ancient Egyptian-Coptic</vt:lpstr>
      <vt:lpstr>Ancient Egyptian-Coptic</vt:lpstr>
      <vt:lpstr>A template for noun morphosyntax</vt:lpstr>
      <vt:lpstr>A template for verb morphosyntax</vt:lpstr>
      <vt:lpstr>The diachrony of affix ordering Methodology</vt:lpstr>
      <vt:lpstr>The diachrony of affix ordering Methodology</vt:lpstr>
      <vt:lpstr>The diachrony of affix ordering Parameter 1 – Case affixes on nouns </vt:lpstr>
      <vt:lpstr>The diachrony of affix ordering Parameter 1 – Case affixes on nouns </vt:lpstr>
      <vt:lpstr>The diachrony of affix ordering Parameter 1 – Case affixes on nouns </vt:lpstr>
      <vt:lpstr>The diachrony of affix ordering Parameter 2 – Subject affixes on verbs</vt:lpstr>
      <vt:lpstr>The diachrony of affix ordering Parameter 2 – Subject affixes on verbs</vt:lpstr>
      <vt:lpstr>The diachrony of affix ordering Parameter 2 – Subject affixes on verbs</vt:lpstr>
      <vt:lpstr>The diachrony of affix ordering Parameter 3 – Tense-aspect affixes on verbs</vt:lpstr>
      <vt:lpstr>The diachrony of affix ordering Parameter 3 – Tense-aspect affixes on verbs</vt:lpstr>
      <vt:lpstr>Anasynthesis of the verb</vt:lpstr>
      <vt:lpstr>The diachrony of affix ordering Parameter 3 – Tense-aspect affixes on verbs</vt:lpstr>
      <vt:lpstr>The diachrony of affix ordering Parameter 4 – Plural affixes on nouns</vt:lpstr>
      <vt:lpstr>The diachrony of affix ordering Parameter 4 – Plural affixes on nouns</vt:lpstr>
      <vt:lpstr>The diachrony of affix ordering Parameter 4 – Plural affixes on nouns</vt:lpstr>
      <vt:lpstr>The diachrony of affix ordering Parameter 5 – Possessive affixes on nouns</vt:lpstr>
      <vt:lpstr>The diachrony of affix ordering Parameter 5 – Possessive affixes on nouns</vt:lpstr>
      <vt:lpstr>The diachrony of affix ordering Parameter 5 – Possessive affixes on nouns</vt:lpstr>
      <vt:lpstr>The diachrony of affix ordering Parameter 6 – (In)definite affixes on nouns </vt:lpstr>
      <vt:lpstr>The diachrony of affix ordering Parameter 6 – (In)definite affixes on nouns </vt:lpstr>
      <vt:lpstr>The diachrony of affix ordering Parameter 6 – (In)definite affixes on nouns </vt:lpstr>
      <vt:lpstr>The diachrony of affix ordering Parameter 7 – Pron. object affixes on verbs</vt:lpstr>
      <vt:lpstr>The diachrony of affix ordering Parameter 7 – Pron. object affixes on verbs</vt:lpstr>
      <vt:lpstr>The diachrony of affix ordering Parameter 7 – Pron. object affixes on verbs</vt:lpstr>
      <vt:lpstr>The diachrony of affix ordering Parameter 8 – Negative affixes on verbs</vt:lpstr>
      <vt:lpstr>The diachrony of affix ordering Parameter 8 – Negative affixes on verbs</vt:lpstr>
      <vt:lpstr>The diachrony of affix ordering Parameter 8 – Negative affixes on verbs</vt:lpstr>
      <vt:lpstr>The development of negative prefixes</vt:lpstr>
      <vt:lpstr>The diachrony of affix ordering Parameter 9 – Interrogative affixes on verbs</vt:lpstr>
      <vt:lpstr>The diachrony of affix ordering Parameter 9 – Interrogative affixes on verbs</vt:lpstr>
      <vt:lpstr>The diachrony of affix ordering Parameter 9 – Interrogative affixes on verbs</vt:lpstr>
      <vt:lpstr>The diachrony of affix ordering Parameter 9 – Interrogative affixes on verbs</vt:lpstr>
      <vt:lpstr>The diachrony of affix ordering Parameter 9 – Interrogative affixes on verbs</vt:lpstr>
      <vt:lpstr>The diachrony of affix ordering Parameter 9 – Interrogative affixes on verbs</vt:lpstr>
      <vt:lpstr>The diachrony of affix ordering Parameter 10 – Adv. subordinator affixes on verbs</vt:lpstr>
      <vt:lpstr>The diachrony of affix ordering Parameter 10 – Adv. subordinator affixes on verbs</vt:lpstr>
      <vt:lpstr>The diachrony of affix ordering Parameter 10 – Adv. subordinator affixes on verbs</vt:lpstr>
      <vt:lpstr>Universally disprefered structures through change</vt:lpstr>
      <vt:lpstr>Types of change and stages</vt:lpstr>
      <vt:lpstr>Types of change and stages</vt:lpstr>
      <vt:lpstr>Types of change and stages</vt:lpstr>
      <vt:lpstr>Types of change and stages</vt:lpstr>
      <vt:lpstr>Types of change and stages</vt:lpstr>
      <vt:lpstr>The diachrony of affixing preferences</vt:lpstr>
      <vt:lpstr>The diachrony of affixing preferences</vt:lpstr>
      <vt:lpstr>Contact?</vt:lpstr>
      <vt:lpstr>Conclusions</vt:lpstr>
      <vt:lpstr>Conclusions</vt:lpstr>
      <vt:lpstr>Once again</vt:lpstr>
      <vt:lpstr>But is that all?</vt:lpstr>
      <vt:lpstr>From Arkadiev (2005, ms)</vt:lpstr>
      <vt:lpstr>From Arkadiev (2005, ms)</vt:lpstr>
      <vt:lpstr>PowerPoint Presentation</vt:lpstr>
      <vt:lpstr>Thank you!</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Universally dispreferred structures through change</dc:title>
  <dc:creator>Microsoft Office User</dc:creator>
  <cp:lastModifiedBy>Microsoft Office User</cp:lastModifiedBy>
  <cp:revision>28</cp:revision>
  <dcterms:created xsi:type="dcterms:W3CDTF">2022-07-23T06:21:37Z</dcterms:created>
  <dcterms:modified xsi:type="dcterms:W3CDTF">2022-07-25T10:53:29Z</dcterms:modified>
</cp:coreProperties>
</file>