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7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4A9BC294-FFE2-49D5-8D69-9E1BD2C41BD5}"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E3E40"/>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02418"/>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8"/>
  </p:normalViewPr>
  <p:slideViewPr>
    <p:cSldViewPr snapToGrid="0" snapToObjects="1">
      <p:cViewPr varScale="1">
        <p:scale>
          <a:sx n="90" d="100"/>
          <a:sy n="90" d="100"/>
        </p:scale>
        <p:origin x="232" y="5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tableStyles" Target="tableStyle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charts/_rels/chart1.xml.rels><?xml version="1.0" encoding="UTF-8" standalone="yes"?>
<Relationships xmlns="http://schemas.openxmlformats.org/package/2006/relationships"><Relationship Id="rId1" Type="http://schemas.openxmlformats.org/officeDocument/2006/relationships/package" Target="../embeddings/Foglio_di_lavoro_di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it-IT"/>
  <c:roundedCorners val="0"/>
  <c:style val="2"/>
  <c:chart>
    <c:autoTitleDeleted val="1"/>
    <c:plotArea>
      <c:layout>
        <c:manualLayout>
          <c:layoutTarget val="inner"/>
          <c:xMode val="edge"/>
          <c:yMode val="edge"/>
          <c:x val="0.192269"/>
          <c:y val="0.14224999999999999"/>
          <c:w val="0.61546199999999995"/>
          <c:h val="0.84524999999999995"/>
        </c:manualLayout>
      </c:layout>
      <c:pieChart>
        <c:varyColors val="0"/>
        <c:ser>
          <c:idx val="0"/>
          <c:order val="0"/>
          <c:tx>
            <c:strRef>
              <c:f>Sheet1!$A$2</c:f>
              <c:strCache>
                <c:ptCount val="1"/>
                <c:pt idx="0">
                  <c:v>Origine dei MM</c:v>
                </c:pt>
              </c:strCache>
            </c:strRef>
          </c:tx>
          <c:spPr>
            <a:solidFill>
              <a:srgbClr val="EEAFBB"/>
            </a:solidFill>
            <a:ln w="6350" cap="flat">
              <a:solidFill>
                <a:srgbClr val="FFFFFF"/>
              </a:solidFill>
              <a:prstDash val="solid"/>
              <a:miter lim="800000"/>
            </a:ln>
            <a:effectLst/>
          </c:spPr>
          <c:dPt>
            <c:idx val="0"/>
            <c:bubble3D val="0"/>
            <c:extLst>
              <c:ext xmlns:c16="http://schemas.microsoft.com/office/drawing/2014/chart" uri="{C3380CC4-5D6E-409C-BE32-E72D297353CC}">
                <c16:uniqueId val="{00000001-6808-B643-9E5E-B407D6FFADE4}"/>
              </c:ext>
            </c:extLst>
          </c:dPt>
          <c:dPt>
            <c:idx val="1"/>
            <c:bubble3D val="0"/>
            <c:spPr>
              <a:solidFill>
                <a:srgbClr val="B02418"/>
              </a:solidFill>
              <a:ln w="6350" cap="flat">
                <a:solidFill>
                  <a:srgbClr val="FFFFFF"/>
                </a:solidFill>
                <a:prstDash val="solid"/>
                <a:miter lim="800000"/>
              </a:ln>
              <a:effectLst/>
            </c:spPr>
            <c:extLst>
              <c:ext xmlns:c16="http://schemas.microsoft.com/office/drawing/2014/chart" uri="{C3380CC4-5D6E-409C-BE32-E72D297353CC}">
                <c16:uniqueId val="{00000003-6808-B643-9E5E-B407D6FFADE4}"/>
              </c:ext>
            </c:extLst>
          </c:dPt>
          <c:dPt>
            <c:idx val="2"/>
            <c:bubble3D val="0"/>
            <c:spPr>
              <a:solidFill>
                <a:srgbClr val="D8722D"/>
              </a:solidFill>
              <a:ln w="6350" cap="flat">
                <a:solidFill>
                  <a:srgbClr val="FFFFFF"/>
                </a:solidFill>
                <a:prstDash val="solid"/>
                <a:miter lim="800000"/>
              </a:ln>
              <a:effectLst/>
            </c:spPr>
            <c:extLst>
              <c:ext xmlns:c16="http://schemas.microsoft.com/office/drawing/2014/chart" uri="{C3380CC4-5D6E-409C-BE32-E72D297353CC}">
                <c16:uniqueId val="{00000005-6808-B643-9E5E-B407D6FFADE4}"/>
              </c:ext>
            </c:extLst>
          </c:dPt>
          <c:dLbls>
            <c:dLbl>
              <c:idx val="0"/>
              <c:numFmt formatCode="0%" sourceLinked="0"/>
              <c:spPr/>
              <c:txPr>
                <a:bodyPr/>
                <a:lstStyle/>
                <a:p>
                  <a:pPr>
                    <a:defRPr sz="1800" b="0" i="0" u="none" strike="noStrike">
                      <a:solidFill>
                        <a:srgbClr val="000000"/>
                      </a:solidFill>
                      <a:latin typeface="Calibri"/>
                    </a:defRPr>
                  </a:pPr>
                  <a:endParaRPr lang="it-IT"/>
                </a:p>
              </c:txPr>
              <c:dLblPos val="inEnd"/>
              <c:showLegendKey val="0"/>
              <c:showVal val="0"/>
              <c:showCatName val="0"/>
              <c:showSerName val="0"/>
              <c:showPercent val="1"/>
              <c:showBubbleSize val="0"/>
              <c:extLst>
                <c:ext xmlns:c16="http://schemas.microsoft.com/office/drawing/2014/chart" uri="{C3380CC4-5D6E-409C-BE32-E72D297353CC}">
                  <c16:uniqueId val="{00000001-6808-B643-9E5E-B407D6FFADE4}"/>
                </c:ext>
              </c:extLst>
            </c:dLbl>
            <c:dLbl>
              <c:idx val="1"/>
              <c:numFmt formatCode="0%" sourceLinked="0"/>
              <c:spPr/>
              <c:txPr>
                <a:bodyPr/>
                <a:lstStyle/>
                <a:p>
                  <a:pPr>
                    <a:defRPr sz="1800" b="0" i="0" u="none" strike="noStrike">
                      <a:solidFill>
                        <a:srgbClr val="000000"/>
                      </a:solidFill>
                      <a:latin typeface="Calibri"/>
                    </a:defRPr>
                  </a:pPr>
                  <a:endParaRPr lang="it-IT"/>
                </a:p>
              </c:txPr>
              <c:dLblPos val="inEnd"/>
              <c:showLegendKey val="0"/>
              <c:showVal val="0"/>
              <c:showCatName val="0"/>
              <c:showSerName val="0"/>
              <c:showPercent val="1"/>
              <c:showBubbleSize val="0"/>
              <c:extLst>
                <c:ext xmlns:c16="http://schemas.microsoft.com/office/drawing/2014/chart" uri="{C3380CC4-5D6E-409C-BE32-E72D297353CC}">
                  <c16:uniqueId val="{00000003-6808-B643-9E5E-B407D6FFADE4}"/>
                </c:ext>
              </c:extLst>
            </c:dLbl>
            <c:dLbl>
              <c:idx val="2"/>
              <c:numFmt formatCode="0%" sourceLinked="0"/>
              <c:spPr/>
              <c:txPr>
                <a:bodyPr/>
                <a:lstStyle/>
                <a:p>
                  <a:pPr>
                    <a:defRPr sz="1800" b="0" i="0" u="none" strike="noStrike">
                      <a:solidFill>
                        <a:srgbClr val="000000"/>
                      </a:solidFill>
                      <a:latin typeface="Calibri"/>
                    </a:defRPr>
                  </a:pPr>
                  <a:endParaRPr lang="it-IT"/>
                </a:p>
              </c:txPr>
              <c:dLblPos val="inEnd"/>
              <c:showLegendKey val="0"/>
              <c:showVal val="0"/>
              <c:showCatName val="0"/>
              <c:showSerName val="0"/>
              <c:showPercent val="1"/>
              <c:showBubbleSize val="0"/>
              <c:extLst>
                <c:ext xmlns:c16="http://schemas.microsoft.com/office/drawing/2014/chart" uri="{C3380CC4-5D6E-409C-BE32-E72D297353CC}">
                  <c16:uniqueId val="{00000005-6808-B643-9E5E-B407D6FFADE4}"/>
                </c:ext>
              </c:extLst>
            </c:dLbl>
            <c:numFmt formatCode="0%" sourceLinked="0"/>
            <c:spPr>
              <a:noFill/>
              <a:ln>
                <a:noFill/>
              </a:ln>
              <a:effectLst/>
            </c:spPr>
            <c:txPr>
              <a:bodyPr/>
              <a:lstStyle/>
              <a:p>
                <a:pPr>
                  <a:defRPr sz="1800" b="0" i="0" u="none" strike="noStrike">
                    <a:solidFill>
                      <a:srgbClr val="000000"/>
                    </a:solidFill>
                    <a:latin typeface="Calibri"/>
                  </a:defRPr>
                </a:pPr>
                <a:endParaRPr lang="it-IT"/>
              </a:p>
            </c:txPr>
            <c:dLblPos val="inEnd"/>
            <c:showLegendKey val="0"/>
            <c:showVal val="0"/>
            <c:showCatName val="0"/>
            <c:showSerName val="0"/>
            <c:showPercent val="1"/>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Sheet1!$B$1:$D$1</c:f>
              <c:strCache>
                <c:ptCount val="3"/>
                <c:pt idx="0">
                  <c:v>Reflexive</c:v>
                </c:pt>
                <c:pt idx="1">
                  <c:v>Non-reflexive</c:v>
                </c:pt>
                <c:pt idx="2">
                  <c:v>Unknown</c:v>
                </c:pt>
              </c:strCache>
            </c:strRef>
          </c:cat>
          <c:val>
            <c:numRef>
              <c:f>Sheet1!$B$2:$D$2</c:f>
              <c:numCache>
                <c:formatCode>General</c:formatCode>
                <c:ptCount val="3"/>
                <c:pt idx="0">
                  <c:v>41</c:v>
                </c:pt>
                <c:pt idx="1">
                  <c:v>62</c:v>
                </c:pt>
                <c:pt idx="2">
                  <c:v>47</c:v>
                </c:pt>
              </c:numCache>
            </c:numRef>
          </c:val>
          <c:extLst>
            <c:ext xmlns:c16="http://schemas.microsoft.com/office/drawing/2014/chart" uri="{C3380CC4-5D6E-409C-BE32-E72D297353CC}">
              <c16:uniqueId val="{00000006-6808-B643-9E5E-B407D6FFADE4}"/>
            </c:ext>
          </c:extLst>
        </c:ser>
        <c:dLbls>
          <c:showLegendKey val="0"/>
          <c:showVal val="0"/>
          <c:showCatName val="0"/>
          <c:showSerName val="0"/>
          <c:showPercent val="0"/>
          <c:showBubbleSize val="0"/>
          <c:showLeaderLines val="1"/>
        </c:dLbls>
        <c:firstSliceAng val="0"/>
      </c:pieChart>
      <c:spPr>
        <a:noFill/>
        <a:ln w="12700" cap="flat">
          <a:noFill/>
          <a:miter lim="400000"/>
        </a:ln>
        <a:effectLst/>
      </c:spPr>
    </c:plotArea>
    <c:legend>
      <c:legendPos val="t"/>
      <c:layout>
        <c:manualLayout>
          <c:xMode val="edge"/>
          <c:yMode val="edge"/>
          <c:x val="0"/>
          <c:y val="0"/>
          <c:w val="1"/>
          <c:h val="9.8722400000000002E-2"/>
        </c:manualLayout>
      </c:layout>
      <c:overlay val="1"/>
      <c:spPr>
        <a:noFill/>
        <a:ln w="12700" cap="flat">
          <a:noFill/>
          <a:miter lim="400000"/>
        </a:ln>
        <a:effectLst/>
      </c:spPr>
      <c:txPr>
        <a:bodyPr rot="0"/>
        <a:lstStyle/>
        <a:p>
          <a:pPr>
            <a:defRPr sz="1800" b="0" i="0" u="none" strike="noStrike">
              <a:solidFill>
                <a:srgbClr val="000000"/>
              </a:solidFill>
              <a:latin typeface="Calibri"/>
            </a:defRPr>
          </a:pPr>
          <a:endParaRPr lang="it-IT"/>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 name="Shape 46"/>
          <p:cNvSpPr>
            <a:spLocks noGrp="1" noRot="1" noChangeAspect="1"/>
          </p:cNvSpPr>
          <p:nvPr>
            <p:ph type="sldImg"/>
          </p:nvPr>
        </p:nvSpPr>
        <p:spPr>
          <a:xfrm>
            <a:off x="1143000" y="685800"/>
            <a:ext cx="4572000" cy="3429000"/>
          </a:xfrm>
          <a:prstGeom prst="rect">
            <a:avLst/>
          </a:prstGeom>
        </p:spPr>
        <p:txBody>
          <a:bodyPr/>
          <a:lstStyle/>
          <a:p>
            <a:endParaRPr/>
          </a:p>
        </p:txBody>
      </p:sp>
      <p:sp>
        <p:nvSpPr>
          <p:cNvPr id="47" name="Shape 4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2516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sp>
        <p:nvSpPr>
          <p:cNvPr id="13" name="Titolo Testo"/>
          <p:cNvSpPr txBox="1">
            <a:spLocks noGrp="1"/>
          </p:cNvSpPr>
          <p:nvPr>
            <p:ph type="title"/>
          </p:nvPr>
        </p:nvSpPr>
        <p:spPr>
          <a:xfrm>
            <a:off x="1524000" y="2772624"/>
            <a:ext cx="9144000" cy="737339"/>
          </a:xfrm>
          <a:prstGeom prst="rect">
            <a:avLst/>
          </a:prstGeom>
        </p:spPr>
        <p:txBody>
          <a:bodyPr anchor="b"/>
          <a:lstStyle>
            <a:lvl1pPr algn="ctr">
              <a:defRPr sz="4800" b="1">
                <a:solidFill>
                  <a:srgbClr val="BB1717"/>
                </a:solidFill>
                <a:latin typeface="+mj-lt"/>
                <a:ea typeface="+mj-ea"/>
                <a:cs typeface="+mj-cs"/>
                <a:sym typeface="Calibri"/>
              </a:defRPr>
            </a:lvl1pPr>
          </a:lstStyle>
          <a:p>
            <a:r>
              <a:t>Titolo Testo</a:t>
            </a:r>
          </a:p>
        </p:txBody>
      </p:sp>
      <p:sp>
        <p:nvSpPr>
          <p:cNvPr id="14" name="Corpo livello uno…"/>
          <p:cNvSpPr txBox="1">
            <a:spLocks noGrp="1"/>
          </p:cNvSpPr>
          <p:nvPr>
            <p:ph type="body" sz="quarter" idx="1"/>
          </p:nvPr>
        </p:nvSpPr>
        <p:spPr>
          <a:xfrm>
            <a:off x="1524000" y="3602037"/>
            <a:ext cx="9144000" cy="1655763"/>
          </a:xfrm>
          <a:prstGeom prst="rect">
            <a:avLst/>
          </a:prstGeom>
        </p:spPr>
        <p:txBody>
          <a:bodyPr/>
          <a:lstStyle>
            <a:lvl1pPr algn="ctr">
              <a:defRPr sz="2800">
                <a:solidFill>
                  <a:srgbClr val="5B5A5A"/>
                </a:solidFill>
              </a:defRPr>
            </a:lvl1pPr>
            <a:lvl2pPr marL="0" indent="457200" algn="ctr">
              <a:buSzTx/>
              <a:buNone/>
              <a:defRPr sz="2800">
                <a:solidFill>
                  <a:srgbClr val="5B5A5A"/>
                </a:solidFill>
              </a:defRPr>
            </a:lvl2pPr>
            <a:lvl3pPr marL="0" indent="914400" algn="ctr">
              <a:buSzTx/>
              <a:buNone/>
              <a:defRPr sz="2800">
                <a:solidFill>
                  <a:srgbClr val="5B5A5A"/>
                </a:solidFill>
              </a:defRPr>
            </a:lvl3pPr>
            <a:lvl4pPr marL="0" indent="1371600" algn="ctr">
              <a:buSzTx/>
              <a:buNone/>
              <a:defRPr sz="2800">
                <a:solidFill>
                  <a:srgbClr val="5B5A5A"/>
                </a:solidFill>
              </a:defRPr>
            </a:lvl4pPr>
            <a:lvl5pPr marL="0" indent="1828800" algn="ctr">
              <a:buSzTx/>
              <a:buNone/>
              <a:defRPr sz="2800">
                <a:solidFill>
                  <a:srgbClr val="5B5A5A"/>
                </a:solidFill>
              </a:defRPr>
            </a:lvl5pPr>
          </a:lstStyle>
          <a:p>
            <a:r>
              <a:t>Corpo livello uno</a:t>
            </a:r>
          </a:p>
          <a:p>
            <a:pPr lvl="1"/>
            <a:r>
              <a:t>Corpo livello due</a:t>
            </a:r>
          </a:p>
          <a:p>
            <a:pPr lvl="2"/>
            <a:r>
              <a:t>Corpo livello tre</a:t>
            </a:r>
          </a:p>
          <a:p>
            <a:pPr lvl="3"/>
            <a:r>
              <a:t>Corpo livello quattro</a:t>
            </a:r>
          </a:p>
          <a:p>
            <a:pPr lvl="4"/>
            <a:r>
              <a:t>Corpo livello cinque</a:t>
            </a:r>
          </a:p>
        </p:txBody>
      </p:sp>
      <p:sp>
        <p:nvSpPr>
          <p:cNvPr id="15" name="Numero diapositiva"/>
          <p:cNvSpPr txBox="1">
            <a:spLocks noGrp="1"/>
          </p:cNvSpPr>
          <p:nvPr>
            <p:ph type="sldNum" sz="quarter" idx="2"/>
          </p:nvPr>
        </p:nvSpPr>
        <p:spPr>
          <a:prstGeom prst="rect">
            <a:avLst/>
          </a:prstGeom>
        </p:spPr>
        <p:txBody>
          <a:bodyPr/>
          <a:lstStyle>
            <a:lvl1pPr>
              <a:defRPr>
                <a:solidFill>
                  <a:srgbClr val="888888"/>
                </a:solidFill>
              </a:defRPr>
            </a:lvl1pPr>
          </a:lstStyle>
          <a:p>
            <a:fld id="{86CB4B4D-7CA3-9044-876B-883B54F8677D}" type="slidenum">
              <a:t>‹N›</a:t>
            </a:fld>
            <a:endParaRPr/>
          </a:p>
        </p:txBody>
      </p:sp>
      <p:pic>
        <p:nvPicPr>
          <p:cNvPr id="16" name="Immagine 8" descr="Immagine 8"/>
          <p:cNvPicPr>
            <a:picLocks noChangeAspect="1"/>
          </p:cNvPicPr>
          <p:nvPr/>
        </p:nvPicPr>
        <p:blipFill>
          <a:blip r:embed="rId2"/>
          <a:stretch>
            <a:fillRect/>
          </a:stretch>
        </p:blipFill>
        <p:spPr>
          <a:xfrm>
            <a:off x="4633514" y="297600"/>
            <a:ext cx="2896855" cy="1376475"/>
          </a:xfrm>
          <a:prstGeom prst="rect">
            <a:avLst/>
          </a:prstGeom>
          <a:ln w="12700">
            <a:miter lim="400000"/>
          </a:ln>
        </p:spPr>
      </p:pic>
      <p:sp>
        <p:nvSpPr>
          <p:cNvPr id="17" name="Segnaposto testo 15"/>
          <p:cNvSpPr>
            <a:spLocks noGrp="1"/>
          </p:cNvSpPr>
          <p:nvPr>
            <p:ph type="body" sz="quarter" idx="21"/>
          </p:nvPr>
        </p:nvSpPr>
        <p:spPr>
          <a:xfrm>
            <a:off x="27545" y="5739272"/>
            <a:ext cx="12155274" cy="484189"/>
          </a:xfrm>
          <a:prstGeom prst="rect">
            <a:avLst/>
          </a:prstGeom>
        </p:spPr>
        <p:txBody>
          <a:bodyPr/>
          <a:lstStyle/>
          <a:p>
            <a:pPr algn="ctr">
              <a:defRPr sz="2000" i="1">
                <a:solidFill>
                  <a:srgbClr val="5B5A5A"/>
                </a:solidFill>
              </a:defRPr>
            </a:pPr>
            <a:endParaRPr/>
          </a:p>
        </p:txBody>
      </p:sp>
      <p:sp>
        <p:nvSpPr>
          <p:cNvPr id="18" name="Rettangolo 6"/>
          <p:cNvSpPr/>
          <p:nvPr/>
        </p:nvSpPr>
        <p:spPr>
          <a:xfrm>
            <a:off x="0" y="6196405"/>
            <a:ext cx="12192000" cy="661596"/>
          </a:xfrm>
          <a:prstGeom prst="rect">
            <a:avLst/>
          </a:prstGeom>
          <a:solidFill>
            <a:srgbClr val="C00000"/>
          </a:solidFill>
          <a:ln w="12700">
            <a:miter lim="400000"/>
          </a:ln>
        </p:spPr>
        <p:txBody>
          <a:bodyPr lIns="45719" rIns="45719" anchor="ctr"/>
          <a:lstStyle/>
          <a:p>
            <a:pPr algn="ctr">
              <a:defRPr>
                <a:solidFill>
                  <a:srgbClr val="FFFFFF"/>
                </a:solidFill>
              </a:defRPr>
            </a:pPr>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Vuota">
    <p:spTree>
      <p:nvGrpSpPr>
        <p:cNvPr id="1" name=""/>
        <p:cNvGrpSpPr/>
        <p:nvPr/>
      </p:nvGrpSpPr>
      <p:grpSpPr>
        <a:xfrm>
          <a:off x="0" y="0"/>
          <a:ext cx="0" cy="0"/>
          <a:chOff x="0" y="0"/>
          <a:chExt cx="0" cy="0"/>
        </a:xfrm>
      </p:grpSpPr>
      <p:sp>
        <p:nvSpPr>
          <p:cNvPr id="25" name="Corpo livello uno…"/>
          <p:cNvSpPr txBox="1">
            <a:spLocks noGrp="1"/>
          </p:cNvSpPr>
          <p:nvPr>
            <p:ph type="body" sz="quarter" idx="1" hasCustomPrompt="1"/>
          </p:nvPr>
        </p:nvSpPr>
        <p:spPr>
          <a:prstGeom prst="rect">
            <a:avLst/>
          </a:prstGeom>
        </p:spPr>
        <p:txBody>
          <a:bodyPr/>
          <a:lstStyle/>
          <a:p>
            <a:r>
              <a:t>Titolo diapositiva</a:t>
            </a:r>
          </a:p>
          <a:p>
            <a:pPr lvl="1"/>
            <a:endParaRPr/>
          </a:p>
          <a:p>
            <a:pPr lvl="2"/>
            <a:endParaRPr/>
          </a:p>
          <a:p>
            <a:pPr lvl="3"/>
            <a:endParaRPr/>
          </a:p>
          <a:p>
            <a:pPr lvl="4"/>
            <a:endParaRPr/>
          </a:p>
        </p:txBody>
      </p:sp>
      <p:sp>
        <p:nvSpPr>
          <p:cNvPr id="26" name="Segnaposto testo 9"/>
          <p:cNvSpPr>
            <a:spLocks noGrp="1"/>
          </p:cNvSpPr>
          <p:nvPr>
            <p:ph type="body" idx="21"/>
          </p:nvPr>
        </p:nvSpPr>
        <p:spPr>
          <a:xfrm>
            <a:off x="838198" y="1594808"/>
            <a:ext cx="10042006" cy="4227259"/>
          </a:xfrm>
          <a:prstGeom prst="rect">
            <a:avLst/>
          </a:prstGeom>
        </p:spPr>
        <p:txBody>
          <a:bodyPr/>
          <a:lstStyle/>
          <a:p>
            <a:pPr>
              <a:defRPr sz="1800" b="0">
                <a:solidFill>
                  <a:srgbClr val="000000"/>
                </a:solidFill>
              </a:defRPr>
            </a:pPr>
            <a:endParaRPr/>
          </a:p>
        </p:txBody>
      </p:sp>
      <p:sp>
        <p:nvSpPr>
          <p:cNvPr id="2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Vuota">
    <p:spTree>
      <p:nvGrpSpPr>
        <p:cNvPr id="1" name=""/>
        <p:cNvGrpSpPr/>
        <p:nvPr/>
      </p:nvGrpSpPr>
      <p:grpSpPr>
        <a:xfrm>
          <a:off x="0" y="0"/>
          <a:ext cx="0" cy="0"/>
          <a:chOff x="0" y="0"/>
          <a:chExt cx="0" cy="0"/>
        </a:xfrm>
      </p:grpSpPr>
      <p:pic>
        <p:nvPicPr>
          <p:cNvPr id="34" name="Immagine 6" descr="Immagine 6"/>
          <p:cNvPicPr>
            <a:picLocks noChangeAspect="1"/>
          </p:cNvPicPr>
          <p:nvPr/>
        </p:nvPicPr>
        <p:blipFill>
          <a:blip r:embed="rId2"/>
          <a:stretch>
            <a:fillRect/>
          </a:stretch>
        </p:blipFill>
        <p:spPr>
          <a:xfrm>
            <a:off x="9786402" y="136525"/>
            <a:ext cx="2182696" cy="1037134"/>
          </a:xfrm>
          <a:prstGeom prst="rect">
            <a:avLst/>
          </a:prstGeom>
          <a:ln w="12700">
            <a:miter lim="400000"/>
          </a:ln>
        </p:spPr>
      </p:pic>
      <p:sp>
        <p:nvSpPr>
          <p:cNvPr id="35" name="Corpo livello uno…"/>
          <p:cNvSpPr txBox="1">
            <a:spLocks noGrp="1"/>
          </p:cNvSpPr>
          <p:nvPr>
            <p:ph type="body" sz="quarter" idx="1" hasCustomPrompt="1"/>
          </p:nvPr>
        </p:nvSpPr>
        <p:spPr>
          <a:prstGeom prst="rect">
            <a:avLst/>
          </a:prstGeom>
        </p:spPr>
        <p:txBody>
          <a:bodyPr/>
          <a:lstStyle/>
          <a:p>
            <a:r>
              <a:t>Titolo diapositiva</a:t>
            </a:r>
          </a:p>
          <a:p>
            <a:pPr lvl="1"/>
            <a:endParaRPr/>
          </a:p>
          <a:p>
            <a:pPr lvl="2"/>
            <a:endParaRPr/>
          </a:p>
          <a:p>
            <a:pPr lvl="3"/>
            <a:endParaRPr/>
          </a:p>
          <a:p>
            <a:pPr lvl="4"/>
            <a:endParaRPr/>
          </a:p>
        </p:txBody>
      </p:sp>
      <p:sp>
        <p:nvSpPr>
          <p:cNvPr id="36" name="Segnaposto testo 9"/>
          <p:cNvSpPr>
            <a:spLocks noGrp="1"/>
          </p:cNvSpPr>
          <p:nvPr>
            <p:ph type="body" idx="21"/>
          </p:nvPr>
        </p:nvSpPr>
        <p:spPr>
          <a:xfrm>
            <a:off x="838198" y="1594808"/>
            <a:ext cx="10042006" cy="4227259"/>
          </a:xfrm>
          <a:prstGeom prst="rect">
            <a:avLst/>
          </a:prstGeom>
        </p:spPr>
        <p:txBody>
          <a:bodyPr/>
          <a:lstStyle/>
          <a:p>
            <a:pPr>
              <a:defRPr sz="1800" b="0">
                <a:solidFill>
                  <a:srgbClr val="000000"/>
                </a:solidFill>
              </a:defRPr>
            </a:pPr>
            <a:endParaRPr/>
          </a:p>
        </p:txBody>
      </p:sp>
      <p:sp>
        <p:nvSpPr>
          <p:cNvPr id="3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38" name="Rettangolo 9"/>
          <p:cNvSpPr/>
          <p:nvPr/>
        </p:nvSpPr>
        <p:spPr>
          <a:xfrm>
            <a:off x="0" y="0"/>
            <a:ext cx="12192000" cy="6858001"/>
          </a:xfrm>
          <a:prstGeom prst="rect">
            <a:avLst/>
          </a:prstGeom>
          <a:solidFill>
            <a:srgbClr val="C00000"/>
          </a:solidFill>
          <a:ln w="12700">
            <a:miter lim="400000"/>
          </a:ln>
        </p:spPr>
        <p:txBody>
          <a:bodyPr lIns="45719" rIns="45719" anchor="ctr"/>
          <a:lstStyle/>
          <a:p>
            <a:pPr algn="ctr">
              <a:defRPr>
                <a:solidFill>
                  <a:srgbClr val="FFFFFF"/>
                </a:solidFill>
              </a:defRPr>
            </a:pPr>
            <a:endParaRPr/>
          </a:p>
        </p:txBody>
      </p:sp>
      <p:pic>
        <p:nvPicPr>
          <p:cNvPr id="39" name="Immagine 1" descr="Immagine 1"/>
          <p:cNvPicPr>
            <a:picLocks noChangeAspect="1"/>
          </p:cNvPicPr>
          <p:nvPr/>
        </p:nvPicPr>
        <p:blipFill>
          <a:blip r:embed="rId3">
            <a:alphaModFix amt="22000"/>
          </a:blip>
          <a:stretch>
            <a:fillRect/>
          </a:stretch>
        </p:blipFill>
        <p:spPr>
          <a:xfrm>
            <a:off x="5337257" y="0"/>
            <a:ext cx="6846590" cy="6858000"/>
          </a:xfrm>
          <a:prstGeom prst="rect">
            <a:avLst/>
          </a:prstGeom>
          <a:ln w="12700">
            <a:miter lim="400000"/>
          </a:ln>
          <a:effectLst>
            <a:outerShdw blurRad="88900" dir="5400000" rotWithShape="0">
              <a:srgbClr val="000000">
                <a:alpha val="0"/>
              </a:srgbClr>
            </a:outerShdw>
          </a:effectLst>
        </p:spPr>
      </p:pic>
      <p:sp>
        <p:nvSpPr>
          <p:cNvPr id="40" name="Segnaposto testo 9"/>
          <p:cNvSpPr>
            <a:spLocks noGrp="1"/>
          </p:cNvSpPr>
          <p:nvPr>
            <p:ph type="body" sz="quarter" idx="22" hasCustomPrompt="1"/>
          </p:nvPr>
        </p:nvSpPr>
        <p:spPr>
          <a:xfrm>
            <a:off x="1051112" y="2838753"/>
            <a:ext cx="8735291" cy="617502"/>
          </a:xfrm>
          <a:prstGeom prst="rect">
            <a:avLst/>
          </a:prstGeom>
        </p:spPr>
        <p:txBody>
          <a:bodyPr/>
          <a:lstStyle>
            <a:lvl1pPr defTabSz="868680">
              <a:spcBef>
                <a:spcPts val="900"/>
              </a:spcBef>
              <a:defRPr sz="4180">
                <a:solidFill>
                  <a:srgbClr val="FFFFFF"/>
                </a:solidFill>
              </a:defRPr>
            </a:lvl1pPr>
          </a:lstStyle>
          <a:p>
            <a:r>
              <a:t>Titolo diapositiva</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magine 6" descr="Immagine 6"/>
          <p:cNvPicPr>
            <a:picLocks noChangeAspect="1"/>
          </p:cNvPicPr>
          <p:nvPr/>
        </p:nvPicPr>
        <p:blipFill>
          <a:blip r:embed="rId5"/>
          <a:stretch>
            <a:fillRect/>
          </a:stretch>
        </p:blipFill>
        <p:spPr>
          <a:xfrm>
            <a:off x="9786402" y="136525"/>
            <a:ext cx="2182696" cy="1037134"/>
          </a:xfrm>
          <a:prstGeom prst="rect">
            <a:avLst/>
          </a:prstGeom>
          <a:ln w="12700">
            <a:miter lim="400000"/>
          </a:ln>
        </p:spPr>
      </p:pic>
      <p:sp>
        <p:nvSpPr>
          <p:cNvPr id="3" name="Corpo livello uno…"/>
          <p:cNvSpPr txBox="1">
            <a:spLocks noGrp="1"/>
          </p:cNvSpPr>
          <p:nvPr>
            <p:ph type="body" idx="1" hasCustomPrompt="1"/>
          </p:nvPr>
        </p:nvSpPr>
        <p:spPr>
          <a:xfrm>
            <a:off x="838199" y="408145"/>
            <a:ext cx="8735291" cy="617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Titolo diapositiva</a:t>
            </a:r>
          </a:p>
          <a:p>
            <a:pPr lvl="1"/>
            <a:endParaRPr/>
          </a:p>
          <a:p>
            <a:pPr lvl="2"/>
            <a:endParaRPr/>
          </a:p>
          <a:p>
            <a:pPr lvl="3"/>
            <a:endParaRPr/>
          </a:p>
          <a:p>
            <a:pPr lvl="4"/>
            <a:endParaRPr/>
          </a:p>
        </p:txBody>
      </p:sp>
      <p:sp>
        <p:nvSpPr>
          <p:cNvPr id="4" name="Numero diapositiva"/>
          <p:cNvSpPr txBox="1">
            <a:spLocks noGrp="1"/>
          </p:cNvSpPr>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FFFFFF"/>
                </a:solidFill>
              </a:defRPr>
            </a:lvl1pPr>
          </a:lstStyle>
          <a:p>
            <a:fld id="{86CB4B4D-7CA3-9044-876B-883B54F8677D}" type="slidenum">
              <a:t>‹N›</a:t>
            </a:fld>
            <a:endParaRPr/>
          </a:p>
        </p:txBody>
      </p:sp>
      <p:sp>
        <p:nvSpPr>
          <p:cNvPr id="5" name="Rettangolo 9"/>
          <p:cNvSpPr/>
          <p:nvPr/>
        </p:nvSpPr>
        <p:spPr>
          <a:xfrm>
            <a:off x="0" y="6196405"/>
            <a:ext cx="12192000" cy="661596"/>
          </a:xfrm>
          <a:prstGeom prst="rect">
            <a:avLst/>
          </a:prstGeom>
          <a:solidFill>
            <a:srgbClr val="C00000"/>
          </a:solidFill>
          <a:ln w="12700">
            <a:miter lim="400000"/>
          </a:ln>
        </p:spPr>
        <p:txBody>
          <a:bodyPr lIns="45719" rIns="45719" anchor="ctr"/>
          <a:lstStyle/>
          <a:p>
            <a:pPr algn="ctr">
              <a:defRPr>
                <a:solidFill>
                  <a:srgbClr val="FFFFFF"/>
                </a:solidFill>
              </a:defRPr>
            </a:pPr>
            <a:endParaRPr/>
          </a:p>
        </p:txBody>
      </p:sp>
      <p:sp>
        <p:nvSpPr>
          <p:cNvPr id="6" name="Titolo Testo"/>
          <p:cNvSpPr txBox="1">
            <a:spLocks noGrp="1"/>
          </p:cNvSpPr>
          <p:nvPr>
            <p:ph type="title"/>
          </p:nvPr>
        </p:nvSpPr>
        <p:spPr>
          <a:xfrm>
            <a:off x="609600" y="274637"/>
            <a:ext cx="10972800"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Titolo Testo</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0" marR="0" indent="0" algn="l" defTabSz="914400" rtl="0" latinLnBrk="0">
        <a:lnSpc>
          <a:spcPct val="90000"/>
        </a:lnSpc>
        <a:spcBef>
          <a:spcPts val="1000"/>
        </a:spcBef>
        <a:spcAft>
          <a:spcPts val="0"/>
        </a:spcAft>
        <a:buClrTx/>
        <a:buSzTx/>
        <a:buFontTx/>
        <a:buNone/>
        <a:tabLst/>
        <a:defRPr sz="4400" b="1" i="0" u="none" strike="noStrike" cap="none" spc="0" baseline="0">
          <a:solidFill>
            <a:srgbClr val="BB1717"/>
          </a:solidFill>
          <a:uFillTx/>
          <a:latin typeface="+mj-lt"/>
          <a:ea typeface="+mj-ea"/>
          <a:cs typeface="+mj-cs"/>
          <a:sym typeface="Calibri"/>
        </a:defRPr>
      </a:lvl1pPr>
      <a:lvl2pPr marL="876300" marR="0" indent="-419100" algn="l" defTabSz="914400" rtl="0" latinLnBrk="0">
        <a:lnSpc>
          <a:spcPct val="90000"/>
        </a:lnSpc>
        <a:spcBef>
          <a:spcPts val="1000"/>
        </a:spcBef>
        <a:spcAft>
          <a:spcPts val="0"/>
        </a:spcAft>
        <a:buClrTx/>
        <a:buSzPct val="100000"/>
        <a:buFontTx/>
        <a:buChar char="•"/>
        <a:tabLst/>
        <a:defRPr sz="4400" b="1" i="0" u="none" strike="noStrike" cap="none" spc="0" baseline="0">
          <a:solidFill>
            <a:srgbClr val="BB1717"/>
          </a:solidFill>
          <a:uFillTx/>
          <a:latin typeface="+mj-lt"/>
          <a:ea typeface="+mj-ea"/>
          <a:cs typeface="+mj-cs"/>
          <a:sym typeface="Calibri"/>
        </a:defRPr>
      </a:lvl2pPr>
      <a:lvl3pPr marL="1417319" marR="0" indent="-502919" algn="l" defTabSz="914400" rtl="0" latinLnBrk="0">
        <a:lnSpc>
          <a:spcPct val="90000"/>
        </a:lnSpc>
        <a:spcBef>
          <a:spcPts val="1000"/>
        </a:spcBef>
        <a:spcAft>
          <a:spcPts val="0"/>
        </a:spcAft>
        <a:buClrTx/>
        <a:buSzPct val="100000"/>
        <a:buFontTx/>
        <a:buChar char="•"/>
        <a:tabLst/>
        <a:defRPr sz="4400" b="1" i="0" u="none" strike="noStrike" cap="none" spc="0" baseline="0">
          <a:solidFill>
            <a:srgbClr val="BB1717"/>
          </a:solidFill>
          <a:uFillTx/>
          <a:latin typeface="+mj-lt"/>
          <a:ea typeface="+mj-ea"/>
          <a:cs typeface="+mj-cs"/>
          <a:sym typeface="Calibri"/>
        </a:defRPr>
      </a:lvl3pPr>
      <a:lvl4pPr marL="1930400" marR="0" indent="-558800" algn="l" defTabSz="914400" rtl="0" latinLnBrk="0">
        <a:lnSpc>
          <a:spcPct val="90000"/>
        </a:lnSpc>
        <a:spcBef>
          <a:spcPts val="1000"/>
        </a:spcBef>
        <a:spcAft>
          <a:spcPts val="0"/>
        </a:spcAft>
        <a:buClrTx/>
        <a:buSzPct val="100000"/>
        <a:buFontTx/>
        <a:buChar char="•"/>
        <a:tabLst/>
        <a:defRPr sz="4400" b="1" i="0" u="none" strike="noStrike" cap="none" spc="0" baseline="0">
          <a:solidFill>
            <a:srgbClr val="BB1717"/>
          </a:solidFill>
          <a:uFillTx/>
          <a:latin typeface="+mj-lt"/>
          <a:ea typeface="+mj-ea"/>
          <a:cs typeface="+mj-cs"/>
          <a:sym typeface="Calibri"/>
        </a:defRPr>
      </a:lvl4pPr>
      <a:lvl5pPr marL="2387600" marR="0" indent="-558800" algn="l" defTabSz="914400" rtl="0" latinLnBrk="0">
        <a:lnSpc>
          <a:spcPct val="90000"/>
        </a:lnSpc>
        <a:spcBef>
          <a:spcPts val="1000"/>
        </a:spcBef>
        <a:spcAft>
          <a:spcPts val="0"/>
        </a:spcAft>
        <a:buClrTx/>
        <a:buSzPct val="100000"/>
        <a:buFontTx/>
        <a:buChar char="•"/>
        <a:tabLst/>
        <a:defRPr sz="4400" b="1" i="0" u="none" strike="noStrike" cap="none" spc="0" baseline="0">
          <a:solidFill>
            <a:srgbClr val="BB1717"/>
          </a:solidFill>
          <a:uFillTx/>
          <a:latin typeface="+mj-lt"/>
          <a:ea typeface="+mj-ea"/>
          <a:cs typeface="+mj-cs"/>
          <a:sym typeface="Calibri"/>
        </a:defRPr>
      </a:lvl5pPr>
      <a:lvl6pPr marL="2844800" marR="0" indent="-558800" algn="l" defTabSz="914400" rtl="0" latinLnBrk="0">
        <a:lnSpc>
          <a:spcPct val="90000"/>
        </a:lnSpc>
        <a:spcBef>
          <a:spcPts val="1000"/>
        </a:spcBef>
        <a:spcAft>
          <a:spcPts val="0"/>
        </a:spcAft>
        <a:buClrTx/>
        <a:buSzPct val="100000"/>
        <a:buFontTx/>
        <a:buChar char="•"/>
        <a:tabLst/>
        <a:defRPr sz="4400" b="1" i="0" u="none" strike="noStrike" cap="none" spc="0" baseline="0">
          <a:solidFill>
            <a:srgbClr val="BB1717"/>
          </a:solidFill>
          <a:uFillTx/>
          <a:latin typeface="+mj-lt"/>
          <a:ea typeface="+mj-ea"/>
          <a:cs typeface="+mj-cs"/>
          <a:sym typeface="Calibri"/>
        </a:defRPr>
      </a:lvl6pPr>
      <a:lvl7pPr marL="3302000" marR="0" indent="-558800" algn="l" defTabSz="914400" rtl="0" latinLnBrk="0">
        <a:lnSpc>
          <a:spcPct val="90000"/>
        </a:lnSpc>
        <a:spcBef>
          <a:spcPts val="1000"/>
        </a:spcBef>
        <a:spcAft>
          <a:spcPts val="0"/>
        </a:spcAft>
        <a:buClrTx/>
        <a:buSzPct val="100000"/>
        <a:buFontTx/>
        <a:buChar char="•"/>
        <a:tabLst/>
        <a:defRPr sz="4400" b="1" i="0" u="none" strike="noStrike" cap="none" spc="0" baseline="0">
          <a:solidFill>
            <a:srgbClr val="BB1717"/>
          </a:solidFill>
          <a:uFillTx/>
          <a:latin typeface="+mj-lt"/>
          <a:ea typeface="+mj-ea"/>
          <a:cs typeface="+mj-cs"/>
          <a:sym typeface="Calibri"/>
        </a:defRPr>
      </a:lvl7pPr>
      <a:lvl8pPr marL="3759200" marR="0" indent="-558800" algn="l" defTabSz="914400" rtl="0" latinLnBrk="0">
        <a:lnSpc>
          <a:spcPct val="90000"/>
        </a:lnSpc>
        <a:spcBef>
          <a:spcPts val="1000"/>
        </a:spcBef>
        <a:spcAft>
          <a:spcPts val="0"/>
        </a:spcAft>
        <a:buClrTx/>
        <a:buSzPct val="100000"/>
        <a:buFontTx/>
        <a:buChar char="•"/>
        <a:tabLst/>
        <a:defRPr sz="4400" b="1" i="0" u="none" strike="noStrike" cap="none" spc="0" baseline="0">
          <a:solidFill>
            <a:srgbClr val="BB1717"/>
          </a:solidFill>
          <a:uFillTx/>
          <a:latin typeface="+mj-lt"/>
          <a:ea typeface="+mj-ea"/>
          <a:cs typeface="+mj-cs"/>
          <a:sym typeface="Calibri"/>
        </a:defRPr>
      </a:lvl8pPr>
      <a:lvl9pPr marL="4216400" marR="0" indent="-558800" algn="l" defTabSz="914400" rtl="0" latinLnBrk="0">
        <a:lnSpc>
          <a:spcPct val="90000"/>
        </a:lnSpc>
        <a:spcBef>
          <a:spcPts val="1000"/>
        </a:spcBef>
        <a:spcAft>
          <a:spcPts val="0"/>
        </a:spcAft>
        <a:buClrTx/>
        <a:buSzPct val="100000"/>
        <a:buFontTx/>
        <a:buChar char="•"/>
        <a:tabLst/>
        <a:defRPr sz="4400" b="1" i="0" u="none" strike="noStrike" cap="none" spc="0" baseline="0">
          <a:solidFill>
            <a:srgbClr val="BB1717"/>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1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29.svg"/><Relationship Id="rId4" Type="http://schemas.openxmlformats.org/officeDocument/2006/relationships/image" Target="../media/image28.png"/></Relationships>
</file>

<file path=ppt/slides/_rels/slide9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9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ypology and diachrony of the middle voice"/>
          <p:cNvSpPr txBox="1">
            <a:spLocks noGrp="1"/>
          </p:cNvSpPr>
          <p:nvPr>
            <p:ph type="ctrTitle"/>
          </p:nvPr>
        </p:nvSpPr>
        <p:spPr>
          <a:prstGeom prst="rect">
            <a:avLst/>
          </a:prstGeom>
        </p:spPr>
        <p:txBody>
          <a:bodyPr/>
          <a:lstStyle/>
          <a:p>
            <a:pPr algn="l" defTabSz="246888">
              <a:lnSpc>
                <a:spcPct val="100000"/>
              </a:lnSpc>
              <a:defRPr sz="3888"/>
            </a:pPr>
            <a:r>
              <a:t>Typology and diachrony of the middle voice</a:t>
            </a:r>
            <a:r>
              <a:rPr sz="648" b="0">
                <a:solidFill>
                  <a:srgbClr val="000000"/>
                </a:solidFill>
              </a:rPr>
              <a:t> </a:t>
            </a:r>
          </a:p>
        </p:txBody>
      </p:sp>
      <p:sp>
        <p:nvSpPr>
          <p:cNvPr id="50" name="Guglielmo Inglese…"/>
          <p:cNvSpPr txBox="1">
            <a:spLocks noGrp="1"/>
          </p:cNvSpPr>
          <p:nvPr>
            <p:ph type="subTitle" sz="quarter" idx="1"/>
          </p:nvPr>
        </p:nvSpPr>
        <p:spPr>
          <a:prstGeom prst="rect">
            <a:avLst/>
          </a:prstGeom>
        </p:spPr>
        <p:txBody>
          <a:bodyPr/>
          <a:lstStyle/>
          <a:p>
            <a:r>
              <a:t>Guglielmo Inglese</a:t>
            </a:r>
          </a:p>
          <a:p>
            <a:r>
              <a:t>guglielmo.inglese@unito.it</a:t>
            </a:r>
          </a:p>
        </p:txBody>
      </p:sp>
      <p:sp>
        <p:nvSpPr>
          <p:cNvPr id="51" name="Numero diapositiva"/>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sp>
        <p:nvSpPr>
          <p:cNvPr id="52" name="Segnaposto testo 15"/>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ctr">
              <a:defRPr sz="2000">
                <a:solidFill>
                  <a:srgbClr val="5B5A5A"/>
                </a:solidFill>
              </a:defRPr>
            </a:lvl1pPr>
          </a:lstStyle>
          <a:p>
            <a:r>
              <a:t>Academia Grammaticorum Salensis Undevigesima, 25-30/07/2022</a:t>
            </a:r>
          </a:p>
        </p:txBody>
      </p:sp>
      <p:pic>
        <p:nvPicPr>
          <p:cNvPr id="53" name="Immagine" descr="Immagine"/>
          <p:cNvPicPr>
            <a:picLocks noChangeAspect="1"/>
          </p:cNvPicPr>
          <p:nvPr/>
        </p:nvPicPr>
        <p:blipFill>
          <a:blip r:embed="rId2"/>
          <a:stretch>
            <a:fillRect/>
          </a:stretch>
        </p:blipFill>
        <p:spPr>
          <a:xfrm>
            <a:off x="7530369" y="598487"/>
            <a:ext cx="1206501" cy="77470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egnaposto testo 9"/>
          <p:cNvSpPr>
            <a:spLocks noGrp="1"/>
          </p:cNvSpPr>
          <p:nvPr>
            <p:ph type="body" idx="21"/>
          </p:nvPr>
        </p:nvSpPr>
        <p:spPr>
          <a:xfrm>
            <a:off x="587324" y="1571403"/>
            <a:ext cx="10806981" cy="422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694944">
              <a:spcBef>
                <a:spcPts val="700"/>
              </a:spcBef>
              <a:defRPr sz="3343" b="0" cap="small">
                <a:solidFill>
                  <a:srgbClr val="000000"/>
                </a:solidFill>
              </a:defRPr>
            </a:pPr>
            <a:r>
              <a:rPr b="1" dirty="0">
                <a:solidFill>
                  <a:srgbClr val="B02418"/>
                </a:solidFill>
              </a:rPr>
              <a:t>transitive verbs </a:t>
            </a:r>
            <a:r>
              <a:rPr cap="none" dirty="0"/>
              <a:t>can take a direct object, </a:t>
            </a:r>
            <a:r>
              <a:rPr b="1" dirty="0">
                <a:solidFill>
                  <a:srgbClr val="B02418"/>
                </a:solidFill>
              </a:rPr>
              <a:t>intransitive verbs </a:t>
            </a:r>
            <a:r>
              <a:rPr cap="none" dirty="0"/>
              <a:t>cannot</a:t>
            </a:r>
          </a:p>
          <a:p>
            <a:pPr defTabSz="694944">
              <a:spcBef>
                <a:spcPts val="700"/>
              </a:spcBef>
              <a:defRPr sz="3343" b="0">
                <a:solidFill>
                  <a:srgbClr val="000000"/>
                </a:solidFill>
              </a:defRPr>
            </a:pPr>
            <a:endParaRPr sz="2128" dirty="0"/>
          </a:p>
          <a:p>
            <a:pPr marL="0" lvl="1" indent="347472" defTabSz="694944">
              <a:spcBef>
                <a:spcPts val="700"/>
              </a:spcBef>
              <a:buSzTx/>
              <a:buNone/>
              <a:defRPr sz="3343" b="0" i="1">
                <a:solidFill>
                  <a:srgbClr val="000000"/>
                </a:solidFill>
              </a:defRPr>
            </a:pPr>
            <a:r>
              <a:rPr dirty="0"/>
              <a:t>The plumber repaired the sink </a:t>
            </a:r>
            <a:r>
              <a:rPr i="0" dirty="0"/>
              <a:t>vs. *</a:t>
            </a:r>
            <a:r>
              <a:rPr dirty="0"/>
              <a:t>The dog arrived the food</a:t>
            </a:r>
          </a:p>
          <a:p>
            <a:pPr defTabSz="694944">
              <a:spcBef>
                <a:spcPts val="700"/>
              </a:spcBef>
              <a:buFont typeface="Wingdings"/>
              <a:defRPr sz="2128" b="0">
                <a:solidFill>
                  <a:srgbClr val="000000"/>
                </a:solidFill>
              </a:defRPr>
            </a:pPr>
            <a:endParaRPr dirty="0"/>
          </a:p>
          <a:p>
            <a:pPr algn="just" defTabSz="694944">
              <a:spcBef>
                <a:spcPts val="700"/>
              </a:spcBef>
              <a:buClr>
                <a:srgbClr val="B02418"/>
              </a:buClr>
              <a:buSzPct val="100000"/>
              <a:defRPr sz="3343" b="0">
                <a:solidFill>
                  <a:srgbClr val="000000"/>
                </a:solidFill>
              </a:defRPr>
            </a:pPr>
            <a:r>
              <a:rPr lang="it-IT" dirty="0">
                <a:sym typeface="Wingdings" pitchFamily="2" charset="2"/>
              </a:rPr>
              <a:t> </a:t>
            </a:r>
            <a:r>
              <a:rPr dirty="0"/>
              <a:t>Syntactic transitivity is a cross-linguistically problematic notion, because it relies on the non-trivial identification of ‘direct object’ (Haspelmath 2011)</a:t>
            </a:r>
          </a:p>
        </p:txBody>
      </p:sp>
      <p:sp>
        <p:nvSpPr>
          <p:cNvPr id="97" name="Segnaposto numero diapositiva 3"/>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98"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Syntactic transitivity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9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96">
                                            <p:bg/>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9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iterate>
                                    <p:tmAbs val="0"/>
                                  </p:iterate>
                                  <p:childTnLst>
                                    <p:set>
                                      <p:cBhvr>
                                        <p:cTn id="18" fill="hold"/>
                                        <p:tgtEl>
                                          <p:spTgt spid="9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iterate>
                                    <p:tmAbs val="0"/>
                                  </p:iterate>
                                  <p:childTnLst>
                                    <p:set>
                                      <p:cBhvr>
                                        <p:cTn id="22" fill="hold"/>
                                        <p:tgtEl>
                                          <p:spTgt spid="9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2" build="p" bldLvl="5" animBg="1" advAuto="0"/>
      <p:bldP spid="98" grpId="1" build="p" bldLvl="5"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Non-oppositional middles and productivity"/>
          <p:cNvSpPr txBox="1">
            <a:spLocks noGrp="1"/>
          </p:cNvSpPr>
          <p:nvPr>
            <p:ph type="body" sz="quarter" idx="1"/>
          </p:nvPr>
        </p:nvSpPr>
        <p:spPr>
          <a:prstGeom prst="rect">
            <a:avLst/>
          </a:prstGeom>
        </p:spPr>
        <p:txBody>
          <a:bodyPr/>
          <a:lstStyle>
            <a:lvl1pPr defTabSz="786384">
              <a:spcBef>
                <a:spcPts val="800"/>
              </a:spcBef>
              <a:defRPr sz="3784"/>
            </a:lvl1pPr>
          </a:lstStyle>
          <a:p>
            <a:r>
              <a:t>Non-oppositional middles and productivity</a:t>
            </a:r>
          </a:p>
        </p:txBody>
      </p:sp>
      <p:sp>
        <p:nvSpPr>
          <p:cNvPr id="573" name="Segnaposto testo 9"/>
          <p:cNvSpPr>
            <a:spLocks noGrp="1"/>
          </p:cNvSpPr>
          <p:nvPr>
            <p:ph type="body" idx="21"/>
          </p:nvPr>
        </p:nvSpPr>
        <p:spPr>
          <a:xfrm>
            <a:off x="835746" y="1315371"/>
            <a:ext cx="10520509" cy="422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ctr">
              <a:defRPr sz="2400" b="0">
                <a:solidFill>
                  <a:srgbClr val="000000"/>
                </a:solidFill>
              </a:defRPr>
            </a:pPr>
            <a:r>
              <a:rPr dirty="0"/>
              <a:t>“[Latin non-oppositional middles) constitute a category of </a:t>
            </a:r>
            <a:r>
              <a:rPr b="1" dirty="0"/>
              <a:t>morphological and semantic relics</a:t>
            </a:r>
            <a:r>
              <a:rPr dirty="0"/>
              <a:t> which can only be understood in a purely historical context” (</a:t>
            </a:r>
            <a:r>
              <a:rPr dirty="0" err="1"/>
              <a:t>Baldi</a:t>
            </a:r>
            <a:r>
              <a:rPr dirty="0"/>
              <a:t> 1999: 395)</a:t>
            </a:r>
          </a:p>
          <a:p>
            <a:pPr algn="just">
              <a:spcBef>
                <a:spcPts val="300"/>
              </a:spcBef>
              <a:buSzPct val="100000"/>
              <a:defRPr sz="2400" b="0">
                <a:solidFill>
                  <a:srgbClr val="000000"/>
                </a:solidFill>
              </a:defRPr>
            </a:pPr>
            <a:r>
              <a:rPr lang="it-IT" dirty="0">
                <a:sym typeface="Wingdings" pitchFamily="2" charset="2"/>
              </a:rPr>
              <a:t> </a:t>
            </a:r>
            <a:r>
              <a:rPr dirty="0"/>
              <a:t>Are non-oppositional middles </a:t>
            </a:r>
            <a:r>
              <a:rPr b="1" dirty="0">
                <a:solidFill>
                  <a:srgbClr val="B02418"/>
                </a:solidFill>
              </a:rPr>
              <a:t>idiosyncratic lexicalizations</a:t>
            </a:r>
            <a:r>
              <a:rPr dirty="0"/>
              <a:t> of oppositional ones? (thus e.g. Haspelmath and </a:t>
            </a:r>
            <a:r>
              <a:rPr dirty="0" err="1"/>
              <a:t>Müller-Bardey</a:t>
            </a:r>
            <a:r>
              <a:rPr dirty="0"/>
              <a:t> 2004: 1139)</a:t>
            </a:r>
          </a:p>
        </p:txBody>
      </p:sp>
      <p:sp>
        <p:nvSpPr>
          <p:cNvPr id="574"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100</a:t>
            </a:fld>
            <a:endParaRPr/>
          </a:p>
        </p:txBody>
      </p:sp>
      <p:pic>
        <p:nvPicPr>
          <p:cNvPr id="575" name="Schermata 2022-06-26 alle 11.45.37.png" descr="Schermata 2022-06-26 alle 11.45.37.png"/>
          <p:cNvPicPr>
            <a:picLocks noChangeAspect="1"/>
          </p:cNvPicPr>
          <p:nvPr/>
        </p:nvPicPr>
        <p:blipFill>
          <a:blip r:embed="rId2"/>
          <a:stretch>
            <a:fillRect/>
          </a:stretch>
        </p:blipFill>
        <p:spPr>
          <a:xfrm>
            <a:off x="1612900" y="3218565"/>
            <a:ext cx="8966200" cy="2857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 grpId="1" build="p" bldLvl="5" animBg="1" advAuto="0"/>
      <p:bldP spid="575" grpId="2"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Middle markers vs. reflexive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Middle markers vs. reflexives</a:t>
            </a:r>
          </a:p>
        </p:txBody>
      </p:sp>
      <p:sp>
        <p:nvSpPr>
          <p:cNvPr id="578" name="Segnaposto testo 9"/>
          <p:cNvSpPr>
            <a:spLocks noGrp="1"/>
          </p:cNvSpPr>
          <p:nvPr>
            <p:ph type="body" idx="21"/>
          </p:nvPr>
        </p:nvSpPr>
        <p:spPr>
          <a:xfrm>
            <a:off x="838198" y="1315371"/>
            <a:ext cx="10515604" cy="422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57200">
              <a:lnSpc>
                <a:spcPct val="100000"/>
              </a:lnSpc>
              <a:spcBef>
                <a:spcPts val="1800"/>
              </a:spcBef>
              <a:defRPr sz="2900" b="0">
                <a:solidFill>
                  <a:srgbClr val="000000"/>
                </a:solidFill>
              </a:defRPr>
            </a:pPr>
            <a:r>
              <a:rPr dirty="0"/>
              <a:t>Three-way typology (Kemmer 1993: 24-26):</a:t>
            </a:r>
          </a:p>
          <a:p>
            <a:pPr marL="387684" indent="-387684" defTabSz="457200">
              <a:lnSpc>
                <a:spcPct val="100000"/>
              </a:lnSpc>
              <a:spcBef>
                <a:spcPts val="0"/>
              </a:spcBef>
              <a:buSzPct val="100000"/>
              <a:buAutoNum type="arabicPeriod"/>
              <a:defRPr sz="2900" b="0">
                <a:solidFill>
                  <a:srgbClr val="000000"/>
                </a:solidFill>
              </a:defRPr>
            </a:pPr>
            <a:r>
              <a:rPr b="1" dirty="0">
                <a:solidFill>
                  <a:srgbClr val="B02418"/>
                </a:solidFill>
              </a:rPr>
              <a:t>One-form languages</a:t>
            </a:r>
            <a:r>
              <a:rPr dirty="0">
                <a:solidFill>
                  <a:srgbClr val="B02418"/>
                </a:solidFill>
              </a:rPr>
              <a:t>: </a:t>
            </a:r>
            <a:r>
              <a:rPr dirty="0"/>
              <a:t> middle marker identical to the reflexive marker</a:t>
            </a:r>
          </a:p>
          <a:p>
            <a:pPr marL="387684" indent="-387684" defTabSz="457200">
              <a:lnSpc>
                <a:spcPct val="100000"/>
              </a:lnSpc>
              <a:spcBef>
                <a:spcPts val="0"/>
              </a:spcBef>
              <a:buSzPct val="100000"/>
              <a:buAutoNum type="arabicPeriod"/>
              <a:defRPr sz="2900" b="0">
                <a:solidFill>
                  <a:srgbClr val="000000"/>
                </a:solidFill>
              </a:defRPr>
            </a:pPr>
            <a:r>
              <a:rPr b="1" dirty="0">
                <a:solidFill>
                  <a:srgbClr val="B02418"/>
                </a:solidFill>
              </a:rPr>
              <a:t>Two-form languages</a:t>
            </a:r>
            <a:r>
              <a:rPr dirty="0">
                <a:solidFill>
                  <a:srgbClr val="B02418"/>
                </a:solidFill>
              </a:rPr>
              <a:t>:</a:t>
            </a:r>
            <a:r>
              <a:rPr dirty="0"/>
              <a:t> distinct reflexive and middle forms; two subtypes: cognate and non-cognate</a:t>
            </a:r>
          </a:p>
        </p:txBody>
      </p:sp>
      <p:sp>
        <p:nvSpPr>
          <p:cNvPr id="579"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101</a:t>
            </a:fld>
            <a:endParaRPr/>
          </a:p>
        </p:txBody>
      </p:sp>
      <p:graphicFrame>
        <p:nvGraphicFramePr>
          <p:cNvPr id="580" name="Tabella"/>
          <p:cNvGraphicFramePr/>
          <p:nvPr>
            <p:extLst>
              <p:ext uri="{D42A27DB-BD31-4B8C-83A1-F6EECF244321}">
                <p14:modId xmlns:p14="http://schemas.microsoft.com/office/powerpoint/2010/main" val="3689748137"/>
              </p:ext>
            </p:extLst>
          </p:nvPr>
        </p:nvGraphicFramePr>
        <p:xfrm>
          <a:off x="2405155" y="3900346"/>
          <a:ext cx="7381689" cy="1828800"/>
        </p:xfrm>
        <a:graphic>
          <a:graphicData uri="http://schemas.openxmlformats.org/drawingml/2006/table">
            <a:tbl>
              <a:tblPr bandRow="1">
                <a:tableStyleId>{4A9BC294-FFE2-49D5-8D69-9E1BD2C41BD5}</a:tableStyleId>
              </a:tblPr>
              <a:tblGrid>
                <a:gridCol w="2983431">
                  <a:extLst>
                    <a:ext uri="{9D8B030D-6E8A-4147-A177-3AD203B41FA5}">
                      <a16:colId xmlns:a16="http://schemas.microsoft.com/office/drawing/2014/main" val="20000"/>
                    </a:ext>
                  </a:extLst>
                </a:gridCol>
                <a:gridCol w="1541126">
                  <a:extLst>
                    <a:ext uri="{9D8B030D-6E8A-4147-A177-3AD203B41FA5}">
                      <a16:colId xmlns:a16="http://schemas.microsoft.com/office/drawing/2014/main" val="20001"/>
                    </a:ext>
                  </a:extLst>
                </a:gridCol>
                <a:gridCol w="1284191">
                  <a:extLst>
                    <a:ext uri="{9D8B030D-6E8A-4147-A177-3AD203B41FA5}">
                      <a16:colId xmlns:a16="http://schemas.microsoft.com/office/drawing/2014/main" val="20002"/>
                    </a:ext>
                  </a:extLst>
                </a:gridCol>
                <a:gridCol w="1572941">
                  <a:extLst>
                    <a:ext uri="{9D8B030D-6E8A-4147-A177-3AD203B41FA5}">
                      <a16:colId xmlns:a16="http://schemas.microsoft.com/office/drawing/2014/main" val="20003"/>
                    </a:ext>
                  </a:extLst>
                </a:gridCol>
              </a:tblGrid>
              <a:tr h="434905">
                <a:tc>
                  <a:txBody>
                    <a:bodyPr/>
                    <a:lstStyle/>
                    <a:p>
                      <a:pPr algn="l">
                        <a:defRPr sz="2200"/>
                      </a:pPr>
                      <a:endParaRPr dirty="0"/>
                    </a:p>
                  </a:txBody>
                  <a:tcPr marL="121920" marR="121920" marT="60960" marB="60960" horzOverflow="overflow">
                    <a:lnL w="12700">
                      <a:solidFill>
                        <a:srgbClr val="000000"/>
                      </a:solidFill>
                      <a:miter lim="400000"/>
                    </a:lnL>
                    <a:lnT w="12700">
                      <a:solidFill>
                        <a:srgbClr val="000000"/>
                      </a:solidFill>
                      <a:miter lim="400000"/>
                    </a:lnT>
                    <a:solidFill>
                      <a:srgbClr val="B02418"/>
                    </a:solidFill>
                  </a:tcPr>
                </a:tc>
                <a:tc>
                  <a:txBody>
                    <a:bodyPr/>
                    <a:lstStyle/>
                    <a:p>
                      <a:pPr algn="l" defTabSz="457200">
                        <a:defRPr sz="1800"/>
                      </a:pPr>
                      <a:r>
                        <a:rPr sz="2200" b="1">
                          <a:solidFill>
                            <a:srgbClr val="FFFFFF"/>
                          </a:solidFill>
                        </a:rPr>
                        <a:t>Language</a:t>
                      </a:r>
                    </a:p>
                  </a:txBody>
                  <a:tcPr marL="121920" marR="121920" marT="60960" marB="60960" horzOverflow="overflow">
                    <a:lnT w="12700">
                      <a:solidFill>
                        <a:srgbClr val="000000"/>
                      </a:solidFill>
                      <a:miter lim="400000"/>
                    </a:lnT>
                    <a:solidFill>
                      <a:srgbClr val="B02418"/>
                    </a:solidFill>
                  </a:tcPr>
                </a:tc>
                <a:tc>
                  <a:txBody>
                    <a:bodyPr/>
                    <a:lstStyle/>
                    <a:p>
                      <a:pPr algn="l" defTabSz="457200">
                        <a:defRPr sz="1800"/>
                      </a:pPr>
                      <a:r>
                        <a:rPr sz="2200" b="1">
                          <a:solidFill>
                            <a:srgbClr val="FFFFFF"/>
                          </a:solidFill>
                        </a:rPr>
                        <a:t>Middle</a:t>
                      </a:r>
                    </a:p>
                  </a:txBody>
                  <a:tcPr marL="121920" marR="121920" marT="60960" marB="60960" horzOverflow="overflow">
                    <a:lnT w="12700">
                      <a:solidFill>
                        <a:srgbClr val="000000"/>
                      </a:solidFill>
                      <a:miter lim="400000"/>
                    </a:lnT>
                    <a:solidFill>
                      <a:srgbClr val="B02418"/>
                    </a:solidFill>
                  </a:tcPr>
                </a:tc>
                <a:tc>
                  <a:txBody>
                    <a:bodyPr/>
                    <a:lstStyle/>
                    <a:p>
                      <a:pPr algn="l" defTabSz="457200">
                        <a:defRPr sz="1800"/>
                      </a:pPr>
                      <a:r>
                        <a:rPr sz="2200" b="1">
                          <a:solidFill>
                            <a:srgbClr val="FFFFFF"/>
                          </a:solidFill>
                        </a:rPr>
                        <a:t>Reflexive</a:t>
                      </a:r>
                    </a:p>
                  </a:txBody>
                  <a:tcPr marL="121920" marR="121920" marT="60960" marB="60960" horzOverflow="overflow">
                    <a:lnR w="12700">
                      <a:solidFill>
                        <a:srgbClr val="000000"/>
                      </a:solidFill>
                      <a:miter lim="400000"/>
                    </a:lnR>
                    <a:lnT w="12700">
                      <a:solidFill>
                        <a:srgbClr val="000000"/>
                      </a:solidFill>
                      <a:miter lim="400000"/>
                    </a:lnT>
                    <a:solidFill>
                      <a:srgbClr val="B02418"/>
                    </a:solidFill>
                  </a:tcPr>
                </a:tc>
                <a:extLst>
                  <a:ext uri="{0D108BD9-81ED-4DB2-BD59-A6C34878D82A}">
                    <a16:rowId xmlns:a16="http://schemas.microsoft.com/office/drawing/2014/main" val="10000"/>
                  </a:ext>
                </a:extLst>
              </a:tr>
              <a:tr h="434905">
                <a:tc>
                  <a:txBody>
                    <a:bodyPr/>
                    <a:lstStyle/>
                    <a:p>
                      <a:pPr algn="l" defTabSz="457200">
                        <a:defRPr sz="1800"/>
                      </a:pPr>
                      <a:r>
                        <a:rPr sz="2200" b="1"/>
                        <a:t>One-form</a:t>
                      </a:r>
                    </a:p>
                  </a:txBody>
                  <a:tcPr marL="121920" marR="121920" marT="60960" marB="60960" horzOverflow="overflow">
                    <a:lnL w="12700">
                      <a:solidFill>
                        <a:srgbClr val="000000"/>
                      </a:solidFill>
                      <a:miter lim="400000"/>
                    </a:lnL>
                    <a:solidFill>
                      <a:srgbClr val="FFFFFF"/>
                    </a:solidFill>
                  </a:tcPr>
                </a:tc>
                <a:tc>
                  <a:txBody>
                    <a:bodyPr/>
                    <a:lstStyle/>
                    <a:p>
                      <a:pPr algn="l" defTabSz="457200">
                        <a:defRPr sz="1800"/>
                      </a:pPr>
                      <a:r>
                        <a:rPr sz="2200"/>
                        <a:t>Italian</a:t>
                      </a:r>
                    </a:p>
                  </a:txBody>
                  <a:tcPr marL="121920" marR="121920" marT="60960" marB="60960" horzOverflow="overflow">
                    <a:solidFill>
                      <a:srgbClr val="FFFFFF"/>
                    </a:solidFill>
                  </a:tcPr>
                </a:tc>
                <a:tc>
                  <a:txBody>
                    <a:bodyPr/>
                    <a:lstStyle/>
                    <a:p>
                      <a:pPr algn="l" defTabSz="457200">
                        <a:defRPr sz="1800"/>
                      </a:pPr>
                      <a:r>
                        <a:rPr sz="2200" i="1"/>
                        <a:t>si</a:t>
                      </a:r>
                    </a:p>
                  </a:txBody>
                  <a:tcPr marL="121920" marR="121920" marT="60960" marB="60960" horzOverflow="overflow">
                    <a:solidFill>
                      <a:srgbClr val="FFFFFF"/>
                    </a:solidFill>
                  </a:tcPr>
                </a:tc>
                <a:tc>
                  <a:txBody>
                    <a:bodyPr/>
                    <a:lstStyle/>
                    <a:p>
                      <a:pPr algn="l" defTabSz="457200">
                        <a:defRPr sz="1800"/>
                      </a:pPr>
                      <a:r>
                        <a:rPr sz="2200" i="1"/>
                        <a:t>si</a:t>
                      </a:r>
                    </a:p>
                  </a:txBody>
                  <a:tcPr marL="121920" marR="121920" marT="60960" marB="60960" horzOverflow="overflow">
                    <a:lnR w="12700">
                      <a:solidFill>
                        <a:srgbClr val="000000"/>
                      </a:solidFill>
                      <a:miter lim="400000"/>
                    </a:lnR>
                    <a:solidFill>
                      <a:srgbClr val="FFFFFF"/>
                    </a:solidFill>
                  </a:tcPr>
                </a:tc>
                <a:extLst>
                  <a:ext uri="{0D108BD9-81ED-4DB2-BD59-A6C34878D82A}">
                    <a16:rowId xmlns:a16="http://schemas.microsoft.com/office/drawing/2014/main" val="10001"/>
                  </a:ext>
                </a:extLst>
              </a:tr>
              <a:tr h="434905">
                <a:tc>
                  <a:txBody>
                    <a:bodyPr/>
                    <a:lstStyle/>
                    <a:p>
                      <a:pPr algn="l" defTabSz="457200">
                        <a:defRPr sz="1800"/>
                      </a:pPr>
                      <a:r>
                        <a:rPr sz="2200" b="1"/>
                        <a:t>Two-form cognate</a:t>
                      </a:r>
                    </a:p>
                  </a:txBody>
                  <a:tcPr marL="121920" marR="121920" marT="60960" marB="60960" horzOverflow="overflow">
                    <a:lnL w="12700">
                      <a:solidFill>
                        <a:srgbClr val="000000"/>
                      </a:solidFill>
                      <a:miter lim="400000"/>
                    </a:lnL>
                    <a:solidFill>
                      <a:srgbClr val="FFFFFF"/>
                    </a:solidFill>
                  </a:tcPr>
                </a:tc>
                <a:tc>
                  <a:txBody>
                    <a:bodyPr/>
                    <a:lstStyle/>
                    <a:p>
                      <a:pPr algn="l" defTabSz="457200">
                        <a:defRPr sz="1800"/>
                      </a:pPr>
                      <a:r>
                        <a:rPr sz="2200"/>
                        <a:t>Russian</a:t>
                      </a:r>
                    </a:p>
                  </a:txBody>
                  <a:tcPr marL="121920" marR="121920" marT="60960" marB="60960" horzOverflow="overflow">
                    <a:solidFill>
                      <a:srgbClr val="FFFFFF"/>
                    </a:solidFill>
                  </a:tcPr>
                </a:tc>
                <a:tc>
                  <a:txBody>
                    <a:bodyPr/>
                    <a:lstStyle/>
                    <a:p>
                      <a:pPr algn="l" defTabSz="457200">
                        <a:defRPr sz="1800"/>
                      </a:pPr>
                      <a:r>
                        <a:rPr sz="2200" i="1"/>
                        <a:t>-sja</a:t>
                      </a:r>
                    </a:p>
                  </a:txBody>
                  <a:tcPr marL="121920" marR="121920" marT="60960" marB="60960" horzOverflow="overflow">
                    <a:solidFill>
                      <a:srgbClr val="FFFFFF"/>
                    </a:solidFill>
                  </a:tcPr>
                </a:tc>
                <a:tc>
                  <a:txBody>
                    <a:bodyPr/>
                    <a:lstStyle/>
                    <a:p>
                      <a:pPr algn="l" defTabSz="457200">
                        <a:defRPr sz="1800"/>
                      </a:pPr>
                      <a:r>
                        <a:rPr sz="2200" i="1"/>
                        <a:t>sebja</a:t>
                      </a:r>
                    </a:p>
                  </a:txBody>
                  <a:tcPr marL="121920" marR="121920" marT="60960" marB="60960" horzOverflow="overflow">
                    <a:lnR w="12700">
                      <a:solidFill>
                        <a:srgbClr val="000000"/>
                      </a:solidFill>
                      <a:miter lim="400000"/>
                    </a:lnR>
                    <a:solidFill>
                      <a:srgbClr val="FFFFFF"/>
                    </a:solidFill>
                  </a:tcPr>
                </a:tc>
                <a:extLst>
                  <a:ext uri="{0D108BD9-81ED-4DB2-BD59-A6C34878D82A}">
                    <a16:rowId xmlns:a16="http://schemas.microsoft.com/office/drawing/2014/main" val="10002"/>
                  </a:ext>
                </a:extLst>
              </a:tr>
              <a:tr h="434905">
                <a:tc>
                  <a:txBody>
                    <a:bodyPr/>
                    <a:lstStyle/>
                    <a:p>
                      <a:pPr algn="l" defTabSz="457200">
                        <a:defRPr sz="1800"/>
                      </a:pPr>
                      <a:r>
                        <a:rPr sz="2200" b="1" dirty="0"/>
                        <a:t>Two-form non-cognate</a:t>
                      </a:r>
                    </a:p>
                  </a:txBody>
                  <a:tcPr marL="121920" marR="121920" marT="60960" marB="60960" horzOverflow="overflow">
                    <a:lnL w="12700">
                      <a:solidFill>
                        <a:srgbClr val="000000"/>
                      </a:solidFill>
                      <a:miter lim="400000"/>
                    </a:lnL>
                    <a:lnB w="12700">
                      <a:solidFill>
                        <a:srgbClr val="000000"/>
                      </a:solidFill>
                      <a:miter lim="400000"/>
                    </a:lnB>
                    <a:solidFill>
                      <a:srgbClr val="FFFFFF"/>
                    </a:solidFill>
                  </a:tcPr>
                </a:tc>
                <a:tc>
                  <a:txBody>
                    <a:bodyPr/>
                    <a:lstStyle/>
                    <a:p>
                      <a:pPr algn="l" defTabSz="457200">
                        <a:defRPr sz="1800"/>
                      </a:pPr>
                      <a:r>
                        <a:rPr sz="2200"/>
                        <a:t>Turkish</a:t>
                      </a:r>
                    </a:p>
                  </a:txBody>
                  <a:tcPr marL="121920" marR="121920" marT="60960" marB="60960" horzOverflow="overflow">
                    <a:lnB w="12700">
                      <a:solidFill>
                        <a:srgbClr val="000000"/>
                      </a:solidFill>
                      <a:miter lim="400000"/>
                    </a:lnB>
                    <a:solidFill>
                      <a:srgbClr val="FFFFFF"/>
                    </a:solidFill>
                  </a:tcPr>
                </a:tc>
                <a:tc>
                  <a:txBody>
                    <a:bodyPr/>
                    <a:lstStyle/>
                    <a:p>
                      <a:pPr algn="l" defTabSz="457200">
                        <a:defRPr sz="1800"/>
                      </a:pPr>
                      <a:r>
                        <a:rPr sz="2200" i="1"/>
                        <a:t>-In-</a:t>
                      </a:r>
                    </a:p>
                  </a:txBody>
                  <a:tcPr marL="121920" marR="121920" marT="60960" marB="60960" horzOverflow="overflow">
                    <a:lnB w="12700">
                      <a:solidFill>
                        <a:srgbClr val="000000"/>
                      </a:solidFill>
                      <a:miter lim="400000"/>
                    </a:lnB>
                    <a:solidFill>
                      <a:srgbClr val="FFFFFF"/>
                    </a:solidFill>
                  </a:tcPr>
                </a:tc>
                <a:tc>
                  <a:txBody>
                    <a:bodyPr/>
                    <a:lstStyle/>
                    <a:p>
                      <a:pPr algn="l" defTabSz="457200">
                        <a:defRPr sz="1800"/>
                      </a:pPr>
                      <a:r>
                        <a:rPr sz="2200" i="1" dirty="0" err="1"/>
                        <a:t>kendi</a:t>
                      </a:r>
                      <a:r>
                        <a:rPr sz="2200" i="1" dirty="0"/>
                        <a:t>-</a:t>
                      </a:r>
                    </a:p>
                  </a:txBody>
                  <a:tcPr marL="121920" marR="121920" marT="60960" marB="60960" horzOverflow="overflow">
                    <a:lnR w="12700">
                      <a:solidFill>
                        <a:srgbClr val="000000"/>
                      </a:solidFill>
                      <a:miter lim="400000"/>
                    </a:lnR>
                    <a:lnB w="12700">
                      <a:solidFill>
                        <a:srgbClr val="000000"/>
                      </a:solidFill>
                      <a:miter lim="400000"/>
                    </a:lnB>
                    <a:solidFill>
                      <a:srgbClr val="FFFFFF"/>
                    </a:solidFill>
                  </a:tcPr>
                </a:tc>
                <a:extLst>
                  <a:ext uri="{0D108BD9-81ED-4DB2-BD59-A6C34878D82A}">
                    <a16:rowId xmlns:a16="http://schemas.microsoft.com/office/drawing/2014/main" val="10003"/>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7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7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7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7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7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 grpId="1" build="p" bldLvl="5" animBg="1" advAuto="0"/>
      <p:bldP spid="580" grpId="2"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Expanding the typolog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Expanding the typology</a:t>
            </a:r>
          </a:p>
        </p:txBody>
      </p:sp>
      <p:sp>
        <p:nvSpPr>
          <p:cNvPr id="583"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a:defRPr sz="2600" b="0">
                <a:solidFill>
                  <a:srgbClr val="000000"/>
                </a:solidFill>
              </a:defRPr>
            </a:pPr>
            <a:r>
              <a:t>MMs and alternative valency-changing constructions display a more complex relationship, encompassing all possible valency-related functions.</a:t>
            </a:r>
          </a:p>
          <a:p>
            <a:pPr algn="just">
              <a:defRPr sz="2600" b="0">
                <a:solidFill>
                  <a:srgbClr val="000000"/>
                </a:solidFill>
              </a:defRPr>
            </a:pPr>
            <a:endParaRPr/>
          </a:p>
          <a:p>
            <a:pPr marL="240631" indent="-240631" algn="just">
              <a:buSzPct val="100000"/>
              <a:buAutoNum type="arabicPeriod"/>
              <a:defRPr sz="2600" b="0">
                <a:solidFill>
                  <a:srgbClr val="000000"/>
                </a:solidFill>
              </a:defRPr>
            </a:pPr>
            <a:r>
              <a:rPr b="1">
                <a:solidFill>
                  <a:srgbClr val="B02418"/>
                </a:solidFill>
              </a:rPr>
              <a:t>Combination</a:t>
            </a:r>
            <a:r>
              <a:t>: MMs and other valency-changing markers simultaneously co-occur with the same verb</a:t>
            </a:r>
          </a:p>
          <a:p>
            <a:pPr marL="240631" indent="-240631" algn="just">
              <a:buSzPct val="100000"/>
              <a:buAutoNum type="arabicPeriod"/>
              <a:defRPr sz="2600" b="0">
                <a:solidFill>
                  <a:srgbClr val="000000"/>
                </a:solidFill>
              </a:defRPr>
            </a:pPr>
            <a:r>
              <a:rPr b="1">
                <a:solidFill>
                  <a:srgbClr val="B02418"/>
                </a:solidFill>
              </a:rPr>
              <a:t>Complementarity</a:t>
            </a:r>
            <a:r>
              <a:t>: MMs and valency-changing markers occupy different portions of the voice domain</a:t>
            </a:r>
          </a:p>
          <a:p>
            <a:pPr marL="240631" indent="-240631" algn="just">
              <a:buSzPct val="100000"/>
              <a:buAutoNum type="arabicPeriod"/>
              <a:defRPr sz="2600" b="0">
                <a:solidFill>
                  <a:srgbClr val="000000"/>
                </a:solidFill>
              </a:defRPr>
            </a:pPr>
            <a:r>
              <a:rPr b="1">
                <a:solidFill>
                  <a:srgbClr val="B02418"/>
                </a:solidFill>
              </a:rPr>
              <a:t>Competition</a:t>
            </a:r>
            <a:r>
              <a:t>: MMs and valency-changing markers overlap at least in one function (but do not co-occur)</a:t>
            </a:r>
          </a:p>
        </p:txBody>
      </p:sp>
      <p:sp>
        <p:nvSpPr>
          <p:cNvPr id="584"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8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8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58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58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58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5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 grpId="1" build="p" bldLvl="5"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1. Combination"/>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1. Combination</a:t>
            </a:r>
          </a:p>
        </p:txBody>
      </p:sp>
      <p:sp>
        <p:nvSpPr>
          <p:cNvPr id="587"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588"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103</a:t>
            </a:fld>
            <a:endParaRPr/>
          </a:p>
        </p:txBody>
      </p:sp>
      <p:pic>
        <p:nvPicPr>
          <p:cNvPr id="589" name="Schermata 2022-06-26 alle 10.59.49.png" descr="Schermata 2022-06-26 alle 10.59.49.png"/>
          <p:cNvPicPr>
            <a:picLocks noChangeAspect="1"/>
          </p:cNvPicPr>
          <p:nvPr/>
        </p:nvPicPr>
        <p:blipFill>
          <a:blip r:embed="rId2"/>
          <a:stretch>
            <a:fillRect/>
          </a:stretch>
        </p:blipFill>
        <p:spPr>
          <a:xfrm>
            <a:off x="1283276" y="1318418"/>
            <a:ext cx="9625448" cy="458521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 grpId="1"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2. Complementary distribution"/>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2. Complementary distribution</a:t>
            </a:r>
          </a:p>
        </p:txBody>
      </p:sp>
      <p:pic>
        <p:nvPicPr>
          <p:cNvPr id="592" name="Schermata 2022-06-26 alle 11.03.37.png" descr="Schermata 2022-06-26 alle 11.03.37.png"/>
          <p:cNvPicPr>
            <a:picLocks noChangeAspect="1"/>
          </p:cNvPicPr>
          <p:nvPr/>
        </p:nvPicPr>
        <p:blipFill>
          <a:blip r:embed="rId2"/>
          <a:srcRect l="1174" t="887" b="98"/>
          <a:stretch>
            <a:fillRect/>
          </a:stretch>
        </p:blipFill>
        <p:spPr>
          <a:xfrm>
            <a:off x="2067520" y="1293264"/>
            <a:ext cx="8056772" cy="4783483"/>
          </a:xfrm>
          <a:prstGeom prst="rect">
            <a:avLst/>
          </a:prstGeom>
          <a:ln w="12700">
            <a:miter lim="400000"/>
          </a:ln>
        </p:spPr>
      </p:pic>
      <p:sp>
        <p:nvSpPr>
          <p:cNvPr id="593"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 grpId="1"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Complementarity: data from the sample"/>
          <p:cNvSpPr txBox="1">
            <a:spLocks noGrp="1"/>
          </p:cNvSpPr>
          <p:nvPr>
            <p:ph type="body" sz="quarter" idx="1"/>
          </p:nvPr>
        </p:nvSpPr>
        <p:spPr>
          <a:prstGeom prst="rect">
            <a:avLst/>
          </a:prstGeom>
        </p:spPr>
        <p:txBody>
          <a:bodyPr>
            <a:normAutofit lnSpcReduction="10000"/>
          </a:bodyPr>
          <a:lstStyle>
            <a:lvl1pPr defTabSz="841247">
              <a:spcBef>
                <a:spcPts val="900"/>
              </a:spcBef>
              <a:defRPr sz="4048"/>
            </a:lvl1pPr>
          </a:lstStyle>
          <a:p>
            <a:r>
              <a:t>Complementarity: data from the sample</a:t>
            </a:r>
          </a:p>
        </p:txBody>
      </p:sp>
      <p:pic>
        <p:nvPicPr>
          <p:cNvPr id="596" name="Schermata 2022-06-26 alle 11.04.23.png" descr="Schermata 2022-06-26 alle 11.04.23.png"/>
          <p:cNvPicPr>
            <a:picLocks noChangeAspect="1"/>
          </p:cNvPicPr>
          <p:nvPr/>
        </p:nvPicPr>
        <p:blipFill>
          <a:blip r:embed="rId2"/>
          <a:srcRect l="2018" t="854" r="93" b="4166"/>
          <a:stretch>
            <a:fillRect/>
          </a:stretch>
        </p:blipFill>
        <p:spPr>
          <a:xfrm>
            <a:off x="1016793" y="1413261"/>
            <a:ext cx="10158539" cy="3032867"/>
          </a:xfrm>
          <a:prstGeom prst="rect">
            <a:avLst/>
          </a:prstGeom>
          <a:ln w="12700">
            <a:miter lim="400000"/>
          </a:ln>
        </p:spPr>
      </p:pic>
      <p:sp>
        <p:nvSpPr>
          <p:cNvPr id="597"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105</a:t>
            </a:fld>
            <a:endParaRPr/>
          </a:p>
        </p:txBody>
      </p:sp>
      <p:sp>
        <p:nvSpPr>
          <p:cNvPr id="598" name="If a language has a MM, this will be more likely to express anticausative, antipassive, and passive function than reflexive and reciprocal functions!"/>
          <p:cNvSpPr txBox="1"/>
          <p:nvPr/>
        </p:nvSpPr>
        <p:spPr>
          <a:xfrm>
            <a:off x="977383" y="4833796"/>
            <a:ext cx="10237234" cy="8925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180473" indent="-180473" algn="just">
              <a:buSzPct val="100000"/>
              <a:buChar char="➡"/>
              <a:defRPr sz="2600"/>
            </a:lvl1pPr>
          </a:lstStyle>
          <a:p>
            <a:pPr marL="0" indent="0">
              <a:buNone/>
            </a:pPr>
            <a:r>
              <a:rPr lang="it-IT">
                <a:sym typeface="Wingdings" pitchFamily="2" charset="2"/>
              </a:rPr>
              <a:t> </a:t>
            </a:r>
            <a:r>
              <a:t>If a language has a MM, this will be more likely to express anticausative, antipassive, and passive function than reflexive and reciprocal functions!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 grpId="1" animBg="1" advAuto="0"/>
      <p:bldP spid="598" grpId="2"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 name="Complementarity and typological gap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Complementarity and typological gaps</a:t>
            </a:r>
          </a:p>
        </p:txBody>
      </p:sp>
      <p:sp>
        <p:nvSpPr>
          <p:cNvPr id="601"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106</a:t>
            </a:fld>
            <a:endParaRPr/>
          </a:p>
        </p:txBody>
      </p:sp>
      <p:pic>
        <p:nvPicPr>
          <p:cNvPr id="602" name="Immagine" descr="Immagine"/>
          <p:cNvPicPr>
            <a:picLocks noChangeAspect="1"/>
          </p:cNvPicPr>
          <p:nvPr/>
        </p:nvPicPr>
        <p:blipFill>
          <a:blip r:embed="rId2"/>
          <a:srcRect l="44199" t="32287" r="30418" b="14403"/>
          <a:stretch>
            <a:fillRect/>
          </a:stretch>
        </p:blipFill>
        <p:spPr>
          <a:xfrm>
            <a:off x="482017" y="1377590"/>
            <a:ext cx="3235986" cy="4661706"/>
          </a:xfrm>
          <a:prstGeom prst="rect">
            <a:avLst/>
          </a:prstGeom>
          <a:ln w="12700">
            <a:miter lim="400000"/>
          </a:ln>
        </p:spPr>
      </p:pic>
      <p:pic>
        <p:nvPicPr>
          <p:cNvPr id="603" name="Schermata 2022-06-26 alle 11.32.13.png" descr="Schermata 2022-06-26 alle 11.32.13.png"/>
          <p:cNvPicPr>
            <a:picLocks noChangeAspect="1"/>
          </p:cNvPicPr>
          <p:nvPr/>
        </p:nvPicPr>
        <p:blipFill>
          <a:blip r:embed="rId3"/>
          <a:srcRect r="16806"/>
          <a:stretch>
            <a:fillRect/>
          </a:stretch>
        </p:blipFill>
        <p:spPr>
          <a:xfrm>
            <a:off x="4206619" y="1765101"/>
            <a:ext cx="7762529" cy="335338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 grpId="1" animBg="1" advAuto="0"/>
      <p:bldP spid="603" grpId="2"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3.A. Competition: free variation"/>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3.A. Competition: free variation</a:t>
            </a:r>
          </a:p>
        </p:txBody>
      </p:sp>
      <p:sp>
        <p:nvSpPr>
          <p:cNvPr id="606"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607"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107</a:t>
            </a:fld>
            <a:endParaRPr/>
          </a:p>
        </p:txBody>
      </p:sp>
      <p:pic>
        <p:nvPicPr>
          <p:cNvPr id="608" name="Schermata 2022-06-26 alle 11.33.13.png" descr="Schermata 2022-06-26 alle 11.33.13.png"/>
          <p:cNvPicPr>
            <a:picLocks noChangeAspect="1"/>
          </p:cNvPicPr>
          <p:nvPr/>
        </p:nvPicPr>
        <p:blipFill>
          <a:blip r:embed="rId2"/>
          <a:stretch>
            <a:fillRect/>
          </a:stretch>
        </p:blipFill>
        <p:spPr>
          <a:xfrm>
            <a:off x="1234255" y="1843540"/>
            <a:ext cx="9249892" cy="3729796"/>
          </a:xfrm>
          <a:prstGeom prst="rect">
            <a:avLst/>
          </a:prstGeom>
          <a:ln w="12700">
            <a:miter lim="400000"/>
          </a:ln>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3.B. Competition: partial differentiation"/>
          <p:cNvSpPr txBox="1">
            <a:spLocks noGrp="1"/>
          </p:cNvSpPr>
          <p:nvPr>
            <p:ph type="body" sz="quarter" idx="1"/>
          </p:nvPr>
        </p:nvSpPr>
        <p:spPr>
          <a:prstGeom prst="rect">
            <a:avLst/>
          </a:prstGeom>
        </p:spPr>
        <p:txBody>
          <a:bodyPr>
            <a:normAutofit lnSpcReduction="10000"/>
          </a:bodyPr>
          <a:lstStyle>
            <a:lvl1pPr defTabSz="850391">
              <a:spcBef>
                <a:spcPts val="900"/>
              </a:spcBef>
              <a:defRPr sz="4092"/>
            </a:lvl1pPr>
          </a:lstStyle>
          <a:p>
            <a:r>
              <a:t>3.B. Competition: partial differentiation</a:t>
            </a:r>
          </a:p>
        </p:txBody>
      </p:sp>
      <p:sp>
        <p:nvSpPr>
          <p:cNvPr id="611"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612"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108</a:t>
            </a:fld>
            <a:endParaRPr/>
          </a:p>
        </p:txBody>
      </p:sp>
      <p:pic>
        <p:nvPicPr>
          <p:cNvPr id="613" name="Schermata 2022-06-26 alle 11.34.22.png" descr="Schermata 2022-06-26 alle 11.34.22.png"/>
          <p:cNvPicPr>
            <a:picLocks noChangeAspect="1"/>
          </p:cNvPicPr>
          <p:nvPr/>
        </p:nvPicPr>
        <p:blipFill>
          <a:blip r:embed="rId2"/>
          <a:stretch>
            <a:fillRect/>
          </a:stretch>
        </p:blipFill>
        <p:spPr>
          <a:xfrm>
            <a:off x="577850" y="2280062"/>
            <a:ext cx="11391248" cy="222843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 grpId="1" animBg="1" advAuto="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Competition: data from the sampl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Competition: data from the sample</a:t>
            </a:r>
          </a:p>
        </p:txBody>
      </p:sp>
      <p:sp>
        <p:nvSpPr>
          <p:cNvPr id="616" name="Segnaposto testo 9"/>
          <p:cNvSpPr>
            <a:spLocks noGrp="1"/>
          </p:cNvSpPr>
          <p:nvPr>
            <p:ph type="body" idx="21"/>
          </p:nvPr>
        </p:nvSpPr>
        <p:spPr>
          <a:xfrm>
            <a:off x="838198" y="4651454"/>
            <a:ext cx="10515604" cy="124859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166035" indent="-166035" algn="just" defTabSz="841247">
              <a:spcBef>
                <a:spcPts val="300"/>
              </a:spcBef>
              <a:buSzPct val="100000"/>
              <a:buChar char="➡"/>
              <a:defRPr sz="2024" b="0">
                <a:solidFill>
                  <a:srgbClr val="000000"/>
                </a:solidFill>
              </a:defRPr>
            </a:pPr>
            <a:r>
              <a:t> Competition concerns all oppositional valency-related functions of MMs: even though this is most often the case of reflexives (and, surprisingly, passives)!</a:t>
            </a:r>
          </a:p>
          <a:p>
            <a:pPr marL="166035" indent="-166035" algn="just" defTabSz="841247">
              <a:spcBef>
                <a:spcPts val="300"/>
              </a:spcBef>
              <a:buSzPct val="100000"/>
              <a:buChar char="➡"/>
              <a:defRPr sz="2024" b="0">
                <a:solidFill>
                  <a:srgbClr val="000000"/>
                </a:solidFill>
              </a:defRPr>
            </a:pPr>
            <a:r>
              <a:t> Only for reflexive/reciprocals explanations along the lines proposed by Kemmer (1993) can be detected: for the other function there is no generalised pattern.</a:t>
            </a:r>
          </a:p>
        </p:txBody>
      </p:sp>
      <p:sp>
        <p:nvSpPr>
          <p:cNvPr id="617"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109</a:t>
            </a:fld>
            <a:endParaRPr/>
          </a:p>
        </p:txBody>
      </p:sp>
      <p:pic>
        <p:nvPicPr>
          <p:cNvPr id="618" name="Schermata 2022-06-26 alle 11.37.42.png" descr="Schermata 2022-06-26 alle 11.37.42.png"/>
          <p:cNvPicPr>
            <a:picLocks noChangeAspect="1"/>
          </p:cNvPicPr>
          <p:nvPr/>
        </p:nvPicPr>
        <p:blipFill>
          <a:blip r:embed="rId2"/>
          <a:stretch>
            <a:fillRect/>
          </a:stretch>
        </p:blipFill>
        <p:spPr>
          <a:xfrm>
            <a:off x="694090" y="1062328"/>
            <a:ext cx="10803820" cy="355244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16">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61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6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6" grpId="2" build="p" bldLvl="5" animBg="1" advAuto="0"/>
      <p:bldP spid="618"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yntactic transitivity vs. syntactic valency"/>
          <p:cNvSpPr txBox="1">
            <a:spLocks noGrp="1"/>
          </p:cNvSpPr>
          <p:nvPr>
            <p:ph type="body" sz="quarter" idx="1"/>
          </p:nvPr>
        </p:nvSpPr>
        <p:spPr>
          <a:prstGeom prst="rect">
            <a:avLst/>
          </a:prstGeom>
        </p:spPr>
        <p:txBody>
          <a:bodyPr>
            <a:normAutofit lnSpcReduction="10000"/>
          </a:bodyPr>
          <a:lstStyle>
            <a:lvl1pPr defTabSz="822959">
              <a:spcBef>
                <a:spcPts val="900"/>
              </a:spcBef>
              <a:defRPr sz="3959"/>
            </a:lvl1pPr>
          </a:lstStyle>
          <a:p>
            <a:r>
              <a:t>Syntactic transitivity vs. syntactic valency</a:t>
            </a:r>
          </a:p>
        </p:txBody>
      </p:sp>
      <p:sp>
        <p:nvSpPr>
          <p:cNvPr id="101" name="Segnaposto testo 9"/>
          <p:cNvSpPr>
            <a:spLocks noGrp="1"/>
          </p:cNvSpPr>
          <p:nvPr>
            <p:ph type="body" idx="21"/>
          </p:nvPr>
        </p:nvSpPr>
        <p:spPr>
          <a:xfrm>
            <a:off x="1981198" y="1556907"/>
            <a:ext cx="7647411" cy="48335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defRPr sz="2900" b="0">
                <a:solidFill>
                  <a:srgbClr val="000000"/>
                </a:solidFill>
              </a:defRPr>
            </a:lvl1pPr>
          </a:lstStyle>
          <a:p>
            <a:r>
              <a:t>Are all syntactically bivalent verbs transitive?</a:t>
            </a:r>
          </a:p>
        </p:txBody>
      </p:sp>
      <p:sp>
        <p:nvSpPr>
          <p:cNvPr id="10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104" name="The man kicks the ball…"/>
          <p:cNvSpPr txBox="1"/>
          <p:nvPr/>
        </p:nvSpPr>
        <p:spPr>
          <a:xfrm>
            <a:off x="2968482" y="2294279"/>
            <a:ext cx="5672843" cy="1634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240631" indent="-240631">
              <a:buSzPct val="100000"/>
              <a:buAutoNum type="arabicParenBoth"/>
              <a:defRPr sz="3400"/>
            </a:pPr>
            <a:r>
              <a:t> </a:t>
            </a:r>
            <a:r>
              <a:rPr i="1"/>
              <a:t>The man kicks the ball </a:t>
            </a:r>
          </a:p>
          <a:p>
            <a:pPr marL="240631" indent="-240631">
              <a:buSzPct val="100000"/>
              <a:buAutoNum type="arabicParenBoth"/>
              <a:defRPr sz="3400"/>
            </a:pPr>
            <a:r>
              <a:rPr i="1"/>
              <a:t> ?The man kicks</a:t>
            </a:r>
          </a:p>
          <a:p>
            <a:pPr marL="240631" indent="-240631">
              <a:buSzPct val="100000"/>
              <a:buAutoNum type="arabicParenBoth"/>
              <a:defRPr sz="3400"/>
            </a:pPr>
            <a:r>
              <a:rPr i="1"/>
              <a:t> The ball is kicked by the man</a:t>
            </a:r>
          </a:p>
        </p:txBody>
      </p:sp>
      <p:sp>
        <p:nvSpPr>
          <p:cNvPr id="105" name="The man goes to the cinema…"/>
          <p:cNvSpPr txBox="1"/>
          <p:nvPr/>
        </p:nvSpPr>
        <p:spPr>
          <a:xfrm>
            <a:off x="2653488" y="4086592"/>
            <a:ext cx="6302832" cy="1634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240631" indent="-240631">
              <a:buSzPct val="100000"/>
              <a:buAutoNum type="arabicParenBoth"/>
              <a:defRPr sz="3400"/>
            </a:pPr>
            <a:r>
              <a:t> </a:t>
            </a:r>
            <a:r>
              <a:rPr i="1"/>
              <a:t>The man goes to the cinema</a:t>
            </a:r>
          </a:p>
          <a:p>
            <a:pPr marL="240631" indent="-240631">
              <a:buSzPct val="100000"/>
              <a:buAutoNum type="arabicParenBoth"/>
              <a:defRPr sz="3400"/>
            </a:pPr>
            <a:r>
              <a:rPr i="1"/>
              <a:t> ?The man goes</a:t>
            </a:r>
          </a:p>
          <a:p>
            <a:pPr marL="240631" indent="-240631">
              <a:buSzPct val="100000"/>
              <a:buAutoNum type="arabicParenBoth"/>
              <a:defRPr sz="3400"/>
            </a:pPr>
            <a:r>
              <a:rPr i="1"/>
              <a:t> *The cinema is gone by the man</a:t>
            </a:r>
          </a:p>
        </p:txBody>
      </p:sp>
      <p:sp>
        <p:nvSpPr>
          <p:cNvPr id="106" name="bivalent &amp; transitive"/>
          <p:cNvSpPr txBox="1"/>
          <p:nvPr/>
        </p:nvSpPr>
        <p:spPr>
          <a:xfrm>
            <a:off x="9111854" y="2313041"/>
            <a:ext cx="2673212"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B02418"/>
                </a:solidFill>
              </a:defRPr>
            </a:lvl1pPr>
          </a:lstStyle>
          <a:p>
            <a:r>
              <a:t>bivalent &amp; transitive</a:t>
            </a:r>
          </a:p>
        </p:txBody>
      </p:sp>
      <p:sp>
        <p:nvSpPr>
          <p:cNvPr id="107" name="bivalent &amp; intransitive"/>
          <p:cNvSpPr txBox="1"/>
          <p:nvPr/>
        </p:nvSpPr>
        <p:spPr>
          <a:xfrm>
            <a:off x="9111854" y="5328563"/>
            <a:ext cx="2908807" cy="3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B02418"/>
                </a:solidFill>
              </a:defRPr>
            </a:lvl1pPr>
          </a:lstStyle>
          <a:p>
            <a:r>
              <a:t>bivalent &amp; intransitive</a:t>
            </a:r>
          </a:p>
        </p:txBody>
      </p:sp>
      <p:pic>
        <p:nvPicPr>
          <p:cNvPr id="3" name="Elemento grafico 2" descr="Punto interrogativo con riempimento a tinta unita">
            <a:extLst>
              <a:ext uri="{FF2B5EF4-FFF2-40B4-BE49-F238E27FC236}">
                <a16:creationId xmlns:a16="http://schemas.microsoft.com/office/drawing/2014/main" id="{363415DC-7E50-0A20-1C72-38FE7B12C6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62058" y="1439014"/>
            <a:ext cx="719140" cy="71914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iterate>
                                    <p:tmAbs val="0"/>
                                  </p:iterate>
                                  <p:childTnLst>
                                    <p:set>
                                      <p:cBhvr>
                                        <p:cTn id="6" fill="hold"/>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3" nodeType="clickEffect">
                                  <p:stCondLst>
                                    <p:cond delay="0"/>
                                  </p:stCondLst>
                                  <p:iterate>
                                    <p:tmAbs val="0"/>
                                  </p:iterate>
                                  <p:childTnLst>
                                    <p:set>
                                      <p:cBhvr>
                                        <p:cTn id="10" fill="hold"/>
                                        <p:tgtEl>
                                          <p:spTgt spid="104">
                                            <p:bg/>
                                          </p:spTgt>
                                        </p:tgtEl>
                                        <p:attrNameLst>
                                          <p:attrName>style.visibility</p:attrName>
                                        </p:attrNameLst>
                                      </p:cBhvr>
                                      <p:to>
                                        <p:strVal val="visible"/>
                                      </p:to>
                                    </p:set>
                                  </p:childTnLst>
                                </p:cTn>
                              </p:par>
                              <p:par>
                                <p:cTn id="11" presetID="1" presetClass="entr" presetSubtype="0" fill="hold" grpId="3" nodeType="withEffect">
                                  <p:stCondLst>
                                    <p:cond delay="0"/>
                                  </p:stCondLst>
                                  <p:iterate>
                                    <p:tmAbs val="0"/>
                                  </p:iterate>
                                  <p:childTnLst>
                                    <p:set>
                                      <p:cBhvr>
                                        <p:cTn id="12" fill="hold"/>
                                        <p:tgtEl>
                                          <p:spTgt spid="10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10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3" nodeType="clickEffect">
                                  <p:stCondLst>
                                    <p:cond delay="0"/>
                                  </p:stCondLst>
                                  <p:iterate>
                                    <p:tmAbs val="0"/>
                                  </p:iterate>
                                  <p:childTnLst>
                                    <p:set>
                                      <p:cBhvr>
                                        <p:cTn id="20" fill="hold"/>
                                        <p:tgtEl>
                                          <p:spTgt spid="10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4" nodeType="clickEffect">
                                  <p:stCondLst>
                                    <p:cond delay="0"/>
                                  </p:stCondLst>
                                  <p:iterate>
                                    <p:tmAbs val="0"/>
                                  </p:iterate>
                                  <p:childTnLst>
                                    <p:set>
                                      <p:cBhvr>
                                        <p:cTn id="24" fill="hold"/>
                                        <p:tgtEl>
                                          <p:spTgt spid="105">
                                            <p:bg/>
                                          </p:spTgt>
                                        </p:tgtEl>
                                        <p:attrNameLst>
                                          <p:attrName>style.visibility</p:attrName>
                                        </p:attrNameLst>
                                      </p:cBhvr>
                                      <p:to>
                                        <p:strVal val="visible"/>
                                      </p:to>
                                    </p:set>
                                  </p:childTnLst>
                                </p:cTn>
                              </p:par>
                              <p:par>
                                <p:cTn id="25" presetID="1" presetClass="entr" presetSubtype="0" fill="hold" grpId="4" nodeType="withEffect">
                                  <p:stCondLst>
                                    <p:cond delay="0"/>
                                  </p:stCondLst>
                                  <p:iterate>
                                    <p:tmAbs val="0"/>
                                  </p:iterate>
                                  <p:childTnLst>
                                    <p:set>
                                      <p:cBhvr>
                                        <p:cTn id="26" fill="hold"/>
                                        <p:tgtEl>
                                          <p:spTgt spid="10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4" nodeType="clickEffect">
                                  <p:stCondLst>
                                    <p:cond delay="0"/>
                                  </p:stCondLst>
                                  <p:iterate>
                                    <p:tmAbs val="0"/>
                                  </p:iterate>
                                  <p:childTnLst>
                                    <p:set>
                                      <p:cBhvr>
                                        <p:cTn id="30" fill="hold"/>
                                        <p:tgtEl>
                                          <p:spTgt spid="10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4" nodeType="clickEffect">
                                  <p:stCondLst>
                                    <p:cond delay="0"/>
                                  </p:stCondLst>
                                  <p:iterate>
                                    <p:tmAbs val="0"/>
                                  </p:iterate>
                                  <p:childTnLst>
                                    <p:set>
                                      <p:cBhvr>
                                        <p:cTn id="34" fill="hold"/>
                                        <p:tgtEl>
                                          <p:spTgt spid="10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5" nodeType="clickEffect">
                                  <p:stCondLst>
                                    <p:cond delay="0"/>
                                  </p:stCondLst>
                                  <p:iterate>
                                    <p:tmAbs val="0"/>
                                  </p:iterate>
                                  <p:childTnLst>
                                    <p:set>
                                      <p:cBhvr>
                                        <p:cTn id="38" fill="hold"/>
                                        <p:tgtEl>
                                          <p:spTgt spid="10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6" nodeType="clickEffect">
                                  <p:stCondLst>
                                    <p:cond delay="0"/>
                                  </p:stCondLst>
                                  <p:iterate>
                                    <p:tmAbs val="0"/>
                                  </p:iterate>
                                  <p:childTnLst>
                                    <p:set>
                                      <p:cBhvr>
                                        <p:cTn id="42" fill="hold"/>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2" animBg="1" advAuto="0"/>
      <p:bldP spid="104" grpId="3" build="p" bldLvl="5" animBg="1" advAuto="0"/>
      <p:bldP spid="105" grpId="4" build="p" bldLvl="5" animBg="1" advAuto="0"/>
      <p:bldP spid="106" grpId="5" animBg="1" advAuto="0"/>
      <p:bldP spid="107" grpId="6" animBg="1" advAuto="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 name="Kemmer 1993: open issue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Kemmer 1993: open issues</a:t>
            </a:r>
          </a:p>
        </p:txBody>
      </p:sp>
      <p:sp>
        <p:nvSpPr>
          <p:cNvPr id="621"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712988" indent="-712988" algn="just" defTabSz="457200">
              <a:lnSpc>
                <a:spcPct val="100000"/>
              </a:lnSpc>
              <a:spcBef>
                <a:spcPts val="0"/>
              </a:spcBef>
              <a:buSzPct val="100000"/>
              <a:buAutoNum type="alphaUcParenR"/>
              <a:defRPr sz="4266" b="0" strike="sngStrike">
                <a:solidFill>
                  <a:srgbClr val="000000"/>
                </a:solidFill>
              </a:defRPr>
            </a:pPr>
            <a:r>
              <a:rPr b="1">
                <a:solidFill>
                  <a:srgbClr val="B02418"/>
                </a:solidFill>
              </a:rPr>
              <a:t>Definition</a:t>
            </a:r>
          </a:p>
          <a:p>
            <a:pPr marL="712988" indent="-712988" algn="just" defTabSz="457200">
              <a:lnSpc>
                <a:spcPct val="100000"/>
              </a:lnSpc>
              <a:spcBef>
                <a:spcPts val="0"/>
              </a:spcBef>
              <a:buSzPct val="100000"/>
              <a:buAutoNum type="alphaUcParenR"/>
              <a:defRPr sz="4266" b="0" strike="sngStrike">
                <a:solidFill>
                  <a:srgbClr val="000000"/>
                </a:solidFill>
              </a:defRPr>
            </a:pPr>
            <a:r>
              <a:rPr b="1">
                <a:solidFill>
                  <a:srgbClr val="B02418"/>
                </a:solidFill>
              </a:rPr>
              <a:t>Unbalanced sample</a:t>
            </a:r>
            <a:endParaRPr sz="1200"/>
          </a:p>
          <a:p>
            <a:pPr marL="712988" indent="-712988" algn="just" defTabSz="457200">
              <a:lnSpc>
                <a:spcPct val="100000"/>
              </a:lnSpc>
              <a:spcBef>
                <a:spcPts val="0"/>
              </a:spcBef>
              <a:buSzPct val="100000"/>
              <a:buAutoNum type="alphaUcParenR"/>
              <a:defRPr sz="4266" b="0">
                <a:solidFill>
                  <a:srgbClr val="000000"/>
                </a:solidFill>
              </a:defRPr>
            </a:pPr>
            <a:r>
              <a:rPr b="1">
                <a:solidFill>
                  <a:srgbClr val="B02418"/>
                </a:solidFill>
              </a:rPr>
              <a:t>Explanation</a:t>
            </a:r>
            <a:r>
              <a:t>: does low degree of elaboration of events offer a satisfactory explanation as to the cross-linguistic distribution of middle voice systems?</a:t>
            </a:r>
          </a:p>
        </p:txBody>
      </p:sp>
      <p:sp>
        <p:nvSpPr>
          <p:cNvPr id="622"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2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2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 grpId="1" build="p" bldLvl="5"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Explaining MVSs: low elaboration of events"/>
          <p:cNvSpPr txBox="1">
            <a:spLocks noGrp="1"/>
          </p:cNvSpPr>
          <p:nvPr>
            <p:ph type="body" sz="quarter" idx="1"/>
          </p:nvPr>
        </p:nvSpPr>
        <p:spPr>
          <a:prstGeom prst="rect">
            <a:avLst/>
          </a:prstGeom>
        </p:spPr>
        <p:txBody>
          <a:bodyPr/>
          <a:lstStyle>
            <a:lvl1pPr defTabSz="786384">
              <a:spcBef>
                <a:spcPts val="800"/>
              </a:spcBef>
              <a:defRPr sz="3784"/>
            </a:lvl1pPr>
          </a:lstStyle>
          <a:p>
            <a:r>
              <a:t>Explaining MVSs: low elaboration of events</a:t>
            </a:r>
          </a:p>
        </p:txBody>
      </p:sp>
      <p:sp>
        <p:nvSpPr>
          <p:cNvPr id="625"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111</a:t>
            </a:fld>
            <a:endParaRPr/>
          </a:p>
        </p:txBody>
      </p:sp>
      <p:pic>
        <p:nvPicPr>
          <p:cNvPr id="626" name="Schermata 2022-06-26 alle 11.04.23.png" descr="Schermata 2022-06-26 alle 11.04.23.png"/>
          <p:cNvPicPr>
            <a:picLocks noChangeAspect="1"/>
          </p:cNvPicPr>
          <p:nvPr/>
        </p:nvPicPr>
        <p:blipFill>
          <a:blip r:embed="rId2"/>
          <a:srcRect t="18160" r="63065"/>
          <a:stretch>
            <a:fillRect/>
          </a:stretch>
        </p:blipFill>
        <p:spPr>
          <a:xfrm>
            <a:off x="7585333" y="1565266"/>
            <a:ext cx="3865564" cy="2635470"/>
          </a:xfrm>
          <a:prstGeom prst="rect">
            <a:avLst/>
          </a:prstGeom>
          <a:ln w="12700">
            <a:miter lim="400000"/>
          </a:ln>
        </p:spPr>
      </p:pic>
      <p:pic>
        <p:nvPicPr>
          <p:cNvPr id="627" name="Immagine" descr="Immagine"/>
          <p:cNvPicPr>
            <a:picLocks noChangeAspect="1"/>
          </p:cNvPicPr>
          <p:nvPr/>
        </p:nvPicPr>
        <p:blipFill>
          <a:blip r:embed="rId3"/>
          <a:srcRect t="17187" r="64323"/>
          <a:stretch>
            <a:fillRect/>
          </a:stretch>
        </p:blipFill>
        <p:spPr>
          <a:xfrm>
            <a:off x="766793" y="1605149"/>
            <a:ext cx="2138615" cy="3702070"/>
          </a:xfrm>
          <a:prstGeom prst="rect">
            <a:avLst/>
          </a:prstGeom>
          <a:ln w="12700">
            <a:miter lim="400000"/>
          </a:ln>
        </p:spPr>
      </p:pic>
      <p:pic>
        <p:nvPicPr>
          <p:cNvPr id="628" name="Immagine" descr="Immagine"/>
          <p:cNvPicPr>
            <a:picLocks noChangeAspect="1"/>
          </p:cNvPicPr>
          <p:nvPr/>
        </p:nvPicPr>
        <p:blipFill>
          <a:blip r:embed="rId3"/>
          <a:srcRect l="88391" t="17191"/>
          <a:stretch>
            <a:fillRect/>
          </a:stretch>
        </p:blipFill>
        <p:spPr>
          <a:xfrm>
            <a:off x="2890341" y="1605104"/>
            <a:ext cx="695875" cy="3701894"/>
          </a:xfrm>
          <a:prstGeom prst="rect">
            <a:avLst/>
          </a:prstGeom>
          <a:ln w="12700">
            <a:miter lim="400000"/>
          </a:ln>
        </p:spPr>
      </p:pic>
      <p:pic>
        <p:nvPicPr>
          <p:cNvPr id="629" name="Immagine" descr="Immagine"/>
          <p:cNvPicPr>
            <a:picLocks noChangeAspect="1"/>
          </p:cNvPicPr>
          <p:nvPr/>
        </p:nvPicPr>
        <p:blipFill>
          <a:blip r:embed="rId4"/>
          <a:srcRect t="14123" r="55165"/>
          <a:stretch>
            <a:fillRect/>
          </a:stretch>
        </p:blipFill>
        <p:spPr>
          <a:xfrm>
            <a:off x="3632739" y="1603103"/>
            <a:ext cx="2784381" cy="3577260"/>
          </a:xfrm>
          <a:prstGeom prst="rect">
            <a:avLst/>
          </a:prstGeom>
          <a:ln w="12700">
            <a:miter lim="400000"/>
          </a:ln>
        </p:spPr>
      </p:pic>
      <p:pic>
        <p:nvPicPr>
          <p:cNvPr id="630" name="Immagine" descr="Immagine"/>
          <p:cNvPicPr>
            <a:picLocks noChangeAspect="1"/>
          </p:cNvPicPr>
          <p:nvPr/>
        </p:nvPicPr>
        <p:blipFill>
          <a:blip r:embed="rId4"/>
          <a:srcRect l="79225" t="12911"/>
          <a:stretch>
            <a:fillRect/>
          </a:stretch>
        </p:blipFill>
        <p:spPr>
          <a:xfrm>
            <a:off x="6398507" y="1550800"/>
            <a:ext cx="1290166" cy="3627740"/>
          </a:xfrm>
          <a:prstGeom prst="rect">
            <a:avLst/>
          </a:prstGeom>
          <a:ln w="12700">
            <a:miter lim="400000"/>
          </a:ln>
        </p:spPr>
      </p:pic>
      <p:pic>
        <p:nvPicPr>
          <p:cNvPr id="631" name="Immagine" descr="Immagine"/>
          <p:cNvPicPr>
            <a:picLocks noChangeAspect="1"/>
          </p:cNvPicPr>
          <p:nvPr/>
        </p:nvPicPr>
        <p:blipFill>
          <a:blip r:embed="rId5"/>
          <a:stretch>
            <a:fillRect/>
          </a:stretch>
        </p:blipFill>
        <p:spPr>
          <a:xfrm>
            <a:off x="679865" y="2234100"/>
            <a:ext cx="10832270" cy="399085"/>
          </a:xfrm>
          <a:prstGeom prst="rect">
            <a:avLst/>
          </a:prstGeom>
          <a:ln w="12700">
            <a:miter lim="400000"/>
          </a:ln>
        </p:spPr>
      </p:pic>
      <p:pic>
        <p:nvPicPr>
          <p:cNvPr id="632" name="Immagine" descr="Immagine"/>
          <p:cNvPicPr>
            <a:picLocks noChangeAspect="1"/>
          </p:cNvPicPr>
          <p:nvPr/>
        </p:nvPicPr>
        <p:blipFill>
          <a:blip r:embed="rId6"/>
          <a:stretch>
            <a:fillRect/>
          </a:stretch>
        </p:blipFill>
        <p:spPr>
          <a:xfrm>
            <a:off x="3624551" y="4827949"/>
            <a:ext cx="4136552" cy="28702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62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626"/>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63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62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6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6" nodeType="clickEffect">
                                  <p:stCondLst>
                                    <p:cond delay="0"/>
                                  </p:stCondLst>
                                  <p:iterate>
                                    <p:tmAbs val="0"/>
                                  </p:iterate>
                                  <p:childTnLst>
                                    <p:set>
                                      <p:cBhvr>
                                        <p:cTn id="22" fill="hold"/>
                                        <p:tgtEl>
                                          <p:spTgt spid="6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7" nodeType="clickEffect">
                                  <p:stCondLst>
                                    <p:cond delay="0"/>
                                  </p:stCondLst>
                                  <p:iterate>
                                    <p:tmAbs val="0"/>
                                  </p:iterate>
                                  <p:childTnLst>
                                    <p:set>
                                      <p:cBhvr>
                                        <p:cTn id="26" fill="hold"/>
                                        <p:tgtEl>
                                          <p:spTgt spid="6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 grpId="2" animBg="1" advAuto="0"/>
      <p:bldP spid="627" grpId="5" animBg="1" advAuto="0"/>
      <p:bldP spid="628" grpId="1" animBg="1" advAuto="0"/>
      <p:bldP spid="629" grpId="4" animBg="1" advAuto="0"/>
      <p:bldP spid="630" grpId="3" animBg="1" advAuto="0"/>
      <p:bldP spid="631" grpId="6" animBg="1" advAuto="0"/>
      <p:bldP spid="632" grpId="7"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The semantic map approach?"/>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semantic map approach?</a:t>
            </a:r>
          </a:p>
        </p:txBody>
      </p:sp>
      <p:sp>
        <p:nvSpPr>
          <p:cNvPr id="635" name="Segnaposto testo 9"/>
          <p:cNvSpPr>
            <a:spLocks noGrp="1"/>
          </p:cNvSpPr>
          <p:nvPr>
            <p:ph type="body" idx="21"/>
          </p:nvPr>
        </p:nvSpPr>
        <p:spPr>
          <a:xfrm>
            <a:off x="5724151" y="1428566"/>
            <a:ext cx="5996556" cy="436491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180473" indent="-180473" algn="just">
              <a:buSzPct val="100000"/>
              <a:buChar char="•"/>
              <a:defRPr sz="2000" b="0">
                <a:solidFill>
                  <a:srgbClr val="000000"/>
                </a:solidFill>
              </a:defRPr>
            </a:pPr>
            <a:r>
              <a:t>Kemmer’s map still in use in </a:t>
            </a:r>
            <a:r>
              <a:rPr b="1">
                <a:solidFill>
                  <a:srgbClr val="B02418"/>
                </a:solidFill>
              </a:rPr>
              <a:t>descriptive studies</a:t>
            </a:r>
            <a:r>
              <a:t> (e.g. (Peterson 2011: 186 on Kharia; Dom et al. 2016 on Bantu languages)</a:t>
            </a:r>
          </a:p>
          <a:p>
            <a:pPr marL="180473" indent="-180473" algn="just">
              <a:buSzPct val="100000"/>
              <a:buChar char="•"/>
              <a:defRPr sz="2000" b="0">
                <a:solidFill>
                  <a:srgbClr val="000000"/>
                </a:solidFill>
              </a:defRPr>
            </a:pPr>
            <a:r>
              <a:rPr b="1">
                <a:solidFill>
                  <a:srgbClr val="B02418"/>
                </a:solidFill>
              </a:rPr>
              <a:t>Problem</a:t>
            </a:r>
            <a:r>
              <a:t>: nodes are placed in semantic maps if they constitute </a:t>
            </a:r>
            <a:r>
              <a:rPr b="1">
                <a:solidFill>
                  <a:srgbClr val="B02418"/>
                </a:solidFill>
              </a:rPr>
              <a:t>analytical primitives</a:t>
            </a:r>
            <a:r>
              <a:t> (Cysouw 2007, 2010), that is, “if [a node] cannot be subdivided into two (or more) meanings that are expressed by separate linguistic items in a given language” (Georgakopoulos &amp; Polis 2018: 4)</a:t>
            </a:r>
          </a:p>
          <a:p>
            <a:pPr marL="180473" indent="-180473" algn="just">
              <a:buSzPct val="100000"/>
              <a:buChar char="•"/>
              <a:defRPr sz="2000" b="0">
                <a:solidFill>
                  <a:srgbClr val="000000"/>
                </a:solidFill>
              </a:defRPr>
            </a:pPr>
            <a:r>
              <a:t>Unfortunately, nodes in Kemmer’s map are mostly arranged based on </a:t>
            </a:r>
            <a:r>
              <a:rPr b="1">
                <a:solidFill>
                  <a:srgbClr val="B02418"/>
                </a:solidFill>
              </a:rPr>
              <a:t>semantic connections</a:t>
            </a:r>
            <a:r>
              <a:t>!</a:t>
            </a:r>
          </a:p>
          <a:p>
            <a:pPr marL="180473" indent="-180473" algn="just">
              <a:buSzPct val="100000"/>
              <a:buChar char="•"/>
              <a:defRPr sz="2000" b="0">
                <a:solidFill>
                  <a:srgbClr val="000000"/>
                </a:solidFill>
              </a:defRPr>
            </a:pPr>
            <a:r>
              <a:t>While oppositional functions can be safely individuated, it is not clear how to integrate </a:t>
            </a:r>
            <a:r>
              <a:rPr b="1">
                <a:solidFill>
                  <a:srgbClr val="B02418"/>
                </a:solidFill>
              </a:rPr>
              <a:t>non-oppositional verbs</a:t>
            </a:r>
            <a:r>
              <a:t>.</a:t>
            </a:r>
          </a:p>
        </p:txBody>
      </p:sp>
      <p:sp>
        <p:nvSpPr>
          <p:cNvPr id="636"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112</a:t>
            </a:fld>
            <a:endParaRPr/>
          </a:p>
        </p:txBody>
      </p:sp>
      <p:pic>
        <p:nvPicPr>
          <p:cNvPr id="637" name="Immagine" descr="Immagine"/>
          <p:cNvPicPr>
            <a:picLocks noChangeAspect="1"/>
          </p:cNvPicPr>
          <p:nvPr/>
        </p:nvPicPr>
        <p:blipFill>
          <a:blip r:embed="rId2"/>
          <a:stretch>
            <a:fillRect/>
          </a:stretch>
        </p:blipFill>
        <p:spPr>
          <a:xfrm>
            <a:off x="167043" y="1579892"/>
            <a:ext cx="5410737" cy="406226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35">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63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63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63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63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2" build="p" bldLvl="5" animBg="1" advAuto="0"/>
      <p:bldP spid="637" grpId="1"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9" name="Titolo diapositiva"/>
          <p:cNvSpPr txBox="1">
            <a:spLocks noGrp="1"/>
          </p:cNvSpPr>
          <p:nvPr>
            <p:ph type="body" sz="quarter" idx="1"/>
          </p:nvPr>
        </p:nvSpPr>
        <p:spPr>
          <a:prstGeom prst="rect">
            <a:avLst/>
          </a:prstGeom>
        </p:spPr>
        <p:txBody>
          <a:bodyPr>
            <a:normAutofit lnSpcReduction="10000"/>
          </a:bodyPr>
          <a:lstStyle/>
          <a:p>
            <a:pPr defTabSz="868680">
              <a:spcBef>
                <a:spcPts val="900"/>
              </a:spcBef>
              <a:defRPr sz="4180"/>
            </a:pPr>
            <a:endParaRPr/>
          </a:p>
        </p:txBody>
      </p:sp>
      <p:sp>
        <p:nvSpPr>
          <p:cNvPr id="640"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641"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113</a:t>
            </a:fld>
            <a:endParaRPr/>
          </a:p>
        </p:txBody>
      </p:sp>
      <p:sp>
        <p:nvSpPr>
          <p:cNvPr id="642" name="Segnaposto testo 9"/>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731520">
              <a:spcBef>
                <a:spcPts val="800"/>
              </a:spcBef>
              <a:defRPr sz="3520"/>
            </a:lvl1pPr>
          </a:lstStyle>
          <a:p>
            <a:r>
              <a:t>6. The diachronic typology of the middle voice</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An alternative approach: diachron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An alternative approach: diachrony</a:t>
            </a:r>
          </a:p>
        </p:txBody>
      </p:sp>
      <p:sp>
        <p:nvSpPr>
          <p:cNvPr id="645" name="Segnaposto testo 9"/>
          <p:cNvSpPr>
            <a:spLocks noGrp="1"/>
          </p:cNvSpPr>
          <p:nvPr>
            <p:ph type="body" idx="21"/>
          </p:nvPr>
        </p:nvSpPr>
        <p:spPr>
          <a:xfrm>
            <a:off x="709300" y="1529464"/>
            <a:ext cx="10773400" cy="45294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ctr" defTabSz="265175">
              <a:lnSpc>
                <a:spcPct val="100000"/>
              </a:lnSpc>
              <a:spcBef>
                <a:spcPts val="0"/>
              </a:spcBef>
              <a:defRPr sz="2900" b="0">
                <a:solidFill>
                  <a:srgbClr val="000000"/>
                </a:solidFill>
              </a:defRPr>
            </a:pPr>
            <a:r>
              <a:t>“The manifold ramifications of the middle voice are the outcome of a </a:t>
            </a:r>
            <a:r>
              <a:rPr b="1">
                <a:solidFill>
                  <a:srgbClr val="B02418"/>
                </a:solidFill>
              </a:rPr>
              <a:t>heterogeneous set of mechanisms</a:t>
            </a:r>
            <a:r>
              <a:t>” (Holvoet 2020: 225)</a:t>
            </a:r>
          </a:p>
          <a:p>
            <a:pPr algn="ctr" defTabSz="265175">
              <a:lnSpc>
                <a:spcPct val="100000"/>
              </a:lnSpc>
              <a:spcBef>
                <a:spcPts val="0"/>
              </a:spcBef>
              <a:defRPr sz="2900" b="0">
                <a:solidFill>
                  <a:srgbClr val="002060"/>
                </a:solidFill>
              </a:defRPr>
            </a:pPr>
            <a:endParaRPr>
              <a:solidFill>
                <a:srgbClr val="000000"/>
              </a:solidFill>
            </a:endParaRPr>
          </a:p>
          <a:p>
            <a:pPr algn="ctr" defTabSz="265175">
              <a:lnSpc>
                <a:spcPct val="100000"/>
              </a:lnSpc>
              <a:spcBef>
                <a:spcPts val="0"/>
              </a:spcBef>
              <a:defRPr sz="2900" b="0">
                <a:solidFill>
                  <a:srgbClr val="000000"/>
                </a:solidFill>
              </a:defRPr>
            </a:pPr>
            <a:r>
              <a:t>“More generally, data from middle-like constructions in Trans-Himalayan languages seem to reflect a </a:t>
            </a:r>
            <a:r>
              <a:rPr b="1">
                <a:solidFill>
                  <a:srgbClr val="B02418"/>
                </a:solidFill>
              </a:rPr>
              <a:t>history</a:t>
            </a:r>
            <a:r>
              <a:t> in which sets of related forms have undergone </a:t>
            </a:r>
            <a:r>
              <a:rPr b="1">
                <a:solidFill>
                  <a:srgbClr val="B02418"/>
                </a:solidFill>
              </a:rPr>
              <a:t>similar yet ultimately distinct diachronic developments</a:t>
            </a:r>
            <a:r>
              <a:t>. This has resulted in a distribution which is both similar, and similar to middle-like marking in other languages, and yet – since it seems</a:t>
            </a:r>
            <a:r>
              <a:rPr b="1">
                <a:solidFill>
                  <a:srgbClr val="B02418"/>
                </a:solidFill>
              </a:rPr>
              <a:t> not to reflect the same type of underlying cognitive category </a:t>
            </a:r>
            <a:r>
              <a:t>– ultimately different.”  (Post &amp; Modi 2021: 20)</a:t>
            </a:r>
          </a:p>
        </p:txBody>
      </p:sp>
      <p:sp>
        <p:nvSpPr>
          <p:cNvPr id="646"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4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64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64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 grpId="1" build="p" bldLvl="5"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An alternative approach: diachron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An alternative approach: diachrony</a:t>
            </a:r>
          </a:p>
        </p:txBody>
      </p:sp>
      <p:sp>
        <p:nvSpPr>
          <p:cNvPr id="649"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algn="just" defTabSz="361188">
              <a:lnSpc>
                <a:spcPct val="100000"/>
              </a:lnSpc>
              <a:spcBef>
                <a:spcPts val="0"/>
              </a:spcBef>
              <a:defRPr sz="3370" b="0">
                <a:solidFill>
                  <a:srgbClr val="000000"/>
                </a:solidFill>
              </a:defRPr>
            </a:pPr>
            <a:r>
              <a:rPr b="1"/>
              <a:t>“</a:t>
            </a:r>
            <a:r>
              <a:rPr b="1">
                <a:solidFill>
                  <a:srgbClr val="B02418"/>
                </a:solidFill>
              </a:rPr>
              <a:t>Low elaboration</a:t>
            </a:r>
            <a:r>
              <a:rPr b="1"/>
              <a:t> </a:t>
            </a:r>
            <a:r>
              <a:t>of events seems to be the </a:t>
            </a:r>
            <a:r>
              <a:rPr b="1">
                <a:solidFill>
                  <a:srgbClr val="B02418"/>
                </a:solidFill>
              </a:rPr>
              <a:t>best</a:t>
            </a:r>
            <a:r>
              <a:t> </a:t>
            </a:r>
            <a:r>
              <a:rPr b="1">
                <a:solidFill>
                  <a:srgbClr val="B02418"/>
                </a:solidFill>
              </a:rPr>
              <a:t>approximation</a:t>
            </a:r>
            <a:r>
              <a:t> if one wants a common meaning for all middle situations, but couldn’t it be that there is </a:t>
            </a:r>
            <a:r>
              <a:rPr b="1">
                <a:solidFill>
                  <a:srgbClr val="B02418"/>
                </a:solidFill>
              </a:rPr>
              <a:t>no real common meaning</a:t>
            </a:r>
            <a:r>
              <a:rPr b="1"/>
              <a:t> </a:t>
            </a:r>
            <a:r>
              <a:t>that all situation types share? The existing obvious similarities could be attributed to the fact that that arose by </a:t>
            </a:r>
            <a:r>
              <a:rPr b="1">
                <a:solidFill>
                  <a:srgbClr val="B02418"/>
                </a:solidFill>
              </a:rPr>
              <a:t>grammaticalization</a:t>
            </a:r>
            <a:r>
              <a:t> from the same marker” </a:t>
            </a:r>
            <a:endParaRPr sz="948"/>
          </a:p>
          <a:p>
            <a:pPr algn="just" defTabSz="361188">
              <a:lnSpc>
                <a:spcPct val="100000"/>
              </a:lnSpc>
              <a:spcBef>
                <a:spcPts val="0"/>
              </a:spcBef>
              <a:defRPr sz="948" b="0">
                <a:solidFill>
                  <a:srgbClr val="000000"/>
                </a:solidFill>
              </a:defRPr>
            </a:pPr>
            <a:endParaRPr sz="948"/>
          </a:p>
          <a:p>
            <a:pPr algn="ctr" defTabSz="361188">
              <a:lnSpc>
                <a:spcPct val="100000"/>
              </a:lnSpc>
              <a:spcBef>
                <a:spcPts val="0"/>
              </a:spcBef>
              <a:defRPr sz="3370" b="0">
                <a:solidFill>
                  <a:srgbClr val="000000"/>
                </a:solidFill>
              </a:defRPr>
            </a:pPr>
            <a:r>
              <a:t>(Haspelmath 1995: 373)</a:t>
            </a:r>
          </a:p>
        </p:txBody>
      </p:sp>
      <p:sp>
        <p:nvSpPr>
          <p:cNvPr id="650"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1" animBg="1" advAuto="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Explanations in typolog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Explanations in typology</a:t>
            </a:r>
          </a:p>
        </p:txBody>
      </p:sp>
      <p:sp>
        <p:nvSpPr>
          <p:cNvPr id="653"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77500" lnSpcReduction="20000"/>
          </a:bodyPr>
          <a:lstStyle/>
          <a:p>
            <a:pPr marL="433136" indent="-433136" algn="just" defTabSz="329184">
              <a:lnSpc>
                <a:spcPts val="3800"/>
              </a:lnSpc>
              <a:spcBef>
                <a:spcPts val="1100"/>
              </a:spcBef>
              <a:buSzPct val="100000"/>
              <a:buAutoNum type="alphaUcPeriod"/>
              <a:defRPr sz="2592" b="0">
                <a:solidFill>
                  <a:srgbClr val="000000"/>
                </a:solidFill>
              </a:defRPr>
            </a:pPr>
            <a:r>
              <a:rPr b="1">
                <a:solidFill>
                  <a:srgbClr val="B02418"/>
                </a:solidFill>
              </a:rPr>
              <a:t>Synchronic typology (result oriented)</a:t>
            </a:r>
            <a:r>
              <a:rPr>
                <a:solidFill>
                  <a:srgbClr val="B02418"/>
                </a:solidFill>
              </a:rPr>
              <a:t>:</a:t>
            </a:r>
            <a:r>
              <a:t> (universal) trends in the distribution of constructions are explained by resorting to synchronic functional motivations, such as, frequency, iconicity, economy, efficiency (processing), harmony, system pressure (cf. Sansò 2018).</a:t>
            </a:r>
          </a:p>
          <a:p>
            <a:pPr marL="433136" indent="-433136" algn="just" defTabSz="329184">
              <a:lnSpc>
                <a:spcPts val="3800"/>
              </a:lnSpc>
              <a:spcBef>
                <a:spcPts val="0"/>
              </a:spcBef>
              <a:buSzPct val="100000"/>
              <a:buAutoNum type="alphaUcPeriod"/>
              <a:defRPr sz="2592" b="0">
                <a:solidFill>
                  <a:srgbClr val="000000"/>
                </a:solidFill>
              </a:defRPr>
            </a:pPr>
            <a:r>
              <a:rPr b="1">
                <a:solidFill>
                  <a:srgbClr val="B02418"/>
                </a:solidFill>
              </a:rPr>
              <a:t>Diachronic typology (source oriented)</a:t>
            </a:r>
            <a:r>
              <a:rPr>
                <a:solidFill>
                  <a:srgbClr val="B02418"/>
                </a:solidFill>
              </a:rPr>
              <a:t>:</a:t>
            </a:r>
            <a:r>
              <a:t> regularities in the cross-linguistic distribution of constructions (also) depend on </a:t>
            </a:r>
            <a:r>
              <a:rPr i="1"/>
              <a:t>mutational constraints</a:t>
            </a:r>
            <a:r>
              <a:t>, i.e. “constraints on possible diachronic transitions or possible diachronic sources, which can have an effect on synchronic distribution.” (Haspelmath 2019; see Bybee 2006; Cristofaro 2010, 2013, 2019, 2021; Anderson 2016; Sansò 2018, 2020; Collins 2019)</a:t>
            </a:r>
          </a:p>
        </p:txBody>
      </p:sp>
      <p:sp>
        <p:nvSpPr>
          <p:cNvPr id="654"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5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5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 grpId="1" build="p" bldLvl="5"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 name="Explanations in typology: vowel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Explanations in typology: vowels</a:t>
            </a:r>
          </a:p>
        </p:txBody>
      </p:sp>
      <p:sp>
        <p:nvSpPr>
          <p:cNvPr id="657" name="Segnaposto testo 9"/>
          <p:cNvSpPr>
            <a:spLocks noGrp="1"/>
          </p:cNvSpPr>
          <p:nvPr>
            <p:ph type="body" idx="21"/>
          </p:nvPr>
        </p:nvSpPr>
        <p:spPr>
          <a:xfrm>
            <a:off x="1074997" y="3342785"/>
            <a:ext cx="10042006" cy="260441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180473" indent="-180473">
              <a:buSzPct val="100000"/>
              <a:buChar char="➡"/>
              <a:defRPr sz="3700" b="0">
                <a:solidFill>
                  <a:srgbClr val="000000"/>
                </a:solidFill>
              </a:defRPr>
            </a:pPr>
            <a:r>
              <a:rPr b="1">
                <a:solidFill>
                  <a:srgbClr val="B02418"/>
                </a:solidFill>
              </a:rPr>
              <a:t>Synchronic explanation</a:t>
            </a:r>
            <a:r>
              <a:t>: degree of phonetic complexity oral &gt; nasal</a:t>
            </a:r>
          </a:p>
          <a:p>
            <a:pPr marL="180473" indent="-180473">
              <a:buSzPct val="100000"/>
              <a:buChar char="➡"/>
              <a:defRPr sz="3700" b="0">
                <a:solidFill>
                  <a:srgbClr val="000000"/>
                </a:solidFill>
              </a:defRPr>
            </a:pPr>
            <a:r>
              <a:rPr b="1">
                <a:solidFill>
                  <a:srgbClr val="B02418"/>
                </a:solidFill>
              </a:rPr>
              <a:t>Diachronic explanation</a:t>
            </a:r>
            <a:r>
              <a:t>: origin of nasal vowels</a:t>
            </a:r>
          </a:p>
          <a:p>
            <a:pPr algn="ctr">
              <a:defRPr sz="3700" b="0">
                <a:solidFill>
                  <a:srgbClr val="000000"/>
                </a:solidFill>
              </a:defRPr>
            </a:pPr>
            <a:r>
              <a:t>VN &gt; ṼN &gt; Ṽ(N) &gt; Ṽ</a:t>
            </a:r>
          </a:p>
        </p:txBody>
      </p:sp>
      <p:sp>
        <p:nvSpPr>
          <p:cNvPr id="658"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117</a:t>
            </a:fld>
            <a:endParaRPr/>
          </a:p>
        </p:txBody>
      </p:sp>
      <p:sp>
        <p:nvSpPr>
          <p:cNvPr id="659" name="If a language has nasal vowels it also has oral vowels (cf. Greenberg 1966)"/>
          <p:cNvSpPr txBox="1"/>
          <p:nvPr/>
        </p:nvSpPr>
        <p:spPr>
          <a:xfrm>
            <a:off x="2232576" y="1546854"/>
            <a:ext cx="7726848" cy="1274724"/>
          </a:xfrm>
          <a:prstGeom prst="rect">
            <a:avLst/>
          </a:prstGeom>
          <a:ln w="50800">
            <a:solidFill>
              <a:srgbClr val="B02418"/>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defTabSz="457200">
              <a:defRPr sz="4000"/>
            </a:pPr>
            <a:r>
              <a:t>If a language has </a:t>
            </a:r>
            <a:r>
              <a:rPr b="1">
                <a:solidFill>
                  <a:srgbClr val="B02418"/>
                </a:solidFill>
              </a:rPr>
              <a:t>nasal vowels</a:t>
            </a:r>
            <a:r>
              <a:rPr b="1"/>
              <a:t> </a:t>
            </a:r>
            <a:r>
              <a:t>it also has </a:t>
            </a:r>
            <a:r>
              <a:rPr b="1">
                <a:solidFill>
                  <a:srgbClr val="B02418"/>
                </a:solidFill>
              </a:rPr>
              <a:t>oral vowels</a:t>
            </a:r>
            <a:r>
              <a:rPr b="1"/>
              <a:t> </a:t>
            </a:r>
            <a:r>
              <a:t>(cf. Greenberg 1966)</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57">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65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65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65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 grpId="2" build="p" bldLvl="5" animBg="1" advAuto="0"/>
      <p:bldP spid="659" grpId="1" animBg="1" advAuto="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Explanations in typology: the middle voice"/>
          <p:cNvSpPr txBox="1">
            <a:spLocks noGrp="1"/>
          </p:cNvSpPr>
          <p:nvPr>
            <p:ph type="body" sz="quarter" idx="1"/>
          </p:nvPr>
        </p:nvSpPr>
        <p:spPr>
          <a:prstGeom prst="rect">
            <a:avLst/>
          </a:prstGeom>
        </p:spPr>
        <p:txBody>
          <a:bodyPr>
            <a:normAutofit fontScale="92500"/>
          </a:bodyPr>
          <a:lstStyle>
            <a:lvl1pPr defTabSz="804672">
              <a:spcBef>
                <a:spcPts val="800"/>
              </a:spcBef>
              <a:defRPr sz="3872"/>
            </a:lvl1pPr>
          </a:lstStyle>
          <a:p>
            <a:r>
              <a:t>Explanations in typology: the middle voice</a:t>
            </a:r>
          </a:p>
        </p:txBody>
      </p:sp>
      <p:sp>
        <p:nvSpPr>
          <p:cNvPr id="662" name="Segnaposto testo 9"/>
          <p:cNvSpPr>
            <a:spLocks noGrp="1"/>
          </p:cNvSpPr>
          <p:nvPr>
            <p:ph type="body" idx="21"/>
          </p:nvPr>
        </p:nvSpPr>
        <p:spPr>
          <a:xfrm>
            <a:off x="838198" y="1594808"/>
            <a:ext cx="10515604" cy="443275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55000" lnSpcReduction="20000"/>
          </a:bodyPr>
          <a:lstStyle/>
          <a:p>
            <a:pPr marL="259882" indent="-259882" algn="just" defTabSz="370331">
              <a:lnSpc>
                <a:spcPts val="3900"/>
              </a:lnSpc>
              <a:spcBef>
                <a:spcPts val="1200"/>
              </a:spcBef>
              <a:buSzPct val="100000"/>
              <a:buChar char="•"/>
              <a:defRPr sz="2592" b="0">
                <a:solidFill>
                  <a:srgbClr val="000000"/>
                </a:solidFill>
              </a:defRPr>
            </a:pPr>
            <a:r>
              <a:rPr b="1">
                <a:solidFill>
                  <a:srgbClr val="B02418"/>
                </a:solidFill>
              </a:rPr>
              <a:t>Synchronic explanation</a:t>
            </a:r>
            <a:r>
              <a:rPr b="1"/>
              <a:t>: </a:t>
            </a:r>
            <a:r>
              <a:t>middle voice systems display a recurrent distribution in the languages of the world because the situation types that they express all share a common overarching functional motivation.</a:t>
            </a:r>
          </a:p>
          <a:p>
            <a:pPr algn="just" defTabSz="370331">
              <a:lnSpc>
                <a:spcPts val="3900"/>
              </a:lnSpc>
              <a:spcBef>
                <a:spcPts val="0"/>
              </a:spcBef>
              <a:defRPr sz="2592" b="0">
                <a:solidFill>
                  <a:srgbClr val="000000"/>
                </a:solidFill>
              </a:defRPr>
            </a:pPr>
            <a:endParaRPr/>
          </a:p>
          <a:p>
            <a:pPr algn="just" defTabSz="370331">
              <a:lnSpc>
                <a:spcPts val="3900"/>
              </a:lnSpc>
              <a:spcBef>
                <a:spcPts val="0"/>
              </a:spcBef>
              <a:defRPr sz="2592" b="0">
                <a:solidFill>
                  <a:srgbClr val="000000"/>
                </a:solidFill>
              </a:defRPr>
            </a:pPr>
            <a:endParaRPr/>
          </a:p>
          <a:p>
            <a:pPr algn="just" defTabSz="370331">
              <a:lnSpc>
                <a:spcPts val="3900"/>
              </a:lnSpc>
              <a:spcBef>
                <a:spcPts val="0"/>
              </a:spcBef>
              <a:defRPr sz="2592" b="0">
                <a:solidFill>
                  <a:srgbClr val="000000"/>
                </a:solidFill>
              </a:defRPr>
            </a:pPr>
            <a:endParaRPr/>
          </a:p>
          <a:p>
            <a:pPr algn="just" defTabSz="370331">
              <a:lnSpc>
                <a:spcPts val="3900"/>
              </a:lnSpc>
              <a:spcBef>
                <a:spcPts val="0"/>
              </a:spcBef>
              <a:defRPr sz="2592" b="0">
                <a:solidFill>
                  <a:srgbClr val="000000"/>
                </a:solidFill>
              </a:defRPr>
            </a:pPr>
            <a:endParaRPr sz="972"/>
          </a:p>
          <a:p>
            <a:pPr marL="259882" indent="-259882" algn="just" defTabSz="370331">
              <a:lnSpc>
                <a:spcPts val="3900"/>
              </a:lnSpc>
              <a:spcBef>
                <a:spcPts val="0"/>
              </a:spcBef>
              <a:buSzPct val="100000"/>
              <a:buChar char="•"/>
              <a:defRPr sz="2592" b="0">
                <a:solidFill>
                  <a:srgbClr val="000000"/>
                </a:solidFill>
              </a:defRPr>
            </a:pPr>
            <a:r>
              <a:rPr b="1">
                <a:solidFill>
                  <a:srgbClr val="B02418"/>
                </a:solidFill>
              </a:rPr>
              <a:t>Diachronic explanation</a:t>
            </a:r>
            <a:r>
              <a:t>: the distribution of the same middle marker across different situation types is the outcome of local developments that take place between individual pairs of source-target functions, but does not reveal much about the overall structure of the domain!</a:t>
            </a:r>
          </a:p>
        </p:txBody>
      </p:sp>
      <p:sp>
        <p:nvSpPr>
          <p:cNvPr id="663"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118</a:t>
            </a:fld>
            <a:endParaRPr/>
          </a:p>
        </p:txBody>
      </p:sp>
      <p:sp>
        <p:nvSpPr>
          <p:cNvPr id="664" name="Lack of control (of the subject) (Klaiman 1991, Kaufmann 2007)…"/>
          <p:cNvSpPr txBox="1"/>
          <p:nvPr/>
        </p:nvSpPr>
        <p:spPr>
          <a:xfrm>
            <a:off x="2143888" y="2958313"/>
            <a:ext cx="7904225" cy="1119174"/>
          </a:xfrm>
          <a:prstGeom prst="rect">
            <a:avLst/>
          </a:prstGeom>
          <a:ln w="25400">
            <a:solidFill>
              <a:srgbClr val="B02418"/>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marL="267371" indent="-267371" algn="just" defTabSz="457200">
              <a:buSzPct val="100000"/>
              <a:buChar char="‣"/>
              <a:defRPr sz="2300" b="1"/>
            </a:pPr>
            <a:r>
              <a:t>Lack of control </a:t>
            </a:r>
            <a:r>
              <a:rPr b="0"/>
              <a:t>(of the subject)</a:t>
            </a:r>
            <a:r>
              <a:t> </a:t>
            </a:r>
            <a:r>
              <a:rPr b="0"/>
              <a:t>(Klaiman 1991, Kaufmann 2007)</a:t>
            </a:r>
          </a:p>
          <a:p>
            <a:pPr marL="267371" indent="-267371" algn="just" defTabSz="457200">
              <a:buSzPct val="100000"/>
              <a:buChar char="‣"/>
              <a:defRPr sz="2300" b="1"/>
            </a:pPr>
            <a:r>
              <a:rPr b="0"/>
              <a:t>Low degree of </a:t>
            </a:r>
            <a:r>
              <a:t>elaboration of events </a:t>
            </a:r>
            <a:r>
              <a:rPr b="0"/>
              <a:t>(Kemmer 1993)</a:t>
            </a:r>
          </a:p>
          <a:p>
            <a:pPr marL="267371" indent="-267371" algn="just" defTabSz="457200">
              <a:buSzPct val="100000"/>
              <a:buChar char="‣"/>
              <a:defRPr sz="2300" b="1"/>
            </a:pPr>
            <a:r>
              <a:t>Unaccusativity </a:t>
            </a:r>
            <a:r>
              <a:rPr b="0"/>
              <a:t>(Lazzeroni 1990, Benedetti 2002, esp. on IE)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6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662">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662">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662">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66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66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66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1" build="p" bldLvl="5" animBg="1" advAuto="0"/>
      <p:bldP spid="664" grpId="2" animBg="1" advAuto="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just">
              <a:buFont typeface="Wingdings"/>
              <a:defRPr sz="3400" b="0">
                <a:solidFill>
                  <a:srgbClr val="000000"/>
                </a:solidFill>
              </a:defRPr>
            </a:lvl1pPr>
          </a:lstStyle>
          <a:p>
            <a:r>
              <a:t>Typological studies have focused on the synchronic analysis of MMs, no comprehensive diachronic typology of this domain is available.</a:t>
            </a:r>
          </a:p>
        </p:txBody>
      </p:sp>
      <p:sp>
        <p:nvSpPr>
          <p:cNvPr id="667" name="Segnaposto numero diapositiva 2"/>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119</a:t>
            </a:fld>
            <a:endParaRPr/>
          </a:p>
        </p:txBody>
      </p:sp>
      <p:sp>
        <p:nvSpPr>
          <p:cNvPr id="668" name="Rettangolo 5"/>
          <p:cNvSpPr/>
          <p:nvPr/>
        </p:nvSpPr>
        <p:spPr>
          <a:xfrm>
            <a:off x="1114850" y="3503675"/>
            <a:ext cx="9962300" cy="2033747"/>
          </a:xfrm>
          <a:prstGeom prst="rect">
            <a:avLst/>
          </a:prstGeom>
          <a:ln w="50800">
            <a:solidFill>
              <a:srgbClr val="B02418"/>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just">
              <a:spcBef>
                <a:spcPts val="1000"/>
              </a:spcBef>
              <a:defRPr sz="3200"/>
            </a:lvl1pPr>
          </a:lstStyle>
          <a:p>
            <a:r>
              <a:t>“Many verbal middle markers […] are so grammaticalized in all their occurrences across a particular family that no diachronically prior function can be stated with confidence” (Kemmer 1993: 197) </a:t>
            </a:r>
          </a:p>
        </p:txBody>
      </p:sp>
      <p:sp>
        <p:nvSpPr>
          <p:cNvPr id="669" name="Segnaposto testo 5"/>
          <p:cNvSpPr txBox="1">
            <a:spLocks noGrp="1"/>
          </p:cNvSpPr>
          <p:nvPr>
            <p:ph type="body" sz="quarter" idx="1"/>
          </p:nvPr>
        </p:nvSpPr>
        <p:spPr>
          <a:xfrm>
            <a:off x="838199" y="420845"/>
            <a:ext cx="8735291" cy="617502"/>
          </a:xfrm>
          <a:prstGeom prst="rect">
            <a:avLst/>
          </a:prstGeom>
        </p:spPr>
        <p:txBody>
          <a:bodyPr>
            <a:normAutofit lnSpcReduction="10000"/>
          </a:bodyPr>
          <a:lstStyle>
            <a:lvl1pPr defTabSz="868680">
              <a:spcBef>
                <a:spcPts val="900"/>
              </a:spcBef>
              <a:defRPr sz="4180"/>
            </a:lvl1pPr>
          </a:lstStyle>
          <a:p>
            <a:r>
              <a:t>The diachronic typology of the middle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6" grpId="1" animBg="1" advAuto="0"/>
      <p:bldP spid="668"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egnaposto testo 9"/>
          <p:cNvSpPr>
            <a:spLocks noGrp="1"/>
          </p:cNvSpPr>
          <p:nvPr>
            <p:ph type="body" idx="21"/>
          </p:nvPr>
        </p:nvSpPr>
        <p:spPr>
          <a:xfrm>
            <a:off x="863598" y="1388219"/>
            <a:ext cx="10716098" cy="459362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defTabSz="594359">
              <a:lnSpc>
                <a:spcPct val="96000"/>
              </a:lnSpc>
              <a:spcBef>
                <a:spcPts val="600"/>
              </a:spcBef>
              <a:defRPr sz="2859">
                <a:solidFill>
                  <a:srgbClr val="000000"/>
                </a:solidFill>
              </a:defRPr>
            </a:pPr>
            <a:r>
              <a:rPr>
                <a:solidFill>
                  <a:srgbClr val="B02418"/>
                </a:solidFill>
              </a:rPr>
              <a:t>Transitive event</a:t>
            </a:r>
            <a:r>
              <a:rPr b="0">
                <a:solidFill>
                  <a:srgbClr val="B02418"/>
                </a:solidFill>
              </a:rPr>
              <a:t>:</a:t>
            </a:r>
            <a:r>
              <a:rPr b="0"/>
              <a:t> “a verbal event in which a human entity (an Agent) acts volitionally, exerting physical force on an inanimate definite entity (a Patient) which is directly and completely affected by that event” (cf. Kemmer 1993: 50)</a:t>
            </a:r>
            <a:endParaRPr sz="1300"/>
          </a:p>
          <a:p>
            <a:pPr algn="just" defTabSz="594359">
              <a:lnSpc>
                <a:spcPct val="96000"/>
              </a:lnSpc>
              <a:spcBef>
                <a:spcPts val="600"/>
              </a:spcBef>
              <a:defRPr sz="1884">
                <a:solidFill>
                  <a:srgbClr val="000000"/>
                </a:solidFill>
              </a:defRPr>
            </a:pPr>
            <a:endParaRPr sz="1300"/>
          </a:p>
          <a:p>
            <a:pPr algn="just" defTabSz="594359">
              <a:lnSpc>
                <a:spcPct val="96000"/>
              </a:lnSpc>
              <a:spcBef>
                <a:spcPts val="600"/>
              </a:spcBef>
              <a:buFont typeface="Wingdings"/>
              <a:defRPr sz="2859" cap="small">
                <a:solidFill>
                  <a:srgbClr val="000000"/>
                </a:solidFill>
              </a:defRPr>
            </a:pPr>
            <a:r>
              <a:rPr>
                <a:solidFill>
                  <a:srgbClr val="B02418"/>
                </a:solidFill>
              </a:rPr>
              <a:t>semantic transivity</a:t>
            </a:r>
            <a:r>
              <a:t> </a:t>
            </a:r>
            <a:r>
              <a:rPr b="0" cap="none"/>
              <a:t>is a gradient notion, made up by several parameters (agency, control, positive polarity, perfective aspect, participant’s individuation etc., see Hopper &amp; Thompson 1980 and Næss 2007);</a:t>
            </a:r>
          </a:p>
          <a:p>
            <a:pPr algn="just" defTabSz="594359">
              <a:lnSpc>
                <a:spcPct val="96000"/>
              </a:lnSpc>
              <a:spcBef>
                <a:spcPts val="600"/>
              </a:spcBef>
              <a:buFont typeface="Wingdings"/>
              <a:defRPr sz="2859" cap="small">
                <a:solidFill>
                  <a:srgbClr val="000000"/>
                </a:solidFill>
              </a:defRPr>
            </a:pPr>
            <a:endParaRPr sz="1300"/>
          </a:p>
          <a:p>
            <a:pPr marL="286752" indent="-286752" algn="just" defTabSz="594359">
              <a:lnSpc>
                <a:spcPct val="96000"/>
              </a:lnSpc>
              <a:spcBef>
                <a:spcPts val="600"/>
              </a:spcBef>
              <a:buSzPct val="100000"/>
              <a:buChar char="➡"/>
              <a:defRPr sz="2859">
                <a:solidFill>
                  <a:srgbClr val="000000"/>
                </a:solidFill>
              </a:defRPr>
            </a:pPr>
            <a:r>
              <a:rPr b="0"/>
              <a:t>Semantic transitivity does not overlap with semantic valency (semantic valency is only one parameter of semantic transitivity)!</a:t>
            </a:r>
          </a:p>
        </p:txBody>
      </p:sp>
      <p:sp>
        <p:nvSpPr>
          <p:cNvPr id="110" name="Segnaposto numero diapositiva 3"/>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111"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Semantic transitivity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0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09">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09">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0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10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1" build="p" bldLvl="5"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 name="The diachronic typology of the middl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diachronic typology of the middle</a:t>
            </a:r>
          </a:p>
        </p:txBody>
      </p:sp>
      <p:sp>
        <p:nvSpPr>
          <p:cNvPr id="672" name="Segnaposto testo 9"/>
          <p:cNvSpPr>
            <a:spLocks noGrp="1"/>
          </p:cNvSpPr>
          <p:nvPr>
            <p:ph type="body" idx="21"/>
          </p:nvPr>
        </p:nvSpPr>
        <p:spPr>
          <a:xfrm>
            <a:off x="838198" y="1594808"/>
            <a:ext cx="10179737"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366826" indent="-366826" algn="just" defTabSz="448055">
              <a:spcBef>
                <a:spcPts val="1100"/>
              </a:spcBef>
              <a:buSzPct val="100000"/>
              <a:buChar char="•"/>
              <a:defRPr sz="3658" b="0">
                <a:solidFill>
                  <a:srgbClr val="000000"/>
                </a:solidFill>
              </a:defRPr>
            </a:pPr>
            <a:r>
              <a:rPr b="1">
                <a:solidFill>
                  <a:srgbClr val="B02418"/>
                </a:solidFill>
              </a:rPr>
              <a:t>Source-target relations:</a:t>
            </a:r>
            <a:r>
              <a:rPr b="1"/>
              <a:t> </a:t>
            </a:r>
            <a:r>
              <a:t>what are the sources of MMs? Is there a regular association between some sources and some functions of MMs? Is there a unidirectional trend whereby certain sources give rise to certain functions of MMs but not vice versa?</a:t>
            </a:r>
          </a:p>
          <a:p>
            <a:pPr marL="366826" indent="-366826" algn="just" defTabSz="448055">
              <a:spcBef>
                <a:spcPts val="0"/>
              </a:spcBef>
              <a:buSzPct val="100000"/>
              <a:buChar char="•"/>
              <a:defRPr sz="3658" b="0">
                <a:solidFill>
                  <a:srgbClr val="000000"/>
                </a:solidFill>
              </a:defRPr>
            </a:pPr>
            <a:r>
              <a:rPr b="1">
                <a:solidFill>
                  <a:srgbClr val="B02418"/>
                </a:solidFill>
              </a:rPr>
              <a:t>Mechanisms:</a:t>
            </a:r>
            <a:r>
              <a:rPr b="1"/>
              <a:t> </a:t>
            </a:r>
            <a:r>
              <a:t>what are the dynamics and language change mechanisms involved in the rise of MVSs?</a:t>
            </a:r>
          </a:p>
        </p:txBody>
      </p:sp>
      <p:sp>
        <p:nvSpPr>
          <p:cNvPr id="673"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7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7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 grpId="1" build="p" bldLvl="5" animBg="1" advAuto="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514350" indent="-514350" algn="just">
              <a:spcBef>
                <a:spcPts val="1200"/>
              </a:spcBef>
              <a:buClr>
                <a:srgbClr val="000000"/>
              </a:buClr>
              <a:buSzPct val="100000"/>
              <a:buAutoNum type="alphaUcPeriod"/>
              <a:defRPr sz="3500">
                <a:solidFill>
                  <a:srgbClr val="000000"/>
                </a:solidFill>
              </a:defRPr>
            </a:pPr>
            <a:r>
              <a:rPr>
                <a:solidFill>
                  <a:srgbClr val="B02418"/>
                </a:solidFill>
              </a:rPr>
              <a:t>reflexive &gt; middle</a:t>
            </a:r>
            <a:r>
              <a:rPr b="0"/>
              <a:t>: reflexive markers are the main source of MMs;</a:t>
            </a:r>
          </a:p>
          <a:p>
            <a:pPr marL="514350" indent="-514350" algn="just">
              <a:spcBef>
                <a:spcPts val="1200"/>
              </a:spcBef>
              <a:buClr>
                <a:srgbClr val="000000"/>
              </a:buClr>
              <a:buSzPct val="100000"/>
              <a:buAutoNum type="alphaUcPeriod"/>
              <a:defRPr sz="3500">
                <a:solidFill>
                  <a:srgbClr val="000000"/>
                </a:solidFill>
              </a:defRPr>
            </a:pPr>
            <a:r>
              <a:rPr>
                <a:solidFill>
                  <a:srgbClr val="B02418"/>
                </a:solidFill>
              </a:rPr>
              <a:t>oppositional &gt; non-oppositional</a:t>
            </a:r>
            <a:r>
              <a:rPr b="0"/>
              <a:t>: middle voice systems arise because oppositional (reflexive) markers expand to non-oppositional verbs.</a:t>
            </a:r>
          </a:p>
        </p:txBody>
      </p:sp>
      <p:sp>
        <p:nvSpPr>
          <p:cNvPr id="676" name="Segnaposto numero diapositiva 2"/>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121</a:t>
            </a:fld>
            <a:endParaRPr/>
          </a:p>
        </p:txBody>
      </p:sp>
      <p:sp>
        <p:nvSpPr>
          <p:cNvPr id="677" name="Segnaposto contenuto 1"/>
          <p:cNvSpPr txBox="1">
            <a:spLocks noGrp="1"/>
          </p:cNvSpPr>
          <p:nvPr>
            <p:ph type="body" sz="quarter" idx="1"/>
          </p:nvPr>
        </p:nvSpPr>
        <p:spPr>
          <a:prstGeom prst="rect">
            <a:avLst/>
          </a:prstGeom>
        </p:spPr>
        <p:txBody>
          <a:bodyPr>
            <a:normAutofit lnSpcReduction="10000"/>
          </a:bodyPr>
          <a:lstStyle>
            <a:lvl1pPr defTabSz="795527">
              <a:spcBef>
                <a:spcPts val="0"/>
              </a:spcBef>
              <a:defRPr sz="4176"/>
            </a:lvl1pPr>
          </a:lstStyle>
          <a:p>
            <a:r>
              <a:t>Diachronic predictions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7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 grpId="1" build="p" bldLvl="5" animBg="1" advAuto="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A. The reflexive origin of MM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A. The reflexive origin of MMs</a:t>
            </a:r>
          </a:p>
        </p:txBody>
      </p:sp>
      <p:sp>
        <p:nvSpPr>
          <p:cNvPr id="680" name="Segnaposto numero diapositiva 2"/>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122</a:t>
            </a:fld>
            <a:endParaRPr/>
          </a:p>
        </p:txBody>
      </p:sp>
      <p:sp>
        <p:nvSpPr>
          <p:cNvPr id="681" name="Rettangolo 11"/>
          <p:cNvSpPr/>
          <p:nvPr/>
        </p:nvSpPr>
        <p:spPr>
          <a:xfrm>
            <a:off x="1013878" y="1796003"/>
            <a:ext cx="10164244" cy="1010653"/>
          </a:xfrm>
          <a:prstGeom prst="rect">
            <a:avLst/>
          </a:prstGeom>
          <a:ln w="38100">
            <a:solidFill>
              <a:srgbClr val="B02418"/>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3000"/>
            </a:pPr>
            <a:r>
              <a:t>“the </a:t>
            </a:r>
            <a:r>
              <a:rPr b="1"/>
              <a:t>diachronic path </a:t>
            </a:r>
            <a:r>
              <a:t>connecting the </a:t>
            </a:r>
            <a:r>
              <a:rPr b="1"/>
              <a:t>reflexive</a:t>
            </a:r>
            <a:r>
              <a:t> and </a:t>
            </a:r>
            <a:r>
              <a:rPr b="1"/>
              <a:t>middle</a:t>
            </a:r>
            <a:r>
              <a:t> uses is probably </a:t>
            </a:r>
            <a:r>
              <a:rPr b="1"/>
              <a:t>unidirectional</a:t>
            </a:r>
            <a:r>
              <a:t>.”</a:t>
            </a:r>
          </a:p>
        </p:txBody>
      </p:sp>
      <p:sp>
        <p:nvSpPr>
          <p:cNvPr id="682" name="Rettangolo 13"/>
          <p:cNvSpPr txBox="1"/>
          <p:nvPr/>
        </p:nvSpPr>
        <p:spPr>
          <a:xfrm>
            <a:off x="3733827" y="5541214"/>
            <a:ext cx="8432922" cy="878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defTabSz="457200">
              <a:defRPr sz="2000"/>
            </a:pPr>
            <a:r>
              <a:t>(Kemmer 1993, Haspelmath 1990, 2003, Heine 2002, Heine &amp; Miyashita 2008, </a:t>
            </a:r>
          </a:p>
          <a:p>
            <a:pPr algn="just" defTabSz="457200">
              <a:defRPr sz="2000"/>
            </a:pPr>
            <a:r>
              <a:t>Sansò 2017, Kuteva et al. 2019, Holvoet 2020; see Zúñiga &amp; Kittilä 2019: Chap. 8)</a:t>
            </a:r>
            <a:endParaRPr sz="1200">
              <a:latin typeface="Times Roman"/>
              <a:ea typeface="Times Roman"/>
              <a:cs typeface="Times Roman"/>
              <a:sym typeface="Times Roman"/>
            </a:endParaRPr>
          </a:p>
        </p:txBody>
      </p:sp>
      <p:pic>
        <p:nvPicPr>
          <p:cNvPr id="683" name="Immagine" descr="Immagine"/>
          <p:cNvPicPr>
            <a:picLocks noChangeAspect="1"/>
          </p:cNvPicPr>
          <p:nvPr/>
        </p:nvPicPr>
        <p:blipFill>
          <a:blip r:embed="rId2"/>
          <a:stretch>
            <a:fillRect/>
          </a:stretch>
        </p:blipFill>
        <p:spPr>
          <a:xfrm>
            <a:off x="646707" y="3441700"/>
            <a:ext cx="10898722" cy="1338440"/>
          </a:xfrm>
          <a:prstGeom prst="rect">
            <a:avLst/>
          </a:prstGeom>
          <a:ln w="25400">
            <a:solidFill>
              <a:srgbClr val="B02418"/>
            </a:solidFill>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68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6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 grpId="1" animBg="1" advAuto="0"/>
      <p:bldP spid="682" grpId="2" animBg="1" advAuto="0"/>
      <p:bldP spid="683" grpId="3"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egnaposto contenuto 4"/>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B. The oppositional origin of MMs</a:t>
            </a:r>
          </a:p>
        </p:txBody>
      </p:sp>
      <p:sp>
        <p:nvSpPr>
          <p:cNvPr id="686" name="Segnaposto testo 9"/>
          <p:cNvSpPr>
            <a:spLocks noGrp="1"/>
          </p:cNvSpPr>
          <p:nvPr>
            <p:ph type="body" idx="21"/>
          </p:nvPr>
        </p:nvSpPr>
        <p:spPr>
          <a:xfrm>
            <a:off x="838199" y="1497397"/>
            <a:ext cx="10179737" cy="422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defTabSz="585215">
              <a:spcBef>
                <a:spcPts val="600"/>
              </a:spcBef>
              <a:defRPr sz="2880" b="0">
                <a:solidFill>
                  <a:srgbClr val="000000"/>
                </a:solidFill>
              </a:defRPr>
            </a:pPr>
            <a:r>
              <a:t>“Historical data provide evidence that the </a:t>
            </a:r>
            <a:r>
              <a:rPr b="1" i="1">
                <a:solidFill>
                  <a:srgbClr val="B02418"/>
                </a:solidFill>
              </a:rPr>
              <a:t>media tantum</a:t>
            </a:r>
            <a:r>
              <a:rPr i="1"/>
              <a:t> </a:t>
            </a:r>
            <a:r>
              <a:t>[non-oppositional] </a:t>
            </a:r>
            <a:r>
              <a:rPr b="1">
                <a:solidFill>
                  <a:srgbClr val="B02418"/>
                </a:solidFill>
              </a:rPr>
              <a:t>develop after</a:t>
            </a:r>
            <a:r>
              <a:t> both the direct reflexive and the anticausative reading in languages that encode the middle function by reflexive verbs (…). I therefore, assume that the existence of </a:t>
            </a:r>
            <a:r>
              <a:rPr i="1"/>
              <a:t>media tantum </a:t>
            </a:r>
            <a:r>
              <a:t>in middle marking languages is a consequence of a </a:t>
            </a:r>
            <a:r>
              <a:rPr b="1">
                <a:solidFill>
                  <a:srgbClr val="B02418"/>
                </a:solidFill>
              </a:rPr>
              <a:t>reinterpretation of the device which derives the differential readings</a:t>
            </a:r>
            <a:r>
              <a:t> (…). Once the device that derives middle stems is established in the verbal system the function of middle morphology is generalized to marking semantic verb classes with properties similar to that of the differential readings.” (Kaufmann 2007: 1688)</a:t>
            </a:r>
          </a:p>
        </p:txBody>
      </p:sp>
      <p:sp>
        <p:nvSpPr>
          <p:cNvPr id="687" name="Segnaposto numero diapositiva 2"/>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 grpId="1" animBg="1" advAuto="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egnaposto testo 9"/>
          <p:cNvSpPr>
            <a:spLocks noGrp="1"/>
          </p:cNvSpPr>
          <p:nvPr>
            <p:ph type="body" idx="21"/>
          </p:nvPr>
        </p:nvSpPr>
        <p:spPr>
          <a:xfrm>
            <a:off x="1074997" y="1497397"/>
            <a:ext cx="10042006" cy="437527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defTabSz="594359">
              <a:lnSpc>
                <a:spcPct val="100000"/>
              </a:lnSpc>
              <a:spcBef>
                <a:spcPts val="0"/>
              </a:spcBef>
              <a:defRPr sz="2080" b="0">
                <a:solidFill>
                  <a:srgbClr val="000000"/>
                </a:solidFill>
              </a:defRPr>
            </a:pPr>
            <a:r>
              <a:t>“In most cases where comparative or historical evidence for an earlier function of the MM [middle marker] exists, that function is </a:t>
            </a:r>
            <a:r>
              <a:rPr b="1">
                <a:solidFill>
                  <a:srgbClr val="B02418"/>
                </a:solidFill>
              </a:rPr>
              <a:t>reflexive</a:t>
            </a:r>
            <a:r>
              <a:t>.” (Kemmer 1993: 197)</a:t>
            </a:r>
          </a:p>
          <a:p>
            <a:pPr algn="just" defTabSz="594359">
              <a:lnSpc>
                <a:spcPct val="100000"/>
              </a:lnSpc>
              <a:spcBef>
                <a:spcPts val="0"/>
              </a:spcBef>
              <a:defRPr sz="2080" b="0">
                <a:solidFill>
                  <a:srgbClr val="000000"/>
                </a:solidFill>
              </a:defRPr>
            </a:pPr>
            <a:endParaRPr/>
          </a:p>
          <a:p>
            <a:pPr algn="just" defTabSz="594359">
              <a:lnSpc>
                <a:spcPct val="100000"/>
              </a:lnSpc>
              <a:spcBef>
                <a:spcPts val="0"/>
              </a:spcBef>
              <a:defRPr sz="2080" b="0">
                <a:solidFill>
                  <a:srgbClr val="000000"/>
                </a:solidFill>
              </a:defRPr>
            </a:pPr>
            <a:endParaRPr/>
          </a:p>
          <a:p>
            <a:pPr algn="just" defTabSz="594359">
              <a:lnSpc>
                <a:spcPct val="100000"/>
              </a:lnSpc>
              <a:spcBef>
                <a:spcPts val="0"/>
              </a:spcBef>
              <a:defRPr sz="2080" b="0">
                <a:solidFill>
                  <a:srgbClr val="000000"/>
                </a:solidFill>
              </a:defRPr>
            </a:pPr>
            <a:endParaRPr/>
          </a:p>
          <a:p>
            <a:pPr algn="just" defTabSz="594359">
              <a:lnSpc>
                <a:spcPct val="100000"/>
              </a:lnSpc>
              <a:spcBef>
                <a:spcPts val="0"/>
              </a:spcBef>
              <a:defRPr sz="2080" b="0">
                <a:solidFill>
                  <a:srgbClr val="000000"/>
                </a:solidFill>
              </a:defRPr>
            </a:pPr>
            <a:endParaRPr/>
          </a:p>
          <a:p>
            <a:pPr algn="just" defTabSz="594359">
              <a:lnSpc>
                <a:spcPct val="100000"/>
              </a:lnSpc>
              <a:spcBef>
                <a:spcPts val="0"/>
              </a:spcBef>
              <a:defRPr sz="2080" b="0">
                <a:solidFill>
                  <a:srgbClr val="000000"/>
                </a:solidFill>
              </a:defRPr>
            </a:pPr>
            <a:endParaRPr/>
          </a:p>
          <a:p>
            <a:pPr algn="just" defTabSz="594359">
              <a:lnSpc>
                <a:spcPct val="100000"/>
              </a:lnSpc>
              <a:spcBef>
                <a:spcPts val="0"/>
              </a:spcBef>
              <a:defRPr sz="2080" b="0">
                <a:solidFill>
                  <a:srgbClr val="000000"/>
                </a:solidFill>
              </a:defRPr>
            </a:pPr>
            <a:endParaRPr/>
          </a:p>
          <a:p>
            <a:pPr algn="just" defTabSz="297179">
              <a:lnSpc>
                <a:spcPct val="100000"/>
              </a:lnSpc>
              <a:spcBef>
                <a:spcPts val="0"/>
              </a:spcBef>
              <a:defRPr sz="2080" b="0">
                <a:solidFill>
                  <a:srgbClr val="000000"/>
                </a:solidFill>
              </a:defRPr>
            </a:pPr>
            <a:r>
              <a:t>“The question of why the sources listed above seem to be less frequently met with than the reflexive source is an important one. It remains to be determined whether these other types of sources are simply </a:t>
            </a:r>
            <a:r>
              <a:rPr b="1">
                <a:solidFill>
                  <a:srgbClr val="B02418"/>
                </a:solidFill>
              </a:rPr>
              <a:t>less easily reconstructable</a:t>
            </a:r>
            <a:r>
              <a:rPr b="1"/>
              <a:t> </a:t>
            </a:r>
            <a:r>
              <a:t>because they re verbal […] or whether, on the other, hand there is simply </a:t>
            </a:r>
            <a:r>
              <a:rPr b="1">
                <a:solidFill>
                  <a:srgbClr val="B02418"/>
                </a:solidFill>
              </a:rPr>
              <a:t>a closer cognitive connection between the categories of reflexive and middle</a:t>
            </a:r>
            <a:r>
              <a:rPr b="1"/>
              <a:t> </a:t>
            </a:r>
            <a:r>
              <a:t>than between the middle and other categories.” (Kemmer 1993: 197)</a:t>
            </a:r>
          </a:p>
        </p:txBody>
      </p:sp>
      <p:sp>
        <p:nvSpPr>
          <p:cNvPr id="690" name="Segnaposto contenuto 2"/>
          <p:cNvSpPr txBox="1">
            <a:spLocks noGrp="1"/>
          </p:cNvSpPr>
          <p:nvPr>
            <p:ph type="body" sz="quarter" idx="1"/>
          </p:nvPr>
        </p:nvSpPr>
        <p:spPr>
          <a:xfrm>
            <a:off x="3183050" y="2495178"/>
            <a:ext cx="5825900" cy="1313422"/>
          </a:xfrm>
          <a:prstGeom prst="rect">
            <a:avLst/>
          </a:prstGeom>
          <a:ln w="25400">
            <a:solidFill>
              <a:srgbClr val="B02418"/>
            </a:solidFill>
            <a:round/>
          </a:ln>
        </p:spPr>
        <p:txBody>
          <a:bodyPr/>
          <a:lstStyle/>
          <a:p>
            <a:pPr defTabSz="448055">
              <a:spcBef>
                <a:spcPts val="0"/>
              </a:spcBef>
              <a:buFont typeface="Courier New"/>
              <a:defRPr sz="2156">
                <a:solidFill>
                  <a:srgbClr val="000000"/>
                </a:solidFill>
              </a:defRPr>
            </a:pPr>
            <a:r>
              <a:t> Passive/Impersonal: </a:t>
            </a:r>
            <a:r>
              <a:rPr b="0"/>
              <a:t>Latin -</a:t>
            </a:r>
            <a:r>
              <a:rPr b="0" i="1"/>
              <a:t>r</a:t>
            </a:r>
          </a:p>
          <a:p>
            <a:pPr defTabSz="448055">
              <a:spcBef>
                <a:spcPts val="0"/>
              </a:spcBef>
              <a:buFont typeface="Courier New"/>
              <a:defRPr sz="2156">
                <a:solidFill>
                  <a:srgbClr val="000000"/>
                </a:solidFill>
              </a:defRPr>
            </a:pPr>
            <a:r>
              <a:t> Intensive</a:t>
            </a:r>
            <a:r>
              <a:rPr b="0"/>
              <a:t>: Hungarian </a:t>
            </a:r>
            <a:r>
              <a:rPr b="0" i="1"/>
              <a:t>kod-, </a:t>
            </a:r>
            <a:r>
              <a:rPr b="0"/>
              <a:t>Bahasa Indonesian </a:t>
            </a:r>
            <a:r>
              <a:rPr b="0" i="1"/>
              <a:t>ber-</a:t>
            </a:r>
          </a:p>
          <a:p>
            <a:pPr defTabSz="448055">
              <a:spcBef>
                <a:spcPts val="0"/>
              </a:spcBef>
              <a:buFont typeface="Courier New"/>
              <a:defRPr sz="2156" i="1">
                <a:solidFill>
                  <a:srgbClr val="000000"/>
                </a:solidFill>
              </a:defRPr>
            </a:pPr>
            <a:r>
              <a:t> </a:t>
            </a:r>
            <a:r>
              <a:rPr i="0"/>
              <a:t>‘buy’: </a:t>
            </a:r>
            <a:r>
              <a:rPr b="0" i="0"/>
              <a:t>Kannada –</a:t>
            </a:r>
            <a:r>
              <a:rPr b="0"/>
              <a:t>koLLu</a:t>
            </a:r>
          </a:p>
          <a:p>
            <a:pPr defTabSz="448055">
              <a:spcBef>
                <a:spcPts val="0"/>
              </a:spcBef>
              <a:buFont typeface="Courier New"/>
              <a:defRPr sz="2156" i="1">
                <a:solidFill>
                  <a:srgbClr val="000000"/>
                </a:solidFill>
              </a:defRPr>
            </a:pPr>
            <a:r>
              <a:t> </a:t>
            </a:r>
            <a:r>
              <a:rPr i="0"/>
              <a:t>Reciprocal: </a:t>
            </a:r>
            <a:r>
              <a:rPr b="0" i="0"/>
              <a:t>Bantu languages -</a:t>
            </a:r>
            <a:r>
              <a:rPr b="0"/>
              <a:t>na</a:t>
            </a:r>
          </a:p>
        </p:txBody>
      </p:sp>
      <p:sp>
        <p:nvSpPr>
          <p:cNvPr id="691" name="Segnaposto numero diapositiva 1"/>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124</a:t>
            </a:fld>
            <a:endParaRPr/>
          </a:p>
        </p:txBody>
      </p:sp>
      <p:sp>
        <p:nvSpPr>
          <p:cNvPr id="692" name="A. Non-reflexive sources of MMs?"/>
          <p:cNvSpPr txBox="1"/>
          <p:nvPr/>
        </p:nvSpPr>
        <p:spPr>
          <a:xfrm>
            <a:off x="838199" y="408145"/>
            <a:ext cx="8735291" cy="617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lnSpcReduction="10000"/>
          </a:bodyPr>
          <a:lstStyle>
            <a:lvl1pPr defTabSz="868680">
              <a:lnSpc>
                <a:spcPct val="90000"/>
              </a:lnSpc>
              <a:spcBef>
                <a:spcPts val="900"/>
              </a:spcBef>
              <a:defRPr sz="4180" b="1">
                <a:solidFill>
                  <a:srgbClr val="BB1717"/>
                </a:solidFill>
              </a:defRPr>
            </a:lvl1pPr>
          </a:lstStyle>
          <a:p>
            <a:r>
              <a:t>A. Non-reflexive sources of MMs?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8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690">
                                            <p:bg/>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69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iterate>
                                    <p:tmAbs val="0"/>
                                  </p:iterate>
                                  <p:childTnLst>
                                    <p:set>
                                      <p:cBhvr>
                                        <p:cTn id="18" fill="hold"/>
                                        <p:tgtEl>
                                          <p:spTgt spid="69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iterate>
                                    <p:tmAbs val="0"/>
                                  </p:iterate>
                                  <p:childTnLst>
                                    <p:set>
                                      <p:cBhvr>
                                        <p:cTn id="22" fill="hold"/>
                                        <p:tgtEl>
                                          <p:spTgt spid="690">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iterate>
                                    <p:tmAbs val="0"/>
                                  </p:iterate>
                                  <p:childTnLst>
                                    <p:set>
                                      <p:cBhvr>
                                        <p:cTn id="26" fill="hold"/>
                                        <p:tgtEl>
                                          <p:spTgt spid="690">
                                            <p:txEl>
                                              <p:pRg st="3" end="3"/>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1" nodeType="afterEffect">
                                  <p:stCondLst>
                                    <p:cond delay="0"/>
                                  </p:stCondLst>
                                  <p:iterate>
                                    <p:tmAbs val="0"/>
                                  </p:iterate>
                                  <p:childTnLst>
                                    <p:set>
                                      <p:cBhvr>
                                        <p:cTn id="29" fill="hold"/>
                                        <p:tgtEl>
                                          <p:spTgt spid="689">
                                            <p:txEl>
                                              <p:pRg st="1" end="1"/>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1" nodeType="afterEffect">
                                  <p:stCondLst>
                                    <p:cond delay="0"/>
                                  </p:stCondLst>
                                  <p:iterate>
                                    <p:tmAbs val="0"/>
                                  </p:iterate>
                                  <p:childTnLst>
                                    <p:set>
                                      <p:cBhvr>
                                        <p:cTn id="32" fill="hold"/>
                                        <p:tgtEl>
                                          <p:spTgt spid="689">
                                            <p:txEl>
                                              <p:pRg st="2" end="2"/>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 nodeType="afterEffect">
                                  <p:stCondLst>
                                    <p:cond delay="0"/>
                                  </p:stCondLst>
                                  <p:iterate>
                                    <p:tmAbs val="0"/>
                                  </p:iterate>
                                  <p:childTnLst>
                                    <p:set>
                                      <p:cBhvr>
                                        <p:cTn id="35" fill="hold"/>
                                        <p:tgtEl>
                                          <p:spTgt spid="689">
                                            <p:txEl>
                                              <p:pRg st="3" end="3"/>
                                            </p:txEl>
                                          </p:spTgt>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1" nodeType="afterEffect">
                                  <p:stCondLst>
                                    <p:cond delay="0"/>
                                  </p:stCondLst>
                                  <p:iterate>
                                    <p:tmAbs val="0"/>
                                  </p:iterate>
                                  <p:childTnLst>
                                    <p:set>
                                      <p:cBhvr>
                                        <p:cTn id="38" fill="hold"/>
                                        <p:tgtEl>
                                          <p:spTgt spid="689">
                                            <p:txEl>
                                              <p:pRg st="4" end="4"/>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 nodeType="afterEffect">
                                  <p:stCondLst>
                                    <p:cond delay="0"/>
                                  </p:stCondLst>
                                  <p:iterate>
                                    <p:tmAbs val="0"/>
                                  </p:iterate>
                                  <p:childTnLst>
                                    <p:set>
                                      <p:cBhvr>
                                        <p:cTn id="41" fill="hold"/>
                                        <p:tgtEl>
                                          <p:spTgt spid="689">
                                            <p:txEl>
                                              <p:pRg st="5" end="5"/>
                                            </p:txEl>
                                          </p:spTgt>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1" nodeType="afterEffect">
                                  <p:stCondLst>
                                    <p:cond delay="0"/>
                                  </p:stCondLst>
                                  <p:iterate>
                                    <p:tmAbs val="0"/>
                                  </p:iterate>
                                  <p:childTnLst>
                                    <p:set>
                                      <p:cBhvr>
                                        <p:cTn id="44" fill="hold"/>
                                        <p:tgtEl>
                                          <p:spTgt spid="689">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68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 grpId="1" build="p" bldLvl="5" animBg="1" advAuto="0"/>
      <p:bldP spid="690" grpId="2" build="p" animBg="1" advAuto="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Diachronic typology: methodolog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Diachronic typology: methodology</a:t>
            </a:r>
          </a:p>
        </p:txBody>
      </p:sp>
      <p:sp>
        <p:nvSpPr>
          <p:cNvPr id="695" name="Segnaposto testo 9"/>
          <p:cNvSpPr>
            <a:spLocks noGrp="1"/>
          </p:cNvSpPr>
          <p:nvPr>
            <p:ph type="body" idx="21"/>
          </p:nvPr>
        </p:nvSpPr>
        <p:spPr>
          <a:xfrm>
            <a:off x="838198" y="1399985"/>
            <a:ext cx="10042006" cy="44220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algn="ctr" defTabSz="786384">
              <a:lnSpc>
                <a:spcPct val="120000"/>
              </a:lnSpc>
              <a:spcBef>
                <a:spcPts val="800"/>
              </a:spcBef>
              <a:defRPr sz="2064" b="0">
                <a:solidFill>
                  <a:srgbClr val="000000"/>
                </a:solidFill>
              </a:defRPr>
            </a:pPr>
            <a:r>
              <a:t>“One obstacle in any diachronic-typological survey is that the identification of the sources of specific markers is bound to remain largely guess-work when we deal with </a:t>
            </a:r>
            <a:r>
              <a:rPr b="1">
                <a:solidFill>
                  <a:srgbClr val="B02418"/>
                </a:solidFill>
              </a:rPr>
              <a:t>languages with no documented history</a:t>
            </a:r>
            <a:r>
              <a:t>. This obstacle, however, is more apparent than real. First, as the survey in this paper will show, there are languages in which the source of the [marker] can be reliably reconstructed based on </a:t>
            </a:r>
            <a:r>
              <a:rPr b="1">
                <a:solidFill>
                  <a:srgbClr val="B02418"/>
                </a:solidFill>
              </a:rPr>
              <a:t>language-internal </a:t>
            </a:r>
            <a:r>
              <a:t>or </a:t>
            </a:r>
            <a:r>
              <a:rPr b="1">
                <a:solidFill>
                  <a:srgbClr val="B02418"/>
                </a:solidFill>
              </a:rPr>
              <a:t>comparative</a:t>
            </a:r>
            <a:r>
              <a:t> evidence. Second, in other languages there is </a:t>
            </a:r>
            <a:r>
              <a:rPr b="1">
                <a:solidFill>
                  <a:srgbClr val="B02418"/>
                </a:solidFill>
              </a:rPr>
              <a:t>synchronic resemblance between the source and the target</a:t>
            </a:r>
            <a:r>
              <a:t> (e.g. the same or similar formatives are used for both). Although synchronic resemblance does not necessarily entail diachronic relatedness, and alternative explanations cannot be excluded (e.g. chance or derivation of both from a common source), the more </a:t>
            </a:r>
            <a:r>
              <a:rPr b="1">
                <a:solidFill>
                  <a:srgbClr val="B02418"/>
                </a:solidFill>
              </a:rPr>
              <a:t>frequently</a:t>
            </a:r>
            <a:r>
              <a:t> a given resemblance pattern is attested </a:t>
            </a:r>
            <a:r>
              <a:rPr b="1">
                <a:solidFill>
                  <a:srgbClr val="B02418"/>
                </a:solidFill>
              </a:rPr>
              <a:t>across languages</a:t>
            </a:r>
            <a:r>
              <a:t>, the more likely is it that the source and the target are diachronically related, as long as a </a:t>
            </a:r>
            <a:r>
              <a:rPr b="1">
                <a:solidFill>
                  <a:srgbClr val="B02418"/>
                </a:solidFill>
              </a:rPr>
              <a:t>semantically plausible evolutionary scenario</a:t>
            </a:r>
            <a:r>
              <a:t> from the source to the target can be imagined.” (Sansò 2020: 408)</a:t>
            </a:r>
          </a:p>
        </p:txBody>
      </p:sp>
      <p:sp>
        <p:nvSpPr>
          <p:cNvPr id="696"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 grpId="1" animBg="1" advAuto="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Segnaposto testo 9"/>
          <p:cNvSpPr>
            <a:spLocks noGrp="1"/>
          </p:cNvSpPr>
          <p:nvPr>
            <p:ph type="body" idx="21"/>
          </p:nvPr>
        </p:nvSpPr>
        <p:spPr>
          <a:xfrm>
            <a:off x="838198" y="1594808"/>
            <a:ext cx="10042006" cy="418044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72715" indent="-272715" algn="just" defTabSz="777240">
              <a:spcBef>
                <a:spcPts val="800"/>
              </a:spcBef>
              <a:buSzPct val="100000"/>
              <a:buChar char="•"/>
              <a:defRPr sz="2720">
                <a:solidFill>
                  <a:srgbClr val="B02418"/>
                </a:solidFill>
              </a:defRPr>
            </a:pPr>
            <a:r>
              <a:t>Passive/anticausative</a:t>
            </a:r>
            <a:r>
              <a:rPr b="0"/>
              <a:t>: </a:t>
            </a:r>
          </a:p>
          <a:p>
            <a:pPr marL="920415" lvl="2" indent="-272715" algn="just" defTabSz="777240">
              <a:spcBef>
                <a:spcPts val="400"/>
              </a:spcBef>
              <a:defRPr sz="2720" b="0">
                <a:solidFill>
                  <a:srgbClr val="000000"/>
                </a:solidFill>
              </a:defRPr>
            </a:pPr>
            <a:r>
              <a:t>Palula -</a:t>
            </a:r>
            <a:r>
              <a:rPr i="1"/>
              <a:t>íj</a:t>
            </a:r>
            <a:r>
              <a:t>- (&lt; Old Indo-Aryan -</a:t>
            </a:r>
            <a:r>
              <a:rPr i="1"/>
              <a:t>ya</a:t>
            </a:r>
            <a:r>
              <a:t>-, Liljegren 2016: 240-241)</a:t>
            </a:r>
          </a:p>
          <a:p>
            <a:pPr marL="920415" lvl="2" indent="-272715" algn="just" defTabSz="777240">
              <a:spcBef>
                <a:spcPts val="600"/>
              </a:spcBef>
              <a:defRPr sz="2720" b="0">
                <a:solidFill>
                  <a:srgbClr val="000000"/>
                </a:solidFill>
              </a:defRPr>
            </a:pPr>
            <a:r>
              <a:t>Proto-Bantu *-</a:t>
            </a:r>
            <a:r>
              <a:rPr i="1"/>
              <a:t>ɩk</a:t>
            </a:r>
            <a:r>
              <a:t>- (Chavula 2018)</a:t>
            </a:r>
          </a:p>
          <a:p>
            <a:pPr marL="272715" indent="-272715" algn="just" defTabSz="777240">
              <a:spcBef>
                <a:spcPts val="800"/>
              </a:spcBef>
              <a:buSzPct val="100000"/>
              <a:buChar char="•"/>
              <a:defRPr sz="2720">
                <a:solidFill>
                  <a:srgbClr val="B02418"/>
                </a:solidFill>
              </a:defRPr>
            </a:pPr>
            <a:r>
              <a:t>Passive</a:t>
            </a:r>
            <a:r>
              <a:rPr b="0"/>
              <a:t>: </a:t>
            </a:r>
          </a:p>
          <a:p>
            <a:pPr marL="920415" lvl="2" indent="-272715" algn="just" defTabSz="777240">
              <a:spcBef>
                <a:spcPts val="400"/>
              </a:spcBef>
              <a:defRPr sz="2720" b="0">
                <a:solidFill>
                  <a:srgbClr val="000000"/>
                </a:solidFill>
              </a:defRPr>
            </a:pPr>
            <a:r>
              <a:t>Armenian -</a:t>
            </a:r>
            <a:r>
              <a:rPr i="1"/>
              <a:t>v- </a:t>
            </a:r>
            <a:r>
              <a:t>&lt; Middle Armenian </a:t>
            </a:r>
            <a:r>
              <a:rPr i="1"/>
              <a:t>-vi- </a:t>
            </a:r>
            <a:r>
              <a:t>(Karst 1901) </a:t>
            </a:r>
          </a:p>
          <a:p>
            <a:pPr marL="920415" lvl="2" indent="-272715" algn="just" defTabSz="777240">
              <a:spcBef>
                <a:spcPts val="400"/>
              </a:spcBef>
              <a:defRPr sz="2720" b="0">
                <a:solidFill>
                  <a:srgbClr val="000000"/>
                </a:solidFill>
              </a:defRPr>
            </a:pPr>
            <a:r>
              <a:t>Tzeltal -</a:t>
            </a:r>
            <a:r>
              <a:rPr i="1"/>
              <a:t>j- </a:t>
            </a:r>
            <a:r>
              <a:t>&lt; Proto-Mayan *-</a:t>
            </a:r>
            <a:r>
              <a:rPr i="1"/>
              <a:t>h</a:t>
            </a:r>
            <a:r>
              <a:t> (Polian 2013)</a:t>
            </a:r>
          </a:p>
          <a:p>
            <a:pPr marL="920415" lvl="2" indent="-272715" algn="just" defTabSz="777240">
              <a:spcBef>
                <a:spcPts val="600"/>
              </a:spcBef>
              <a:defRPr sz="2720" b="0">
                <a:solidFill>
                  <a:srgbClr val="000000"/>
                </a:solidFill>
              </a:defRPr>
            </a:pPr>
            <a:r>
              <a:t>Yeyi -</a:t>
            </a:r>
            <a:r>
              <a:rPr i="1"/>
              <a:t>aak</a:t>
            </a:r>
            <a:r>
              <a:t> &lt; Proto-Bantu *-</a:t>
            </a:r>
            <a:r>
              <a:rPr i="1"/>
              <a:t>Ik-</a:t>
            </a:r>
            <a:r>
              <a:t> (Schadeberg 2003)</a:t>
            </a:r>
            <a:endParaRPr i="1"/>
          </a:p>
          <a:p>
            <a:pPr marL="272715" indent="-272715" algn="just" defTabSz="777240">
              <a:spcBef>
                <a:spcPts val="800"/>
              </a:spcBef>
              <a:buSzPct val="100000"/>
              <a:buChar char="•"/>
              <a:defRPr sz="2720">
                <a:solidFill>
                  <a:srgbClr val="B02418"/>
                </a:solidFill>
              </a:defRPr>
            </a:pPr>
            <a:r>
              <a:t>Antipassive</a:t>
            </a:r>
            <a:r>
              <a:rPr b="0"/>
              <a:t>: </a:t>
            </a:r>
            <a:r>
              <a:rPr b="0">
                <a:solidFill>
                  <a:srgbClr val="000000"/>
                </a:solidFill>
              </a:rPr>
              <a:t>Huastec -</a:t>
            </a:r>
            <a:r>
              <a:rPr b="0" i="1">
                <a:solidFill>
                  <a:srgbClr val="000000"/>
                </a:solidFill>
              </a:rPr>
              <a:t>n- </a:t>
            </a:r>
            <a:r>
              <a:rPr b="0">
                <a:solidFill>
                  <a:srgbClr val="000000"/>
                </a:solidFill>
              </a:rPr>
              <a:t>&lt; Proto-Mayan *</a:t>
            </a:r>
            <a:r>
              <a:rPr b="0" i="1">
                <a:solidFill>
                  <a:srgbClr val="000000"/>
                </a:solidFill>
              </a:rPr>
              <a:t>-n-</a:t>
            </a:r>
            <a:r>
              <a:rPr b="0">
                <a:solidFill>
                  <a:srgbClr val="000000"/>
                </a:solidFill>
              </a:rPr>
              <a:t> (Kondic 2011)</a:t>
            </a:r>
            <a:endParaRPr b="0"/>
          </a:p>
          <a:p>
            <a:pPr marL="272715" indent="-272715" algn="just" defTabSz="777240">
              <a:spcBef>
                <a:spcPts val="800"/>
              </a:spcBef>
              <a:buSzPct val="100000"/>
              <a:buChar char="•"/>
              <a:defRPr sz="2720">
                <a:solidFill>
                  <a:srgbClr val="B02418"/>
                </a:solidFill>
              </a:defRPr>
            </a:pPr>
            <a:r>
              <a:t>Impersonal </a:t>
            </a:r>
            <a:r>
              <a:rPr b="0">
                <a:solidFill>
                  <a:srgbClr val="000000"/>
                </a:solidFill>
              </a:rPr>
              <a:t>(?): Athabaskan </a:t>
            </a:r>
            <a:r>
              <a:rPr b="0" i="1">
                <a:solidFill>
                  <a:srgbClr val="000000"/>
                </a:solidFill>
              </a:rPr>
              <a:t>d- </a:t>
            </a:r>
            <a:r>
              <a:rPr b="0">
                <a:solidFill>
                  <a:srgbClr val="000000"/>
                </a:solidFill>
              </a:rPr>
              <a:t>&lt; Na-Dene *-</a:t>
            </a:r>
            <a:r>
              <a:rPr b="0" i="1">
                <a:solidFill>
                  <a:srgbClr val="000000"/>
                </a:solidFill>
              </a:rPr>
              <a:t>n-</a:t>
            </a:r>
            <a:r>
              <a:rPr b="0">
                <a:solidFill>
                  <a:srgbClr val="000000"/>
                </a:solidFill>
              </a:rPr>
              <a:t> (Thompson 1996)</a:t>
            </a:r>
          </a:p>
        </p:txBody>
      </p:sp>
      <p:sp>
        <p:nvSpPr>
          <p:cNvPr id="699" name="Segnaposto numero diapositiva 5"/>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126</a:t>
            </a:fld>
            <a:endParaRPr/>
          </a:p>
        </p:txBody>
      </p:sp>
      <p:sp>
        <p:nvSpPr>
          <p:cNvPr id="700"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Valency changing markers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9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9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9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9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9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9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698">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698">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698">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6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 grpId="1" build="p" bldLvl="5" animBg="1" advAuto="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egnaposto testo 9"/>
          <p:cNvSpPr>
            <a:spLocks noGrp="1"/>
          </p:cNvSpPr>
          <p:nvPr>
            <p:ph type="body" idx="21"/>
          </p:nvPr>
        </p:nvSpPr>
        <p:spPr>
          <a:xfrm>
            <a:off x="838198" y="1607508"/>
            <a:ext cx="10042006" cy="437003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322045" indent="-322045" algn="just" defTabSz="333756">
              <a:lnSpc>
                <a:spcPct val="100000"/>
              </a:lnSpc>
              <a:spcBef>
                <a:spcPts val="0"/>
              </a:spcBef>
              <a:buSzPct val="100000"/>
              <a:buChar char="•"/>
              <a:defRPr sz="3212">
                <a:solidFill>
                  <a:srgbClr val="B02418"/>
                </a:solidFill>
              </a:defRPr>
            </a:pPr>
            <a:r>
              <a:t>Motion verbs</a:t>
            </a:r>
            <a:r>
              <a:rPr b="0"/>
              <a:t>: </a:t>
            </a:r>
            <a:endParaRPr sz="876" b="0"/>
          </a:p>
          <a:p>
            <a:pPr marL="878305" lvl="2" indent="-322045" algn="just" defTabSz="333756">
              <a:lnSpc>
                <a:spcPct val="100000"/>
              </a:lnSpc>
              <a:spcBef>
                <a:spcPts val="0"/>
              </a:spcBef>
              <a:defRPr sz="3212" b="0">
                <a:solidFill>
                  <a:srgbClr val="000000"/>
                </a:solidFill>
              </a:defRPr>
            </a:pPr>
            <a:r>
              <a:t>Chitimacha preverrà </a:t>
            </a:r>
            <a:r>
              <a:rPr i="1"/>
              <a:t>ʔapš</a:t>
            </a:r>
            <a:r>
              <a:t> &lt; </a:t>
            </a:r>
            <a:r>
              <a:rPr i="1"/>
              <a:t>ʔap</a:t>
            </a:r>
            <a:r>
              <a:t> ‘come’ (Hieber 2018)</a:t>
            </a:r>
          </a:p>
          <a:p>
            <a:pPr marL="878305" lvl="2" indent="-322045" algn="just" defTabSz="333756">
              <a:lnSpc>
                <a:spcPct val="100000"/>
              </a:lnSpc>
              <a:spcBef>
                <a:spcPts val="500"/>
              </a:spcBef>
              <a:defRPr sz="3212" b="0">
                <a:solidFill>
                  <a:srgbClr val="000000"/>
                </a:solidFill>
              </a:defRPr>
            </a:pPr>
            <a:r>
              <a:t>Moseten </a:t>
            </a:r>
            <a:r>
              <a:rPr i="1"/>
              <a:t>-ki-/</a:t>
            </a:r>
            <a:r>
              <a:t>-</a:t>
            </a:r>
            <a:r>
              <a:rPr i="1"/>
              <a:t>ti- </a:t>
            </a:r>
            <a:r>
              <a:t>&lt; deictic verbs ‘bring here/there’ (Sakel 2007)</a:t>
            </a:r>
            <a:endParaRPr sz="876"/>
          </a:p>
          <a:p>
            <a:pPr marL="322045" indent="-322045" algn="just" defTabSz="333756">
              <a:lnSpc>
                <a:spcPct val="100000"/>
              </a:lnSpc>
              <a:spcBef>
                <a:spcPts val="0"/>
              </a:spcBef>
              <a:buSzPct val="100000"/>
              <a:buChar char="•"/>
              <a:defRPr sz="3212">
                <a:solidFill>
                  <a:srgbClr val="B02418"/>
                </a:solidFill>
              </a:defRPr>
            </a:pPr>
            <a:r>
              <a:t>Other spatial markers:</a:t>
            </a:r>
            <a:endParaRPr sz="876" b="0"/>
          </a:p>
          <a:p>
            <a:pPr marL="878305" lvl="2" indent="-322045" algn="just" defTabSz="333756">
              <a:lnSpc>
                <a:spcPct val="100000"/>
              </a:lnSpc>
              <a:spcBef>
                <a:spcPts val="0"/>
              </a:spcBef>
              <a:defRPr sz="3212" b="0">
                <a:solidFill>
                  <a:srgbClr val="000000"/>
                </a:solidFill>
              </a:defRPr>
            </a:pPr>
            <a:r>
              <a:t>Bantu ‘separative’ -</a:t>
            </a:r>
            <a:r>
              <a:rPr i="1"/>
              <a:t>uk- </a:t>
            </a:r>
            <a:r>
              <a:t>in Fwe</a:t>
            </a:r>
            <a:r>
              <a:rPr i="1"/>
              <a:t> </a:t>
            </a:r>
            <a:r>
              <a:t>(Gunnik 2018) &lt; Proto-Bantu *-</a:t>
            </a:r>
            <a:r>
              <a:rPr i="1"/>
              <a:t>ʊk- </a:t>
            </a:r>
            <a:r>
              <a:t>‘(out) from’ (Schadeberg 2003: 100)</a:t>
            </a:r>
          </a:p>
          <a:p>
            <a:pPr marL="878305" lvl="2" indent="-322045" algn="just" defTabSz="333756">
              <a:lnSpc>
                <a:spcPct val="100000"/>
              </a:lnSpc>
              <a:spcBef>
                <a:spcPts val="0"/>
              </a:spcBef>
              <a:defRPr sz="3212" b="0">
                <a:solidFill>
                  <a:srgbClr val="000000"/>
                </a:solidFill>
              </a:defRPr>
            </a:pPr>
            <a:r>
              <a:t>Burushaski </a:t>
            </a:r>
            <a:r>
              <a:rPr i="1"/>
              <a:t>dd- </a:t>
            </a:r>
            <a:r>
              <a:t>&lt; adverb ‘from there’ (Bashir 2006)</a:t>
            </a:r>
            <a:endParaRPr sz="876"/>
          </a:p>
        </p:txBody>
      </p:sp>
      <p:sp>
        <p:nvSpPr>
          <p:cNvPr id="703" name="Segnaposto numero diapositiva 1"/>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127</a:t>
            </a:fld>
            <a:endParaRPr/>
          </a:p>
        </p:txBody>
      </p:sp>
      <p:sp>
        <p:nvSpPr>
          <p:cNvPr id="704"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Motion verbs and spatial markers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0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0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0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70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702">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702">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70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 grpId="1" build="p" bldLvl="5" animBg="1" advAuto="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99586" indent="-299586" defTabSz="758951">
              <a:spcBef>
                <a:spcPts val="800"/>
              </a:spcBef>
              <a:buSzPct val="100000"/>
              <a:buChar char="•"/>
              <a:defRPr sz="2988">
                <a:solidFill>
                  <a:srgbClr val="B02418"/>
                </a:solidFill>
              </a:defRPr>
            </a:pPr>
            <a:r>
              <a:t>‘say’: </a:t>
            </a:r>
          </a:p>
          <a:p>
            <a:pPr marL="932046" lvl="2" indent="-299586" defTabSz="758951">
              <a:spcBef>
                <a:spcPts val="1100"/>
              </a:spcBef>
              <a:defRPr sz="2988" b="0">
                <a:solidFill>
                  <a:srgbClr val="000000"/>
                </a:solidFill>
              </a:defRPr>
            </a:pPr>
            <a:r>
              <a:t>Yurakaré -</a:t>
            </a:r>
            <a:r>
              <a:rPr i="1"/>
              <a:t>tA &lt; ta-</a:t>
            </a:r>
            <a:r>
              <a:t> ‘say’ (Van Gijn 2010)</a:t>
            </a:r>
          </a:p>
          <a:p>
            <a:pPr marL="299586" indent="-299586" defTabSz="758951">
              <a:spcBef>
                <a:spcPts val="800"/>
              </a:spcBef>
              <a:buSzPct val="100000"/>
              <a:buChar char="•"/>
              <a:defRPr sz="2988">
                <a:solidFill>
                  <a:srgbClr val="B02418"/>
                </a:solidFill>
              </a:defRPr>
            </a:pPr>
            <a:r>
              <a:t>‘eat’:</a:t>
            </a:r>
          </a:p>
          <a:p>
            <a:pPr marL="932046" lvl="2" indent="-299586" defTabSz="758951">
              <a:spcBef>
                <a:spcPts val="800"/>
              </a:spcBef>
              <a:defRPr sz="2988" b="0">
                <a:solidFill>
                  <a:srgbClr val="000000"/>
                </a:solidFill>
              </a:defRPr>
            </a:pPr>
            <a:r>
              <a:t>Yakkha -</a:t>
            </a:r>
            <a:r>
              <a:rPr i="1"/>
              <a:t>ca</a:t>
            </a:r>
            <a:r>
              <a:t> (Schackow 2015) </a:t>
            </a:r>
          </a:p>
          <a:p>
            <a:pPr marL="932046" lvl="2" indent="-299586" defTabSz="758951">
              <a:spcBef>
                <a:spcPts val="1100"/>
              </a:spcBef>
              <a:defRPr sz="2988" b="0">
                <a:solidFill>
                  <a:srgbClr val="000000"/>
                </a:solidFill>
              </a:defRPr>
            </a:pPr>
            <a:r>
              <a:t>Menya -</a:t>
            </a:r>
            <a:r>
              <a:rPr i="1"/>
              <a:t>n</a:t>
            </a:r>
            <a:r>
              <a:t> (Whitehead 2004)</a:t>
            </a:r>
          </a:p>
          <a:p>
            <a:pPr marL="299586" indent="-299586" defTabSz="758951">
              <a:spcBef>
                <a:spcPts val="800"/>
              </a:spcBef>
              <a:buSzPct val="100000"/>
              <a:buChar char="•"/>
              <a:defRPr sz="2988">
                <a:solidFill>
                  <a:srgbClr val="B02418"/>
                </a:solidFill>
              </a:defRPr>
            </a:pPr>
            <a:r>
              <a:t>‘become’: </a:t>
            </a:r>
          </a:p>
          <a:p>
            <a:pPr marL="932046" lvl="2" indent="-299586" defTabSz="758951">
              <a:spcBef>
                <a:spcPts val="800"/>
              </a:spcBef>
              <a:defRPr sz="2988" b="0">
                <a:solidFill>
                  <a:srgbClr val="000000"/>
                </a:solidFill>
              </a:defRPr>
            </a:pPr>
            <a:r>
              <a:t>Romaní Lovari -</a:t>
            </a:r>
            <a:r>
              <a:rPr i="1"/>
              <a:t>uv- </a:t>
            </a:r>
            <a:r>
              <a:t>(Bubenik 2013)</a:t>
            </a:r>
          </a:p>
          <a:p>
            <a:pPr marL="932046" lvl="2" indent="-299586" defTabSz="758951">
              <a:spcBef>
                <a:spcPts val="800"/>
              </a:spcBef>
              <a:defRPr sz="2988" b="0">
                <a:solidFill>
                  <a:srgbClr val="000000"/>
                </a:solidFill>
              </a:defRPr>
            </a:pPr>
            <a:r>
              <a:t>Bidyogo -</a:t>
            </a:r>
            <a:r>
              <a:rPr i="1"/>
              <a:t>ok- </a:t>
            </a:r>
            <a:r>
              <a:t>(Segerer 2002)</a:t>
            </a:r>
          </a:p>
        </p:txBody>
      </p:sp>
      <p:sp>
        <p:nvSpPr>
          <p:cNvPr id="707" name="Segnaposto numero diapositiva 4"/>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128</a:t>
            </a:fld>
            <a:endParaRPr/>
          </a:p>
        </p:txBody>
      </p:sp>
      <p:sp>
        <p:nvSpPr>
          <p:cNvPr id="708"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Other lexical verbs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70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70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70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70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70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 grpId="1" build="p" bldLvl="5" animBg="1" advAuto="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Segnaposto testo 9"/>
          <p:cNvSpPr>
            <a:spLocks noGrp="1"/>
          </p:cNvSpPr>
          <p:nvPr>
            <p:ph type="body" idx="21"/>
          </p:nvPr>
        </p:nvSpPr>
        <p:spPr>
          <a:xfrm>
            <a:off x="817878" y="1571403"/>
            <a:ext cx="10042006" cy="422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300789" indent="-300789" algn="just">
              <a:buSzPct val="100000"/>
              <a:buChar char="•"/>
              <a:defRPr sz="3000" b="0">
                <a:solidFill>
                  <a:srgbClr val="000000"/>
                </a:solidFill>
              </a:defRPr>
            </a:pPr>
            <a:r>
              <a:t>N-stems in Semitic languages, e.g. Akkadian </a:t>
            </a:r>
            <a:r>
              <a:rPr i="1"/>
              <a:t>bašûm</a:t>
            </a:r>
            <a:r>
              <a:t> ‘be present’ —&gt; </a:t>
            </a:r>
            <a:r>
              <a:rPr i="1"/>
              <a:t>na-bšûm</a:t>
            </a:r>
            <a:r>
              <a:t> ‘emerge’, from a light verb construction with *</a:t>
            </a:r>
            <a:r>
              <a:rPr i="1"/>
              <a:t>n- </a:t>
            </a:r>
            <a:r>
              <a:t>‘say, do, become’ (Kouwenberg 2010: 294-300</a:t>
            </a:r>
          </a:p>
          <a:p>
            <a:pPr marL="300789" indent="-300789" algn="just">
              <a:buSzPct val="100000"/>
              <a:buChar char="•"/>
              <a:defRPr sz="3000" b="0">
                <a:solidFill>
                  <a:srgbClr val="000000"/>
                </a:solidFill>
              </a:defRPr>
            </a:pPr>
            <a:r>
              <a:t>Creek -</a:t>
            </a:r>
            <a:r>
              <a:rPr i="1"/>
              <a:t>k</a:t>
            </a:r>
            <a:r>
              <a:t>- (Hardy 1994, Martin 2000) &lt; pre-Proto-Muskogean auxiliary verb *-</a:t>
            </a:r>
            <a:r>
              <a:rPr i="1"/>
              <a:t>ka-</a:t>
            </a:r>
            <a:r>
              <a:t> (Haas 1977)</a:t>
            </a:r>
          </a:p>
        </p:txBody>
      </p:sp>
      <p:sp>
        <p:nvSpPr>
          <p:cNvPr id="711" name="Segnaposto numero diapositiva 3"/>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129</a:t>
            </a:fld>
            <a:endParaRPr/>
          </a:p>
        </p:txBody>
      </p:sp>
      <p:sp>
        <p:nvSpPr>
          <p:cNvPr id="712" name="Rettangolo 6"/>
          <p:cNvSpPr/>
          <p:nvPr/>
        </p:nvSpPr>
        <p:spPr>
          <a:xfrm>
            <a:off x="2822575" y="4407074"/>
            <a:ext cx="8259525" cy="1522771"/>
          </a:xfrm>
          <a:prstGeom prst="rect">
            <a:avLst/>
          </a:prstGeom>
          <a:ln w="25400">
            <a:solidFill>
              <a:srgbClr val="B02418"/>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just">
              <a:defRPr sz="2400"/>
            </a:lvl1pPr>
          </a:lstStyle>
          <a:p>
            <a:r>
              <a:t>In most cases, even if we can identify a likely (lexical) source for a given MM, little or no information is available concerning the specific context starting from which that source construction develops into a MM!</a:t>
            </a:r>
          </a:p>
        </p:txBody>
      </p:sp>
      <p:sp>
        <p:nvSpPr>
          <p:cNvPr id="713"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Other verbal sources</a:t>
            </a:r>
          </a:p>
        </p:txBody>
      </p:sp>
      <p:sp>
        <p:nvSpPr>
          <p:cNvPr id="714" name="!"/>
          <p:cNvSpPr/>
          <p:nvPr/>
        </p:nvSpPr>
        <p:spPr>
          <a:xfrm>
            <a:off x="1473955" y="4716166"/>
            <a:ext cx="904734" cy="904588"/>
          </a:xfrm>
          <a:custGeom>
            <a:avLst/>
            <a:gdLst/>
            <a:ahLst/>
            <a:cxnLst>
              <a:cxn ang="0">
                <a:pos x="wd2" y="hd2"/>
              </a:cxn>
              <a:cxn ang="5400000">
                <a:pos x="wd2" y="hd2"/>
              </a:cxn>
              <a:cxn ang="10800000">
                <a:pos x="wd2" y="hd2"/>
              </a:cxn>
              <a:cxn ang="16200000">
                <a:pos x="wd2" y="hd2"/>
              </a:cxn>
            </a:cxnLst>
            <a:rect l="0" t="0" r="r" b="b"/>
            <a:pathLst>
              <a:path w="21370" h="21600" extrusionOk="0">
                <a:moveTo>
                  <a:pt x="10685" y="0"/>
                </a:moveTo>
                <a:cubicBezTo>
                  <a:pt x="9798" y="0"/>
                  <a:pt x="9001" y="498"/>
                  <a:pt x="8605" y="1300"/>
                </a:cubicBezTo>
                <a:lnTo>
                  <a:pt x="248" y="18197"/>
                </a:lnTo>
                <a:cubicBezTo>
                  <a:pt x="-115" y="18931"/>
                  <a:pt x="-79" y="19786"/>
                  <a:pt x="348" y="20484"/>
                </a:cubicBezTo>
                <a:cubicBezTo>
                  <a:pt x="775" y="21183"/>
                  <a:pt x="1515" y="21600"/>
                  <a:pt x="2327" y="21600"/>
                </a:cubicBezTo>
                <a:lnTo>
                  <a:pt x="19042" y="21600"/>
                </a:lnTo>
                <a:cubicBezTo>
                  <a:pt x="19853" y="21600"/>
                  <a:pt x="20593" y="21183"/>
                  <a:pt x="21020" y="20484"/>
                </a:cubicBezTo>
                <a:cubicBezTo>
                  <a:pt x="21447" y="19786"/>
                  <a:pt x="21485" y="18931"/>
                  <a:pt x="21122" y="18197"/>
                </a:cubicBezTo>
                <a:lnTo>
                  <a:pt x="12765" y="1300"/>
                </a:lnTo>
                <a:cubicBezTo>
                  <a:pt x="12369" y="498"/>
                  <a:pt x="11572" y="0"/>
                  <a:pt x="10685" y="0"/>
                </a:cubicBezTo>
                <a:close/>
                <a:moveTo>
                  <a:pt x="10685" y="744"/>
                </a:moveTo>
                <a:cubicBezTo>
                  <a:pt x="11291" y="744"/>
                  <a:pt x="11836" y="1084"/>
                  <a:pt x="12108" y="1632"/>
                </a:cubicBezTo>
                <a:lnTo>
                  <a:pt x="20464" y="18530"/>
                </a:lnTo>
                <a:cubicBezTo>
                  <a:pt x="20712" y="19032"/>
                  <a:pt x="20686" y="19615"/>
                  <a:pt x="20394" y="20093"/>
                </a:cubicBezTo>
                <a:cubicBezTo>
                  <a:pt x="20102" y="20570"/>
                  <a:pt x="19597" y="20856"/>
                  <a:pt x="19042" y="20856"/>
                </a:cubicBezTo>
                <a:lnTo>
                  <a:pt x="2327" y="20856"/>
                </a:lnTo>
                <a:cubicBezTo>
                  <a:pt x="1772" y="20856"/>
                  <a:pt x="1266" y="20570"/>
                  <a:pt x="974" y="20093"/>
                </a:cubicBezTo>
                <a:cubicBezTo>
                  <a:pt x="683" y="19615"/>
                  <a:pt x="658" y="19032"/>
                  <a:pt x="906" y="18530"/>
                </a:cubicBezTo>
                <a:lnTo>
                  <a:pt x="9262" y="1632"/>
                </a:lnTo>
                <a:cubicBezTo>
                  <a:pt x="9534" y="1084"/>
                  <a:pt x="10079" y="744"/>
                  <a:pt x="10685" y="744"/>
                </a:cubicBezTo>
                <a:close/>
                <a:moveTo>
                  <a:pt x="10685" y="1384"/>
                </a:moveTo>
                <a:cubicBezTo>
                  <a:pt x="10315" y="1384"/>
                  <a:pt x="9996" y="1585"/>
                  <a:pt x="9830" y="1919"/>
                </a:cubicBezTo>
                <a:lnTo>
                  <a:pt x="1472" y="18817"/>
                </a:lnTo>
                <a:cubicBezTo>
                  <a:pt x="1323" y="19118"/>
                  <a:pt x="1338" y="19470"/>
                  <a:pt x="1514" y="19757"/>
                </a:cubicBezTo>
                <a:cubicBezTo>
                  <a:pt x="1689" y="20044"/>
                  <a:pt x="1993" y="20214"/>
                  <a:pt x="2327" y="20214"/>
                </a:cubicBezTo>
                <a:lnTo>
                  <a:pt x="19042" y="20214"/>
                </a:lnTo>
                <a:cubicBezTo>
                  <a:pt x="19375" y="20214"/>
                  <a:pt x="19679" y="20044"/>
                  <a:pt x="19855" y="19757"/>
                </a:cubicBezTo>
                <a:cubicBezTo>
                  <a:pt x="20030" y="19470"/>
                  <a:pt x="20046" y="19118"/>
                  <a:pt x="19896" y="18817"/>
                </a:cubicBezTo>
                <a:lnTo>
                  <a:pt x="11540" y="1919"/>
                </a:lnTo>
                <a:cubicBezTo>
                  <a:pt x="11374" y="1585"/>
                  <a:pt x="11055" y="1384"/>
                  <a:pt x="10685" y="1384"/>
                </a:cubicBezTo>
                <a:close/>
              </a:path>
            </a:pathLst>
          </a:custGeom>
          <a:solidFill>
            <a:srgbClr val="FFFFFF"/>
          </a:solidFill>
          <a:ln w="12700">
            <a:solidFill>
              <a:srgbClr val="B02418"/>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defRPr sz="3400" b="1">
                <a:solidFill>
                  <a:srgbClr val="B02418"/>
                </a:solidFill>
              </a:defRPr>
            </a:lvl1pPr>
          </a:lstStyle>
          <a:p>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1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714"/>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3" nodeType="afterEffect">
                                  <p:stCondLst>
                                    <p:cond delay="0"/>
                                  </p:stCondLst>
                                  <p:iterate>
                                    <p:tmAbs val="0"/>
                                  </p:iterate>
                                  <p:childTnLst>
                                    <p:set>
                                      <p:cBhvr>
                                        <p:cTn id="19" fill="hold"/>
                                        <p:tgtEl>
                                          <p:spTgt spid="7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 grpId="1" build="p" bldLvl="5" animBg="1" advAuto="0"/>
      <p:bldP spid="712" grpId="3" animBg="1" advAuto="0"/>
      <p:bldP spid="714"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Semantic transitivit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Semantic transitivity</a:t>
            </a:r>
          </a:p>
        </p:txBody>
      </p:sp>
      <p:pic>
        <p:nvPicPr>
          <p:cNvPr id="114" name="Schermata 2022-07-22 alle 12.34.24.png" descr="Schermata 2022-07-22 alle 12.34.24.png"/>
          <p:cNvPicPr>
            <a:picLocks noChangeAspect="1"/>
          </p:cNvPicPr>
          <p:nvPr/>
        </p:nvPicPr>
        <p:blipFill>
          <a:blip r:embed="rId2"/>
          <a:srcRect l="1495"/>
          <a:stretch>
            <a:fillRect/>
          </a:stretch>
        </p:blipFill>
        <p:spPr>
          <a:xfrm>
            <a:off x="838199" y="1320744"/>
            <a:ext cx="9691401" cy="4241898"/>
          </a:xfrm>
          <a:prstGeom prst="rect">
            <a:avLst/>
          </a:prstGeom>
          <a:ln w="12700">
            <a:miter lim="400000"/>
          </a:ln>
        </p:spPr>
      </p:pic>
      <p:sp>
        <p:nvSpPr>
          <p:cNvPr id="115"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116" name="Hopper &amp; Thompson 1980: 252"/>
          <p:cNvSpPr txBox="1"/>
          <p:nvPr/>
        </p:nvSpPr>
        <p:spPr>
          <a:xfrm>
            <a:off x="8949749" y="5706708"/>
            <a:ext cx="3019349"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Hopper &amp; Thompson 1980: 252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1" animBg="1" advAuto="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401052" indent="-401052" algn="just">
              <a:buSzPct val="100000"/>
              <a:buChar char="•"/>
              <a:defRPr sz="4000" b="0">
                <a:solidFill>
                  <a:srgbClr val="000000"/>
                </a:solidFill>
              </a:defRPr>
            </a:pPr>
            <a:r>
              <a:t>Hittite (and Indo-European) middle inflection, Luraghi 2012, Inglese 2020)</a:t>
            </a:r>
          </a:p>
          <a:p>
            <a:pPr marL="401052" indent="-401052" algn="just">
              <a:lnSpc>
                <a:spcPct val="99000"/>
              </a:lnSpc>
              <a:buSzPct val="100000"/>
              <a:buChar char="•"/>
              <a:defRPr sz="4000" b="0">
                <a:solidFill>
                  <a:srgbClr val="000000"/>
                </a:solidFill>
              </a:defRPr>
            </a:pPr>
            <a:r>
              <a:t>Suffix -</a:t>
            </a:r>
            <a:r>
              <a:rPr i="1"/>
              <a:t>t </a:t>
            </a:r>
            <a:r>
              <a:t>in Cushitic languages (Hayward 1984)</a:t>
            </a:r>
          </a:p>
          <a:p>
            <a:pPr marL="401052" indent="-401052" algn="just">
              <a:lnSpc>
                <a:spcPct val="99000"/>
              </a:lnSpc>
              <a:buSzPct val="100000"/>
              <a:buChar char="•"/>
              <a:defRPr sz="4000" b="0">
                <a:solidFill>
                  <a:srgbClr val="000000"/>
                </a:solidFill>
              </a:defRPr>
            </a:pPr>
            <a:r>
              <a:t>Suffix *-</a:t>
            </a:r>
            <a:r>
              <a:rPr i="1"/>
              <a:t>dharri- </a:t>
            </a:r>
            <a:r>
              <a:t>in Australian languages (Dixon 2002)</a:t>
            </a:r>
          </a:p>
        </p:txBody>
      </p:sp>
      <p:sp>
        <p:nvSpPr>
          <p:cNvPr id="717" name="Segnaposto numero diapositiva 4"/>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130</a:t>
            </a:fld>
            <a:endParaRPr/>
          </a:p>
        </p:txBody>
      </p:sp>
      <p:sp>
        <p:nvSpPr>
          <p:cNvPr id="718"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Spontaneous event markers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1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 grpId="1" build="p" bldLvl="5" animBg="1" advAuto="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360947" indent="-360947" algn="just">
              <a:lnSpc>
                <a:spcPct val="110000"/>
              </a:lnSpc>
              <a:buSzPct val="100000"/>
              <a:buChar char="•"/>
              <a:defRPr sz="4100" b="0">
                <a:solidFill>
                  <a:srgbClr val="000000"/>
                </a:solidFill>
              </a:defRPr>
            </a:pPr>
            <a:r>
              <a:t>Proto-Oceanic *</a:t>
            </a:r>
            <a:r>
              <a:rPr i="1"/>
              <a:t>paRi- </a:t>
            </a:r>
            <a:r>
              <a:t>(Lichtenberk 2000, Bril 2005)</a:t>
            </a:r>
          </a:p>
          <a:p>
            <a:pPr marL="360947" indent="-360947" algn="just">
              <a:lnSpc>
                <a:spcPct val="110000"/>
              </a:lnSpc>
              <a:buSzPct val="100000"/>
              <a:buChar char="•"/>
              <a:defRPr sz="4100" b="0">
                <a:solidFill>
                  <a:srgbClr val="000000"/>
                </a:solidFill>
              </a:defRPr>
            </a:pPr>
            <a:r>
              <a:t>Proto-Turkic *</a:t>
            </a:r>
            <a:r>
              <a:rPr i="1"/>
              <a:t>-Iš-</a:t>
            </a:r>
            <a:r>
              <a:t> (Gandon 2018)</a:t>
            </a:r>
          </a:p>
          <a:p>
            <a:pPr marL="360947" indent="-360947" algn="just">
              <a:lnSpc>
                <a:spcPct val="110000"/>
              </a:lnSpc>
              <a:buSzPct val="100000"/>
              <a:buChar char="•"/>
              <a:defRPr sz="4100" b="0">
                <a:solidFill>
                  <a:srgbClr val="000000"/>
                </a:solidFill>
              </a:defRPr>
            </a:pPr>
            <a:r>
              <a:t>Proto-Bantu *-</a:t>
            </a:r>
            <a:r>
              <a:rPr i="1"/>
              <a:t>an- </a:t>
            </a:r>
            <a:r>
              <a:t>( </a:t>
            </a:r>
            <a:r>
              <a:rPr i="1"/>
              <a:t>&lt; </a:t>
            </a:r>
            <a:r>
              <a:t>comitative </a:t>
            </a:r>
            <a:r>
              <a:rPr i="1"/>
              <a:t>na</a:t>
            </a:r>
            <a:r>
              <a:t>, Maslova 2007)</a:t>
            </a:r>
          </a:p>
        </p:txBody>
      </p:sp>
      <p:sp>
        <p:nvSpPr>
          <p:cNvPr id="721" name="Segnaposto numero diapositiva 4"/>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131</a:t>
            </a:fld>
            <a:endParaRPr/>
          </a:p>
        </p:txBody>
      </p:sp>
      <p:sp>
        <p:nvSpPr>
          <p:cNvPr id="722" name="Segnaposto contenuto 2"/>
          <p:cNvSpPr txBox="1">
            <a:spLocks noGrp="1"/>
          </p:cNvSpPr>
          <p:nvPr>
            <p:ph type="body" sz="quarter" idx="1"/>
          </p:nvPr>
        </p:nvSpPr>
        <p:spPr>
          <a:prstGeom prst="rect">
            <a:avLst/>
          </a:prstGeom>
        </p:spPr>
        <p:txBody>
          <a:bodyPr/>
          <a:lstStyle>
            <a:lvl1pPr defTabSz="795527">
              <a:spcBef>
                <a:spcPts val="800"/>
              </a:spcBef>
              <a:defRPr sz="3828"/>
            </a:lvl1pPr>
          </a:lstStyle>
          <a:p>
            <a:r>
              <a:t>Markers of plurality/reciprocity/sociativity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2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2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2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 grpId="1" build="p" bldLvl="5" animBg="1" advAuto="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Aspectual marker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Aspectual markers</a:t>
            </a:r>
          </a:p>
        </p:txBody>
      </p:sp>
      <p:sp>
        <p:nvSpPr>
          <p:cNvPr id="725"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a:bodyPr>
          <a:lstStyle/>
          <a:p>
            <a:pPr marL="481263" indent="-481263" algn="just" defTabSz="457200">
              <a:lnSpc>
                <a:spcPts val="7000"/>
              </a:lnSpc>
              <a:spcBef>
                <a:spcPts val="0"/>
              </a:spcBef>
              <a:buSzPct val="100000"/>
              <a:buChar char="•"/>
              <a:defRPr sz="4800" b="0">
                <a:solidFill>
                  <a:srgbClr val="000000"/>
                </a:solidFill>
              </a:defRPr>
            </a:pPr>
            <a:r>
              <a:t>Otomi </a:t>
            </a:r>
            <a:r>
              <a:rPr i="1"/>
              <a:t>n- </a:t>
            </a:r>
            <a:r>
              <a:t>(&lt; *</a:t>
            </a:r>
            <a:r>
              <a:rPr i="1"/>
              <a:t>n</a:t>
            </a:r>
            <a:r>
              <a:t>, formant of the inflection of imperfective verbs,</a:t>
            </a:r>
            <a:r>
              <a:rPr i="1"/>
              <a:t> </a:t>
            </a:r>
            <a:r>
              <a:t>Palancar 2006)</a:t>
            </a:r>
            <a:endParaRPr sz="1200"/>
          </a:p>
          <a:p>
            <a:pPr marL="481263" indent="-481263" algn="just" defTabSz="457200">
              <a:lnSpc>
                <a:spcPts val="7000"/>
              </a:lnSpc>
              <a:spcBef>
                <a:spcPts val="0"/>
              </a:spcBef>
              <a:buSzPct val="100000"/>
              <a:buChar char="•"/>
              <a:defRPr sz="4800" b="0">
                <a:solidFill>
                  <a:srgbClr val="000000"/>
                </a:solidFill>
              </a:defRPr>
            </a:pPr>
            <a:r>
              <a:t>Hausa -</a:t>
            </a:r>
            <a:r>
              <a:rPr i="1"/>
              <a:t>u- </a:t>
            </a:r>
            <a:r>
              <a:t>&lt; Proto-Chadic resultative </a:t>
            </a:r>
            <a:r>
              <a:rPr i="1"/>
              <a:t>*-k</a:t>
            </a:r>
            <a:r>
              <a:rPr i="1" baseline="30833"/>
              <a:t>w</a:t>
            </a:r>
            <a:r>
              <a:rPr i="1"/>
              <a:t>o</a:t>
            </a:r>
            <a:r>
              <a:t> (Jaggar 1988)</a:t>
            </a:r>
          </a:p>
        </p:txBody>
      </p:sp>
      <p:sp>
        <p:nvSpPr>
          <p:cNvPr id="726"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2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2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 grpId="1" build="p" bldLvl="5" animBg="1" advAuto="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55052" indent="-255052" defTabSz="649223">
              <a:lnSpc>
                <a:spcPct val="110000"/>
              </a:lnSpc>
              <a:spcBef>
                <a:spcPts val="300"/>
              </a:spcBef>
              <a:buSzPct val="100000"/>
              <a:buChar char="•"/>
              <a:defRPr sz="3407" b="0">
                <a:solidFill>
                  <a:srgbClr val="000000"/>
                </a:solidFill>
              </a:defRPr>
            </a:pPr>
            <a:r>
              <a:t>Kryz </a:t>
            </a:r>
            <a:r>
              <a:rPr i="1"/>
              <a:t>-aR- </a:t>
            </a:r>
            <a:r>
              <a:t>(Authier 2012) </a:t>
            </a:r>
          </a:p>
          <a:p>
            <a:pPr marL="255052" indent="-255052" defTabSz="649223">
              <a:lnSpc>
                <a:spcPct val="110000"/>
              </a:lnSpc>
              <a:spcBef>
                <a:spcPts val="300"/>
              </a:spcBef>
              <a:buSzPct val="100000"/>
              <a:buChar char="•"/>
              <a:defRPr sz="3407" b="0">
                <a:solidFill>
                  <a:srgbClr val="000000"/>
                </a:solidFill>
              </a:defRPr>
            </a:pPr>
            <a:r>
              <a:t>Suffix </a:t>
            </a:r>
            <a:r>
              <a:rPr i="1"/>
              <a:t>*-si- </a:t>
            </a:r>
            <a:r>
              <a:t>in Tibeto-Burman languages (Matisoff 2003)</a:t>
            </a:r>
          </a:p>
          <a:p>
            <a:pPr marL="255052" indent="-255052" defTabSz="649223">
              <a:lnSpc>
                <a:spcPct val="110000"/>
              </a:lnSpc>
              <a:spcBef>
                <a:spcPts val="300"/>
              </a:spcBef>
              <a:buSzPct val="100000"/>
              <a:buChar char="•"/>
              <a:defRPr sz="3407" b="0">
                <a:solidFill>
                  <a:srgbClr val="000000"/>
                </a:solidFill>
              </a:defRPr>
            </a:pPr>
            <a:r>
              <a:t>Prefix *</a:t>
            </a:r>
            <a:r>
              <a:rPr i="1"/>
              <a:t>ŋə-</a:t>
            </a:r>
            <a:r>
              <a:t> in Kuki-Chin languages (Jacques 2021)</a:t>
            </a:r>
          </a:p>
          <a:p>
            <a:pPr marL="255052" indent="-255052" defTabSz="649223">
              <a:lnSpc>
                <a:spcPct val="110000"/>
              </a:lnSpc>
              <a:spcBef>
                <a:spcPts val="300"/>
              </a:spcBef>
              <a:buSzPct val="100000"/>
              <a:buChar char="•"/>
              <a:defRPr sz="3407" b="0">
                <a:solidFill>
                  <a:srgbClr val="000000"/>
                </a:solidFill>
              </a:defRPr>
            </a:pPr>
            <a:r>
              <a:t>Proto-Malayo-Sumbawan prefix *</a:t>
            </a:r>
            <a:r>
              <a:rPr i="1"/>
              <a:t>(mb)AR-</a:t>
            </a:r>
            <a:r>
              <a:t> (Sansò &amp; Gajewski forthc.)</a:t>
            </a:r>
          </a:p>
          <a:p>
            <a:pPr marL="255052" indent="-255052" defTabSz="649223">
              <a:lnSpc>
                <a:spcPct val="110000"/>
              </a:lnSpc>
              <a:spcBef>
                <a:spcPts val="300"/>
              </a:spcBef>
              <a:buSzPct val="100000"/>
              <a:buChar char="•"/>
              <a:defRPr sz="3407" b="0">
                <a:solidFill>
                  <a:srgbClr val="000000"/>
                </a:solidFill>
              </a:defRPr>
            </a:pPr>
            <a:r>
              <a:t>Bribri </a:t>
            </a:r>
            <a:r>
              <a:rPr i="1"/>
              <a:t>-r </a:t>
            </a:r>
            <a:r>
              <a:t>(Pacchiarotti &amp; Kulikov forthc.)</a:t>
            </a:r>
          </a:p>
        </p:txBody>
      </p:sp>
      <p:sp>
        <p:nvSpPr>
          <p:cNvPr id="729" name="Segnaposto numero diapositiva 4"/>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133</a:t>
            </a:fld>
            <a:endParaRPr/>
          </a:p>
        </p:txBody>
      </p:sp>
      <p:sp>
        <p:nvSpPr>
          <p:cNvPr id="730" name="Segnaposto contenuto 2"/>
          <p:cNvSpPr txBox="1">
            <a:spLocks noGrp="1"/>
          </p:cNvSpPr>
          <p:nvPr>
            <p:ph type="body" sz="quarter" idx="1"/>
          </p:nvPr>
        </p:nvSpPr>
        <p:spPr>
          <a:prstGeom prst="rect">
            <a:avLst/>
          </a:prstGeom>
        </p:spPr>
        <p:txBody>
          <a:bodyPr>
            <a:normAutofit fontScale="85000" lnSpcReduction="20000"/>
          </a:bodyPr>
          <a:lstStyle>
            <a:lvl1pPr defTabSz="868680">
              <a:lnSpc>
                <a:spcPct val="110000"/>
              </a:lnSpc>
              <a:spcBef>
                <a:spcPts val="900"/>
              </a:spcBef>
              <a:defRPr sz="4180">
                <a:solidFill>
                  <a:srgbClr val="B02418"/>
                </a:solidFill>
              </a:defRPr>
            </a:lvl1pPr>
          </a:lstStyle>
          <a:p>
            <a:r>
              <a:t>Verbalizers/nominalizers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2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2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2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72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7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 grpId="1" build="p" bldLvl="5"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Multiple source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Multiple sources</a:t>
            </a:r>
          </a:p>
        </p:txBody>
      </p:sp>
      <p:sp>
        <p:nvSpPr>
          <p:cNvPr id="733"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134</a:t>
            </a:fld>
            <a:endParaRPr/>
          </a:p>
        </p:txBody>
      </p:sp>
      <p:pic>
        <p:nvPicPr>
          <p:cNvPr id="734" name="Immagine" descr="Immagine"/>
          <p:cNvPicPr>
            <a:picLocks noChangeAspect="1"/>
          </p:cNvPicPr>
          <p:nvPr/>
        </p:nvPicPr>
        <p:blipFill>
          <a:blip r:embed="rId2"/>
          <a:stretch>
            <a:fillRect/>
          </a:stretch>
        </p:blipFill>
        <p:spPr>
          <a:xfrm>
            <a:off x="629761" y="2367279"/>
            <a:ext cx="10020301" cy="1879601"/>
          </a:xfrm>
          <a:prstGeom prst="rect">
            <a:avLst/>
          </a:prstGeom>
          <a:ln w="12700">
            <a:miter lim="400000"/>
          </a:ln>
        </p:spPr>
      </p:pic>
      <p:sp>
        <p:nvSpPr>
          <p:cNvPr id="735" name="&lt; *-ôte- reciprocal"/>
          <p:cNvSpPr txBox="1"/>
          <p:nvPr/>
        </p:nvSpPr>
        <p:spPr>
          <a:xfrm>
            <a:off x="9381346" y="3088248"/>
            <a:ext cx="2537431" cy="437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2600"/>
            </a:pPr>
            <a:r>
              <a:t>&lt; *-</a:t>
            </a:r>
            <a:r>
              <a:rPr i="1"/>
              <a:t>ôte-</a:t>
            </a:r>
            <a:r>
              <a:t> reciprocal</a:t>
            </a:r>
          </a:p>
        </p:txBody>
      </p:sp>
      <p:sp>
        <p:nvSpPr>
          <p:cNvPr id="736" name="&lt; *-e reflexive"/>
          <p:cNvSpPr txBox="1"/>
          <p:nvPr/>
        </p:nvSpPr>
        <p:spPr>
          <a:xfrm>
            <a:off x="9381346" y="3649618"/>
            <a:ext cx="1976349" cy="437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457200">
              <a:defRPr sz="2600"/>
            </a:pPr>
            <a:r>
              <a:t>&lt; *-</a:t>
            </a:r>
            <a:r>
              <a:rPr i="1"/>
              <a:t>e</a:t>
            </a:r>
            <a:r>
              <a:t> reflexive</a:t>
            </a:r>
          </a:p>
        </p:txBody>
      </p:sp>
      <p:sp>
        <p:nvSpPr>
          <p:cNvPr id="737" name="“the two have now become suppletive allomorphs of the same prefix, which now includes both [i.e. reflexive and reciprocal] semantic values” (Meira, Gildea &amp; Hoff 2010: 511)"/>
          <p:cNvSpPr txBox="1"/>
          <p:nvPr/>
        </p:nvSpPr>
        <p:spPr>
          <a:xfrm>
            <a:off x="1209245" y="4456246"/>
            <a:ext cx="9773510" cy="17401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2800"/>
            </a:pPr>
            <a:r>
              <a:t>“the two have now become </a:t>
            </a:r>
            <a:r>
              <a:rPr b="1">
                <a:solidFill>
                  <a:srgbClr val="B02418"/>
                </a:solidFill>
              </a:rPr>
              <a:t>suppletive allomorphs</a:t>
            </a:r>
            <a:r>
              <a:rPr b="1"/>
              <a:t> </a:t>
            </a:r>
            <a:r>
              <a:t>of the same prefix, which now includes both [i.e. reflexive and reciprocal] semantic values” (Meira, Gildea &amp; Hoff 2010: 511)</a:t>
            </a:r>
          </a:p>
        </p:txBody>
      </p:sp>
      <p:sp>
        <p:nvSpPr>
          <p:cNvPr id="738" name="Cariban languages feature intransitivizing prefixes with VC- or V- shape (Meira 2000):"/>
          <p:cNvSpPr txBox="1"/>
          <p:nvPr/>
        </p:nvSpPr>
        <p:spPr>
          <a:xfrm>
            <a:off x="838199" y="1476774"/>
            <a:ext cx="10418337" cy="1308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defRPr sz="2800"/>
            </a:pPr>
            <a:r>
              <a:t>Cariban languages feature intransitivizing prefixes with </a:t>
            </a:r>
            <a:r>
              <a:rPr i="1"/>
              <a:t>VC- </a:t>
            </a:r>
            <a:r>
              <a:t>or </a:t>
            </a:r>
            <a:r>
              <a:rPr i="1"/>
              <a:t>V- </a:t>
            </a:r>
            <a:r>
              <a:t>shape (Meira 2000):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7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7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4" grpId="2" animBg="1" advAuto="0"/>
      <p:bldP spid="735" grpId="3" animBg="1" advAuto="0"/>
      <p:bldP spid="736" grpId="4" animBg="1" advAuto="0"/>
      <p:bldP spid="737" grpId="5" animBg="1" advAuto="0"/>
      <p:bldP spid="738" grpId="1"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 name="MMs and language contact"/>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MMs and language contact</a:t>
            </a:r>
          </a:p>
        </p:txBody>
      </p:sp>
      <p:sp>
        <p:nvSpPr>
          <p:cNvPr id="741" name="Segnaposto testo 9"/>
          <p:cNvSpPr>
            <a:spLocks noGrp="1"/>
          </p:cNvSpPr>
          <p:nvPr>
            <p:ph type="body" idx="21"/>
          </p:nvPr>
        </p:nvSpPr>
        <p:spPr>
          <a:xfrm>
            <a:off x="838198" y="1594808"/>
            <a:ext cx="10515604" cy="37704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91963" indent="-291963" algn="just" defTabSz="356615">
              <a:spcBef>
                <a:spcPts val="0"/>
              </a:spcBef>
              <a:buSzPct val="100000"/>
              <a:buChar char="•"/>
              <a:defRPr sz="2911" b="0">
                <a:solidFill>
                  <a:srgbClr val="000000"/>
                </a:solidFill>
              </a:defRPr>
            </a:pPr>
            <a:r>
              <a:rPr b="1">
                <a:solidFill>
                  <a:srgbClr val="B02418"/>
                </a:solidFill>
              </a:rPr>
              <a:t>Matter replication</a:t>
            </a:r>
            <a:r>
              <a:rPr>
                <a:solidFill>
                  <a:srgbClr val="B02418"/>
                </a:solidFill>
              </a:rPr>
              <a:t>:</a:t>
            </a:r>
            <a:r>
              <a:t> the MM -</a:t>
            </a:r>
            <a:r>
              <a:rPr i="1"/>
              <a:t>nggV-</a:t>
            </a:r>
            <a:r>
              <a:t> in Wambaya (mirndi) è is borrowed from neighbouring Garrwa, where the suffix -</a:t>
            </a:r>
            <a:r>
              <a:rPr i="1"/>
              <a:t>ngka </a:t>
            </a:r>
            <a:r>
              <a:t>is involved in reflexive/reciprocal pronouns (Green 1995)</a:t>
            </a:r>
          </a:p>
          <a:p>
            <a:pPr algn="just" defTabSz="356615">
              <a:spcBef>
                <a:spcPts val="0"/>
              </a:spcBef>
              <a:defRPr sz="2911" b="0">
                <a:solidFill>
                  <a:srgbClr val="000000"/>
                </a:solidFill>
              </a:defRPr>
            </a:pPr>
            <a:endParaRPr/>
          </a:p>
          <a:p>
            <a:pPr marL="291963" indent="-291963" algn="just" defTabSz="356615">
              <a:spcBef>
                <a:spcPts val="1800"/>
              </a:spcBef>
              <a:buSzPct val="100000"/>
              <a:buChar char="•"/>
              <a:defRPr sz="2911" b="0">
                <a:solidFill>
                  <a:srgbClr val="000000"/>
                </a:solidFill>
              </a:defRPr>
            </a:pPr>
            <a:r>
              <a:rPr b="1">
                <a:solidFill>
                  <a:srgbClr val="B02418"/>
                </a:solidFill>
              </a:rPr>
              <a:t>Pattern replication: </a:t>
            </a:r>
            <a:r>
              <a:t>Mapudungu had a reflexive marker-</a:t>
            </a:r>
            <a:r>
              <a:rPr i="1"/>
              <a:t>(u)w</a:t>
            </a:r>
            <a:r>
              <a:t>-</a:t>
            </a:r>
            <a:r>
              <a:rPr i="1"/>
              <a:t>, </a:t>
            </a:r>
            <a:r>
              <a:t>which developed into a MM due to contact with Spanish </a:t>
            </a:r>
            <a:r>
              <a:rPr i="1"/>
              <a:t>se </a:t>
            </a:r>
            <a:r>
              <a:t>(Fernández Garay 2005):</a:t>
            </a:r>
            <a:endParaRPr sz="935"/>
          </a:p>
          <a:p>
            <a:pPr algn="ctr" defTabSz="356615">
              <a:spcBef>
                <a:spcPts val="0"/>
              </a:spcBef>
              <a:defRPr sz="2911" b="0">
                <a:solidFill>
                  <a:srgbClr val="000000"/>
                </a:solidFill>
              </a:defRPr>
            </a:pPr>
            <a:r>
              <a:rPr i="1"/>
              <a:t>casar</a:t>
            </a:r>
            <a:r>
              <a:rPr b="1" i="1"/>
              <a:t>se</a:t>
            </a:r>
            <a:r>
              <a:t> ‘marry’ &gt; </a:t>
            </a:r>
            <a:r>
              <a:rPr i="1"/>
              <a:t>kasa-</a:t>
            </a:r>
            <a:r>
              <a:rPr b="1" i="1"/>
              <a:t>w</a:t>
            </a:r>
            <a:r>
              <a:rPr i="1"/>
              <a:t>- </a:t>
            </a:r>
            <a:r>
              <a:t>vs. Native </a:t>
            </a:r>
            <a:r>
              <a:rPr i="1"/>
              <a:t>kure-</a:t>
            </a:r>
            <a:r>
              <a:t> ‘marry’</a:t>
            </a:r>
            <a:endParaRPr sz="935"/>
          </a:p>
        </p:txBody>
      </p:sp>
      <p:sp>
        <p:nvSpPr>
          <p:cNvPr id="742"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135</a:t>
            </a:fld>
            <a:endParaRPr/>
          </a:p>
        </p:txBody>
      </p:sp>
      <p:sp>
        <p:nvSpPr>
          <p:cNvPr id="743" name="Matras &amp; Sakel 2007"/>
          <p:cNvSpPr txBox="1"/>
          <p:nvPr/>
        </p:nvSpPr>
        <p:spPr>
          <a:xfrm>
            <a:off x="10013346" y="5655522"/>
            <a:ext cx="2009178"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Matras &amp; Sakel 2007</a:t>
            </a:r>
          </a:p>
        </p:txBody>
      </p:sp>
      <p:sp>
        <p:nvSpPr>
          <p:cNvPr id="744" name="See Grossman (2021) on transitivity phenomena in contact!"/>
          <p:cNvSpPr txBox="1"/>
          <p:nvPr/>
        </p:nvSpPr>
        <p:spPr>
          <a:xfrm>
            <a:off x="838199" y="5488978"/>
            <a:ext cx="5618223"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See Grossman (2021) on transitivity phenomena in contact!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4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4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741">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741">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741">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iterate>
                                    <p:tmAbs val="0"/>
                                  </p:iterate>
                                  <p:childTnLst>
                                    <p:set>
                                      <p:cBhvr>
                                        <p:cTn id="22" fill="hold"/>
                                        <p:tgtEl>
                                          <p:spTgt spid="74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iterate>
                                    <p:tmAbs val="0"/>
                                  </p:iterate>
                                  <p:childTnLst>
                                    <p:set>
                                      <p:cBhvr>
                                        <p:cTn id="26" fill="hold"/>
                                        <p:tgtEl>
                                          <p:spTgt spid="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 grpId="1" build="p" bldLvl="5" animBg="1" advAuto="0"/>
      <p:bldP spid="744" grpId="2" animBg="1" advAuto="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Back to the sample: source of MM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Back to the sample: source of MMs</a:t>
            </a:r>
          </a:p>
        </p:txBody>
      </p:sp>
      <p:graphicFrame>
        <p:nvGraphicFramePr>
          <p:cNvPr id="747" name="Segnaposto contenuto 5"/>
          <p:cNvGraphicFramePr/>
          <p:nvPr/>
        </p:nvGraphicFramePr>
        <p:xfrm>
          <a:off x="899999" y="2467833"/>
          <a:ext cx="4568168" cy="3277800"/>
        </p:xfrm>
        <a:graphic>
          <a:graphicData uri="http://schemas.openxmlformats.org/drawingml/2006/chart">
            <c:chart xmlns:c="http://schemas.openxmlformats.org/drawingml/2006/chart" xmlns:r="http://schemas.openxmlformats.org/officeDocument/2006/relationships" r:id="rId2"/>
          </a:graphicData>
        </a:graphic>
      </p:graphicFrame>
      <p:sp>
        <p:nvSpPr>
          <p:cNvPr id="748" name="CasellaDiTesto 6"/>
          <p:cNvSpPr txBox="1"/>
          <p:nvPr/>
        </p:nvSpPr>
        <p:spPr>
          <a:xfrm>
            <a:off x="6481353" y="2390747"/>
            <a:ext cx="4872447" cy="4352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500" b="1">
                <a:solidFill>
                  <a:srgbClr val="B02418"/>
                </a:solidFill>
              </a:defRPr>
            </a:pPr>
            <a:r>
              <a:t>Non-reflexive sources:</a:t>
            </a:r>
          </a:p>
          <a:p>
            <a:pPr>
              <a:defRPr sz="2500"/>
            </a:pPr>
            <a:endParaRPr/>
          </a:p>
          <a:p>
            <a:pPr marL="285750" indent="-285750">
              <a:buSzPct val="100000"/>
              <a:buFont typeface="Courier New"/>
              <a:buChar char="•"/>
              <a:defRPr sz="2500">
                <a:solidFill>
                  <a:srgbClr val="B02418"/>
                </a:solidFill>
              </a:defRPr>
            </a:pPr>
            <a:r>
              <a:t>Other valency reducing functions</a:t>
            </a:r>
          </a:p>
          <a:p>
            <a:pPr marL="285750" indent="-285750">
              <a:buSzPct val="100000"/>
              <a:buFont typeface="Courier New"/>
              <a:buChar char="•"/>
              <a:defRPr sz="2500">
                <a:solidFill>
                  <a:srgbClr val="B02418"/>
                </a:solidFill>
              </a:defRPr>
            </a:pPr>
            <a:r>
              <a:t>Lexical verbs</a:t>
            </a:r>
          </a:p>
          <a:p>
            <a:pPr marL="285750" indent="-285750">
              <a:buSzPct val="100000"/>
              <a:buFont typeface="Courier New"/>
              <a:buChar char="•"/>
              <a:defRPr sz="2500">
                <a:solidFill>
                  <a:srgbClr val="B02418"/>
                </a:solidFill>
              </a:defRPr>
            </a:pPr>
            <a:r>
              <a:t>Others</a:t>
            </a:r>
          </a:p>
          <a:p>
            <a:pPr marL="754856" lvl="1" indent="-297656">
              <a:buSzPct val="100000"/>
              <a:buFont typeface="Courier New"/>
              <a:buChar char="•"/>
              <a:defRPr sz="2500"/>
            </a:pPr>
            <a:r>
              <a:t>spontaneous events</a:t>
            </a:r>
          </a:p>
          <a:p>
            <a:pPr marL="754856" lvl="1" indent="-297656">
              <a:buSzPct val="100000"/>
              <a:buFont typeface="Courier New"/>
              <a:buChar char="•"/>
              <a:defRPr sz="2500"/>
            </a:pPr>
            <a:r>
              <a:t>plurality of relations</a:t>
            </a:r>
          </a:p>
          <a:p>
            <a:pPr marL="754856" lvl="1" indent="-297656">
              <a:buSzPct val="100000"/>
              <a:buFont typeface="Courier New"/>
              <a:buChar char="•"/>
              <a:defRPr sz="2500"/>
            </a:pPr>
            <a:r>
              <a:t>nominalizers/verbalizers</a:t>
            </a:r>
          </a:p>
          <a:p>
            <a:pPr marL="754856" lvl="1" indent="-297656">
              <a:buSzPct val="100000"/>
              <a:buFont typeface="Courier New"/>
              <a:buChar char="•"/>
              <a:defRPr sz="2500"/>
            </a:pPr>
            <a:r>
              <a:t>aspectual constructions</a:t>
            </a:r>
          </a:p>
          <a:p>
            <a:pPr>
              <a:defRPr sz="2500"/>
            </a:pPr>
            <a:endParaRPr/>
          </a:p>
        </p:txBody>
      </p:sp>
      <p:sp>
        <p:nvSpPr>
          <p:cNvPr id="749" name="Segnaposto numero diapositiva 10"/>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136</a:t>
            </a:fld>
            <a:endParaRPr/>
          </a:p>
        </p:txBody>
      </p:sp>
      <p:sp>
        <p:nvSpPr>
          <p:cNvPr id="750" name="“In most cases where comparative or historical evidence for an earlier function of the MM [middle marker] exists, that function is reflexive.” (Kemmer 1993: 197)"/>
          <p:cNvSpPr txBox="1"/>
          <p:nvPr/>
        </p:nvSpPr>
        <p:spPr>
          <a:xfrm>
            <a:off x="1404920" y="1291508"/>
            <a:ext cx="9382160" cy="1096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200"/>
            </a:pPr>
            <a:r>
              <a:t>“In most cases where comparative or historical evidence for an earlier function of the MM [middle marker] exists, that function is </a:t>
            </a:r>
            <a:r>
              <a:rPr b="1">
                <a:solidFill>
                  <a:srgbClr val="B02418"/>
                </a:solidFill>
              </a:rPr>
              <a:t>reflexive</a:t>
            </a:r>
            <a:r>
              <a:t>.” (Kemmer 1993: 197)</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48">
                                            <p:bg/>
                                          </p:spTgt>
                                        </p:tgtEl>
                                        <p:attrNameLst>
                                          <p:attrName>style.visibility</p:attrName>
                                        </p:attrNameLst>
                                      </p:cBhvr>
                                      <p:to>
                                        <p:strVal val="visible"/>
                                      </p:to>
                                    </p:set>
                                  </p:childTnLst>
                                </p:cTn>
                              </p:par>
                              <p:par>
                                <p:cTn id="15" presetID="1" presetClass="entr" presetSubtype="0" fill="hold" grpId="3" nodeType="withEffect">
                                  <p:stCondLst>
                                    <p:cond delay="0"/>
                                  </p:stCondLst>
                                  <p:iterate>
                                    <p:tmAbs val="0"/>
                                  </p:iterate>
                                  <p:childTnLst>
                                    <p:set>
                                      <p:cBhvr>
                                        <p:cTn id="16" fill="hold"/>
                                        <p:tgtEl>
                                          <p:spTgt spid="748">
                                            <p:txEl>
                                              <p:pRg st="0" end="0"/>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3" nodeType="afterEffect">
                                  <p:stCondLst>
                                    <p:cond delay="0"/>
                                  </p:stCondLst>
                                  <p:iterate>
                                    <p:tmAbs val="0"/>
                                  </p:iterate>
                                  <p:childTnLst>
                                    <p:set>
                                      <p:cBhvr>
                                        <p:cTn id="19" fill="hold"/>
                                        <p:tgtEl>
                                          <p:spTgt spid="748">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3" nodeType="clickEffect">
                                  <p:stCondLst>
                                    <p:cond delay="0"/>
                                  </p:stCondLst>
                                  <p:iterate>
                                    <p:tmAbs val="0"/>
                                  </p:iterate>
                                  <p:childTnLst>
                                    <p:set>
                                      <p:cBhvr>
                                        <p:cTn id="23" fill="hold"/>
                                        <p:tgtEl>
                                          <p:spTgt spid="748">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3" nodeType="clickEffect">
                                  <p:stCondLst>
                                    <p:cond delay="0"/>
                                  </p:stCondLst>
                                  <p:iterate>
                                    <p:tmAbs val="0"/>
                                  </p:iterate>
                                  <p:childTnLst>
                                    <p:set>
                                      <p:cBhvr>
                                        <p:cTn id="27" fill="hold"/>
                                        <p:tgtEl>
                                          <p:spTgt spid="748">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3" nodeType="clickEffect">
                                  <p:stCondLst>
                                    <p:cond delay="0"/>
                                  </p:stCondLst>
                                  <p:iterate>
                                    <p:tmAbs val="0"/>
                                  </p:iterate>
                                  <p:childTnLst>
                                    <p:set>
                                      <p:cBhvr>
                                        <p:cTn id="31" fill="hold"/>
                                        <p:tgtEl>
                                          <p:spTgt spid="748">
                                            <p:txEl>
                                              <p:pRg st="4" end="4"/>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3" nodeType="afterEffect">
                                  <p:stCondLst>
                                    <p:cond delay="0"/>
                                  </p:stCondLst>
                                  <p:iterate>
                                    <p:tmAbs val="0"/>
                                  </p:iterate>
                                  <p:childTnLst>
                                    <p:set>
                                      <p:cBhvr>
                                        <p:cTn id="34" fill="hold"/>
                                        <p:tgtEl>
                                          <p:spTgt spid="748">
                                            <p:txEl>
                                              <p:pRg st="5" end="5"/>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3" nodeType="afterEffect">
                                  <p:stCondLst>
                                    <p:cond delay="0"/>
                                  </p:stCondLst>
                                  <p:iterate>
                                    <p:tmAbs val="0"/>
                                  </p:iterate>
                                  <p:childTnLst>
                                    <p:set>
                                      <p:cBhvr>
                                        <p:cTn id="37" fill="hold"/>
                                        <p:tgtEl>
                                          <p:spTgt spid="748">
                                            <p:txEl>
                                              <p:pRg st="6" end="6"/>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3" nodeType="afterEffect">
                                  <p:stCondLst>
                                    <p:cond delay="0"/>
                                  </p:stCondLst>
                                  <p:iterate>
                                    <p:tmAbs val="0"/>
                                  </p:iterate>
                                  <p:childTnLst>
                                    <p:set>
                                      <p:cBhvr>
                                        <p:cTn id="40" fill="hold"/>
                                        <p:tgtEl>
                                          <p:spTgt spid="748">
                                            <p:txEl>
                                              <p:pRg st="7" end="7"/>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3" nodeType="afterEffect">
                                  <p:stCondLst>
                                    <p:cond delay="0"/>
                                  </p:stCondLst>
                                  <p:iterate>
                                    <p:tmAbs val="0"/>
                                  </p:iterate>
                                  <p:childTnLst>
                                    <p:set>
                                      <p:cBhvr>
                                        <p:cTn id="43" fill="hold"/>
                                        <p:tgtEl>
                                          <p:spTgt spid="748">
                                            <p:txEl>
                                              <p:pRg st="8" end="8"/>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3" nodeType="afterEffect">
                                  <p:stCondLst>
                                    <p:cond delay="0"/>
                                  </p:stCondLst>
                                  <p:iterate>
                                    <p:tmAbs val="0"/>
                                  </p:iterate>
                                  <p:childTnLst>
                                    <p:set>
                                      <p:cBhvr>
                                        <p:cTn id="46" fill="hold"/>
                                        <p:tgtEl>
                                          <p:spTgt spid="748">
                                            <p:txEl>
                                              <p:pRg st="9" end="9"/>
                                            </p:txEl>
                                          </p:spTgt>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3" nodeType="afterEffect">
                                  <p:stCondLst>
                                    <p:cond delay="0"/>
                                  </p:stCondLst>
                                  <p:iterate>
                                    <p:tmAbs val="0"/>
                                  </p:iterate>
                                  <p:childTnLst>
                                    <p:set>
                                      <p:cBhvr>
                                        <p:cTn id="49" fill="hold"/>
                                        <p:tgtEl>
                                          <p:spTgt spid="74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 grpId="2" animBg="1" advAuto="0"/>
      <p:bldP spid="748" grpId="3" build="p" bldLvl="5" animBg="1" advAuto="0"/>
      <p:bldP spid="750" grpId="1"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Segnaposto contenuto 4"/>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Why is reflexive &gt; MM more frequent?</a:t>
            </a:r>
          </a:p>
        </p:txBody>
      </p:sp>
      <p:sp>
        <p:nvSpPr>
          <p:cNvPr id="753"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ctr" defTabSz="676655">
              <a:spcBef>
                <a:spcPts val="700"/>
              </a:spcBef>
              <a:defRPr sz="3256" b="0">
                <a:solidFill>
                  <a:srgbClr val="000000"/>
                </a:solidFill>
              </a:defRPr>
            </a:pPr>
            <a:r>
              <a:t>“The question of why the sources listed above seem to be </a:t>
            </a:r>
            <a:r>
              <a:rPr b="1">
                <a:solidFill>
                  <a:srgbClr val="B02418"/>
                </a:solidFill>
              </a:rPr>
              <a:t>less frequently met with</a:t>
            </a:r>
            <a:r>
              <a:t> than the reflexive source is an important one. It remains to be determined whether these other types of sources are simply less easily reconstructable because they’re verbal […] or whether, on the other, hand there is simply a </a:t>
            </a:r>
            <a:r>
              <a:rPr b="1">
                <a:solidFill>
                  <a:srgbClr val="B02418"/>
                </a:solidFill>
              </a:rPr>
              <a:t>closer cognitive connection between the categories of reflexive and middle</a:t>
            </a:r>
            <a:r>
              <a:t> than between the middle and other categories.” (Kemmer 1993: 197)</a:t>
            </a:r>
          </a:p>
        </p:txBody>
      </p:sp>
      <p:sp>
        <p:nvSpPr>
          <p:cNvPr id="754" name="Segnaposto numero diapositiva 3"/>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 grpId="1" animBg="1" advAuto="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Why is reflexive &gt; MM more frequent?"/>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Why is reflexive &gt; MM more frequent?</a:t>
            </a:r>
          </a:p>
        </p:txBody>
      </p:sp>
      <p:sp>
        <p:nvSpPr>
          <p:cNvPr id="757" name="Segnaposto testo 9"/>
          <p:cNvSpPr>
            <a:spLocks noGrp="1"/>
          </p:cNvSpPr>
          <p:nvPr>
            <p:ph type="body" idx="21"/>
          </p:nvPr>
        </p:nvSpPr>
        <p:spPr>
          <a:xfrm>
            <a:off x="1074997" y="1680580"/>
            <a:ext cx="10042006"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sz="1800" b="0">
                <a:solidFill>
                  <a:srgbClr val="000000"/>
                </a:solidFill>
              </a:defRPr>
            </a:pPr>
            <a:endParaRPr/>
          </a:p>
        </p:txBody>
      </p:sp>
      <p:pic>
        <p:nvPicPr>
          <p:cNvPr id="758" name="Immagine" descr="Immagine"/>
          <p:cNvPicPr>
            <a:picLocks noChangeAspect="1"/>
          </p:cNvPicPr>
          <p:nvPr/>
        </p:nvPicPr>
        <p:blipFill>
          <a:blip r:embed="rId2"/>
          <a:stretch>
            <a:fillRect/>
          </a:stretch>
        </p:blipFill>
        <p:spPr>
          <a:xfrm>
            <a:off x="1074997" y="1680580"/>
            <a:ext cx="9499601" cy="3848101"/>
          </a:xfrm>
          <a:prstGeom prst="rect">
            <a:avLst/>
          </a:prstGeom>
          <a:ln w="12700">
            <a:miter lim="400000"/>
          </a:ln>
        </p:spPr>
      </p:pic>
      <p:sp>
        <p:nvSpPr>
          <p:cNvPr id="759"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138</a:t>
            </a:fld>
            <a:endParaRP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Why is reflexive &gt; MM more frequent?</a:t>
            </a:r>
          </a:p>
        </p:txBody>
      </p:sp>
      <p:sp>
        <p:nvSpPr>
          <p:cNvPr id="762"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defTabSz="694944">
              <a:spcBef>
                <a:spcPts val="1300"/>
              </a:spcBef>
              <a:defRPr sz="3343" b="0">
                <a:solidFill>
                  <a:srgbClr val="000000"/>
                </a:solidFill>
              </a:defRPr>
            </a:pPr>
            <a:r>
              <a:t>The special connection between middles and reflexives may just be a by-product of accidental factors:</a:t>
            </a:r>
            <a:endParaRPr sz="2128"/>
          </a:p>
          <a:p>
            <a:pPr marL="335279" indent="-335279" algn="just" defTabSz="694944">
              <a:spcBef>
                <a:spcPts val="1300"/>
              </a:spcBef>
              <a:buSzPct val="100000"/>
              <a:buChar char="•"/>
              <a:defRPr sz="3343" b="0">
                <a:solidFill>
                  <a:srgbClr val="000000"/>
                </a:solidFill>
              </a:defRPr>
            </a:pPr>
            <a:r>
              <a:rPr b="1">
                <a:solidFill>
                  <a:srgbClr val="B02418"/>
                </a:solidFill>
              </a:rPr>
              <a:t>higher frequency of reflexive markers</a:t>
            </a:r>
            <a:r>
              <a:t> as opposed to other sources, e.g. ideophones + ‘say’ construction (Yuracaré), converbs (Mosetén), verbal classes associated with spontaneous events (Hittite)</a:t>
            </a:r>
          </a:p>
          <a:p>
            <a:pPr marL="335279" indent="-335279" algn="just" defTabSz="694944">
              <a:spcBef>
                <a:spcPts val="1300"/>
              </a:spcBef>
              <a:buSzPct val="100000"/>
              <a:buChar char="•"/>
              <a:defRPr sz="3343" b="0">
                <a:solidFill>
                  <a:srgbClr val="000000"/>
                </a:solidFill>
              </a:defRPr>
            </a:pPr>
            <a:r>
              <a:t>development reflexive &gt; middle </a:t>
            </a:r>
            <a:r>
              <a:rPr b="1">
                <a:solidFill>
                  <a:srgbClr val="B02418"/>
                </a:solidFill>
              </a:rPr>
              <a:t>easier</a:t>
            </a:r>
            <a:r>
              <a:t> than others, e.g. passive &gt; middle (Armenian), ‘eat’ &gt; middle (Yakkha)</a:t>
            </a:r>
          </a:p>
        </p:txBody>
      </p:sp>
      <p:sp>
        <p:nvSpPr>
          <p:cNvPr id="763" name="Segnaposto numero diapositiva 3"/>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6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6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6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6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Semantic transitivity</a:t>
            </a:r>
          </a:p>
        </p:txBody>
      </p:sp>
      <p:sp>
        <p:nvSpPr>
          <p:cNvPr id="119" name="Segnaposto testo 9"/>
          <p:cNvSpPr>
            <a:spLocks noGrp="1"/>
          </p:cNvSpPr>
          <p:nvPr>
            <p:ph type="body" idx="21"/>
          </p:nvPr>
        </p:nvSpPr>
        <p:spPr>
          <a:xfrm>
            <a:off x="838198" y="1594808"/>
            <a:ext cx="10673880"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800" b="0">
                <a:solidFill>
                  <a:srgbClr val="000000"/>
                </a:solidFill>
              </a:defRPr>
            </a:lvl1pPr>
          </a:lstStyle>
          <a:p>
            <a:r>
              <a:t>Language-specific construction may affect semantic transitivity but leave semantic valency unaltered, e.g. partitive case in Finnish (see Luraghi &amp; Huumo 2014)</a:t>
            </a:r>
          </a:p>
        </p:txBody>
      </p:sp>
      <p:sp>
        <p:nvSpPr>
          <p:cNvPr id="120" name="Segnaposto numero diapositiva 1"/>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pic>
        <p:nvPicPr>
          <p:cNvPr id="121" name="Immagine 4" descr="Immagine 4"/>
          <p:cNvPicPr>
            <a:picLocks noChangeAspect="1"/>
          </p:cNvPicPr>
          <p:nvPr/>
        </p:nvPicPr>
        <p:blipFill>
          <a:blip r:embed="rId2"/>
          <a:srcRect l="3925" r="7137" b="700"/>
          <a:stretch>
            <a:fillRect/>
          </a:stretch>
        </p:blipFill>
        <p:spPr>
          <a:xfrm>
            <a:off x="3046412" y="2410187"/>
            <a:ext cx="6099016" cy="365321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1" animBg="1" advAuto="0"/>
      <p:bldP spid="121" grpId="2" animBg="1" advAuto="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Segnaposto testo 3"/>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B. The reflexive origin of MMs</a:t>
            </a:r>
          </a:p>
        </p:txBody>
      </p:sp>
      <p:sp>
        <p:nvSpPr>
          <p:cNvPr id="766" name="Segnaposto numero diapositiva 1"/>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140</a:t>
            </a:fld>
            <a:endParaRPr/>
          </a:p>
        </p:txBody>
      </p:sp>
      <p:sp>
        <p:nvSpPr>
          <p:cNvPr id="767" name="oppositional"/>
          <p:cNvSpPr txBox="1"/>
          <p:nvPr/>
        </p:nvSpPr>
        <p:spPr>
          <a:xfrm>
            <a:off x="1905728" y="2541566"/>
            <a:ext cx="3327599" cy="1167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0" tIns="381000" rIns="381000" bIns="381000">
            <a:spAutoFit/>
          </a:bodyPr>
          <a:lstStyle>
            <a:lvl1pPr>
              <a:defRPr sz="4000" b="1" cap="small">
                <a:solidFill>
                  <a:srgbClr val="B02418"/>
                </a:solidFill>
              </a:defRPr>
            </a:lvl1pPr>
          </a:lstStyle>
          <a:p>
            <a:r>
              <a:t>oppositional</a:t>
            </a:r>
          </a:p>
        </p:txBody>
      </p:sp>
      <p:sp>
        <p:nvSpPr>
          <p:cNvPr id="768" name="non-oppositional"/>
          <p:cNvSpPr txBox="1"/>
          <p:nvPr/>
        </p:nvSpPr>
        <p:spPr>
          <a:xfrm>
            <a:off x="7060455" y="2489278"/>
            <a:ext cx="4293346" cy="1272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0" tIns="381000" rIns="381000" bIns="381000">
            <a:spAutoFit/>
          </a:bodyPr>
          <a:lstStyle>
            <a:lvl1pPr>
              <a:defRPr sz="4000" b="1" cap="small">
                <a:solidFill>
                  <a:srgbClr val="EE3E40"/>
                </a:solidFill>
              </a:defRPr>
            </a:lvl1pPr>
          </a:lstStyle>
          <a:p>
            <a:r>
              <a:t>non-oppositional</a:t>
            </a:r>
          </a:p>
        </p:txBody>
      </p:sp>
      <p:sp>
        <p:nvSpPr>
          <p:cNvPr id="769" name="reflexive"/>
          <p:cNvSpPr txBox="1"/>
          <p:nvPr/>
        </p:nvSpPr>
        <p:spPr>
          <a:xfrm>
            <a:off x="5212457" y="1470622"/>
            <a:ext cx="1767086" cy="405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4000" b="1" cap="small"/>
            </a:lvl1pPr>
          </a:lstStyle>
          <a:p>
            <a:r>
              <a:t>reflexive</a:t>
            </a:r>
          </a:p>
        </p:txBody>
      </p:sp>
      <p:sp>
        <p:nvSpPr>
          <p:cNvPr id="770" name="Freccia"/>
          <p:cNvSpPr/>
          <p:nvPr/>
        </p:nvSpPr>
        <p:spPr>
          <a:xfrm rot="8264253">
            <a:off x="3863004" y="2094702"/>
            <a:ext cx="1290308" cy="315113"/>
          </a:xfrm>
          <a:prstGeom prst="rightArrow">
            <a:avLst>
              <a:gd name="adj1" fmla="val 52239"/>
              <a:gd name="adj2" fmla="val 110435"/>
            </a:avLst>
          </a:prstGeom>
          <a:solidFill>
            <a:srgbClr val="B02418"/>
          </a:solidFill>
          <a:ln w="12700">
            <a:miter lim="400000"/>
          </a:ln>
        </p:spPr>
        <p:txBody>
          <a:bodyPr lIns="45719" rIns="45719" anchor="ctr"/>
          <a:lstStyle/>
          <a:p>
            <a:endParaRPr/>
          </a:p>
        </p:txBody>
      </p:sp>
      <p:sp>
        <p:nvSpPr>
          <p:cNvPr id="771" name="e.g. the development in Romance, Germanic, and Slavic, Nilo-Saharan midddle (e.g. Kemmer 1993, Puddu 2005), Halkomelem (Gerdts &amp; Hukari 2006), Na-Dene languages (Thompson 1996), Dogon (Culy &amp; Fagan 2001), Tibeto-Burman (LaPolla 1996), Pama-Nyungan (Tsuno"/>
          <p:cNvSpPr txBox="1"/>
          <p:nvPr/>
        </p:nvSpPr>
        <p:spPr>
          <a:xfrm>
            <a:off x="548282" y="3709172"/>
            <a:ext cx="11095436" cy="12545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defTabSz="457200">
              <a:defRPr sz="2000"/>
            </a:pPr>
            <a:r>
              <a:t>e.g. the development in </a:t>
            </a:r>
            <a:r>
              <a:rPr b="1"/>
              <a:t>Romance</a:t>
            </a:r>
            <a:r>
              <a:t>, </a:t>
            </a:r>
            <a:r>
              <a:rPr b="1"/>
              <a:t>Germanic</a:t>
            </a:r>
            <a:r>
              <a:t>, and </a:t>
            </a:r>
            <a:r>
              <a:rPr b="1"/>
              <a:t>Slavic, Nilo-Saharan </a:t>
            </a:r>
            <a:r>
              <a:t>midddle (e.g. Kemmer 1993, Puddu 2005), </a:t>
            </a:r>
            <a:r>
              <a:rPr b="1"/>
              <a:t>Halkomelem</a:t>
            </a:r>
            <a:r>
              <a:t> (Gerdts &amp; Hukari 2006), </a:t>
            </a:r>
            <a:r>
              <a:rPr b="1"/>
              <a:t>Na-Dene </a:t>
            </a:r>
            <a:r>
              <a:t>languages</a:t>
            </a:r>
            <a:r>
              <a:rPr b="1"/>
              <a:t> </a:t>
            </a:r>
            <a:r>
              <a:t>(Thompson 1996), </a:t>
            </a:r>
            <a:r>
              <a:rPr b="1"/>
              <a:t>Dogon</a:t>
            </a:r>
            <a:r>
              <a:t> (Culy &amp; Fagan 2001), </a:t>
            </a:r>
            <a:r>
              <a:rPr b="1"/>
              <a:t>Tibeto-Burman </a:t>
            </a:r>
            <a:r>
              <a:t>(LaPolla 1996), </a:t>
            </a:r>
            <a:r>
              <a:rPr b="1"/>
              <a:t>Pama-Nyungan </a:t>
            </a:r>
            <a:r>
              <a:t>(Tsunoda 2006), </a:t>
            </a:r>
            <a:r>
              <a:rPr b="1"/>
              <a:t>Arawak</a:t>
            </a:r>
            <a:r>
              <a:t> (Brandão 2014) etc.;</a:t>
            </a:r>
          </a:p>
        </p:txBody>
      </p:sp>
      <p:sp>
        <p:nvSpPr>
          <p:cNvPr id="772" name="Rettangolo 13"/>
          <p:cNvSpPr/>
          <p:nvPr/>
        </p:nvSpPr>
        <p:spPr>
          <a:xfrm>
            <a:off x="1364289" y="4979629"/>
            <a:ext cx="9463422" cy="848256"/>
          </a:xfrm>
          <a:prstGeom prst="rect">
            <a:avLst/>
          </a:prstGeom>
          <a:ln w="31750">
            <a:solidFill>
              <a:srgbClr val="B02418"/>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2200"/>
            </a:pPr>
            <a:r>
              <a:t>This process has been mostly investigated with respect to </a:t>
            </a:r>
            <a:r>
              <a:rPr b="1">
                <a:latin typeface="Arial"/>
                <a:ea typeface="Arial"/>
                <a:cs typeface="Arial"/>
                <a:sym typeface="Arial"/>
              </a:rPr>
              <a:t>reflexive</a:t>
            </a:r>
            <a:r>
              <a:t> markers, but in principle underlies also markers originating in other </a:t>
            </a:r>
            <a:r>
              <a:rPr b="1">
                <a:latin typeface="Arial"/>
                <a:ea typeface="Arial"/>
                <a:cs typeface="Arial"/>
                <a:sym typeface="Arial"/>
              </a:rPr>
              <a:t>voice functions</a:t>
            </a:r>
            <a:r>
              <a:t>;</a:t>
            </a:r>
          </a:p>
        </p:txBody>
      </p:sp>
      <p:sp>
        <p:nvSpPr>
          <p:cNvPr id="773" name="Freccia"/>
          <p:cNvSpPr/>
          <p:nvPr/>
        </p:nvSpPr>
        <p:spPr>
          <a:xfrm rot="2821243">
            <a:off x="7005913" y="2128011"/>
            <a:ext cx="1290308" cy="315113"/>
          </a:xfrm>
          <a:prstGeom prst="rightArrow">
            <a:avLst>
              <a:gd name="adj1" fmla="val 52239"/>
              <a:gd name="adj2" fmla="val 110435"/>
            </a:avLst>
          </a:prstGeom>
          <a:solidFill>
            <a:srgbClr val="EE3E40"/>
          </a:solidFill>
          <a:ln w="12700">
            <a:miter lim="400000"/>
          </a:ln>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6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77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7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4" nodeType="clickEffect">
                                  <p:stCondLst>
                                    <p:cond delay="0"/>
                                  </p:stCondLst>
                                  <p:iterate>
                                    <p:tmAbs val="0"/>
                                  </p:iterate>
                                  <p:childTnLst>
                                    <p:set>
                                      <p:cBhvr>
                                        <p:cTn id="16" fill="hold"/>
                                        <p:tgtEl>
                                          <p:spTgt spid="76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77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6" nodeType="clickEffect">
                                  <p:stCondLst>
                                    <p:cond delay="0"/>
                                  </p:stCondLst>
                                  <p:iterate>
                                    <p:tmAbs val="0"/>
                                  </p:iterate>
                                  <p:childTnLst>
                                    <p:set>
                                      <p:cBhvr>
                                        <p:cTn id="23" fill="hold"/>
                                        <p:tgtEl>
                                          <p:spTgt spid="77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7" nodeType="clickEffect">
                                  <p:stCondLst>
                                    <p:cond delay="0"/>
                                  </p:stCondLst>
                                  <p:iterate>
                                    <p:tmAbs val="0"/>
                                  </p:iterate>
                                  <p:childTnLst>
                                    <p:set>
                                      <p:cBhvr>
                                        <p:cTn id="27" fill="hold"/>
                                        <p:tgtEl>
                                          <p:spTgt spid="7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7" grpId="3" animBg="1" advAuto="0"/>
      <p:bldP spid="768" grpId="4" animBg="1" advAuto="0"/>
      <p:bldP spid="769" grpId="1" animBg="1" advAuto="0"/>
      <p:bldP spid="770" grpId="2" animBg="1" advAuto="0"/>
      <p:bldP spid="771" grpId="6" animBg="1" advAuto="0"/>
      <p:bldP spid="772" grpId="7" animBg="1" advAuto="0"/>
      <p:bldP spid="773" grpId="5" animBg="1" advAuto="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Reflexive &gt; oppositional"/>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Reflexive &gt; oppositional</a:t>
            </a:r>
          </a:p>
        </p:txBody>
      </p:sp>
      <p:sp>
        <p:nvSpPr>
          <p:cNvPr id="776" name="Segnaposto testo 9"/>
          <p:cNvSpPr>
            <a:spLocks noGrp="1"/>
          </p:cNvSpPr>
          <p:nvPr>
            <p:ph type="body" idx="21"/>
          </p:nvPr>
        </p:nvSpPr>
        <p:spPr>
          <a:xfrm>
            <a:off x="6978847" y="1407086"/>
            <a:ext cx="5146387" cy="241022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algn="just" defTabSz="365760">
              <a:lnSpc>
                <a:spcPct val="100000"/>
              </a:lnSpc>
              <a:spcBef>
                <a:spcPts val="0"/>
              </a:spcBef>
              <a:defRPr sz="1920" b="0">
                <a:solidFill>
                  <a:srgbClr val="000000"/>
                </a:solidFill>
              </a:defRPr>
            </a:pPr>
            <a:r>
              <a:t>Reflexive &gt; passive as </a:t>
            </a:r>
            <a:r>
              <a:rPr b="1"/>
              <a:t>grammaticalization:</a:t>
            </a:r>
          </a:p>
          <a:p>
            <a:pPr algn="just" defTabSz="365760">
              <a:lnSpc>
                <a:spcPct val="100000"/>
              </a:lnSpc>
              <a:spcBef>
                <a:spcPts val="0"/>
              </a:spcBef>
              <a:defRPr sz="1920" b="0">
                <a:solidFill>
                  <a:srgbClr val="000000"/>
                </a:solidFill>
              </a:defRPr>
            </a:pPr>
            <a:endParaRPr b="1"/>
          </a:p>
          <a:p>
            <a:pPr marL="256673" indent="-256673" algn="just" defTabSz="365760">
              <a:lnSpc>
                <a:spcPct val="100000"/>
              </a:lnSpc>
              <a:spcBef>
                <a:spcPts val="0"/>
              </a:spcBef>
              <a:buSzPct val="100000"/>
              <a:buAutoNum type="romanLcPeriod"/>
              <a:defRPr sz="1920" b="0">
                <a:solidFill>
                  <a:srgbClr val="000000"/>
                </a:solidFill>
              </a:defRPr>
            </a:pPr>
            <a:r>
              <a:rPr b="1"/>
              <a:t>extension</a:t>
            </a:r>
            <a:r>
              <a:t> to new semantic/syntactic contexts</a:t>
            </a:r>
          </a:p>
          <a:p>
            <a:pPr marL="256673" indent="-256673" algn="just" defTabSz="365760">
              <a:lnSpc>
                <a:spcPct val="100000"/>
              </a:lnSpc>
              <a:spcBef>
                <a:spcPts val="0"/>
              </a:spcBef>
              <a:buSzPct val="100000"/>
              <a:buAutoNum type="romanLcPeriod"/>
              <a:defRPr sz="1920" b="0">
                <a:solidFill>
                  <a:srgbClr val="000000"/>
                </a:solidFill>
              </a:defRPr>
            </a:pPr>
            <a:r>
              <a:t>increasing morphological </a:t>
            </a:r>
            <a:r>
              <a:rPr b="1"/>
              <a:t>fusion</a:t>
            </a:r>
          </a:p>
          <a:p>
            <a:pPr marL="256673" indent="-256673" algn="just" defTabSz="365760">
              <a:lnSpc>
                <a:spcPct val="100000"/>
              </a:lnSpc>
              <a:spcBef>
                <a:spcPts val="0"/>
              </a:spcBef>
              <a:buSzPct val="100000"/>
              <a:buAutoNum type="romanLcPeriod"/>
              <a:defRPr sz="1920" b="0">
                <a:solidFill>
                  <a:srgbClr val="000000"/>
                </a:solidFill>
              </a:defRPr>
            </a:pPr>
            <a:r>
              <a:t>development of a “speaker-based </a:t>
            </a:r>
            <a:r>
              <a:rPr b="1"/>
              <a:t>subjective</a:t>
            </a:r>
            <a:r>
              <a:t>  meaning” (Traugott 2010) ?</a:t>
            </a:r>
          </a:p>
          <a:p>
            <a:pPr algn="just" defTabSz="365760">
              <a:lnSpc>
                <a:spcPct val="100000"/>
              </a:lnSpc>
              <a:spcBef>
                <a:spcPts val="0"/>
              </a:spcBef>
              <a:defRPr sz="1920" b="0">
                <a:solidFill>
                  <a:srgbClr val="000000"/>
                </a:solidFill>
              </a:defRPr>
            </a:pPr>
            <a:endParaRPr/>
          </a:p>
          <a:p>
            <a:pPr algn="just" defTabSz="365760">
              <a:lnSpc>
                <a:spcPct val="100000"/>
              </a:lnSpc>
              <a:spcBef>
                <a:spcPts val="0"/>
              </a:spcBef>
              <a:defRPr sz="1920" b="0">
                <a:solidFill>
                  <a:srgbClr val="000000"/>
                </a:solidFill>
              </a:defRPr>
            </a:pPr>
            <a:r>
              <a:t>—&gt; secondary grammaticalization (Breban 2014)</a:t>
            </a:r>
          </a:p>
        </p:txBody>
      </p:sp>
      <p:sp>
        <p:nvSpPr>
          <p:cNvPr id="777"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141</a:t>
            </a:fld>
            <a:endParaRPr/>
          </a:p>
        </p:txBody>
      </p:sp>
      <p:pic>
        <p:nvPicPr>
          <p:cNvPr id="778" name="Immagine" descr="Immagine"/>
          <p:cNvPicPr>
            <a:picLocks noChangeAspect="1"/>
          </p:cNvPicPr>
          <p:nvPr/>
        </p:nvPicPr>
        <p:blipFill>
          <a:blip r:embed="rId2"/>
          <a:stretch>
            <a:fillRect/>
          </a:stretch>
        </p:blipFill>
        <p:spPr>
          <a:xfrm>
            <a:off x="421216" y="1339850"/>
            <a:ext cx="6315092" cy="4011125"/>
          </a:xfrm>
          <a:prstGeom prst="rect">
            <a:avLst/>
          </a:prstGeom>
          <a:ln w="12700">
            <a:miter lim="400000"/>
          </a:ln>
        </p:spPr>
      </p:pic>
      <p:pic>
        <p:nvPicPr>
          <p:cNvPr id="779" name="Immagine" descr="Immagine"/>
          <p:cNvPicPr>
            <a:picLocks noChangeAspect="1"/>
          </p:cNvPicPr>
          <p:nvPr/>
        </p:nvPicPr>
        <p:blipFill>
          <a:blip r:embed="rId3"/>
          <a:stretch>
            <a:fillRect/>
          </a:stretch>
        </p:blipFill>
        <p:spPr>
          <a:xfrm>
            <a:off x="4578124" y="4049285"/>
            <a:ext cx="7656210" cy="2133499"/>
          </a:xfrm>
          <a:prstGeom prst="rect">
            <a:avLst/>
          </a:prstGeom>
          <a:ln w="12700">
            <a:miter lim="400000"/>
          </a:ln>
        </p:spPr>
      </p:pic>
      <p:sp>
        <p:nvSpPr>
          <p:cNvPr id="780" name="Haspelmath 1990, 2003"/>
          <p:cNvSpPr txBox="1"/>
          <p:nvPr/>
        </p:nvSpPr>
        <p:spPr>
          <a:xfrm>
            <a:off x="77185" y="5760123"/>
            <a:ext cx="2305755"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Haspelmath 1990, 2003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 grpId="3" animBg="1" advAuto="0"/>
      <p:bldP spid="778" grpId="1" animBg="1" advAuto="0"/>
      <p:bldP spid="779" grpId="2" animBg="1" advAuto="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Reflexive &gt; autocausative &gt; decausative"/>
          <p:cNvSpPr txBox="1">
            <a:spLocks noGrp="1"/>
          </p:cNvSpPr>
          <p:nvPr>
            <p:ph type="body" sz="quarter" idx="1"/>
          </p:nvPr>
        </p:nvSpPr>
        <p:spPr>
          <a:prstGeom prst="rect">
            <a:avLst/>
          </a:prstGeom>
        </p:spPr>
        <p:txBody>
          <a:bodyPr>
            <a:normAutofit lnSpcReduction="10000"/>
          </a:bodyPr>
          <a:lstStyle>
            <a:lvl1pPr defTabSz="859536">
              <a:spcBef>
                <a:spcPts val="900"/>
              </a:spcBef>
              <a:defRPr sz="4136"/>
            </a:lvl1pPr>
          </a:lstStyle>
          <a:p>
            <a:r>
              <a:t>Reflexive &gt; autocausative &gt; decausative</a:t>
            </a:r>
          </a:p>
        </p:txBody>
      </p:sp>
      <p:sp>
        <p:nvSpPr>
          <p:cNvPr id="783" name="Segnaposto testo 9"/>
          <p:cNvSpPr>
            <a:spLocks noGrp="1"/>
          </p:cNvSpPr>
          <p:nvPr>
            <p:ph type="body" idx="21"/>
          </p:nvPr>
        </p:nvSpPr>
        <p:spPr>
          <a:xfrm>
            <a:off x="838199" y="1571403"/>
            <a:ext cx="10179736" cy="422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8686" marR="337870" algn="just" defTabSz="329184">
              <a:lnSpc>
                <a:spcPct val="100000"/>
              </a:lnSpc>
              <a:spcBef>
                <a:spcPts val="0"/>
              </a:spcBef>
              <a:defRPr sz="1920" b="0">
                <a:solidFill>
                  <a:srgbClr val="000000"/>
                </a:solidFill>
                <a:latin typeface="Arial"/>
                <a:ea typeface="Arial"/>
                <a:cs typeface="Arial"/>
                <a:sym typeface="Arial"/>
              </a:defRPr>
            </a:pPr>
            <a:r>
              <a:t>“The semantic mechanism of the transition from reflexive [to anticausative] is clearly an instance  of semantic bleaching. The main difference between reflexive and anticausative is that the latter  are mostly non-agentive. </a:t>
            </a:r>
            <a:r>
              <a:rPr b="1"/>
              <a:t>Dropping the agency restriction</a:t>
            </a:r>
            <a:r>
              <a:t> on reflexives automatically leads to  anticausatives.” (Haspelmath 1990: 44)</a:t>
            </a:r>
          </a:p>
          <a:p>
            <a:pPr marL="8686" marR="337870" algn="just" defTabSz="329184">
              <a:lnSpc>
                <a:spcPct val="100000"/>
              </a:lnSpc>
              <a:spcBef>
                <a:spcPts val="0"/>
              </a:spcBef>
              <a:defRPr sz="1920" b="0">
                <a:solidFill>
                  <a:srgbClr val="000000"/>
                </a:solidFill>
                <a:latin typeface="Arial"/>
                <a:ea typeface="Arial"/>
                <a:cs typeface="Arial"/>
                <a:sym typeface="Arial"/>
              </a:defRPr>
            </a:pPr>
            <a:endParaRPr/>
          </a:p>
          <a:p>
            <a:pPr marL="8686" marR="337870" algn="just" defTabSz="329184">
              <a:lnSpc>
                <a:spcPct val="100000"/>
              </a:lnSpc>
              <a:spcBef>
                <a:spcPts val="0"/>
              </a:spcBef>
              <a:defRPr sz="1920" b="0">
                <a:solidFill>
                  <a:srgbClr val="000000"/>
                </a:solidFill>
                <a:latin typeface="Arial"/>
                <a:ea typeface="Arial"/>
                <a:cs typeface="Arial"/>
                <a:sym typeface="Arial"/>
              </a:defRPr>
            </a:pPr>
            <a:endParaRPr/>
          </a:p>
          <a:p>
            <a:pPr marL="8686" marR="337870" algn="just" defTabSz="329184">
              <a:lnSpc>
                <a:spcPct val="100000"/>
              </a:lnSpc>
              <a:spcBef>
                <a:spcPts val="0"/>
              </a:spcBef>
              <a:defRPr sz="1920" b="0">
                <a:solidFill>
                  <a:srgbClr val="000000"/>
                </a:solidFill>
                <a:latin typeface="Arial"/>
                <a:ea typeface="Arial"/>
                <a:cs typeface="Arial"/>
                <a:sym typeface="Arial"/>
              </a:defRPr>
            </a:pPr>
            <a:endParaRPr/>
          </a:p>
          <a:p>
            <a:pPr marL="8686" marR="337870" algn="just" defTabSz="329184">
              <a:lnSpc>
                <a:spcPct val="100000"/>
              </a:lnSpc>
              <a:spcBef>
                <a:spcPts val="0"/>
              </a:spcBef>
              <a:defRPr sz="1920" b="0">
                <a:solidFill>
                  <a:srgbClr val="000000"/>
                </a:solidFill>
                <a:latin typeface="Arial"/>
                <a:ea typeface="Arial"/>
                <a:cs typeface="Arial"/>
                <a:sym typeface="Arial"/>
              </a:defRPr>
            </a:pPr>
            <a:r>
              <a:t>“The idea that </a:t>
            </a:r>
            <a:r>
              <a:rPr b="1"/>
              <a:t>motion verbs</a:t>
            </a:r>
            <a:r>
              <a:t> provide the </a:t>
            </a:r>
            <a:r>
              <a:rPr b="1"/>
              <a:t>lexical basis </a:t>
            </a:r>
            <a:r>
              <a:t>for the shift from reflexive to anticausative is  supported by the fact that with these verbs the shift required only a </a:t>
            </a:r>
            <a:r>
              <a:rPr b="1"/>
              <a:t>minimal adjustment</a:t>
            </a:r>
            <a:r>
              <a:t>: the  unique argument of predication, originally doubling as agent and theme, was divested of one of  its two semantic roles.” (Holvoet 2020: 119)</a:t>
            </a:r>
          </a:p>
        </p:txBody>
      </p:sp>
      <p:pic>
        <p:nvPicPr>
          <p:cNvPr id="784" name="Immagine" descr="Immagine"/>
          <p:cNvPicPr>
            <a:picLocks noChangeAspect="1"/>
          </p:cNvPicPr>
          <p:nvPr/>
        </p:nvPicPr>
        <p:blipFill>
          <a:blip r:embed="rId2"/>
          <a:stretch>
            <a:fillRect/>
          </a:stretch>
        </p:blipFill>
        <p:spPr>
          <a:xfrm>
            <a:off x="838199" y="1571403"/>
            <a:ext cx="9469108" cy="1211789"/>
          </a:xfrm>
          <a:prstGeom prst="rect">
            <a:avLst/>
          </a:prstGeom>
          <a:ln w="12700">
            <a:miter lim="400000"/>
          </a:ln>
        </p:spPr>
      </p:pic>
      <p:sp>
        <p:nvSpPr>
          <p:cNvPr id="785"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8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8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iterate>
                                    <p:tmAbs val="0"/>
                                  </p:iterate>
                                  <p:childTnLst>
                                    <p:set>
                                      <p:cBhvr>
                                        <p:cTn id="10" fill="hold"/>
                                        <p:tgtEl>
                                          <p:spTgt spid="784"/>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1" nodeType="afterEffect">
                                  <p:stCondLst>
                                    <p:cond delay="0"/>
                                  </p:stCondLst>
                                  <p:iterate>
                                    <p:tmAbs val="0"/>
                                  </p:iterate>
                                  <p:childTnLst>
                                    <p:set>
                                      <p:cBhvr>
                                        <p:cTn id="13" fill="hold"/>
                                        <p:tgtEl>
                                          <p:spTgt spid="78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783">
                                            <p:txEl>
                                              <p:pRg st="2" end="2"/>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78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7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3" grpId="1" build="p" bldLvl="5" animBg="1" advAuto="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Directionality in the diachrony of voic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Directionality in the diachrony of voice</a:t>
            </a:r>
          </a:p>
        </p:txBody>
      </p:sp>
      <p:pic>
        <p:nvPicPr>
          <p:cNvPr id="788" name="Segnaposto contenuto 6" descr="Segnaposto contenuto 6"/>
          <p:cNvPicPr>
            <a:picLocks noChangeAspect="1"/>
          </p:cNvPicPr>
          <p:nvPr/>
        </p:nvPicPr>
        <p:blipFill>
          <a:blip r:embed="rId2"/>
          <a:stretch>
            <a:fillRect/>
          </a:stretch>
        </p:blipFill>
        <p:spPr>
          <a:xfrm>
            <a:off x="2607475" y="1216939"/>
            <a:ext cx="6977050" cy="4788173"/>
          </a:xfrm>
          <a:prstGeom prst="rect">
            <a:avLst/>
          </a:prstGeom>
          <a:ln w="12700">
            <a:miter lim="400000"/>
          </a:ln>
        </p:spPr>
      </p:pic>
      <p:sp>
        <p:nvSpPr>
          <p:cNvPr id="789" name="Segnaposto numero diapositiva 2"/>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143</a:t>
            </a:fld>
            <a:endParaRPr/>
          </a:p>
        </p:txBody>
      </p:sp>
      <p:sp>
        <p:nvSpPr>
          <p:cNvPr id="790" name="CasellaDiTesto 9"/>
          <p:cNvSpPr txBox="1"/>
          <p:nvPr/>
        </p:nvSpPr>
        <p:spPr>
          <a:xfrm>
            <a:off x="10241905" y="5783991"/>
            <a:ext cx="1589930"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Bahrt 2020: 274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 grpId="1" animBg="1" advAuto="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How do non-oppositional verbs come about?"/>
          <p:cNvSpPr txBox="1">
            <a:spLocks noGrp="1"/>
          </p:cNvSpPr>
          <p:nvPr>
            <p:ph type="body" sz="quarter" idx="1"/>
          </p:nvPr>
        </p:nvSpPr>
        <p:spPr>
          <a:prstGeom prst="rect">
            <a:avLst/>
          </a:prstGeom>
        </p:spPr>
        <p:txBody>
          <a:bodyPr/>
          <a:lstStyle>
            <a:lvl1pPr defTabSz="749808">
              <a:spcBef>
                <a:spcPts val="800"/>
              </a:spcBef>
              <a:defRPr sz="3607"/>
            </a:lvl1pPr>
          </a:lstStyle>
          <a:p>
            <a:r>
              <a:t>How do non-oppositional verbs come about?</a:t>
            </a:r>
          </a:p>
        </p:txBody>
      </p:sp>
      <p:sp>
        <p:nvSpPr>
          <p:cNvPr id="793" name="Segnaposto testo 9"/>
          <p:cNvSpPr>
            <a:spLocks noGrp="1"/>
          </p:cNvSpPr>
          <p:nvPr>
            <p:ph type="body" idx="21"/>
          </p:nvPr>
        </p:nvSpPr>
        <p:spPr>
          <a:xfrm>
            <a:off x="838198" y="1594808"/>
            <a:ext cx="10773233"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47048" indent="-247048" algn="just" defTabSz="352043">
              <a:lnSpc>
                <a:spcPct val="100000"/>
              </a:lnSpc>
              <a:spcBef>
                <a:spcPts val="600"/>
              </a:spcBef>
              <a:buSzPct val="100000"/>
              <a:buChar char="•"/>
              <a:defRPr sz="2464" b="0">
                <a:solidFill>
                  <a:srgbClr val="000000"/>
                </a:solidFill>
              </a:defRPr>
            </a:pPr>
            <a:r>
              <a:t>‘‘Whenever a linguistic form falls outside the productive rules of grammar it becomes </a:t>
            </a:r>
            <a:r>
              <a:rPr b="1">
                <a:solidFill>
                  <a:srgbClr val="B02418"/>
                </a:solidFill>
              </a:rPr>
              <a:t>lexicalized</a:t>
            </a:r>
            <a:r>
              <a:t>’’ (Anttila 1989 [1972]:151)</a:t>
            </a:r>
            <a:endParaRPr sz="924"/>
          </a:p>
          <a:p>
            <a:pPr marL="247048" indent="-247048" algn="just" defTabSz="352043">
              <a:lnSpc>
                <a:spcPct val="100000"/>
              </a:lnSpc>
              <a:spcBef>
                <a:spcPts val="0"/>
              </a:spcBef>
              <a:buSzPct val="100000"/>
              <a:buChar char="•"/>
              <a:defRPr sz="2464" b="0">
                <a:solidFill>
                  <a:srgbClr val="000000"/>
                </a:solidFill>
              </a:defRPr>
            </a:pPr>
            <a:r>
              <a:t>“Furthermore, combinations of the verbal root and the valence-changing morpheme show a tendency toward </a:t>
            </a:r>
            <a:r>
              <a:rPr b="1">
                <a:solidFill>
                  <a:srgbClr val="B02418"/>
                </a:solidFill>
              </a:rPr>
              <a:t>lexicalization</a:t>
            </a:r>
            <a:r>
              <a:t>, i.e. loss of semantic segmentability. A good […] is provided by </a:t>
            </a:r>
            <a:r>
              <a:rPr b="1">
                <a:solidFill>
                  <a:srgbClr val="B02418"/>
                </a:solidFill>
              </a:rPr>
              <a:t>deponents</a:t>
            </a:r>
            <a:r>
              <a:t>.” (Haspelmath &amp; Müller-Bardey 2004: 1139) </a:t>
            </a:r>
          </a:p>
          <a:p>
            <a:pPr algn="just" defTabSz="352043">
              <a:lnSpc>
                <a:spcPct val="100000"/>
              </a:lnSpc>
              <a:spcBef>
                <a:spcPts val="0"/>
              </a:spcBef>
              <a:defRPr sz="2464" b="0">
                <a:solidFill>
                  <a:srgbClr val="000000"/>
                </a:solidFill>
              </a:defRPr>
            </a:pPr>
            <a:endParaRPr sz="924"/>
          </a:p>
          <a:p>
            <a:pPr algn="just" defTabSz="352043">
              <a:lnSpc>
                <a:spcPct val="100000"/>
              </a:lnSpc>
              <a:spcBef>
                <a:spcPts val="0"/>
              </a:spcBef>
              <a:defRPr sz="924" b="0">
                <a:solidFill>
                  <a:srgbClr val="000000"/>
                </a:solidFill>
              </a:defRPr>
            </a:pPr>
            <a:endParaRPr sz="924"/>
          </a:p>
          <a:p>
            <a:pPr marL="1040129" lvl="3" indent="-512063" algn="just" defTabSz="352043">
              <a:lnSpc>
                <a:spcPct val="100000"/>
              </a:lnSpc>
              <a:spcBef>
                <a:spcPts val="0"/>
              </a:spcBef>
              <a:buAutoNum type="romanLcPeriod"/>
              <a:defRPr sz="2464" b="0">
                <a:solidFill>
                  <a:srgbClr val="000000"/>
                </a:solidFill>
              </a:defRPr>
            </a:pPr>
            <a:r>
              <a:t>Latin </a:t>
            </a:r>
            <a:r>
              <a:rPr i="1"/>
              <a:t>quassare </a:t>
            </a:r>
            <a:r>
              <a:t>‘shake, break’ &gt; Lat. vulg. </a:t>
            </a:r>
            <a:r>
              <a:rPr i="1"/>
              <a:t>quassiare</a:t>
            </a:r>
            <a:endParaRPr sz="924"/>
          </a:p>
          <a:p>
            <a:pPr marL="1040129" lvl="3" indent="-512063" algn="just" defTabSz="352043">
              <a:lnSpc>
                <a:spcPct val="100000"/>
              </a:lnSpc>
              <a:spcBef>
                <a:spcPts val="0"/>
              </a:spcBef>
              <a:buAutoNum type="romanLcPeriod"/>
              <a:defRPr sz="2464" b="0">
                <a:solidFill>
                  <a:srgbClr val="000000"/>
                </a:solidFill>
              </a:defRPr>
            </a:pPr>
            <a:r>
              <a:t>Old Spanish </a:t>
            </a:r>
            <a:r>
              <a:rPr i="1"/>
              <a:t>quejar </a:t>
            </a:r>
            <a:r>
              <a:t>‘afflict (tr.)’ vs. </a:t>
            </a:r>
            <a:r>
              <a:rPr i="1"/>
              <a:t>quejar</a:t>
            </a:r>
            <a:r>
              <a:rPr b="1" i="1"/>
              <a:t>se</a:t>
            </a:r>
            <a:r>
              <a:rPr i="1"/>
              <a:t> </a:t>
            </a:r>
            <a:r>
              <a:t>‘be afflicted’</a:t>
            </a:r>
          </a:p>
          <a:p>
            <a:pPr marL="1040129" lvl="3" indent="-512063" algn="just" defTabSz="352043">
              <a:lnSpc>
                <a:spcPct val="100000"/>
              </a:lnSpc>
              <a:spcBef>
                <a:spcPts val="0"/>
              </a:spcBef>
              <a:buAutoNum type="romanLcPeriod"/>
              <a:defRPr sz="2464" b="0">
                <a:solidFill>
                  <a:srgbClr val="000000"/>
                </a:solidFill>
              </a:defRPr>
            </a:pPr>
            <a:r>
              <a:t>Old Spanish </a:t>
            </a:r>
            <a:r>
              <a:rPr i="1"/>
              <a:t>quejar </a:t>
            </a:r>
            <a:r>
              <a:t>‘afflict (tr.)’ vs. </a:t>
            </a:r>
            <a:r>
              <a:rPr i="1"/>
              <a:t>quejar</a:t>
            </a:r>
            <a:r>
              <a:rPr b="1" i="1"/>
              <a:t>se</a:t>
            </a:r>
            <a:r>
              <a:rPr i="1"/>
              <a:t> </a:t>
            </a:r>
            <a:r>
              <a:t>‘feel pain’    </a:t>
            </a:r>
            <a:r>
              <a:rPr b="1" cap="small"/>
              <a:t>lexicalization</a:t>
            </a:r>
            <a:endParaRPr sz="924"/>
          </a:p>
          <a:p>
            <a:pPr marL="1040129" lvl="3" indent="-512063" algn="just" defTabSz="352043">
              <a:lnSpc>
                <a:spcPct val="100000"/>
              </a:lnSpc>
              <a:spcBef>
                <a:spcPts val="0"/>
              </a:spcBef>
              <a:buAutoNum type="romanLcPeriod"/>
              <a:defRPr sz="2464" b="0">
                <a:solidFill>
                  <a:srgbClr val="000000"/>
                </a:solidFill>
              </a:defRPr>
            </a:pPr>
            <a:r>
              <a:t>Spanish </a:t>
            </a:r>
            <a:r>
              <a:rPr i="1"/>
              <a:t>quejar</a:t>
            </a:r>
            <a:r>
              <a:rPr b="1" i="1"/>
              <a:t>se</a:t>
            </a:r>
            <a:r>
              <a:rPr i="1"/>
              <a:t> </a:t>
            </a:r>
            <a:r>
              <a:t>‘complain’                                                 </a:t>
            </a:r>
            <a:r>
              <a:rPr b="1" cap="small"/>
              <a:t>loss</a:t>
            </a:r>
          </a:p>
        </p:txBody>
      </p:sp>
      <p:sp>
        <p:nvSpPr>
          <p:cNvPr id="794"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9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9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93">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793">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79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79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79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79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iterate>
                                    <p:tmAbs val="0"/>
                                  </p:iterate>
                                  <p:childTnLst>
                                    <p:set>
                                      <p:cBhvr>
                                        <p:cTn id="34" fill="hold"/>
                                        <p:tgtEl>
                                          <p:spTgt spid="79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3" grpId="1" build="p" bldLvl="5" animBg="1" advAuto="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How do non-oppositional verbs come about?"/>
          <p:cNvSpPr txBox="1">
            <a:spLocks noGrp="1"/>
          </p:cNvSpPr>
          <p:nvPr>
            <p:ph type="body" sz="quarter" idx="1"/>
          </p:nvPr>
        </p:nvSpPr>
        <p:spPr>
          <a:prstGeom prst="rect">
            <a:avLst/>
          </a:prstGeom>
        </p:spPr>
        <p:txBody>
          <a:bodyPr/>
          <a:lstStyle>
            <a:lvl1pPr defTabSz="749808">
              <a:spcBef>
                <a:spcPts val="800"/>
              </a:spcBef>
              <a:defRPr sz="3607"/>
            </a:lvl1pPr>
          </a:lstStyle>
          <a:p>
            <a:r>
              <a:t>How do non-oppositional verbs come about?</a:t>
            </a:r>
          </a:p>
        </p:txBody>
      </p:sp>
      <p:sp>
        <p:nvSpPr>
          <p:cNvPr id="797"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algn="just" defTabSz="352043">
              <a:lnSpc>
                <a:spcPct val="100000"/>
              </a:lnSpc>
              <a:spcBef>
                <a:spcPts val="0"/>
              </a:spcBef>
              <a:defRPr sz="2464" b="0">
                <a:solidFill>
                  <a:srgbClr val="000000"/>
                </a:solidFill>
              </a:defRPr>
            </a:pPr>
            <a:r>
              <a:t>“[…] middle morphology is </a:t>
            </a:r>
            <a:r>
              <a:rPr b="1">
                <a:solidFill>
                  <a:srgbClr val="B02418"/>
                </a:solidFill>
              </a:rPr>
              <a:t>generalized</a:t>
            </a:r>
            <a:r>
              <a:t> to marking semantic verb classes with </a:t>
            </a:r>
            <a:r>
              <a:rPr b="1">
                <a:solidFill>
                  <a:srgbClr val="B02418"/>
                </a:solidFill>
              </a:rPr>
              <a:t>properties similar</a:t>
            </a:r>
            <a:r>
              <a:rPr b="1"/>
              <a:t> </a:t>
            </a:r>
            <a:r>
              <a:t>to that of the differential readings.” (Kaufmann 2007: 1688)</a:t>
            </a:r>
          </a:p>
          <a:p>
            <a:pPr algn="just" defTabSz="352043">
              <a:lnSpc>
                <a:spcPct val="100000"/>
              </a:lnSpc>
              <a:spcBef>
                <a:spcPts val="0"/>
              </a:spcBef>
              <a:defRPr sz="2464" b="0">
                <a:solidFill>
                  <a:srgbClr val="000000"/>
                </a:solidFill>
              </a:defRPr>
            </a:pPr>
            <a:endParaRPr sz="924"/>
          </a:p>
          <a:p>
            <a:pPr algn="just" defTabSz="352043">
              <a:lnSpc>
                <a:spcPct val="100000"/>
              </a:lnSpc>
              <a:spcBef>
                <a:spcPts val="0"/>
              </a:spcBef>
              <a:defRPr sz="924" b="0">
                <a:solidFill>
                  <a:srgbClr val="000000"/>
                </a:solidFill>
              </a:defRPr>
            </a:pPr>
            <a:endParaRPr sz="924"/>
          </a:p>
          <a:p>
            <a:pPr marL="411747" indent="-411747" algn="just" defTabSz="352043">
              <a:lnSpc>
                <a:spcPct val="100000"/>
              </a:lnSpc>
              <a:spcBef>
                <a:spcPts val="400"/>
              </a:spcBef>
              <a:buSzPct val="100000"/>
              <a:buAutoNum type="alphaLcPeriod"/>
              <a:defRPr sz="2464">
                <a:solidFill>
                  <a:srgbClr val="B02418"/>
                </a:solidFill>
              </a:defRPr>
            </a:pPr>
            <a:r>
              <a:t>Optional &gt; obligatory marking</a:t>
            </a:r>
          </a:p>
          <a:p>
            <a:pPr marL="532698" lvl="1" indent="-239328" algn="just" defTabSz="352043">
              <a:lnSpc>
                <a:spcPct val="100000"/>
              </a:lnSpc>
              <a:spcBef>
                <a:spcPts val="0"/>
              </a:spcBef>
              <a:defRPr sz="2387" b="0">
                <a:solidFill>
                  <a:srgbClr val="000000"/>
                </a:solidFill>
              </a:defRPr>
            </a:pPr>
            <a:r>
              <a:t>Lat. </a:t>
            </a:r>
            <a:r>
              <a:rPr i="1"/>
              <a:t>rideo </a:t>
            </a:r>
            <a:r>
              <a:t>‘laugh’ &gt; Sp. </a:t>
            </a:r>
            <a:r>
              <a:rPr i="1"/>
              <a:t>reír(se) &gt; C</a:t>
            </a:r>
            <a:r>
              <a:t>oll. Sp. </a:t>
            </a:r>
            <a:r>
              <a:rPr i="1"/>
              <a:t>reírse </a:t>
            </a:r>
          </a:p>
          <a:p>
            <a:pPr marL="0" lvl="3" indent="528065" algn="just" defTabSz="352043">
              <a:lnSpc>
                <a:spcPct val="100000"/>
              </a:lnSpc>
              <a:spcBef>
                <a:spcPts val="0"/>
              </a:spcBef>
              <a:buSzTx/>
              <a:buNone/>
              <a:defRPr sz="2387" b="0">
                <a:solidFill>
                  <a:srgbClr val="000000"/>
                </a:solidFill>
              </a:defRPr>
            </a:pPr>
            <a:r>
              <a:t>&lt;— </a:t>
            </a:r>
            <a:r>
              <a:rPr i="1"/>
              <a:t>alegrar </a:t>
            </a:r>
            <a:r>
              <a:t>vs. a</a:t>
            </a:r>
            <a:r>
              <a:rPr i="1"/>
              <a:t>legrarse</a:t>
            </a:r>
          </a:p>
          <a:p>
            <a:pPr marL="532698" lvl="1" indent="-239328" algn="just" defTabSz="352043">
              <a:lnSpc>
                <a:spcPct val="100000"/>
              </a:lnSpc>
              <a:spcBef>
                <a:spcPts val="600"/>
              </a:spcBef>
              <a:defRPr sz="2387" b="0">
                <a:solidFill>
                  <a:srgbClr val="000000"/>
                </a:solidFill>
              </a:defRPr>
            </a:pPr>
            <a:r>
              <a:t>L.Lat. </a:t>
            </a:r>
            <a:r>
              <a:rPr i="1"/>
              <a:t>rebellare </a:t>
            </a:r>
            <a:r>
              <a:t>‘repent’ &gt; OFr. </a:t>
            </a:r>
            <a:r>
              <a:rPr i="1"/>
              <a:t>(se) reveler</a:t>
            </a:r>
            <a:r>
              <a:t> &gt; Fr. </a:t>
            </a:r>
            <a:r>
              <a:rPr i="1"/>
              <a:t>se rebeller</a:t>
            </a:r>
          </a:p>
          <a:p>
            <a:pPr algn="just" defTabSz="352043">
              <a:lnSpc>
                <a:spcPct val="100000"/>
              </a:lnSpc>
              <a:spcBef>
                <a:spcPts val="600"/>
              </a:spcBef>
              <a:defRPr sz="2387" b="0">
                <a:solidFill>
                  <a:srgbClr val="000000"/>
                </a:solidFill>
              </a:defRPr>
            </a:pPr>
            <a:endParaRPr sz="924" i="1"/>
          </a:p>
          <a:p>
            <a:pPr marL="411747" indent="-411747" algn="just" defTabSz="352043">
              <a:lnSpc>
                <a:spcPct val="100000"/>
              </a:lnSpc>
              <a:spcBef>
                <a:spcPts val="400"/>
              </a:spcBef>
              <a:buSzPct val="100000"/>
              <a:buAutoNum type="alphaLcPeriod" startAt="2"/>
              <a:defRPr sz="2464">
                <a:solidFill>
                  <a:srgbClr val="B02418"/>
                </a:solidFill>
              </a:defRPr>
            </a:pPr>
            <a:r>
              <a:t>Denominal verbs</a:t>
            </a:r>
          </a:p>
          <a:p>
            <a:pPr algn="just" defTabSz="352043">
              <a:lnSpc>
                <a:spcPct val="100000"/>
              </a:lnSpc>
              <a:spcBef>
                <a:spcPts val="0"/>
              </a:spcBef>
              <a:defRPr sz="2464" b="0">
                <a:solidFill>
                  <a:srgbClr val="000000"/>
                </a:solidFill>
              </a:defRPr>
            </a:pPr>
            <a:r>
              <a:rPr i="1"/>
              <a:t> </a:t>
            </a:r>
            <a:r>
              <a:t> OFr.</a:t>
            </a:r>
            <a:r>
              <a:rPr i="1"/>
              <a:t> se deshoser </a:t>
            </a:r>
            <a:r>
              <a:t>‘take off one’s hose’ </a:t>
            </a:r>
          </a:p>
          <a:p>
            <a:pPr algn="just" defTabSz="352043">
              <a:lnSpc>
                <a:spcPct val="100000"/>
              </a:lnSpc>
              <a:spcBef>
                <a:spcPts val="0"/>
              </a:spcBef>
              <a:defRPr sz="2464" b="0">
                <a:solidFill>
                  <a:srgbClr val="000000"/>
                </a:solidFill>
              </a:defRPr>
            </a:pPr>
            <a:r>
              <a:t>&lt; Germ. </a:t>
            </a:r>
            <a:r>
              <a:rPr i="1"/>
              <a:t>hösa</a:t>
            </a:r>
            <a:r>
              <a:t> &lt;— OFr. </a:t>
            </a:r>
            <a:r>
              <a:rPr i="1"/>
              <a:t>se desarmer   </a:t>
            </a:r>
          </a:p>
        </p:txBody>
      </p:sp>
      <p:sp>
        <p:nvSpPr>
          <p:cNvPr id="798"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145</a:t>
            </a:fld>
            <a:endParaRPr/>
          </a:p>
        </p:txBody>
      </p:sp>
      <p:pic>
        <p:nvPicPr>
          <p:cNvPr id="799" name="Schermata 2022-06-30 alle 14.46.41.png" descr="Schermata 2022-06-30 alle 14.46.41.png"/>
          <p:cNvPicPr>
            <a:picLocks noChangeAspect="1"/>
          </p:cNvPicPr>
          <p:nvPr/>
        </p:nvPicPr>
        <p:blipFill>
          <a:blip r:embed="rId2"/>
          <a:stretch>
            <a:fillRect/>
          </a:stretch>
        </p:blipFill>
        <p:spPr>
          <a:xfrm>
            <a:off x="8339076" y="2495144"/>
            <a:ext cx="3723545" cy="351881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9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9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797">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7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7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797">
                                            <p:txEl>
                                              <p:pRg st="4" end="4"/>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iterate>
                                    <p:tmAbs val="0"/>
                                  </p:iterate>
                                  <p:childTnLst>
                                    <p:set>
                                      <p:cBhvr>
                                        <p:cTn id="25" fill="hold"/>
                                        <p:tgtEl>
                                          <p:spTgt spid="797">
                                            <p:txEl>
                                              <p:pRg st="5" end="5"/>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iterate>
                                    <p:tmAbs val="0"/>
                                  </p:iterate>
                                  <p:childTnLst>
                                    <p:set>
                                      <p:cBhvr>
                                        <p:cTn id="29" fill="hold"/>
                                        <p:tgtEl>
                                          <p:spTgt spid="797">
                                            <p:txEl>
                                              <p:pRg st="6" end="6"/>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1" nodeType="afterEffect">
                                  <p:stCondLst>
                                    <p:cond delay="0"/>
                                  </p:stCondLst>
                                  <p:iterate>
                                    <p:tmAbs val="0"/>
                                  </p:iterate>
                                  <p:childTnLst>
                                    <p:set>
                                      <p:cBhvr>
                                        <p:cTn id="32" fill="hold"/>
                                        <p:tgtEl>
                                          <p:spTgt spid="79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iterate>
                                    <p:tmAbs val="0"/>
                                  </p:iterate>
                                  <p:childTnLst>
                                    <p:set>
                                      <p:cBhvr>
                                        <p:cTn id="36" fill="hold"/>
                                        <p:tgtEl>
                                          <p:spTgt spid="79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797">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797">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79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7" grpId="1" build="p" bldLvl="5" animBg="1" advAuto="0"/>
      <p:bldP spid="799" grpId="2" animBg="1" advAuto="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B. Alternative development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B. Alternative developments?</a:t>
            </a:r>
          </a:p>
        </p:txBody>
      </p:sp>
      <p:sp>
        <p:nvSpPr>
          <p:cNvPr id="802"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146</a:t>
            </a:fld>
            <a:endParaRPr/>
          </a:p>
        </p:txBody>
      </p:sp>
      <p:sp>
        <p:nvSpPr>
          <p:cNvPr id="803" name="oppositional"/>
          <p:cNvSpPr txBox="1"/>
          <p:nvPr/>
        </p:nvSpPr>
        <p:spPr>
          <a:xfrm>
            <a:off x="951548" y="2232662"/>
            <a:ext cx="2565599" cy="405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4000" b="1" cap="small">
                <a:solidFill>
                  <a:srgbClr val="B02418"/>
                </a:solidFill>
              </a:defRPr>
            </a:lvl1pPr>
          </a:lstStyle>
          <a:p>
            <a:r>
              <a:t>oppositional</a:t>
            </a:r>
          </a:p>
        </p:txBody>
      </p:sp>
      <p:sp>
        <p:nvSpPr>
          <p:cNvPr id="804" name="non-oppositional"/>
          <p:cNvSpPr txBox="1"/>
          <p:nvPr/>
        </p:nvSpPr>
        <p:spPr>
          <a:xfrm>
            <a:off x="468675" y="4268506"/>
            <a:ext cx="3531345" cy="510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4000" b="1" cap="small">
                <a:solidFill>
                  <a:srgbClr val="EE3E40"/>
                </a:solidFill>
              </a:defRPr>
            </a:lvl1pPr>
          </a:lstStyle>
          <a:p>
            <a:r>
              <a:t>non-oppositional</a:t>
            </a:r>
          </a:p>
        </p:txBody>
      </p:sp>
      <p:sp>
        <p:nvSpPr>
          <p:cNvPr id="805" name="source"/>
          <p:cNvSpPr txBox="1"/>
          <p:nvPr/>
        </p:nvSpPr>
        <p:spPr>
          <a:xfrm>
            <a:off x="9176723" y="2232662"/>
            <a:ext cx="1384103" cy="405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4000" b="1" cap="small"/>
            </a:lvl1pPr>
          </a:lstStyle>
          <a:p>
            <a:r>
              <a:t>source</a:t>
            </a:r>
          </a:p>
        </p:txBody>
      </p:sp>
      <p:sp>
        <p:nvSpPr>
          <p:cNvPr id="806" name="Freccia"/>
          <p:cNvSpPr/>
          <p:nvPr/>
        </p:nvSpPr>
        <p:spPr>
          <a:xfrm rot="5400000">
            <a:off x="1589193" y="3348120"/>
            <a:ext cx="1290308" cy="315112"/>
          </a:xfrm>
          <a:prstGeom prst="rightArrow">
            <a:avLst>
              <a:gd name="adj1" fmla="val 52239"/>
              <a:gd name="adj2" fmla="val 110435"/>
            </a:avLst>
          </a:prstGeom>
          <a:solidFill>
            <a:srgbClr val="B02418"/>
          </a:solidFill>
          <a:ln w="12700">
            <a:miter lim="400000"/>
          </a:ln>
        </p:spPr>
        <p:txBody>
          <a:bodyPr lIns="45719" rIns="45719" anchor="ctr"/>
          <a:lstStyle/>
          <a:p>
            <a:endParaRPr/>
          </a:p>
        </p:txBody>
      </p:sp>
      <p:sp>
        <p:nvSpPr>
          <p:cNvPr id="807" name="Freccia"/>
          <p:cNvSpPr/>
          <p:nvPr/>
        </p:nvSpPr>
        <p:spPr>
          <a:xfrm rot="5400000">
            <a:off x="5450846" y="3348120"/>
            <a:ext cx="1290308" cy="315112"/>
          </a:xfrm>
          <a:prstGeom prst="rightArrow">
            <a:avLst>
              <a:gd name="adj1" fmla="val 52239"/>
              <a:gd name="adj2" fmla="val 110435"/>
            </a:avLst>
          </a:prstGeom>
          <a:solidFill>
            <a:srgbClr val="EE3E40"/>
          </a:solidFill>
          <a:ln w="12700">
            <a:miter lim="400000"/>
          </a:ln>
        </p:spPr>
        <p:txBody>
          <a:bodyPr lIns="45719" rIns="45719"/>
          <a:lstStyle/>
          <a:p>
            <a:endParaRPr/>
          </a:p>
        </p:txBody>
      </p:sp>
      <p:sp>
        <p:nvSpPr>
          <p:cNvPr id="808" name="non-oppositional"/>
          <p:cNvSpPr txBox="1"/>
          <p:nvPr/>
        </p:nvSpPr>
        <p:spPr>
          <a:xfrm>
            <a:off x="4330327" y="2180374"/>
            <a:ext cx="3531346" cy="510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4000" b="1" cap="small">
                <a:solidFill>
                  <a:srgbClr val="EE3E40"/>
                </a:solidFill>
              </a:defRPr>
            </a:lvl1pPr>
          </a:lstStyle>
          <a:p>
            <a:r>
              <a:t>non-oppositional</a:t>
            </a:r>
          </a:p>
        </p:txBody>
      </p:sp>
      <p:sp>
        <p:nvSpPr>
          <p:cNvPr id="809" name="oppositional"/>
          <p:cNvSpPr txBox="1"/>
          <p:nvPr/>
        </p:nvSpPr>
        <p:spPr>
          <a:xfrm>
            <a:off x="4895458" y="4373083"/>
            <a:ext cx="2565600" cy="405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4000" b="1" cap="small">
                <a:solidFill>
                  <a:srgbClr val="B02418"/>
                </a:solidFill>
              </a:defRPr>
            </a:lvl1pPr>
          </a:lstStyle>
          <a:p>
            <a:r>
              <a:t>oppositional</a:t>
            </a:r>
          </a:p>
        </p:txBody>
      </p:sp>
      <p:sp>
        <p:nvSpPr>
          <p:cNvPr id="810" name="Freccia"/>
          <p:cNvSpPr/>
          <p:nvPr/>
        </p:nvSpPr>
        <p:spPr>
          <a:xfrm rot="7200000">
            <a:off x="8495931" y="3410428"/>
            <a:ext cx="1290307" cy="315113"/>
          </a:xfrm>
          <a:prstGeom prst="rightArrow">
            <a:avLst>
              <a:gd name="adj1" fmla="val 52239"/>
              <a:gd name="adj2" fmla="val 110435"/>
            </a:avLst>
          </a:prstGeom>
          <a:solidFill>
            <a:srgbClr val="B02418"/>
          </a:solidFill>
          <a:ln w="12700">
            <a:miter lim="400000"/>
          </a:ln>
        </p:spPr>
        <p:txBody>
          <a:bodyPr lIns="45719" rIns="45719" anchor="ctr"/>
          <a:lstStyle/>
          <a:p>
            <a:endParaRPr/>
          </a:p>
        </p:txBody>
      </p:sp>
      <p:sp>
        <p:nvSpPr>
          <p:cNvPr id="811" name="Freccia"/>
          <p:cNvSpPr/>
          <p:nvPr/>
        </p:nvSpPr>
        <p:spPr>
          <a:xfrm rot="3600000">
            <a:off x="9966674" y="3408410"/>
            <a:ext cx="1290308" cy="315112"/>
          </a:xfrm>
          <a:prstGeom prst="rightArrow">
            <a:avLst>
              <a:gd name="adj1" fmla="val 52239"/>
              <a:gd name="adj2" fmla="val 110435"/>
            </a:avLst>
          </a:prstGeom>
          <a:solidFill>
            <a:srgbClr val="EE3E40"/>
          </a:solidFill>
          <a:ln w="12700">
            <a:miter lim="400000"/>
          </a:ln>
        </p:spPr>
        <p:txBody>
          <a:bodyPr lIns="45719" rIns="45719"/>
          <a:lstStyle/>
          <a:p>
            <a:endParaRPr/>
          </a:p>
        </p:txBody>
      </p:sp>
      <p:sp>
        <p:nvSpPr>
          <p:cNvPr id="812" name="opp"/>
          <p:cNvSpPr txBox="1"/>
          <p:nvPr/>
        </p:nvSpPr>
        <p:spPr>
          <a:xfrm>
            <a:off x="8356496" y="4320794"/>
            <a:ext cx="720131" cy="4056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4000" b="1" cap="small">
                <a:solidFill>
                  <a:srgbClr val="B02418"/>
                </a:solidFill>
              </a:defRPr>
            </a:lvl1pPr>
          </a:lstStyle>
          <a:p>
            <a:r>
              <a:t>opp</a:t>
            </a:r>
          </a:p>
        </p:txBody>
      </p:sp>
      <p:sp>
        <p:nvSpPr>
          <p:cNvPr id="813" name="non-opp"/>
          <p:cNvSpPr txBox="1"/>
          <p:nvPr/>
        </p:nvSpPr>
        <p:spPr>
          <a:xfrm>
            <a:off x="9923534" y="4268506"/>
            <a:ext cx="1685877" cy="510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4000" b="1" cap="small">
                <a:solidFill>
                  <a:srgbClr val="EE3E40"/>
                </a:solidFill>
              </a:defRPr>
            </a:lvl1pPr>
          </a:lstStyle>
          <a:p>
            <a:r>
              <a:t>non-opp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0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8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8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804">
                                            <p:bg/>
                                          </p:spTgt>
                                        </p:tgtEl>
                                        <p:attrNameLst>
                                          <p:attrName>style.visibility</p:attrName>
                                        </p:attrNameLst>
                                      </p:cBhvr>
                                      <p:to>
                                        <p:strVal val="visible"/>
                                      </p:to>
                                    </p:set>
                                  </p:childTnLst>
                                </p:cTn>
                              </p:par>
                              <p:par>
                                <p:cTn id="17" presetID="1" presetClass="entr" presetSubtype="0" fill="hold" grpId="3" nodeType="withEffect">
                                  <p:stCondLst>
                                    <p:cond delay="0"/>
                                  </p:stCondLst>
                                  <p:iterate>
                                    <p:tmAbs val="0"/>
                                  </p:iterate>
                                  <p:childTnLst>
                                    <p:set>
                                      <p:cBhvr>
                                        <p:cTn id="18" fill="hold"/>
                                        <p:tgtEl>
                                          <p:spTgt spid="80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4" nodeType="clickEffect">
                                  <p:stCondLst>
                                    <p:cond delay="0"/>
                                  </p:stCondLst>
                                  <p:iterate>
                                    <p:tmAbs val="0"/>
                                  </p:iterate>
                                  <p:childTnLst>
                                    <p:set>
                                      <p:cBhvr>
                                        <p:cTn id="22" fill="hold"/>
                                        <p:tgtEl>
                                          <p:spTgt spid="808">
                                            <p:bg/>
                                          </p:spTgt>
                                        </p:tgtEl>
                                        <p:attrNameLst>
                                          <p:attrName>style.visibility</p:attrName>
                                        </p:attrNameLst>
                                      </p:cBhvr>
                                      <p:to>
                                        <p:strVal val="visible"/>
                                      </p:to>
                                    </p:set>
                                  </p:childTnLst>
                                </p:cTn>
                              </p:par>
                              <p:par>
                                <p:cTn id="23" presetID="1" presetClass="entr" presetSubtype="0" fill="hold" grpId="4" nodeType="withEffect">
                                  <p:stCondLst>
                                    <p:cond delay="0"/>
                                  </p:stCondLst>
                                  <p:iterate>
                                    <p:tmAbs val="0"/>
                                  </p:iterate>
                                  <p:childTnLst>
                                    <p:set>
                                      <p:cBhvr>
                                        <p:cTn id="24" fill="hold"/>
                                        <p:tgtEl>
                                          <p:spTgt spid="80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5" nodeType="clickEffect">
                                  <p:stCondLst>
                                    <p:cond delay="0"/>
                                  </p:stCondLst>
                                  <p:iterate>
                                    <p:tmAbs val="0"/>
                                  </p:iterate>
                                  <p:childTnLst>
                                    <p:set>
                                      <p:cBhvr>
                                        <p:cTn id="28" fill="hold"/>
                                        <p:tgtEl>
                                          <p:spTgt spid="80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6" nodeType="clickEffect">
                                  <p:stCondLst>
                                    <p:cond delay="0"/>
                                  </p:stCondLst>
                                  <p:iterate>
                                    <p:tmAbs val="0"/>
                                  </p:iterate>
                                  <p:childTnLst>
                                    <p:set>
                                      <p:cBhvr>
                                        <p:cTn id="32" fill="hold"/>
                                        <p:tgtEl>
                                          <p:spTgt spid="809">
                                            <p:bg/>
                                          </p:spTgt>
                                        </p:tgtEl>
                                        <p:attrNameLst>
                                          <p:attrName>style.visibility</p:attrName>
                                        </p:attrNameLst>
                                      </p:cBhvr>
                                      <p:to>
                                        <p:strVal val="visible"/>
                                      </p:to>
                                    </p:set>
                                  </p:childTnLst>
                                </p:cTn>
                              </p:par>
                              <p:par>
                                <p:cTn id="33" presetID="1" presetClass="entr" presetSubtype="0" fill="hold" grpId="6" nodeType="withEffect">
                                  <p:stCondLst>
                                    <p:cond delay="0"/>
                                  </p:stCondLst>
                                  <p:iterate>
                                    <p:tmAbs val="0"/>
                                  </p:iterate>
                                  <p:childTnLst>
                                    <p:set>
                                      <p:cBhvr>
                                        <p:cTn id="34" fill="hold"/>
                                        <p:tgtEl>
                                          <p:spTgt spid="80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7" nodeType="clickEffect">
                                  <p:stCondLst>
                                    <p:cond delay="0"/>
                                  </p:stCondLst>
                                  <p:iterate>
                                    <p:tmAbs val="0"/>
                                  </p:iterate>
                                  <p:childTnLst>
                                    <p:set>
                                      <p:cBhvr>
                                        <p:cTn id="38" fill="hold"/>
                                        <p:tgtEl>
                                          <p:spTgt spid="805">
                                            <p:bg/>
                                          </p:spTgt>
                                        </p:tgtEl>
                                        <p:attrNameLst>
                                          <p:attrName>style.visibility</p:attrName>
                                        </p:attrNameLst>
                                      </p:cBhvr>
                                      <p:to>
                                        <p:strVal val="visible"/>
                                      </p:to>
                                    </p:set>
                                  </p:childTnLst>
                                </p:cTn>
                              </p:par>
                              <p:par>
                                <p:cTn id="39" presetID="1" presetClass="entr" presetSubtype="0" fill="hold" grpId="7" nodeType="withEffect">
                                  <p:stCondLst>
                                    <p:cond delay="0"/>
                                  </p:stCondLst>
                                  <p:iterate>
                                    <p:tmAbs val="0"/>
                                  </p:iterate>
                                  <p:childTnLst>
                                    <p:set>
                                      <p:cBhvr>
                                        <p:cTn id="40" fill="hold"/>
                                        <p:tgtEl>
                                          <p:spTgt spid="805">
                                            <p:txEl>
                                              <p:pRg st="0" end="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8" nodeType="clickEffect">
                                  <p:stCondLst>
                                    <p:cond delay="0"/>
                                  </p:stCondLst>
                                  <p:iterate>
                                    <p:tmAbs val="0"/>
                                  </p:iterate>
                                  <p:childTnLst>
                                    <p:set>
                                      <p:cBhvr>
                                        <p:cTn id="44" fill="hold"/>
                                        <p:tgtEl>
                                          <p:spTgt spid="8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9" nodeType="clickEffect">
                                  <p:stCondLst>
                                    <p:cond delay="0"/>
                                  </p:stCondLst>
                                  <p:iterate>
                                    <p:tmAbs val="0"/>
                                  </p:iterate>
                                  <p:childTnLst>
                                    <p:set>
                                      <p:cBhvr>
                                        <p:cTn id="48" fill="hold"/>
                                        <p:tgtEl>
                                          <p:spTgt spid="812">
                                            <p:bg/>
                                          </p:spTgt>
                                        </p:tgtEl>
                                        <p:attrNameLst>
                                          <p:attrName>style.visibility</p:attrName>
                                        </p:attrNameLst>
                                      </p:cBhvr>
                                      <p:to>
                                        <p:strVal val="visible"/>
                                      </p:to>
                                    </p:set>
                                  </p:childTnLst>
                                </p:cTn>
                              </p:par>
                              <p:par>
                                <p:cTn id="49" presetID="1" presetClass="entr" presetSubtype="0" fill="hold" grpId="9" nodeType="withEffect">
                                  <p:stCondLst>
                                    <p:cond delay="0"/>
                                  </p:stCondLst>
                                  <p:iterate>
                                    <p:tmAbs val="0"/>
                                  </p:iterate>
                                  <p:childTnLst>
                                    <p:set>
                                      <p:cBhvr>
                                        <p:cTn id="50" fill="hold"/>
                                        <p:tgtEl>
                                          <p:spTgt spid="812">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0" nodeType="clickEffect">
                                  <p:stCondLst>
                                    <p:cond delay="0"/>
                                  </p:stCondLst>
                                  <p:iterate>
                                    <p:tmAbs val="0"/>
                                  </p:iterate>
                                  <p:childTnLst>
                                    <p:set>
                                      <p:cBhvr>
                                        <p:cTn id="54" fill="hold"/>
                                        <p:tgtEl>
                                          <p:spTgt spid="8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1" nodeType="clickEffect">
                                  <p:stCondLst>
                                    <p:cond delay="0"/>
                                  </p:stCondLst>
                                  <p:iterate>
                                    <p:tmAbs val="0"/>
                                  </p:iterate>
                                  <p:childTnLst>
                                    <p:set>
                                      <p:cBhvr>
                                        <p:cTn id="58" fill="hold"/>
                                        <p:tgtEl>
                                          <p:spTgt spid="813">
                                            <p:bg/>
                                          </p:spTgt>
                                        </p:tgtEl>
                                        <p:attrNameLst>
                                          <p:attrName>style.visibility</p:attrName>
                                        </p:attrNameLst>
                                      </p:cBhvr>
                                      <p:to>
                                        <p:strVal val="visible"/>
                                      </p:to>
                                    </p:set>
                                  </p:childTnLst>
                                </p:cTn>
                              </p:par>
                              <p:par>
                                <p:cTn id="59" presetID="1" presetClass="entr" presetSubtype="0" fill="hold" grpId="11" nodeType="withEffect">
                                  <p:stCondLst>
                                    <p:cond delay="0"/>
                                  </p:stCondLst>
                                  <p:iterate>
                                    <p:tmAbs val="0"/>
                                  </p:iterate>
                                  <p:childTnLst>
                                    <p:set>
                                      <p:cBhvr>
                                        <p:cTn id="60" fill="hold"/>
                                        <p:tgtEl>
                                          <p:spTgt spid="8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3" grpId="1" build="p" bldLvl="5" animBg="1" advAuto="0"/>
      <p:bldP spid="804" grpId="3" build="p" bldLvl="5" animBg="1" advAuto="0"/>
      <p:bldP spid="805" grpId="7" build="p" bldLvl="5" animBg="1" advAuto="0"/>
      <p:bldP spid="806" grpId="2" animBg="1" advAuto="0"/>
      <p:bldP spid="807" grpId="5" animBg="1" advAuto="0"/>
      <p:bldP spid="808" grpId="4" build="p" bldLvl="5" animBg="1" advAuto="0"/>
      <p:bldP spid="809" grpId="6" build="p" bldLvl="5" animBg="1" advAuto="0"/>
      <p:bldP spid="810" grpId="8" animBg="1" advAuto="0"/>
      <p:bldP spid="811" grpId="10" animBg="1" advAuto="0"/>
      <p:bldP spid="812" grpId="9" build="p" bldLvl="5" animBg="1" advAuto="0"/>
      <p:bldP spid="813" grpId="11" build="p" bldLvl="5" animBg="1" advAuto="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From non-oppositional to oppositional?"/>
          <p:cNvSpPr txBox="1">
            <a:spLocks noGrp="1"/>
          </p:cNvSpPr>
          <p:nvPr>
            <p:ph type="body" sz="quarter" idx="1"/>
          </p:nvPr>
        </p:nvSpPr>
        <p:spPr>
          <a:prstGeom prst="rect">
            <a:avLst/>
          </a:prstGeom>
        </p:spPr>
        <p:txBody>
          <a:bodyPr>
            <a:normAutofit lnSpcReduction="10000"/>
          </a:bodyPr>
          <a:lstStyle>
            <a:lvl1pPr defTabSz="850391">
              <a:spcBef>
                <a:spcPts val="900"/>
              </a:spcBef>
              <a:defRPr sz="4092"/>
            </a:lvl1pPr>
          </a:lstStyle>
          <a:p>
            <a:r>
              <a:t>From non-oppositional to oppositional?</a:t>
            </a:r>
          </a:p>
        </p:txBody>
      </p:sp>
      <p:sp>
        <p:nvSpPr>
          <p:cNvPr id="816" name="Segnaposto numero diapositiva 3"/>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147</a:t>
            </a:fld>
            <a:endParaRPr/>
          </a:p>
        </p:txBody>
      </p:sp>
      <p:sp>
        <p:nvSpPr>
          <p:cNvPr id="817" name="Segnaposto testo 4"/>
          <p:cNvSpPr txBox="1"/>
          <p:nvPr/>
        </p:nvSpPr>
        <p:spPr>
          <a:xfrm>
            <a:off x="765641" y="1459330"/>
            <a:ext cx="10660717" cy="1060948"/>
          </a:xfrm>
          <a:prstGeom prst="rect">
            <a:avLst/>
          </a:prstGeom>
          <a:ln w="25400">
            <a:solidFill>
              <a:srgbClr val="B02418"/>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91439" indent="-91439" algn="ctr">
              <a:lnSpc>
                <a:spcPct val="90000"/>
              </a:lnSpc>
              <a:spcBef>
                <a:spcPts val="1200"/>
              </a:spcBef>
              <a:defRPr sz="2300"/>
            </a:pPr>
            <a:r>
              <a:t>“Some middle markers develop functions that </a:t>
            </a:r>
            <a:r>
              <a:rPr b="1">
                <a:solidFill>
                  <a:srgbClr val="B02418"/>
                </a:solidFill>
              </a:rPr>
              <a:t>enter the realm of syntax</a:t>
            </a:r>
            <a:r>
              <a:rPr b="1"/>
              <a:t> </a:t>
            </a:r>
            <a:r>
              <a:t>and thus come to serve a syntactic function where the valency of the verb is increased or decreased.” (Palancar 2004: 55)</a:t>
            </a:r>
          </a:p>
        </p:txBody>
      </p:sp>
      <p:sp>
        <p:nvSpPr>
          <p:cNvPr id="818" name="Rettangolo 5"/>
          <p:cNvSpPr txBox="1"/>
          <p:nvPr/>
        </p:nvSpPr>
        <p:spPr>
          <a:xfrm>
            <a:off x="2211395" y="2729023"/>
            <a:ext cx="8205108" cy="37481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150000"/>
              </a:lnSpc>
              <a:defRPr sz="2500" b="1">
                <a:solidFill>
                  <a:srgbClr val="062C61"/>
                </a:solidFill>
              </a:defRPr>
            </a:pPr>
            <a:r>
              <a:rPr>
                <a:solidFill>
                  <a:srgbClr val="B02418"/>
                </a:solidFill>
              </a:rPr>
              <a:t>Yurakaré</a:t>
            </a:r>
            <a:r>
              <a:rPr b="0">
                <a:solidFill>
                  <a:srgbClr val="000000"/>
                </a:solidFill>
              </a:rPr>
              <a:t> MM </a:t>
            </a:r>
            <a:r>
              <a:rPr b="0" i="1">
                <a:solidFill>
                  <a:srgbClr val="000000"/>
                </a:solidFill>
              </a:rPr>
              <a:t>-tA </a:t>
            </a:r>
            <a:r>
              <a:rPr b="0">
                <a:solidFill>
                  <a:srgbClr val="000000"/>
                </a:solidFill>
              </a:rPr>
              <a:t>(</a:t>
            </a:r>
            <a:r>
              <a:rPr b="0">
                <a:solidFill>
                  <a:srgbClr val="2F4D5D"/>
                </a:solidFill>
              </a:rPr>
              <a:t>Van Gijn 2006, 2010)</a:t>
            </a:r>
          </a:p>
          <a:p>
            <a:pPr marL="342900" indent="-342900">
              <a:lnSpc>
                <a:spcPct val="150000"/>
              </a:lnSpc>
              <a:buSzPct val="100000"/>
              <a:buAutoNum type="alphaLcPeriod"/>
              <a:defRPr sz="2500"/>
            </a:pPr>
            <a:r>
              <a:t> Oppositional middle</a:t>
            </a:r>
          </a:p>
          <a:p>
            <a:pPr lvl="1">
              <a:lnSpc>
                <a:spcPct val="150000"/>
              </a:lnSpc>
              <a:defRPr sz="2500" i="1"/>
            </a:pPr>
            <a:r>
              <a:t>sisë </a:t>
            </a:r>
            <a:r>
              <a:rPr i="0"/>
              <a:t>‘touch’ —&gt; </a:t>
            </a:r>
            <a:r>
              <a:t>sisë-</a:t>
            </a:r>
            <a:r>
              <a:rPr b="1"/>
              <a:t>të</a:t>
            </a:r>
            <a:r>
              <a:t> </a:t>
            </a:r>
            <a:r>
              <a:rPr i="0"/>
              <a:t>‘touch oneself’   </a:t>
            </a:r>
            <a:r>
              <a:rPr i="0" cap="small"/>
              <a:t>intransitivizing</a:t>
            </a:r>
            <a:endParaRPr i="0"/>
          </a:p>
          <a:p>
            <a:pPr lvl="1">
              <a:lnSpc>
                <a:spcPct val="150000"/>
              </a:lnSpc>
              <a:defRPr sz="2500" i="1"/>
            </a:pPr>
            <a:r>
              <a:t>du-</a:t>
            </a:r>
            <a:r>
              <a:rPr b="1"/>
              <a:t>che</a:t>
            </a:r>
            <a:r>
              <a:t> </a:t>
            </a:r>
            <a:r>
              <a:rPr i="0"/>
              <a:t>‘light fire’</a:t>
            </a:r>
            <a:r>
              <a:t> </a:t>
            </a:r>
            <a:r>
              <a:rPr i="0"/>
              <a:t>—&gt;</a:t>
            </a:r>
            <a:r>
              <a:t> du-</a:t>
            </a:r>
            <a:r>
              <a:rPr b="1"/>
              <a:t>ta</a:t>
            </a:r>
            <a:r>
              <a:rPr b="1" i="0"/>
              <a:t> </a:t>
            </a:r>
            <a:r>
              <a:rPr i="0"/>
              <a:t>‘catch fire’   </a:t>
            </a:r>
            <a:r>
              <a:rPr i="0" cap="small"/>
              <a:t>equipollent</a:t>
            </a:r>
          </a:p>
          <a:p>
            <a:pPr marL="457200" indent="-457200">
              <a:lnSpc>
                <a:spcPct val="150000"/>
              </a:lnSpc>
              <a:buSzPct val="100000"/>
              <a:buAutoNum type="alphaLcPeriod" startAt="2"/>
              <a:defRPr sz="2500"/>
            </a:pPr>
            <a:r>
              <a:t>Non-oppositional middle</a:t>
            </a:r>
          </a:p>
          <a:p>
            <a:pPr lvl="1">
              <a:lnSpc>
                <a:spcPct val="150000"/>
              </a:lnSpc>
              <a:defRPr sz="2500" i="1"/>
            </a:pPr>
            <a:r>
              <a:t>dëj</a:t>
            </a:r>
            <a:r>
              <a:rPr b="1"/>
              <a:t>ta</a:t>
            </a:r>
            <a:r>
              <a:rPr i="0"/>
              <a:t> ‘swallow’, </a:t>
            </a:r>
            <a:r>
              <a:t>dyojlo</a:t>
            </a:r>
            <a:r>
              <a:rPr b="1"/>
              <a:t>to</a:t>
            </a:r>
            <a:r>
              <a:rPr i="0"/>
              <a:t> ‘be angry’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18">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81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81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81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818">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iterate>
                                    <p:tmAbs val="0"/>
                                  </p:iterate>
                                  <p:childTnLst>
                                    <p:set>
                                      <p:cBhvr>
                                        <p:cTn id="28" fill="hold"/>
                                        <p:tgtEl>
                                          <p:spTgt spid="81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818">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iterate>
                                    <p:tmAbs val="0"/>
                                  </p:iterate>
                                  <p:childTnLst>
                                    <p:set>
                                      <p:cBhvr>
                                        <p:cTn id="36" fill="hold"/>
                                        <p:tgtEl>
                                          <p:spTgt spid="8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 grpId="1" animBg="1" advAuto="0"/>
      <p:bldP spid="818" grpId="2" build="p" bldLvl="5" animBg="1" advAuto="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From non-oppositional to oppositional?"/>
          <p:cNvSpPr txBox="1">
            <a:spLocks noGrp="1"/>
          </p:cNvSpPr>
          <p:nvPr>
            <p:ph type="body" sz="quarter" idx="1"/>
          </p:nvPr>
        </p:nvSpPr>
        <p:spPr>
          <a:prstGeom prst="rect">
            <a:avLst/>
          </a:prstGeom>
        </p:spPr>
        <p:txBody>
          <a:bodyPr>
            <a:normAutofit lnSpcReduction="10000"/>
          </a:bodyPr>
          <a:lstStyle>
            <a:lvl1pPr defTabSz="850391">
              <a:spcBef>
                <a:spcPts val="900"/>
              </a:spcBef>
              <a:defRPr sz="4092"/>
            </a:lvl1pPr>
          </a:lstStyle>
          <a:p>
            <a:r>
              <a:t>From non-oppositional to oppositional?</a:t>
            </a:r>
          </a:p>
        </p:txBody>
      </p:sp>
      <p:sp>
        <p:nvSpPr>
          <p:cNvPr id="821" name="Segnaposto numero diapositiva 3"/>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148</a:t>
            </a:fld>
            <a:endParaRPr/>
          </a:p>
        </p:txBody>
      </p:sp>
      <p:sp>
        <p:nvSpPr>
          <p:cNvPr id="822" name="Freccia destra 6"/>
          <p:cNvSpPr/>
          <p:nvPr/>
        </p:nvSpPr>
        <p:spPr>
          <a:xfrm rot="5400000">
            <a:off x="8494073" y="2223728"/>
            <a:ext cx="243163" cy="252120"/>
          </a:xfrm>
          <a:prstGeom prst="rightArrow">
            <a:avLst>
              <a:gd name="adj1" fmla="val 50000"/>
              <a:gd name="adj2" fmla="val 50000"/>
            </a:avLst>
          </a:prstGeom>
          <a:solidFill>
            <a:srgbClr val="B02418"/>
          </a:solidFill>
          <a:ln w="12700">
            <a:miter lim="400000"/>
          </a:ln>
        </p:spPr>
        <p:txBody>
          <a:bodyPr lIns="45719" rIns="45719" anchor="ctr"/>
          <a:lstStyle/>
          <a:p>
            <a:pPr>
              <a:defRPr>
                <a:solidFill>
                  <a:srgbClr val="FFFFFF"/>
                </a:solidFill>
              </a:defRPr>
            </a:pPr>
            <a:endParaRPr/>
          </a:p>
        </p:txBody>
      </p:sp>
      <p:sp>
        <p:nvSpPr>
          <p:cNvPr id="823" name="Rettangolo 7"/>
          <p:cNvSpPr txBox="1"/>
          <p:nvPr/>
        </p:nvSpPr>
        <p:spPr>
          <a:xfrm>
            <a:off x="5969000" y="1306963"/>
            <a:ext cx="5293310"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Source:</a:t>
            </a:r>
          </a:p>
        </p:txBody>
      </p:sp>
      <p:pic>
        <p:nvPicPr>
          <p:cNvPr id="824" name="Schermata 2022-07-05 alle 09.21.01.png" descr="Schermata 2022-07-05 alle 09.21.01.png"/>
          <p:cNvPicPr>
            <a:picLocks noChangeAspect="1"/>
          </p:cNvPicPr>
          <p:nvPr/>
        </p:nvPicPr>
        <p:blipFill>
          <a:blip r:embed="rId2"/>
          <a:stretch>
            <a:fillRect/>
          </a:stretch>
        </p:blipFill>
        <p:spPr>
          <a:xfrm>
            <a:off x="132494" y="1186358"/>
            <a:ext cx="5537325" cy="3691551"/>
          </a:xfrm>
          <a:prstGeom prst="rect">
            <a:avLst/>
          </a:prstGeom>
          <a:ln w="12700">
            <a:miter lim="400000"/>
          </a:ln>
        </p:spPr>
      </p:pic>
      <p:pic>
        <p:nvPicPr>
          <p:cNvPr id="825" name="Schermata 2022-07-05 alle 09.23.02.png" descr="Schermata 2022-07-05 alle 09.23.02.png"/>
          <p:cNvPicPr>
            <a:picLocks noChangeAspect="1"/>
          </p:cNvPicPr>
          <p:nvPr/>
        </p:nvPicPr>
        <p:blipFill>
          <a:blip r:embed="rId3"/>
          <a:stretch>
            <a:fillRect/>
          </a:stretch>
        </p:blipFill>
        <p:spPr>
          <a:xfrm>
            <a:off x="6978458" y="1306963"/>
            <a:ext cx="3874491" cy="888196"/>
          </a:xfrm>
          <a:prstGeom prst="rect">
            <a:avLst/>
          </a:prstGeom>
          <a:ln w="12700">
            <a:miter lim="400000"/>
          </a:ln>
        </p:spPr>
      </p:pic>
      <p:sp>
        <p:nvSpPr>
          <p:cNvPr id="826" name="Rettangolo 7"/>
          <p:cNvSpPr txBox="1"/>
          <p:nvPr/>
        </p:nvSpPr>
        <p:spPr>
          <a:xfrm>
            <a:off x="5969000" y="2504417"/>
            <a:ext cx="5293310" cy="333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Stage 1:</a:t>
            </a:r>
          </a:p>
        </p:txBody>
      </p:sp>
      <p:pic>
        <p:nvPicPr>
          <p:cNvPr id="827" name="Schermata 2022-07-05 alle 09.24.21.png" descr="Schermata 2022-07-05 alle 09.24.21.png"/>
          <p:cNvPicPr>
            <a:picLocks noChangeAspect="1"/>
          </p:cNvPicPr>
          <p:nvPr/>
        </p:nvPicPr>
        <p:blipFill>
          <a:blip r:embed="rId4"/>
          <a:stretch>
            <a:fillRect/>
          </a:stretch>
        </p:blipFill>
        <p:spPr>
          <a:xfrm>
            <a:off x="6978458" y="2504417"/>
            <a:ext cx="3630943" cy="888197"/>
          </a:xfrm>
          <a:prstGeom prst="rect">
            <a:avLst/>
          </a:prstGeom>
          <a:ln w="12700">
            <a:miter lim="400000"/>
          </a:ln>
        </p:spPr>
      </p:pic>
      <p:sp>
        <p:nvSpPr>
          <p:cNvPr id="828" name="Rettangolo 7"/>
          <p:cNvSpPr txBox="1"/>
          <p:nvPr/>
        </p:nvSpPr>
        <p:spPr>
          <a:xfrm>
            <a:off x="5969000" y="3702003"/>
            <a:ext cx="5293310"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Stage 2:</a:t>
            </a:r>
          </a:p>
        </p:txBody>
      </p:sp>
      <p:sp>
        <p:nvSpPr>
          <p:cNvPr id="829" name="“In Yurakaré the middle category starts in the more peripheral semantic fields of Kemmer’s map, e.g. spontaneous events and body manipulations.”…"/>
          <p:cNvSpPr txBox="1"/>
          <p:nvPr/>
        </p:nvSpPr>
        <p:spPr>
          <a:xfrm>
            <a:off x="509366" y="4947242"/>
            <a:ext cx="4783580" cy="1134589"/>
          </a:xfrm>
          <a:prstGeom prst="rect">
            <a:avLst/>
          </a:prstGeom>
          <a:ln w="25400">
            <a:solidFill>
              <a:srgbClr val="B02418"/>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1750"/>
            </a:pPr>
            <a:r>
              <a:t>“In Yurakaré the middle category starts in the more </a:t>
            </a:r>
            <a:r>
              <a:rPr b="1"/>
              <a:t>peripheral semantic fields</a:t>
            </a:r>
            <a:r>
              <a:t> of Kemmer’s map, e.g. spontaneous events and body manipulations.” </a:t>
            </a:r>
          </a:p>
          <a:p>
            <a:pPr algn="ctr" defTabSz="457200">
              <a:defRPr sz="1750"/>
            </a:pPr>
            <a:r>
              <a:t>(Van Gijn 2010: 288)</a:t>
            </a:r>
          </a:p>
        </p:txBody>
      </p:sp>
      <p:pic>
        <p:nvPicPr>
          <p:cNvPr id="830" name="Schermata 2022-07-05 alle 09.26.46.png" descr="Schermata 2022-07-05 alle 09.26.46.png"/>
          <p:cNvPicPr>
            <a:picLocks noChangeAspect="1"/>
          </p:cNvPicPr>
          <p:nvPr/>
        </p:nvPicPr>
        <p:blipFill>
          <a:blip r:embed="rId5"/>
          <a:srcRect l="6289" r="54741"/>
          <a:stretch>
            <a:fillRect/>
          </a:stretch>
        </p:blipFill>
        <p:spPr>
          <a:xfrm>
            <a:off x="6978458" y="3702003"/>
            <a:ext cx="2308982" cy="904327"/>
          </a:xfrm>
          <a:prstGeom prst="rect">
            <a:avLst/>
          </a:prstGeom>
          <a:ln w="12700">
            <a:miter lim="400000"/>
          </a:ln>
        </p:spPr>
      </p:pic>
      <p:pic>
        <p:nvPicPr>
          <p:cNvPr id="831" name="Schermata 2022-07-05 alle 09.26.46.png" descr="Schermata 2022-07-05 alle 09.26.46.png"/>
          <p:cNvPicPr>
            <a:picLocks noChangeAspect="1"/>
          </p:cNvPicPr>
          <p:nvPr/>
        </p:nvPicPr>
        <p:blipFill>
          <a:blip r:embed="rId5"/>
          <a:srcRect l="57513"/>
          <a:stretch>
            <a:fillRect/>
          </a:stretch>
        </p:blipFill>
        <p:spPr>
          <a:xfrm>
            <a:off x="9324719" y="3702003"/>
            <a:ext cx="2517412" cy="904327"/>
          </a:xfrm>
          <a:prstGeom prst="rect">
            <a:avLst/>
          </a:prstGeom>
          <a:ln w="12700">
            <a:miter lim="400000"/>
          </a:ln>
        </p:spPr>
      </p:pic>
      <p:sp>
        <p:nvSpPr>
          <p:cNvPr id="832" name="Freccia destra 6"/>
          <p:cNvSpPr/>
          <p:nvPr/>
        </p:nvSpPr>
        <p:spPr>
          <a:xfrm rot="5400000">
            <a:off x="8494073" y="3388135"/>
            <a:ext cx="243163" cy="252120"/>
          </a:xfrm>
          <a:prstGeom prst="rightArrow">
            <a:avLst>
              <a:gd name="adj1" fmla="val 50000"/>
              <a:gd name="adj2" fmla="val 50000"/>
            </a:avLst>
          </a:prstGeom>
          <a:solidFill>
            <a:srgbClr val="B02418"/>
          </a:solidFill>
          <a:ln w="12700">
            <a:miter lim="400000"/>
          </a:ln>
        </p:spPr>
        <p:txBody>
          <a:bodyPr lIns="45719" rIns="45719" anchor="ctr"/>
          <a:lstStyle/>
          <a:p>
            <a:pPr>
              <a:defRPr>
                <a:solidFill>
                  <a:srgbClr val="FFFFFF"/>
                </a:solidFill>
              </a:defRPr>
            </a:pPr>
            <a:endParaRPr/>
          </a:p>
        </p:txBody>
      </p:sp>
      <p:sp>
        <p:nvSpPr>
          <p:cNvPr id="833" name="Freccia destra 6"/>
          <p:cNvSpPr/>
          <p:nvPr/>
        </p:nvSpPr>
        <p:spPr>
          <a:xfrm rot="5400000">
            <a:off x="8494073" y="4686901"/>
            <a:ext cx="243163" cy="252120"/>
          </a:xfrm>
          <a:prstGeom prst="rightArrow">
            <a:avLst>
              <a:gd name="adj1" fmla="val 50000"/>
              <a:gd name="adj2" fmla="val 50000"/>
            </a:avLst>
          </a:prstGeom>
          <a:solidFill>
            <a:srgbClr val="B02418"/>
          </a:solidFill>
          <a:ln w="12700">
            <a:miter lim="400000"/>
          </a:ln>
        </p:spPr>
        <p:txBody>
          <a:bodyPr lIns="45719" rIns="45719" anchor="ctr"/>
          <a:lstStyle/>
          <a:p>
            <a:pPr>
              <a:defRPr>
                <a:solidFill>
                  <a:srgbClr val="FFFFFF"/>
                </a:solidFill>
              </a:defRPr>
            </a:pPr>
            <a:endParaRPr/>
          </a:p>
        </p:txBody>
      </p:sp>
      <p:sp>
        <p:nvSpPr>
          <p:cNvPr id="834" name="Rettangolo 7"/>
          <p:cNvSpPr txBox="1"/>
          <p:nvPr/>
        </p:nvSpPr>
        <p:spPr>
          <a:xfrm>
            <a:off x="5969000" y="5019439"/>
            <a:ext cx="5293310"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vl1pPr>
          </a:lstStyle>
          <a:p>
            <a:r>
              <a:t>Stage 3:</a:t>
            </a:r>
          </a:p>
        </p:txBody>
      </p:sp>
      <p:pic>
        <p:nvPicPr>
          <p:cNvPr id="835" name="Schermata 2022-07-05 alle 09.29.29.png" descr="Schermata 2022-07-05 alle 09.29.29.png"/>
          <p:cNvPicPr>
            <a:picLocks noChangeAspect="1"/>
          </p:cNvPicPr>
          <p:nvPr/>
        </p:nvPicPr>
        <p:blipFill>
          <a:blip r:embed="rId6"/>
          <a:srcRect r="87171"/>
          <a:stretch>
            <a:fillRect/>
          </a:stretch>
        </p:blipFill>
        <p:spPr>
          <a:xfrm>
            <a:off x="6916965" y="5045958"/>
            <a:ext cx="731651" cy="854239"/>
          </a:xfrm>
          <a:prstGeom prst="rect">
            <a:avLst/>
          </a:prstGeom>
          <a:ln w="12700">
            <a:miter lim="400000"/>
          </a:ln>
        </p:spPr>
      </p:pic>
      <p:pic>
        <p:nvPicPr>
          <p:cNvPr id="836" name="Schermata 2022-07-05 alle 09.29.29.png" descr="Schermata 2022-07-05 alle 09.29.29.png"/>
          <p:cNvPicPr>
            <a:picLocks noChangeAspect="1"/>
          </p:cNvPicPr>
          <p:nvPr/>
        </p:nvPicPr>
        <p:blipFill>
          <a:blip r:embed="rId6"/>
          <a:srcRect l="69007"/>
          <a:stretch>
            <a:fillRect/>
          </a:stretch>
        </p:blipFill>
        <p:spPr>
          <a:xfrm>
            <a:off x="10162265" y="5065528"/>
            <a:ext cx="1813705" cy="876497"/>
          </a:xfrm>
          <a:prstGeom prst="rect">
            <a:avLst/>
          </a:prstGeom>
          <a:ln w="12700">
            <a:miter lim="400000"/>
          </a:ln>
        </p:spPr>
      </p:pic>
      <p:pic>
        <p:nvPicPr>
          <p:cNvPr id="837" name="Schermata 2022-07-05 alle 09.29.29.png" descr="Schermata 2022-07-05 alle 09.29.29.png"/>
          <p:cNvPicPr>
            <a:picLocks noChangeAspect="1"/>
          </p:cNvPicPr>
          <p:nvPr/>
        </p:nvPicPr>
        <p:blipFill>
          <a:blip r:embed="rId6"/>
          <a:srcRect l="46970" r="32334"/>
          <a:stretch>
            <a:fillRect/>
          </a:stretch>
        </p:blipFill>
        <p:spPr>
          <a:xfrm>
            <a:off x="8962771" y="5045957"/>
            <a:ext cx="1215157" cy="879430"/>
          </a:xfrm>
          <a:prstGeom prst="rect">
            <a:avLst/>
          </a:prstGeom>
          <a:ln w="12700">
            <a:miter lim="400000"/>
          </a:ln>
        </p:spPr>
      </p:pic>
      <p:pic>
        <p:nvPicPr>
          <p:cNvPr id="838" name="Schermata 2022-07-05 alle 09.29.29.png" descr="Schermata 2022-07-05 alle 09.29.29.png"/>
          <p:cNvPicPr>
            <a:picLocks noChangeAspect="1"/>
          </p:cNvPicPr>
          <p:nvPr/>
        </p:nvPicPr>
        <p:blipFill>
          <a:blip r:embed="rId6"/>
          <a:srcRect l="17908" r="59971"/>
          <a:stretch>
            <a:fillRect/>
          </a:stretch>
        </p:blipFill>
        <p:spPr>
          <a:xfrm>
            <a:off x="7648435" y="5046102"/>
            <a:ext cx="1260966" cy="85378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8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831"/>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9" nodeType="afterEffect">
                                  <p:stCondLst>
                                    <p:cond delay="0"/>
                                  </p:stCondLst>
                                  <p:iterate>
                                    <p:tmAbs val="0"/>
                                  </p:iterate>
                                  <p:childTnLst>
                                    <p:set>
                                      <p:cBhvr>
                                        <p:cTn id="37" fill="hold"/>
                                        <p:tgtEl>
                                          <p:spTgt spid="83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0" nodeType="clickEffect">
                                  <p:stCondLst>
                                    <p:cond delay="0"/>
                                  </p:stCondLst>
                                  <p:iterate>
                                    <p:tmAbs val="0"/>
                                  </p:iterate>
                                  <p:childTnLst>
                                    <p:set>
                                      <p:cBhvr>
                                        <p:cTn id="41" fill="hold"/>
                                        <p:tgtEl>
                                          <p:spTgt spid="833"/>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11" nodeType="clickEffect">
                                  <p:stCondLst>
                                    <p:cond delay="0"/>
                                  </p:stCondLst>
                                  <p:iterate>
                                    <p:tmAbs val="0"/>
                                  </p:iterate>
                                  <p:childTnLst>
                                    <p:set>
                                      <p:cBhvr>
                                        <p:cTn id="45" fill="hold"/>
                                        <p:tgtEl>
                                          <p:spTgt spid="83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12" nodeType="clickEffect">
                                  <p:stCondLst>
                                    <p:cond delay="0"/>
                                  </p:stCondLst>
                                  <p:iterate>
                                    <p:tmAbs val="0"/>
                                  </p:iterate>
                                  <p:childTnLst>
                                    <p:set>
                                      <p:cBhvr>
                                        <p:cTn id="49" fill="hold"/>
                                        <p:tgtEl>
                                          <p:spTgt spid="837"/>
                                        </p:tgtEl>
                                        <p:attrNameLst>
                                          <p:attrName>style.visibility</p:attrName>
                                        </p:attrNameLst>
                                      </p:cBhvr>
                                      <p:to>
                                        <p:strVal val="visible"/>
                                      </p:to>
                                    </p:set>
                                  </p:childTnLst>
                                </p:cTn>
                              </p:par>
                            </p:childTnLst>
                          </p:cTn>
                        </p:par>
                        <p:par>
                          <p:cTn id="50" fill="hold">
                            <p:stCondLst>
                              <p:cond delay="0"/>
                            </p:stCondLst>
                            <p:childTnLst>
                              <p:par>
                                <p:cTn id="51" presetID="1" presetClass="entr" presetSubtype="0" fill="hold" grpId="13" nodeType="afterEffect">
                                  <p:stCondLst>
                                    <p:cond delay="0"/>
                                  </p:stCondLst>
                                  <p:iterate>
                                    <p:tmAbs val="0"/>
                                  </p:iterate>
                                  <p:childTnLst>
                                    <p:set>
                                      <p:cBhvr>
                                        <p:cTn id="52" fill="hold"/>
                                        <p:tgtEl>
                                          <p:spTgt spid="835"/>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grpId="14" nodeType="afterEffect">
                                  <p:stCondLst>
                                    <p:cond delay="0"/>
                                  </p:stCondLst>
                                  <p:iterate>
                                    <p:tmAbs val="0"/>
                                  </p:iterate>
                                  <p:childTnLst>
                                    <p:set>
                                      <p:cBhvr>
                                        <p:cTn id="55" fill="hold"/>
                                        <p:tgtEl>
                                          <p:spTgt spid="838"/>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grpId="15" nodeType="afterEffect">
                                  <p:stCondLst>
                                    <p:cond delay="0"/>
                                  </p:stCondLst>
                                  <p:iterate>
                                    <p:tmAbs val="0"/>
                                  </p:iterate>
                                  <p:childTnLst>
                                    <p:set>
                                      <p:cBhvr>
                                        <p:cTn id="58" fill="hold"/>
                                        <p:tgtEl>
                                          <p:spTgt spid="83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6" nodeType="clickEffect">
                                  <p:stCondLst>
                                    <p:cond delay="0"/>
                                  </p:stCondLst>
                                  <p:iterate>
                                    <p:tmAbs val="0"/>
                                  </p:iterate>
                                  <p:childTnLst>
                                    <p:set>
                                      <p:cBhvr>
                                        <p:cTn id="62" fill="hold"/>
                                        <p:tgtEl>
                                          <p:spTgt spid="82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7" nodeType="clickEffect">
                                  <p:stCondLst>
                                    <p:cond delay="0"/>
                                  </p:stCondLst>
                                  <p:iterate>
                                    <p:tmAbs val="0"/>
                                  </p:iterate>
                                  <p:childTnLst>
                                    <p:set>
                                      <p:cBhvr>
                                        <p:cTn id="66" fill="hold"/>
                                        <p:tgtEl>
                                          <p:spTgt spid="8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 grpId="3" animBg="1" advAuto="0"/>
      <p:bldP spid="823" grpId="1" animBg="1" advAuto="0"/>
      <p:bldP spid="824" grpId="16" animBg="1" advAuto="0"/>
      <p:bldP spid="825" grpId="2" animBg="1" advAuto="0"/>
      <p:bldP spid="826" grpId="4" animBg="1" advAuto="0"/>
      <p:bldP spid="827" grpId="5" animBg="1" advAuto="0"/>
      <p:bldP spid="828" grpId="7" animBg="1" advAuto="0"/>
      <p:bldP spid="829" grpId="17" animBg="1" advAuto="0"/>
      <p:bldP spid="830" grpId="9" animBg="1" advAuto="0"/>
      <p:bldP spid="831" grpId="8" animBg="1" advAuto="0"/>
      <p:bldP spid="832" grpId="6" animBg="1" advAuto="0"/>
      <p:bldP spid="833" grpId="10" animBg="1" advAuto="0"/>
      <p:bldP spid="834" grpId="11" animBg="1" advAuto="0"/>
      <p:bldP spid="835" grpId="13" animBg="1" advAuto="0"/>
      <p:bldP spid="836" grpId="15" animBg="1" advAuto="0"/>
      <p:bldP spid="837" grpId="12" animBg="1" advAuto="0"/>
      <p:bldP spid="838" grpId="14" animBg="1" advAuto="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 name="The middle(s) in Indo-European"/>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middle(s) in Indo-European</a:t>
            </a:r>
          </a:p>
        </p:txBody>
      </p:sp>
      <p:sp>
        <p:nvSpPr>
          <p:cNvPr id="841"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149</a:t>
            </a:fld>
            <a:endParaRPr/>
          </a:p>
        </p:txBody>
      </p:sp>
      <p:sp>
        <p:nvSpPr>
          <p:cNvPr id="842" name="Middle inflection"/>
          <p:cNvSpPr txBox="1"/>
          <p:nvPr/>
        </p:nvSpPr>
        <p:spPr>
          <a:xfrm>
            <a:off x="9645674" y="2903404"/>
            <a:ext cx="1726107"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rgbClr val="B02418"/>
                </a:solidFill>
              </a:defRPr>
            </a:lvl1pPr>
          </a:lstStyle>
          <a:p>
            <a:r>
              <a:t>Middle inflection</a:t>
            </a:r>
          </a:p>
        </p:txBody>
      </p:sp>
      <p:sp>
        <p:nvSpPr>
          <p:cNvPr id="843" name="Reflexive middle"/>
          <p:cNvSpPr txBox="1"/>
          <p:nvPr/>
        </p:nvSpPr>
        <p:spPr>
          <a:xfrm>
            <a:off x="9658374" y="3563804"/>
            <a:ext cx="1675542"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5">
                    <a:satOff val="-3547"/>
                    <a:lumOff val="-10352"/>
                  </a:schemeClr>
                </a:solidFill>
              </a:defRPr>
            </a:lvl1pPr>
          </a:lstStyle>
          <a:p>
            <a:r>
              <a:t>Reflexive middle</a:t>
            </a:r>
          </a:p>
        </p:txBody>
      </p:sp>
      <p:sp>
        <p:nvSpPr>
          <p:cNvPr id="844" name="Non-reflexive middle"/>
          <p:cNvSpPr txBox="1"/>
          <p:nvPr/>
        </p:nvSpPr>
        <p:spPr>
          <a:xfrm>
            <a:off x="9645674" y="4221414"/>
            <a:ext cx="2095014"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b="1">
                <a:solidFill>
                  <a:schemeClr val="accent4">
                    <a:lumOff val="-9999"/>
                  </a:schemeClr>
                </a:solidFill>
              </a:defRPr>
            </a:lvl1pPr>
          </a:lstStyle>
          <a:p>
            <a:r>
              <a:t>Non-reflexive middle</a:t>
            </a:r>
          </a:p>
        </p:txBody>
      </p:sp>
      <p:pic>
        <p:nvPicPr>
          <p:cNvPr id="845" name="Schermata 2022-07-05 alle 10.27.55.png" descr="Schermata 2022-07-05 alle 10.27.55.png"/>
          <p:cNvPicPr>
            <a:picLocks noChangeAspect="1"/>
          </p:cNvPicPr>
          <p:nvPr/>
        </p:nvPicPr>
        <p:blipFill>
          <a:blip r:embed="rId2"/>
          <a:stretch>
            <a:fillRect/>
          </a:stretch>
        </p:blipFill>
        <p:spPr>
          <a:xfrm>
            <a:off x="-1" y="1025645"/>
            <a:ext cx="8930553" cy="5832355"/>
          </a:xfrm>
          <a:prstGeom prst="rect">
            <a:avLst/>
          </a:prstGeom>
          <a:ln w="12700">
            <a:miter lim="400000"/>
          </a:ln>
        </p:spPr>
      </p:pic>
      <p:sp>
        <p:nvSpPr>
          <p:cNvPr id="846" name="Rettangolo arrotondato"/>
          <p:cNvSpPr/>
          <p:nvPr/>
        </p:nvSpPr>
        <p:spPr>
          <a:xfrm>
            <a:off x="5892322" y="3781137"/>
            <a:ext cx="883201" cy="1132820"/>
          </a:xfrm>
          <a:prstGeom prst="roundRect">
            <a:avLst>
              <a:gd name="adj" fmla="val 18032"/>
            </a:avLst>
          </a:prstGeom>
          <a:ln w="38100">
            <a:solidFill>
              <a:srgbClr val="B02418"/>
            </a:solidFill>
            <a:miter/>
          </a:ln>
        </p:spPr>
        <p:txBody>
          <a:bodyPr lIns="45719" rIns="45719" anchor="ctr"/>
          <a:lstStyle/>
          <a:p>
            <a:endParaRPr/>
          </a:p>
        </p:txBody>
      </p:sp>
      <p:sp>
        <p:nvSpPr>
          <p:cNvPr id="847" name="Rettangolo arrotondato"/>
          <p:cNvSpPr/>
          <p:nvPr/>
        </p:nvSpPr>
        <p:spPr>
          <a:xfrm>
            <a:off x="3925754" y="3762287"/>
            <a:ext cx="1676811" cy="579402"/>
          </a:xfrm>
          <a:prstGeom prst="roundRect">
            <a:avLst>
              <a:gd name="adj" fmla="val 27487"/>
            </a:avLst>
          </a:prstGeom>
          <a:ln w="38100">
            <a:solidFill>
              <a:srgbClr val="B02418"/>
            </a:solidFill>
            <a:miter/>
          </a:ln>
        </p:spPr>
        <p:txBody>
          <a:bodyPr lIns="45719" rIns="45719" anchor="ctr"/>
          <a:lstStyle/>
          <a:p>
            <a:endParaRPr/>
          </a:p>
        </p:txBody>
      </p:sp>
      <p:sp>
        <p:nvSpPr>
          <p:cNvPr id="848" name="Rettangolo arrotondato"/>
          <p:cNvSpPr/>
          <p:nvPr/>
        </p:nvSpPr>
        <p:spPr>
          <a:xfrm>
            <a:off x="7065281" y="4705566"/>
            <a:ext cx="1226531" cy="454881"/>
          </a:xfrm>
          <a:prstGeom prst="roundRect">
            <a:avLst>
              <a:gd name="adj" fmla="val 35011"/>
            </a:avLst>
          </a:prstGeom>
          <a:ln w="38100">
            <a:solidFill>
              <a:srgbClr val="B02418"/>
            </a:solidFill>
            <a:miter/>
          </a:ln>
        </p:spPr>
        <p:txBody>
          <a:bodyPr lIns="45719" rIns="45719" anchor="ctr"/>
          <a:lstStyle/>
          <a:p>
            <a:endParaRPr/>
          </a:p>
        </p:txBody>
      </p:sp>
      <p:sp>
        <p:nvSpPr>
          <p:cNvPr id="849" name="Rettangolo arrotondato"/>
          <p:cNvSpPr/>
          <p:nvPr/>
        </p:nvSpPr>
        <p:spPr>
          <a:xfrm>
            <a:off x="8028301" y="2580981"/>
            <a:ext cx="883200" cy="504447"/>
          </a:xfrm>
          <a:prstGeom prst="roundRect">
            <a:avLst>
              <a:gd name="adj" fmla="val 31571"/>
            </a:avLst>
          </a:prstGeom>
          <a:ln w="38100">
            <a:solidFill>
              <a:srgbClr val="B02418"/>
            </a:solidFill>
            <a:miter/>
          </a:ln>
        </p:spPr>
        <p:txBody>
          <a:bodyPr lIns="45719" rIns="45719" anchor="ctr"/>
          <a:lstStyle/>
          <a:p>
            <a:endParaRPr/>
          </a:p>
        </p:txBody>
      </p:sp>
      <p:sp>
        <p:nvSpPr>
          <p:cNvPr id="850" name="Rettangolo arrotondato"/>
          <p:cNvSpPr/>
          <p:nvPr/>
        </p:nvSpPr>
        <p:spPr>
          <a:xfrm>
            <a:off x="6432965" y="2852254"/>
            <a:ext cx="723214" cy="294988"/>
          </a:xfrm>
          <a:prstGeom prst="roundRect">
            <a:avLst>
              <a:gd name="adj" fmla="val 41821"/>
            </a:avLst>
          </a:prstGeom>
          <a:ln w="38100">
            <a:solidFill>
              <a:srgbClr val="B02418"/>
            </a:solidFill>
            <a:miter/>
          </a:ln>
        </p:spPr>
        <p:txBody>
          <a:bodyPr lIns="45719" rIns="45719" anchor="ctr"/>
          <a:lstStyle/>
          <a:p>
            <a:endParaRPr/>
          </a:p>
        </p:txBody>
      </p:sp>
      <p:sp>
        <p:nvSpPr>
          <p:cNvPr id="851" name="Rettangolo arrotondato"/>
          <p:cNvSpPr/>
          <p:nvPr/>
        </p:nvSpPr>
        <p:spPr>
          <a:xfrm>
            <a:off x="2292088" y="3762287"/>
            <a:ext cx="1343909" cy="905180"/>
          </a:xfrm>
          <a:prstGeom prst="roundRect">
            <a:avLst>
              <a:gd name="adj" fmla="val 17594"/>
            </a:avLst>
          </a:prstGeom>
          <a:ln w="38100">
            <a:solidFill>
              <a:srgbClr val="B02418"/>
            </a:solidFill>
            <a:miter/>
          </a:ln>
        </p:spPr>
        <p:txBody>
          <a:bodyPr lIns="45719" rIns="45719" anchor="ctr"/>
          <a:lstStyle/>
          <a:p>
            <a:endParaRPr/>
          </a:p>
        </p:txBody>
      </p:sp>
      <p:sp>
        <p:nvSpPr>
          <p:cNvPr id="852" name="Rettangolo arrotondato"/>
          <p:cNvSpPr/>
          <p:nvPr/>
        </p:nvSpPr>
        <p:spPr>
          <a:xfrm>
            <a:off x="166244" y="2242063"/>
            <a:ext cx="1096868" cy="843365"/>
          </a:xfrm>
          <a:prstGeom prst="roundRect">
            <a:avLst>
              <a:gd name="adj" fmla="val 15413"/>
            </a:avLst>
          </a:prstGeom>
          <a:ln w="38100">
            <a:solidFill>
              <a:srgbClr val="B02418"/>
            </a:solidFill>
            <a:miter/>
          </a:ln>
        </p:spPr>
        <p:txBody>
          <a:bodyPr lIns="45719" rIns="45719" anchor="ctr"/>
          <a:lstStyle/>
          <a:p>
            <a:endParaRPr/>
          </a:p>
        </p:txBody>
      </p:sp>
      <p:sp>
        <p:nvSpPr>
          <p:cNvPr id="853" name="Rettangolo arrotondato"/>
          <p:cNvSpPr/>
          <p:nvPr/>
        </p:nvSpPr>
        <p:spPr>
          <a:xfrm>
            <a:off x="1641128" y="1453219"/>
            <a:ext cx="1096868" cy="454882"/>
          </a:xfrm>
          <a:prstGeom prst="roundRect">
            <a:avLst>
              <a:gd name="adj" fmla="val 28575"/>
            </a:avLst>
          </a:prstGeom>
          <a:ln w="38100">
            <a:solidFill>
              <a:srgbClr val="B02418"/>
            </a:solidFill>
            <a:miter/>
          </a:ln>
        </p:spPr>
        <p:txBody>
          <a:bodyPr lIns="45719" rIns="45719" anchor="ctr"/>
          <a:lstStyle/>
          <a:p>
            <a:endParaRPr/>
          </a:p>
        </p:txBody>
      </p:sp>
      <p:sp>
        <p:nvSpPr>
          <p:cNvPr id="854" name="Rettangolo arrotondato"/>
          <p:cNvSpPr/>
          <p:nvPr/>
        </p:nvSpPr>
        <p:spPr>
          <a:xfrm>
            <a:off x="3087257" y="1453219"/>
            <a:ext cx="2386133" cy="2123275"/>
          </a:xfrm>
          <a:prstGeom prst="roundRect">
            <a:avLst>
              <a:gd name="adj" fmla="val 20264"/>
            </a:avLst>
          </a:prstGeom>
          <a:ln w="38100">
            <a:solidFill>
              <a:schemeClr val="accent5">
                <a:satOff val="-3547"/>
                <a:lumOff val="-10352"/>
              </a:schemeClr>
            </a:solidFill>
            <a:miter/>
          </a:ln>
        </p:spPr>
        <p:txBody>
          <a:bodyPr lIns="45719" rIns="45719" anchor="ctr"/>
          <a:lstStyle/>
          <a:p>
            <a:endParaRPr/>
          </a:p>
        </p:txBody>
      </p:sp>
      <p:sp>
        <p:nvSpPr>
          <p:cNvPr id="855" name="Rettangolo arrotondato"/>
          <p:cNvSpPr/>
          <p:nvPr/>
        </p:nvSpPr>
        <p:spPr>
          <a:xfrm>
            <a:off x="1832249" y="2977677"/>
            <a:ext cx="881579" cy="746511"/>
          </a:xfrm>
          <a:prstGeom prst="roundRect">
            <a:avLst>
              <a:gd name="adj" fmla="val 21295"/>
            </a:avLst>
          </a:prstGeom>
          <a:ln w="38100">
            <a:solidFill>
              <a:schemeClr val="accent5">
                <a:satOff val="-3547"/>
                <a:lumOff val="-10352"/>
              </a:schemeClr>
            </a:solidFill>
            <a:miter/>
          </a:ln>
        </p:spPr>
        <p:txBody>
          <a:bodyPr lIns="45719" rIns="45719" anchor="ctr"/>
          <a:lstStyle/>
          <a:p>
            <a:endParaRPr/>
          </a:p>
        </p:txBody>
      </p:sp>
      <p:sp>
        <p:nvSpPr>
          <p:cNvPr id="856" name="Rettangolo arrotondato"/>
          <p:cNvSpPr/>
          <p:nvPr/>
        </p:nvSpPr>
        <p:spPr>
          <a:xfrm>
            <a:off x="1875773" y="2031278"/>
            <a:ext cx="881579" cy="746511"/>
          </a:xfrm>
          <a:prstGeom prst="roundRect">
            <a:avLst>
              <a:gd name="adj" fmla="val 21295"/>
            </a:avLst>
          </a:prstGeom>
          <a:ln w="38100">
            <a:solidFill>
              <a:schemeClr val="accent5">
                <a:satOff val="-3547"/>
                <a:lumOff val="-10352"/>
              </a:schemeClr>
            </a:solidFill>
            <a:miter/>
          </a:ln>
        </p:spPr>
        <p:txBody>
          <a:bodyPr lIns="45719" rIns="45719" anchor="ctr"/>
          <a:lstStyle/>
          <a:p>
            <a:endParaRPr/>
          </a:p>
        </p:txBody>
      </p:sp>
      <p:sp>
        <p:nvSpPr>
          <p:cNvPr id="857" name="Rettangolo arrotondato"/>
          <p:cNvSpPr/>
          <p:nvPr/>
        </p:nvSpPr>
        <p:spPr>
          <a:xfrm>
            <a:off x="2433704" y="4705566"/>
            <a:ext cx="1060677" cy="843365"/>
          </a:xfrm>
          <a:prstGeom prst="roundRect">
            <a:avLst>
              <a:gd name="adj" fmla="val 21295"/>
            </a:avLst>
          </a:prstGeom>
          <a:ln w="38100">
            <a:solidFill>
              <a:schemeClr val="accent5">
                <a:satOff val="-3547"/>
                <a:lumOff val="-10352"/>
              </a:schemeClr>
            </a:solidFill>
            <a:miter/>
          </a:ln>
        </p:spPr>
        <p:txBody>
          <a:bodyPr lIns="45719" rIns="45719" anchor="ctr"/>
          <a:lstStyle/>
          <a:p>
            <a:endParaRPr/>
          </a:p>
        </p:txBody>
      </p:sp>
      <p:sp>
        <p:nvSpPr>
          <p:cNvPr id="858" name="Rettangolo arrotondato"/>
          <p:cNvSpPr/>
          <p:nvPr/>
        </p:nvSpPr>
        <p:spPr>
          <a:xfrm>
            <a:off x="3925754" y="3678733"/>
            <a:ext cx="819356" cy="354206"/>
          </a:xfrm>
          <a:prstGeom prst="roundRect">
            <a:avLst>
              <a:gd name="adj" fmla="val 41712"/>
            </a:avLst>
          </a:prstGeom>
          <a:ln w="38100">
            <a:solidFill>
              <a:schemeClr val="accent5">
                <a:satOff val="-3547"/>
                <a:lumOff val="-10352"/>
              </a:schemeClr>
            </a:solidFill>
            <a:miter/>
          </a:ln>
        </p:spPr>
        <p:txBody>
          <a:bodyPr lIns="45719" rIns="45719" anchor="ctr"/>
          <a:lstStyle/>
          <a:p>
            <a:endParaRPr/>
          </a:p>
        </p:txBody>
      </p:sp>
      <p:sp>
        <p:nvSpPr>
          <p:cNvPr id="859" name="Rettangolo arrotondato"/>
          <p:cNvSpPr/>
          <p:nvPr/>
        </p:nvSpPr>
        <p:spPr>
          <a:xfrm>
            <a:off x="7065281" y="3201559"/>
            <a:ext cx="1226531" cy="454882"/>
          </a:xfrm>
          <a:prstGeom prst="roundRect">
            <a:avLst>
              <a:gd name="adj" fmla="val 35011"/>
            </a:avLst>
          </a:prstGeom>
          <a:ln w="38100">
            <a:solidFill>
              <a:srgbClr val="B02418"/>
            </a:solidFill>
            <a:miter/>
          </a:ln>
        </p:spPr>
        <p:txBody>
          <a:bodyPr lIns="45719" rIns="45719" anchor="ctr"/>
          <a:lstStyle/>
          <a:p>
            <a:endParaRPr/>
          </a:p>
        </p:txBody>
      </p:sp>
      <p:sp>
        <p:nvSpPr>
          <p:cNvPr id="860" name="Rettangolo arrotondato"/>
          <p:cNvSpPr/>
          <p:nvPr/>
        </p:nvSpPr>
        <p:spPr>
          <a:xfrm>
            <a:off x="9592540" y="4240464"/>
            <a:ext cx="2167198" cy="294988"/>
          </a:xfrm>
          <a:prstGeom prst="roundRect">
            <a:avLst>
              <a:gd name="adj" fmla="val 41821"/>
            </a:avLst>
          </a:prstGeom>
          <a:ln w="38100">
            <a:solidFill>
              <a:schemeClr val="accent4">
                <a:lumOff val="-9999"/>
              </a:schemeClr>
            </a:solidFill>
            <a:miter/>
          </a:ln>
        </p:spPr>
        <p:txBody>
          <a:bodyPr lIns="45719" rIns="45719" anchor="ctr"/>
          <a:lstStyle/>
          <a:p>
            <a:endParaRPr/>
          </a:p>
        </p:txBody>
      </p:sp>
      <p:sp>
        <p:nvSpPr>
          <p:cNvPr id="861" name="Rettangolo arrotondato"/>
          <p:cNvSpPr/>
          <p:nvPr/>
        </p:nvSpPr>
        <p:spPr>
          <a:xfrm>
            <a:off x="6506647" y="2852254"/>
            <a:ext cx="723214" cy="294988"/>
          </a:xfrm>
          <a:prstGeom prst="roundRect">
            <a:avLst>
              <a:gd name="adj" fmla="val 41821"/>
            </a:avLst>
          </a:prstGeom>
          <a:ln w="38100">
            <a:solidFill>
              <a:schemeClr val="accent4">
                <a:lumOff val="-9999"/>
              </a:schemeClr>
            </a:solidFill>
            <a:miter/>
          </a:ln>
        </p:spPr>
        <p:txBody>
          <a:bodyPr lIns="45719" rIns="45719" anchor="ctr"/>
          <a:lstStyle/>
          <a:p>
            <a:endParaRPr/>
          </a:p>
        </p:txBody>
      </p:sp>
      <p:sp>
        <p:nvSpPr>
          <p:cNvPr id="862" name="Rettangolo arrotondato"/>
          <p:cNvSpPr/>
          <p:nvPr/>
        </p:nvSpPr>
        <p:spPr>
          <a:xfrm>
            <a:off x="7472593" y="3748003"/>
            <a:ext cx="723215" cy="933749"/>
          </a:xfrm>
          <a:prstGeom prst="roundRect">
            <a:avLst>
              <a:gd name="adj" fmla="val 17058"/>
            </a:avLst>
          </a:prstGeom>
          <a:ln w="38100">
            <a:solidFill>
              <a:schemeClr val="accent4">
                <a:lumOff val="-9999"/>
              </a:schemeClr>
            </a:solidFill>
            <a:miter/>
          </a:ln>
        </p:spPr>
        <p:txBody>
          <a:bodyPr lIns="45719" rIns="45719" anchor="ctr"/>
          <a:lstStyle/>
          <a:p>
            <a:endParaRPr/>
          </a:p>
        </p:txBody>
      </p:sp>
      <p:sp>
        <p:nvSpPr>
          <p:cNvPr id="863" name="Rettangolo arrotondato"/>
          <p:cNvSpPr/>
          <p:nvPr/>
        </p:nvSpPr>
        <p:spPr>
          <a:xfrm>
            <a:off x="9592540" y="3582854"/>
            <a:ext cx="1798290" cy="294988"/>
          </a:xfrm>
          <a:prstGeom prst="roundRect">
            <a:avLst>
              <a:gd name="adj" fmla="val 41821"/>
            </a:avLst>
          </a:prstGeom>
          <a:ln w="38100">
            <a:solidFill>
              <a:schemeClr val="accent1">
                <a:satOff val="-19091"/>
                <a:lumOff val="-11921"/>
              </a:schemeClr>
            </a:solidFill>
            <a:miter/>
          </a:ln>
        </p:spPr>
        <p:txBody>
          <a:bodyPr lIns="45719" rIns="45719" anchor="ctr"/>
          <a:lstStyle/>
          <a:p>
            <a:endParaRPr/>
          </a:p>
        </p:txBody>
      </p:sp>
      <p:sp>
        <p:nvSpPr>
          <p:cNvPr id="864" name="Rettangolo arrotondato"/>
          <p:cNvSpPr/>
          <p:nvPr/>
        </p:nvSpPr>
        <p:spPr>
          <a:xfrm>
            <a:off x="9592540" y="2928401"/>
            <a:ext cx="1798290" cy="294989"/>
          </a:xfrm>
          <a:prstGeom prst="roundRect">
            <a:avLst>
              <a:gd name="adj" fmla="val 41821"/>
            </a:avLst>
          </a:prstGeom>
          <a:ln w="38100">
            <a:solidFill>
              <a:srgbClr val="B02418"/>
            </a:solidFill>
            <a:miter/>
          </a:ln>
        </p:spPr>
        <p:txBody>
          <a:bodyPr lIns="45719" rIns="45719" anchor="ctr"/>
          <a:lstStyle/>
          <a:p>
            <a:pPr>
              <a:defRPr>
                <a:solidFill>
                  <a:srgbClr val="B02418"/>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85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85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3" nodeType="afterEffect">
                                  <p:stCondLst>
                                    <p:cond delay="0"/>
                                  </p:stCondLst>
                                  <p:iterate>
                                    <p:tmAbs val="0"/>
                                  </p:iterate>
                                  <p:childTnLst>
                                    <p:set>
                                      <p:cBhvr>
                                        <p:cTn id="12" fill="hold"/>
                                        <p:tgtEl>
                                          <p:spTgt spid="849"/>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4" nodeType="afterEffect">
                                  <p:stCondLst>
                                    <p:cond delay="0"/>
                                  </p:stCondLst>
                                  <p:iterate>
                                    <p:tmAbs val="0"/>
                                  </p:iterate>
                                  <p:childTnLst>
                                    <p:set>
                                      <p:cBhvr>
                                        <p:cTn id="15" fill="hold"/>
                                        <p:tgtEl>
                                          <p:spTgt spid="85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5" nodeType="afterEffect">
                                  <p:stCondLst>
                                    <p:cond delay="0"/>
                                  </p:stCondLst>
                                  <p:iterate>
                                    <p:tmAbs val="0"/>
                                  </p:iterate>
                                  <p:childTnLst>
                                    <p:set>
                                      <p:cBhvr>
                                        <p:cTn id="18" fill="hold"/>
                                        <p:tgtEl>
                                          <p:spTgt spid="851"/>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6" nodeType="afterEffect">
                                  <p:stCondLst>
                                    <p:cond delay="0"/>
                                  </p:stCondLst>
                                  <p:iterate>
                                    <p:tmAbs val="0"/>
                                  </p:iterate>
                                  <p:childTnLst>
                                    <p:set>
                                      <p:cBhvr>
                                        <p:cTn id="21" fill="hold"/>
                                        <p:tgtEl>
                                          <p:spTgt spid="847"/>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7" nodeType="afterEffect">
                                  <p:stCondLst>
                                    <p:cond delay="0"/>
                                  </p:stCondLst>
                                  <p:iterate>
                                    <p:tmAbs val="0"/>
                                  </p:iterate>
                                  <p:childTnLst>
                                    <p:set>
                                      <p:cBhvr>
                                        <p:cTn id="24" fill="hold"/>
                                        <p:tgtEl>
                                          <p:spTgt spid="846"/>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8" nodeType="afterEffect">
                                  <p:stCondLst>
                                    <p:cond delay="0"/>
                                  </p:stCondLst>
                                  <p:iterate>
                                    <p:tmAbs val="0"/>
                                  </p:iterate>
                                  <p:childTnLst>
                                    <p:set>
                                      <p:cBhvr>
                                        <p:cTn id="27" fill="hold"/>
                                        <p:tgtEl>
                                          <p:spTgt spid="848"/>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9" nodeType="afterEffect">
                                  <p:stCondLst>
                                    <p:cond delay="0"/>
                                  </p:stCondLst>
                                  <p:iterate>
                                    <p:tmAbs val="0"/>
                                  </p:iterate>
                                  <p:childTnLst>
                                    <p:set>
                                      <p:cBhvr>
                                        <p:cTn id="30" fill="hold"/>
                                        <p:tgtEl>
                                          <p:spTgt spid="8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0" nodeType="clickEffect">
                                  <p:stCondLst>
                                    <p:cond delay="0"/>
                                  </p:stCondLst>
                                  <p:iterate>
                                    <p:tmAbs val="0"/>
                                  </p:iterate>
                                  <p:childTnLst>
                                    <p:set>
                                      <p:cBhvr>
                                        <p:cTn id="34" fill="hold"/>
                                        <p:tgtEl>
                                          <p:spTgt spid="854"/>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11" nodeType="afterEffect">
                                  <p:stCondLst>
                                    <p:cond delay="0"/>
                                  </p:stCondLst>
                                  <p:iterate>
                                    <p:tmAbs val="0"/>
                                  </p:iterate>
                                  <p:childTnLst>
                                    <p:set>
                                      <p:cBhvr>
                                        <p:cTn id="37" fill="hold"/>
                                        <p:tgtEl>
                                          <p:spTgt spid="856"/>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12" nodeType="afterEffect">
                                  <p:stCondLst>
                                    <p:cond delay="0"/>
                                  </p:stCondLst>
                                  <p:iterate>
                                    <p:tmAbs val="0"/>
                                  </p:iterate>
                                  <p:childTnLst>
                                    <p:set>
                                      <p:cBhvr>
                                        <p:cTn id="40" fill="hold"/>
                                        <p:tgtEl>
                                          <p:spTgt spid="855"/>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13" nodeType="afterEffect">
                                  <p:stCondLst>
                                    <p:cond delay="0"/>
                                  </p:stCondLst>
                                  <p:iterate>
                                    <p:tmAbs val="0"/>
                                  </p:iterate>
                                  <p:childTnLst>
                                    <p:set>
                                      <p:cBhvr>
                                        <p:cTn id="43" fill="hold"/>
                                        <p:tgtEl>
                                          <p:spTgt spid="863"/>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14" nodeType="afterEffect">
                                  <p:stCondLst>
                                    <p:cond delay="0"/>
                                  </p:stCondLst>
                                  <p:iterate>
                                    <p:tmAbs val="0"/>
                                  </p:iterate>
                                  <p:childTnLst>
                                    <p:set>
                                      <p:cBhvr>
                                        <p:cTn id="46" fill="hold"/>
                                        <p:tgtEl>
                                          <p:spTgt spid="858"/>
                                        </p:tgtEl>
                                        <p:attrNameLst>
                                          <p:attrName>style.visibility</p:attrName>
                                        </p:attrNameLst>
                                      </p:cBhvr>
                                      <p:to>
                                        <p:strVal val="visible"/>
                                      </p:to>
                                    </p:set>
                                  </p:childTnLst>
                                </p:cTn>
                              </p:par>
                            </p:childTnLst>
                          </p:cTn>
                        </p:par>
                        <p:par>
                          <p:cTn id="47" fill="hold">
                            <p:stCondLst>
                              <p:cond delay="0"/>
                            </p:stCondLst>
                            <p:childTnLst>
                              <p:par>
                                <p:cTn id="48" presetID="1" presetClass="entr" presetSubtype="0" fill="hold" grpId="15" nodeType="afterEffect">
                                  <p:stCondLst>
                                    <p:cond delay="0"/>
                                  </p:stCondLst>
                                  <p:iterate>
                                    <p:tmAbs val="0"/>
                                  </p:iterate>
                                  <p:childTnLst>
                                    <p:set>
                                      <p:cBhvr>
                                        <p:cTn id="49" fill="hold"/>
                                        <p:tgtEl>
                                          <p:spTgt spid="85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16" nodeType="clickEffect">
                                  <p:stCondLst>
                                    <p:cond delay="0"/>
                                  </p:stCondLst>
                                  <p:iterate>
                                    <p:tmAbs val="0"/>
                                  </p:iterate>
                                  <p:childTnLst>
                                    <p:set>
                                      <p:cBhvr>
                                        <p:cTn id="53" fill="hold"/>
                                        <p:tgtEl>
                                          <p:spTgt spid="861"/>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17" nodeType="afterEffect">
                                  <p:stCondLst>
                                    <p:cond delay="0"/>
                                  </p:stCondLst>
                                  <p:iterate>
                                    <p:tmAbs val="0"/>
                                  </p:iterate>
                                  <p:childTnLst>
                                    <p:set>
                                      <p:cBhvr>
                                        <p:cTn id="56" fill="hold"/>
                                        <p:tgtEl>
                                          <p:spTgt spid="862"/>
                                        </p:tgtEl>
                                        <p:attrNameLst>
                                          <p:attrName>style.visibility</p:attrName>
                                        </p:attrNameLst>
                                      </p:cBhvr>
                                      <p:to>
                                        <p:strVal val="visible"/>
                                      </p:to>
                                    </p:set>
                                  </p:childTnLst>
                                </p:cTn>
                              </p:par>
                            </p:childTnLst>
                          </p:cTn>
                        </p:par>
                        <p:par>
                          <p:cTn id="57" fill="hold">
                            <p:stCondLst>
                              <p:cond delay="0"/>
                            </p:stCondLst>
                            <p:childTnLst>
                              <p:par>
                                <p:cTn id="58" presetID="1" presetClass="entr" presetSubtype="0" fill="hold" grpId="18" nodeType="afterEffect">
                                  <p:stCondLst>
                                    <p:cond delay="0"/>
                                  </p:stCondLst>
                                  <p:iterate>
                                    <p:tmAbs val="0"/>
                                  </p:iterate>
                                  <p:childTnLst>
                                    <p:set>
                                      <p:cBhvr>
                                        <p:cTn id="59" fill="hold"/>
                                        <p:tgtEl>
                                          <p:spTgt spid="8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6" grpId="7" animBg="1" advAuto="0"/>
      <p:bldP spid="847" grpId="6" animBg="1" advAuto="0"/>
      <p:bldP spid="848" grpId="8" animBg="1" advAuto="0"/>
      <p:bldP spid="849" grpId="3" animBg="1" advAuto="0"/>
      <p:bldP spid="851" grpId="5" animBg="1" advAuto="0"/>
      <p:bldP spid="852" grpId="2" animBg="1" advAuto="0"/>
      <p:bldP spid="853" grpId="1" animBg="1" advAuto="0"/>
      <p:bldP spid="854" grpId="10" animBg="1" advAuto="0"/>
      <p:bldP spid="855" grpId="12" animBg="1" advAuto="0"/>
      <p:bldP spid="856" grpId="11" animBg="1" advAuto="0"/>
      <p:bldP spid="857" grpId="15" animBg="1" advAuto="0"/>
      <p:bldP spid="858" grpId="14" animBg="1" advAuto="0"/>
      <p:bldP spid="859" grpId="4" animBg="1" advAuto="0"/>
      <p:bldP spid="860" grpId="18" animBg="1" advAuto="0"/>
      <p:bldP spid="861" grpId="16" animBg="1" advAuto="0"/>
      <p:bldP spid="862" grpId="17" animBg="1" advAuto="0"/>
      <p:bldP spid="863" grpId="13" animBg="1" advAuto="0"/>
      <p:bldP spid="864" grpId="9"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Titolo diapositiva"/>
          <p:cNvSpPr txBox="1">
            <a:spLocks noGrp="1"/>
          </p:cNvSpPr>
          <p:nvPr>
            <p:ph type="body" sz="quarter" idx="1"/>
          </p:nvPr>
        </p:nvSpPr>
        <p:spPr>
          <a:prstGeom prst="rect">
            <a:avLst/>
          </a:prstGeom>
        </p:spPr>
        <p:txBody>
          <a:bodyPr>
            <a:normAutofit lnSpcReduction="10000"/>
          </a:bodyPr>
          <a:lstStyle/>
          <a:p>
            <a:pPr defTabSz="868680">
              <a:spcBef>
                <a:spcPts val="900"/>
              </a:spcBef>
              <a:defRPr sz="4180"/>
            </a:pPr>
            <a:endParaRPr/>
          </a:p>
        </p:txBody>
      </p:sp>
      <p:sp>
        <p:nvSpPr>
          <p:cNvPr id="124"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125"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126" name="Segnaposto testo 9"/>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r>
              <a:t>2. Valency change and voice</a:t>
            </a:r>
          </a:p>
        </p:txBody>
      </p:sp>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 name="Immagine" descr="Immagine"/>
          <p:cNvPicPr>
            <a:picLocks noChangeAspect="1"/>
          </p:cNvPicPr>
          <p:nvPr/>
        </p:nvPicPr>
        <p:blipFill>
          <a:blip r:embed="rId2"/>
          <a:stretch>
            <a:fillRect/>
          </a:stretch>
        </p:blipFill>
        <p:spPr>
          <a:xfrm>
            <a:off x="331013" y="1402048"/>
            <a:ext cx="5930901" cy="4152901"/>
          </a:xfrm>
          <a:prstGeom prst="rect">
            <a:avLst/>
          </a:prstGeom>
          <a:ln w="12700">
            <a:miter lim="400000"/>
          </a:ln>
        </p:spPr>
      </p:pic>
      <p:sp>
        <p:nvSpPr>
          <p:cNvPr id="867" name="The origin of the Hittite middle voic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origin of the Hittite middle voice</a:t>
            </a:r>
          </a:p>
        </p:txBody>
      </p:sp>
      <p:sp>
        <p:nvSpPr>
          <p:cNvPr id="868"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150</a:t>
            </a:fld>
            <a:endParaRPr/>
          </a:p>
        </p:txBody>
      </p:sp>
      <p:pic>
        <p:nvPicPr>
          <p:cNvPr id="869" name="Immagine" descr="Immagine"/>
          <p:cNvPicPr>
            <a:picLocks noChangeAspect="1"/>
          </p:cNvPicPr>
          <p:nvPr/>
        </p:nvPicPr>
        <p:blipFill>
          <a:blip r:embed="rId3"/>
          <a:stretch>
            <a:fillRect/>
          </a:stretch>
        </p:blipFill>
        <p:spPr>
          <a:xfrm>
            <a:off x="6420640" y="1173658"/>
            <a:ext cx="3505201" cy="2921001"/>
          </a:xfrm>
          <a:prstGeom prst="rect">
            <a:avLst/>
          </a:prstGeom>
          <a:ln w="12700">
            <a:miter lim="400000"/>
          </a:ln>
        </p:spPr>
      </p:pic>
      <p:pic>
        <p:nvPicPr>
          <p:cNvPr id="870" name="Immagine" descr="Immagine"/>
          <p:cNvPicPr>
            <a:picLocks noChangeAspect="1"/>
          </p:cNvPicPr>
          <p:nvPr/>
        </p:nvPicPr>
        <p:blipFill>
          <a:blip r:embed="rId4"/>
          <a:stretch>
            <a:fillRect/>
          </a:stretch>
        </p:blipFill>
        <p:spPr>
          <a:xfrm>
            <a:off x="7719290" y="2206709"/>
            <a:ext cx="3708401" cy="3175001"/>
          </a:xfrm>
          <a:prstGeom prst="rect">
            <a:avLst/>
          </a:prstGeom>
          <a:ln w="12700">
            <a:miter lim="400000"/>
          </a:ln>
        </p:spPr>
      </p:pic>
      <p:pic>
        <p:nvPicPr>
          <p:cNvPr id="871" name="Immagine" descr="Immagine"/>
          <p:cNvPicPr>
            <a:picLocks noChangeAspect="1"/>
          </p:cNvPicPr>
          <p:nvPr/>
        </p:nvPicPr>
        <p:blipFill>
          <a:blip r:embed="rId5"/>
          <a:stretch>
            <a:fillRect/>
          </a:stretch>
        </p:blipFill>
        <p:spPr>
          <a:xfrm>
            <a:off x="8686325" y="3478498"/>
            <a:ext cx="3505675" cy="2058702"/>
          </a:xfrm>
          <a:prstGeom prst="rect">
            <a:avLst/>
          </a:prstGeom>
          <a:ln w="12700">
            <a:miter lim="400000"/>
          </a:ln>
        </p:spPr>
      </p:pic>
      <p:pic>
        <p:nvPicPr>
          <p:cNvPr id="872" name="Immagine" descr="Immagine"/>
          <p:cNvPicPr>
            <a:picLocks noChangeAspect="1"/>
          </p:cNvPicPr>
          <p:nvPr/>
        </p:nvPicPr>
        <p:blipFill>
          <a:blip r:embed="rId6"/>
          <a:stretch>
            <a:fillRect/>
          </a:stretch>
        </p:blipFill>
        <p:spPr>
          <a:xfrm>
            <a:off x="3467099" y="5016500"/>
            <a:ext cx="4470401" cy="10414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 grpId="1" animBg="1" advAuto="0"/>
      <p:bldP spid="869" grpId="3" animBg="1" advAuto="0"/>
      <p:bldP spid="870" grpId="4" animBg="1" advAuto="0"/>
      <p:bldP spid="871" grpId="5" animBg="1" advAuto="0"/>
      <p:bldP spid="872" grpId="2" animBg="1" advAuto="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The Hittite middle voic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Hittite middle voice</a:t>
            </a:r>
          </a:p>
        </p:txBody>
      </p:sp>
      <p:sp>
        <p:nvSpPr>
          <p:cNvPr id="875"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151</a:t>
            </a:fld>
            <a:endParaRPr/>
          </a:p>
        </p:txBody>
      </p:sp>
      <p:graphicFrame>
        <p:nvGraphicFramePr>
          <p:cNvPr id="876" name="Tabella"/>
          <p:cNvGraphicFramePr/>
          <p:nvPr/>
        </p:nvGraphicFramePr>
        <p:xfrm>
          <a:off x="2343150" y="1370767"/>
          <a:ext cx="6350000" cy="2511476"/>
        </p:xfrm>
        <a:graphic>
          <a:graphicData uri="http://schemas.openxmlformats.org/drawingml/2006/table">
            <a:tbl>
              <a:tblPr>
                <a:tableStyleId>{2708684C-4D16-4618-839F-0558EEFCDFE6}</a:tableStyleId>
              </a:tblPr>
              <a:tblGrid>
                <a:gridCol w="1779904">
                  <a:extLst>
                    <a:ext uri="{9D8B030D-6E8A-4147-A177-3AD203B41FA5}">
                      <a16:colId xmlns:a16="http://schemas.microsoft.com/office/drawing/2014/main" val="20000"/>
                    </a:ext>
                  </a:extLst>
                </a:gridCol>
                <a:gridCol w="2861310">
                  <a:extLst>
                    <a:ext uri="{9D8B030D-6E8A-4147-A177-3AD203B41FA5}">
                      <a16:colId xmlns:a16="http://schemas.microsoft.com/office/drawing/2014/main" val="20001"/>
                    </a:ext>
                  </a:extLst>
                </a:gridCol>
                <a:gridCol w="2864485">
                  <a:extLst>
                    <a:ext uri="{9D8B030D-6E8A-4147-A177-3AD203B41FA5}">
                      <a16:colId xmlns:a16="http://schemas.microsoft.com/office/drawing/2014/main" val="20002"/>
                    </a:ext>
                  </a:extLst>
                </a:gridCol>
              </a:tblGrid>
              <a:tr h="279052">
                <a:tc>
                  <a:txBody>
                    <a:bodyPr/>
                    <a:lstStyle/>
                    <a:p>
                      <a:pPr algn="l">
                        <a:defRPr sz="2900"/>
                      </a:pPr>
                      <a:endParaRPr/>
                    </a:p>
                  </a:txBody>
                  <a:tcPr marL="121920" marR="121920" marT="60960" marB="60960" horzOverflow="overflow">
                    <a:lnL w="12700">
                      <a:solidFill>
                        <a:srgbClr val="FFFFFF"/>
                      </a:solidFill>
                      <a:miter lim="400000"/>
                    </a:lnL>
                    <a:lnT w="12700">
                      <a:solidFill>
                        <a:srgbClr val="FFFFFF"/>
                      </a:solidFill>
                      <a:miter lim="400000"/>
                    </a:lnT>
                    <a:noFill/>
                  </a:tcPr>
                </a:tc>
                <a:tc gridSpan="2">
                  <a:txBody>
                    <a:bodyPr/>
                    <a:lstStyle/>
                    <a:p>
                      <a:pPr algn="l" defTabSz="457200">
                        <a:defRPr sz="1800"/>
                      </a:pPr>
                      <a:r>
                        <a:rPr sz="2900" b="1"/>
                        <a:t>Present indicative</a:t>
                      </a:r>
                    </a:p>
                  </a:txBody>
                  <a:tcPr marL="121920" marR="121920" marT="60960" marB="60960" horzOverflow="overflow">
                    <a:lnR w="12700">
                      <a:solidFill>
                        <a:srgbClr val="FFFFFF"/>
                      </a:solidFill>
                      <a:miter lim="400000"/>
                    </a:lnR>
                    <a:lnT w="12700">
                      <a:solidFill>
                        <a:srgbClr val="FFFFFF"/>
                      </a:solidFill>
                      <a:miter lim="400000"/>
                    </a:lnT>
                    <a:noFill/>
                  </a:tcPr>
                </a:tc>
                <a:tc hMerge="1">
                  <a:txBody>
                    <a:bodyPr/>
                    <a:lstStyle/>
                    <a:p>
                      <a:endParaRPr lang="it-IT"/>
                    </a:p>
                  </a:txBody>
                  <a:tcPr/>
                </a:tc>
                <a:extLst>
                  <a:ext uri="{0D108BD9-81ED-4DB2-BD59-A6C34878D82A}">
                    <a16:rowId xmlns:a16="http://schemas.microsoft.com/office/drawing/2014/main" val="10000"/>
                  </a:ext>
                </a:extLst>
              </a:tr>
              <a:tr h="279052">
                <a:tc>
                  <a:txBody>
                    <a:bodyPr/>
                    <a:lstStyle/>
                    <a:p>
                      <a:pPr algn="l">
                        <a:defRPr sz="2900"/>
                      </a:pPr>
                      <a:endParaRPr/>
                    </a:p>
                  </a:txBody>
                  <a:tcPr marL="121920" marR="121920" marT="60960" marB="60960" horzOverflow="overflow">
                    <a:lnL w="12700">
                      <a:solidFill>
                        <a:srgbClr val="FFFFFF"/>
                      </a:solidFill>
                      <a:miter lim="400000"/>
                    </a:lnL>
                    <a:noFill/>
                  </a:tcPr>
                </a:tc>
                <a:tc>
                  <a:txBody>
                    <a:bodyPr/>
                    <a:lstStyle/>
                    <a:p>
                      <a:pPr algn="l" defTabSz="457200">
                        <a:defRPr sz="1800"/>
                      </a:pPr>
                      <a:r>
                        <a:rPr sz="2900"/>
                        <a:t>Active</a:t>
                      </a:r>
                    </a:p>
                  </a:txBody>
                  <a:tcPr marL="121920" marR="121920" marT="60960" marB="60960" horzOverflow="overflow">
                    <a:noFill/>
                  </a:tcPr>
                </a:tc>
                <a:tc>
                  <a:txBody>
                    <a:bodyPr/>
                    <a:lstStyle/>
                    <a:p>
                      <a:pPr algn="l" defTabSz="457200">
                        <a:defRPr sz="1800"/>
                      </a:pPr>
                      <a:r>
                        <a:rPr sz="2900"/>
                        <a:t>Middle</a:t>
                      </a:r>
                    </a:p>
                  </a:txBody>
                  <a:tcPr marL="121920" marR="121920" marT="60960" marB="60960" horzOverflow="overflow">
                    <a:lnR w="12700">
                      <a:solidFill>
                        <a:srgbClr val="FFFFFF"/>
                      </a:solidFill>
                      <a:miter lim="400000"/>
                    </a:lnR>
                    <a:noFill/>
                  </a:tcPr>
                </a:tc>
                <a:extLst>
                  <a:ext uri="{0D108BD9-81ED-4DB2-BD59-A6C34878D82A}">
                    <a16:rowId xmlns:a16="http://schemas.microsoft.com/office/drawing/2014/main" val="10001"/>
                  </a:ext>
                </a:extLst>
              </a:tr>
              <a:tr h="279052">
                <a:tc>
                  <a:txBody>
                    <a:bodyPr/>
                    <a:lstStyle/>
                    <a:p>
                      <a:pPr algn="l">
                        <a:defRPr sz="2900"/>
                      </a:pPr>
                      <a:endParaRPr/>
                    </a:p>
                  </a:txBody>
                  <a:tcPr marL="121920" marR="121920" marT="60960" marB="60960" horzOverflow="overflow">
                    <a:lnL w="12700">
                      <a:solidFill>
                        <a:srgbClr val="FFFFFF"/>
                      </a:solidFill>
                      <a:miter lim="400000"/>
                    </a:lnL>
                    <a:noFill/>
                  </a:tcPr>
                </a:tc>
                <a:tc>
                  <a:txBody>
                    <a:bodyPr/>
                    <a:lstStyle/>
                    <a:p>
                      <a:pPr algn="l" defTabSz="457200">
                        <a:defRPr sz="2900"/>
                      </a:pPr>
                      <a:r>
                        <a:rPr i="1"/>
                        <a:t>ēp-/ap- </a:t>
                      </a:r>
                      <a:r>
                        <a:t>‘take’</a:t>
                      </a:r>
                    </a:p>
                  </a:txBody>
                  <a:tcPr marL="121920" marR="121920" marT="60960" marB="60960" horzOverflow="overflow">
                    <a:noFill/>
                  </a:tcPr>
                </a:tc>
                <a:tc>
                  <a:txBody>
                    <a:bodyPr/>
                    <a:lstStyle/>
                    <a:p>
                      <a:pPr algn="l" defTabSz="457200">
                        <a:defRPr sz="2900"/>
                      </a:pPr>
                      <a:r>
                        <a:rPr i="1"/>
                        <a:t>iya-</a:t>
                      </a:r>
                      <a:r>
                        <a:t> ‘go’</a:t>
                      </a:r>
                    </a:p>
                  </a:txBody>
                  <a:tcPr marL="121920" marR="121920" marT="60960" marB="60960" horzOverflow="overflow">
                    <a:lnR w="12700">
                      <a:solidFill>
                        <a:srgbClr val="FFFFFF"/>
                      </a:solidFill>
                      <a:miter lim="400000"/>
                    </a:lnR>
                    <a:noFill/>
                  </a:tcPr>
                </a:tc>
                <a:extLst>
                  <a:ext uri="{0D108BD9-81ED-4DB2-BD59-A6C34878D82A}">
                    <a16:rowId xmlns:a16="http://schemas.microsoft.com/office/drawing/2014/main" val="10002"/>
                  </a:ext>
                </a:extLst>
              </a:tr>
              <a:tr h="279052">
                <a:tc>
                  <a:txBody>
                    <a:bodyPr/>
                    <a:lstStyle/>
                    <a:p>
                      <a:pPr algn="l" defTabSz="457200">
                        <a:defRPr sz="1800"/>
                      </a:pPr>
                      <a:r>
                        <a:rPr sz="2900"/>
                        <a:t>1sg</a:t>
                      </a:r>
                    </a:p>
                  </a:txBody>
                  <a:tcPr marL="121920" marR="121920" marT="60960" marB="60960" horzOverflow="overflow">
                    <a:lnL w="12700">
                      <a:solidFill>
                        <a:srgbClr val="FFFFFF"/>
                      </a:solidFill>
                      <a:miter lim="400000"/>
                    </a:lnL>
                    <a:noFill/>
                  </a:tcPr>
                </a:tc>
                <a:tc>
                  <a:txBody>
                    <a:bodyPr/>
                    <a:lstStyle/>
                    <a:p>
                      <a:pPr algn="l" defTabSz="457200">
                        <a:defRPr sz="2900" i="1"/>
                      </a:pPr>
                      <a:r>
                        <a:t>ēp-</a:t>
                      </a:r>
                      <a:r>
                        <a:rPr b="1"/>
                        <a:t>mi</a:t>
                      </a:r>
                    </a:p>
                  </a:txBody>
                  <a:tcPr marL="121920" marR="121920" marT="60960" marB="60960" horzOverflow="overflow">
                    <a:noFill/>
                  </a:tcPr>
                </a:tc>
                <a:tc>
                  <a:txBody>
                    <a:bodyPr/>
                    <a:lstStyle/>
                    <a:p>
                      <a:pPr algn="l" defTabSz="457200">
                        <a:defRPr sz="2900" b="1" i="1"/>
                      </a:pPr>
                      <a:r>
                        <a:rPr b="0"/>
                        <a:t>iya-</a:t>
                      </a:r>
                      <a:r>
                        <a:t>ḫḫa(ri)</a:t>
                      </a:r>
                    </a:p>
                  </a:txBody>
                  <a:tcPr marL="121920" marR="121920" marT="60960" marB="60960" horzOverflow="overflow">
                    <a:lnR w="12700">
                      <a:solidFill>
                        <a:srgbClr val="FFFFFF"/>
                      </a:solidFill>
                      <a:miter lim="400000"/>
                    </a:lnR>
                    <a:noFill/>
                  </a:tcPr>
                </a:tc>
                <a:extLst>
                  <a:ext uri="{0D108BD9-81ED-4DB2-BD59-A6C34878D82A}">
                    <a16:rowId xmlns:a16="http://schemas.microsoft.com/office/drawing/2014/main" val="10003"/>
                  </a:ext>
                </a:extLst>
              </a:tr>
              <a:tr h="279052">
                <a:tc>
                  <a:txBody>
                    <a:bodyPr/>
                    <a:lstStyle/>
                    <a:p>
                      <a:pPr algn="l" defTabSz="457200">
                        <a:defRPr sz="1800"/>
                      </a:pPr>
                      <a:r>
                        <a:rPr sz="2900"/>
                        <a:t>2sg</a:t>
                      </a:r>
                    </a:p>
                  </a:txBody>
                  <a:tcPr marL="121920" marR="121920" marT="60960" marB="60960" horzOverflow="overflow">
                    <a:lnL w="12700">
                      <a:solidFill>
                        <a:srgbClr val="FFFFFF"/>
                      </a:solidFill>
                      <a:miter lim="400000"/>
                    </a:lnL>
                    <a:noFill/>
                  </a:tcPr>
                </a:tc>
                <a:tc>
                  <a:txBody>
                    <a:bodyPr/>
                    <a:lstStyle/>
                    <a:p>
                      <a:pPr algn="l" defTabSz="457200">
                        <a:defRPr sz="2900" i="1"/>
                      </a:pPr>
                      <a:r>
                        <a:t>ēp-</a:t>
                      </a:r>
                      <a:r>
                        <a:rPr b="1"/>
                        <a:t>ši</a:t>
                      </a:r>
                    </a:p>
                  </a:txBody>
                  <a:tcPr marL="121920" marR="121920" marT="60960" marB="60960" horzOverflow="overflow">
                    <a:noFill/>
                  </a:tcPr>
                </a:tc>
                <a:tc>
                  <a:txBody>
                    <a:bodyPr/>
                    <a:lstStyle/>
                    <a:p>
                      <a:pPr algn="l" defTabSz="457200">
                        <a:defRPr sz="2900" b="1" i="1"/>
                      </a:pPr>
                      <a:r>
                        <a:rPr b="0"/>
                        <a:t>iya-</a:t>
                      </a:r>
                      <a:r>
                        <a:t>ttati</a:t>
                      </a:r>
                    </a:p>
                  </a:txBody>
                  <a:tcPr marL="121920" marR="121920" marT="60960" marB="60960" horzOverflow="overflow">
                    <a:lnR w="12700">
                      <a:solidFill>
                        <a:srgbClr val="FFFFFF"/>
                      </a:solidFill>
                      <a:miter lim="400000"/>
                    </a:lnR>
                    <a:noFill/>
                  </a:tcPr>
                </a:tc>
                <a:extLst>
                  <a:ext uri="{0D108BD9-81ED-4DB2-BD59-A6C34878D82A}">
                    <a16:rowId xmlns:a16="http://schemas.microsoft.com/office/drawing/2014/main" val="10004"/>
                  </a:ext>
                </a:extLst>
              </a:tr>
              <a:tr h="279052">
                <a:tc>
                  <a:txBody>
                    <a:bodyPr/>
                    <a:lstStyle/>
                    <a:p>
                      <a:pPr algn="l" defTabSz="457200">
                        <a:defRPr sz="1800"/>
                      </a:pPr>
                      <a:r>
                        <a:rPr sz="2900"/>
                        <a:t>3sg</a:t>
                      </a:r>
                    </a:p>
                  </a:txBody>
                  <a:tcPr marL="121920" marR="121920" marT="60960" marB="60960" horzOverflow="overflow">
                    <a:lnL w="12700">
                      <a:solidFill>
                        <a:srgbClr val="FFFFFF"/>
                      </a:solidFill>
                      <a:miter lim="400000"/>
                    </a:lnL>
                    <a:noFill/>
                  </a:tcPr>
                </a:tc>
                <a:tc>
                  <a:txBody>
                    <a:bodyPr/>
                    <a:lstStyle/>
                    <a:p>
                      <a:pPr algn="l" defTabSz="457200">
                        <a:defRPr sz="2900" i="1"/>
                      </a:pPr>
                      <a:r>
                        <a:t>ēp-</a:t>
                      </a:r>
                      <a:r>
                        <a:rPr b="1"/>
                        <a:t>zi</a:t>
                      </a:r>
                    </a:p>
                  </a:txBody>
                  <a:tcPr marL="121920" marR="121920" marT="60960" marB="60960" horzOverflow="overflow">
                    <a:noFill/>
                  </a:tcPr>
                </a:tc>
                <a:tc>
                  <a:txBody>
                    <a:bodyPr/>
                    <a:lstStyle/>
                    <a:p>
                      <a:pPr algn="l" defTabSz="457200">
                        <a:defRPr sz="2900" i="1"/>
                      </a:pPr>
                      <a:r>
                        <a:t>iya-</a:t>
                      </a:r>
                      <a:r>
                        <a:rPr b="1"/>
                        <a:t>tta</a:t>
                      </a:r>
                    </a:p>
                  </a:txBody>
                  <a:tcPr marL="121920" marR="121920" marT="60960" marB="60960" horzOverflow="overflow">
                    <a:lnR w="12700">
                      <a:solidFill>
                        <a:srgbClr val="FFFFFF"/>
                      </a:solidFill>
                      <a:miter lim="400000"/>
                    </a:lnR>
                    <a:noFill/>
                  </a:tcPr>
                </a:tc>
                <a:extLst>
                  <a:ext uri="{0D108BD9-81ED-4DB2-BD59-A6C34878D82A}">
                    <a16:rowId xmlns:a16="http://schemas.microsoft.com/office/drawing/2014/main" val="10005"/>
                  </a:ext>
                </a:extLst>
              </a:tr>
              <a:tr h="279052">
                <a:tc>
                  <a:txBody>
                    <a:bodyPr/>
                    <a:lstStyle/>
                    <a:p>
                      <a:pPr algn="l" defTabSz="457200">
                        <a:defRPr sz="1800"/>
                      </a:pPr>
                      <a:r>
                        <a:rPr sz="2900"/>
                        <a:t>1pl</a:t>
                      </a:r>
                    </a:p>
                  </a:txBody>
                  <a:tcPr marL="121920" marR="121920" marT="60960" marB="60960" horzOverflow="overflow">
                    <a:lnL w="12700">
                      <a:solidFill>
                        <a:srgbClr val="FFFFFF"/>
                      </a:solidFill>
                      <a:miter lim="400000"/>
                    </a:lnL>
                    <a:noFill/>
                  </a:tcPr>
                </a:tc>
                <a:tc>
                  <a:txBody>
                    <a:bodyPr/>
                    <a:lstStyle/>
                    <a:p>
                      <a:pPr algn="l" defTabSz="457200">
                        <a:defRPr sz="2900" i="1"/>
                      </a:pPr>
                      <a:r>
                        <a:t>epp-</a:t>
                      </a:r>
                      <a:r>
                        <a:rPr b="1"/>
                        <a:t>ueni</a:t>
                      </a:r>
                    </a:p>
                  </a:txBody>
                  <a:tcPr marL="121920" marR="121920" marT="60960" marB="60960" horzOverflow="overflow">
                    <a:noFill/>
                  </a:tcPr>
                </a:tc>
                <a:tc>
                  <a:txBody>
                    <a:bodyPr/>
                    <a:lstStyle/>
                    <a:p>
                      <a:pPr algn="l" defTabSz="457200">
                        <a:defRPr sz="2900" b="1" i="1"/>
                      </a:pPr>
                      <a:r>
                        <a:rPr b="0"/>
                        <a:t>iya-</a:t>
                      </a:r>
                      <a:r>
                        <a:t>wasta</a:t>
                      </a:r>
                    </a:p>
                  </a:txBody>
                  <a:tcPr marL="121920" marR="121920" marT="60960" marB="60960" horzOverflow="overflow">
                    <a:lnR w="12700">
                      <a:solidFill>
                        <a:srgbClr val="FFFFFF"/>
                      </a:solidFill>
                      <a:miter lim="400000"/>
                    </a:lnR>
                    <a:noFill/>
                  </a:tcPr>
                </a:tc>
                <a:extLst>
                  <a:ext uri="{0D108BD9-81ED-4DB2-BD59-A6C34878D82A}">
                    <a16:rowId xmlns:a16="http://schemas.microsoft.com/office/drawing/2014/main" val="10006"/>
                  </a:ext>
                </a:extLst>
              </a:tr>
              <a:tr h="279052">
                <a:tc>
                  <a:txBody>
                    <a:bodyPr/>
                    <a:lstStyle/>
                    <a:p>
                      <a:pPr algn="l" defTabSz="457200">
                        <a:defRPr sz="1800"/>
                      </a:pPr>
                      <a:r>
                        <a:rPr sz="2900"/>
                        <a:t>2pl</a:t>
                      </a:r>
                    </a:p>
                  </a:txBody>
                  <a:tcPr marL="121920" marR="121920" marT="60960" marB="60960" horzOverflow="overflow">
                    <a:lnL w="12700">
                      <a:solidFill>
                        <a:srgbClr val="FFFFFF"/>
                      </a:solidFill>
                      <a:miter lim="400000"/>
                    </a:lnL>
                    <a:noFill/>
                  </a:tcPr>
                </a:tc>
                <a:tc>
                  <a:txBody>
                    <a:bodyPr/>
                    <a:lstStyle/>
                    <a:p>
                      <a:pPr algn="l" defTabSz="457200">
                        <a:defRPr sz="2900" b="1" i="1"/>
                      </a:pPr>
                      <a:r>
                        <a:rPr b="0"/>
                        <a:t>ēp-</a:t>
                      </a:r>
                      <a:r>
                        <a:t>teni</a:t>
                      </a:r>
                    </a:p>
                  </a:txBody>
                  <a:tcPr marL="121920" marR="121920" marT="60960" marB="60960" horzOverflow="overflow">
                    <a:noFill/>
                  </a:tcPr>
                </a:tc>
                <a:tc>
                  <a:txBody>
                    <a:bodyPr/>
                    <a:lstStyle/>
                    <a:p>
                      <a:pPr algn="l" defTabSz="457200">
                        <a:defRPr sz="2900" b="1" i="1"/>
                      </a:pPr>
                      <a:r>
                        <a:rPr b="0"/>
                        <a:t>iya-</a:t>
                      </a:r>
                      <a:r>
                        <a:t>dduma</a:t>
                      </a:r>
                    </a:p>
                  </a:txBody>
                  <a:tcPr marL="121920" marR="121920" marT="60960" marB="60960" horzOverflow="overflow">
                    <a:lnR w="12700">
                      <a:solidFill>
                        <a:srgbClr val="FFFFFF"/>
                      </a:solidFill>
                      <a:miter lim="400000"/>
                    </a:lnR>
                    <a:noFill/>
                  </a:tcPr>
                </a:tc>
                <a:extLst>
                  <a:ext uri="{0D108BD9-81ED-4DB2-BD59-A6C34878D82A}">
                    <a16:rowId xmlns:a16="http://schemas.microsoft.com/office/drawing/2014/main" val="10007"/>
                  </a:ext>
                </a:extLst>
              </a:tr>
              <a:tr h="279052">
                <a:tc>
                  <a:txBody>
                    <a:bodyPr/>
                    <a:lstStyle/>
                    <a:p>
                      <a:pPr algn="l" defTabSz="457200">
                        <a:defRPr sz="1800"/>
                      </a:pPr>
                      <a:r>
                        <a:rPr sz="2900"/>
                        <a:t>3pl</a:t>
                      </a:r>
                    </a:p>
                  </a:txBody>
                  <a:tcPr marL="121920" marR="121920" marT="60960" marB="60960" horzOverflow="overflow">
                    <a:lnL w="12700">
                      <a:solidFill>
                        <a:srgbClr val="FFFFFF"/>
                      </a:solidFill>
                      <a:miter lim="400000"/>
                    </a:lnL>
                    <a:lnB w="12700">
                      <a:solidFill>
                        <a:srgbClr val="FFFFFF"/>
                      </a:solidFill>
                      <a:miter lim="400000"/>
                    </a:lnB>
                    <a:noFill/>
                  </a:tcPr>
                </a:tc>
                <a:tc>
                  <a:txBody>
                    <a:bodyPr/>
                    <a:lstStyle/>
                    <a:p>
                      <a:pPr algn="l" defTabSz="457200">
                        <a:defRPr sz="2900" i="1"/>
                      </a:pPr>
                      <a:r>
                        <a:t>app-</a:t>
                      </a:r>
                      <a:r>
                        <a:rPr b="1"/>
                        <a:t>anzi</a:t>
                      </a:r>
                    </a:p>
                  </a:txBody>
                  <a:tcPr marL="121920" marR="121920" marT="60960" marB="60960" horzOverflow="overflow">
                    <a:lnB w="12700">
                      <a:solidFill>
                        <a:srgbClr val="FFFFFF"/>
                      </a:solidFill>
                      <a:miter lim="400000"/>
                    </a:lnB>
                    <a:noFill/>
                  </a:tcPr>
                </a:tc>
                <a:tc>
                  <a:txBody>
                    <a:bodyPr/>
                    <a:lstStyle/>
                    <a:p>
                      <a:pPr algn="l" defTabSz="457200">
                        <a:defRPr sz="2900" i="1"/>
                      </a:pPr>
                      <a:r>
                        <a:t>iya-</a:t>
                      </a:r>
                      <a:r>
                        <a:rPr b="1"/>
                        <a:t>nta</a:t>
                      </a:r>
                    </a:p>
                  </a:txBody>
                  <a:tcPr marL="121920" marR="121920" marT="60960" marB="60960" horzOverflow="overflow">
                    <a:lnR w="12700">
                      <a:solidFill>
                        <a:srgbClr val="FFFFFF"/>
                      </a:solidFill>
                      <a:miter lim="400000"/>
                    </a:lnR>
                    <a:lnB w="12700">
                      <a:solidFill>
                        <a:srgbClr val="FFFFFF"/>
                      </a:solidFill>
                      <a:miter lim="400000"/>
                    </a:lnB>
                    <a:noFill/>
                  </a:tcPr>
                </a:tc>
                <a:extLst>
                  <a:ext uri="{0D108BD9-81ED-4DB2-BD59-A6C34878D82A}">
                    <a16:rowId xmlns:a16="http://schemas.microsoft.com/office/drawing/2014/main" val="10008"/>
                  </a:ext>
                </a:extLst>
              </a:tr>
            </a:tbl>
          </a:graphicData>
        </a:graphic>
      </p:graphicFrame>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 grpId="1" animBg="1" advAuto="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 name="The functions of the Hittite middl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functions of the Hittite middle</a:t>
            </a:r>
          </a:p>
        </p:txBody>
      </p:sp>
      <p:sp>
        <p:nvSpPr>
          <p:cNvPr id="879" name="Segnaposto testo 9"/>
          <p:cNvSpPr>
            <a:spLocks noGrp="1"/>
          </p:cNvSpPr>
          <p:nvPr>
            <p:ph type="body" idx="21"/>
          </p:nvPr>
        </p:nvSpPr>
        <p:spPr>
          <a:xfrm>
            <a:off x="838198" y="1594808"/>
            <a:ext cx="10656884"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marL="219455" indent="-219455" defTabSz="438911">
              <a:lnSpc>
                <a:spcPct val="100000"/>
              </a:lnSpc>
              <a:spcBef>
                <a:spcPts val="0"/>
              </a:spcBef>
              <a:buClr>
                <a:srgbClr val="B02418"/>
              </a:buClr>
              <a:buSzPct val="100000"/>
              <a:buChar char="•"/>
              <a:defRPr sz="3072" b="0">
                <a:solidFill>
                  <a:srgbClr val="000000"/>
                </a:solidFill>
              </a:defRPr>
            </a:pPr>
            <a:r>
              <a:rPr b="1">
                <a:solidFill>
                  <a:srgbClr val="B02418"/>
                </a:solidFill>
              </a:rPr>
              <a:t>Non-oppositional verbs:</a:t>
            </a:r>
            <a:endParaRPr sz="1152"/>
          </a:p>
          <a:p>
            <a:pPr defTabSz="438911">
              <a:lnSpc>
                <a:spcPct val="100000"/>
              </a:lnSpc>
              <a:spcBef>
                <a:spcPts val="0"/>
              </a:spcBef>
              <a:defRPr sz="3072" b="0">
                <a:solidFill>
                  <a:srgbClr val="000000"/>
                </a:solidFill>
              </a:defRPr>
            </a:pPr>
            <a:r>
              <a:rPr i="1"/>
              <a:t>ar-</a:t>
            </a:r>
            <a:r>
              <a:rPr i="1" baseline="31999"/>
              <a:t>ta(ri)</a:t>
            </a:r>
            <a:r>
              <a:rPr baseline="31999"/>
              <a:t> </a:t>
            </a:r>
            <a:r>
              <a:t>‘stand’, </a:t>
            </a:r>
            <a:r>
              <a:rPr i="1"/>
              <a:t>eš-</a:t>
            </a:r>
            <a:r>
              <a:rPr i="1" baseline="31999"/>
              <a:t>a(ri) </a:t>
            </a:r>
            <a:r>
              <a:t>‘sit down’, </a:t>
            </a:r>
            <a:r>
              <a:rPr i="1"/>
              <a:t>ye/a-</a:t>
            </a:r>
            <a:r>
              <a:rPr i="1" baseline="31999"/>
              <a:t>tta(ri) </a:t>
            </a:r>
            <a:r>
              <a:t>‘go’, </a:t>
            </a:r>
            <a:r>
              <a:rPr i="1"/>
              <a:t>ištu-</a:t>
            </a:r>
            <a:r>
              <a:rPr i="1" baseline="31999"/>
              <a:t>ā(ri) </a:t>
            </a:r>
            <a:r>
              <a:t>‘appear’, </a:t>
            </a:r>
            <a:r>
              <a:rPr i="1"/>
              <a:t>ki-</a:t>
            </a:r>
            <a:r>
              <a:rPr i="1" baseline="31999"/>
              <a:t>tta(ri) </a:t>
            </a:r>
            <a:r>
              <a:t>‘lie’, </a:t>
            </a:r>
            <a:r>
              <a:rPr i="1"/>
              <a:t>kiš</a:t>
            </a:r>
            <a:r>
              <a:rPr i="1" baseline="31999"/>
              <a:t>-a(ri) </a:t>
            </a:r>
            <a:r>
              <a:t>‘become’, </a:t>
            </a:r>
            <a:r>
              <a:rPr i="1"/>
              <a:t>kišt-</a:t>
            </a:r>
            <a:r>
              <a:rPr i="1" baseline="31999"/>
              <a:t>ā(ri) </a:t>
            </a:r>
            <a:r>
              <a:t>‘perish’, </a:t>
            </a:r>
            <a:r>
              <a:rPr i="1"/>
              <a:t>ur-</a:t>
            </a:r>
            <a:r>
              <a:rPr i="1" baseline="31999"/>
              <a:t>ā(ri) </a:t>
            </a:r>
            <a:r>
              <a:t>‘burn’, </a:t>
            </a:r>
            <a:r>
              <a:rPr i="1"/>
              <a:t>zē-</a:t>
            </a:r>
            <a:r>
              <a:rPr i="1" baseline="31999"/>
              <a:t>a(ri)</a:t>
            </a:r>
            <a:r>
              <a:rPr baseline="31999"/>
              <a:t> </a:t>
            </a:r>
            <a:r>
              <a:t>‘cook’ </a:t>
            </a:r>
          </a:p>
          <a:p>
            <a:pPr defTabSz="438911">
              <a:lnSpc>
                <a:spcPct val="100000"/>
              </a:lnSpc>
              <a:spcBef>
                <a:spcPts val="0"/>
              </a:spcBef>
              <a:defRPr sz="3072" b="0">
                <a:solidFill>
                  <a:srgbClr val="000000"/>
                </a:solidFill>
              </a:defRPr>
            </a:pPr>
            <a:endParaRPr sz="1152"/>
          </a:p>
          <a:p>
            <a:pPr marL="219455" indent="-219455" defTabSz="438911">
              <a:lnSpc>
                <a:spcPct val="100000"/>
              </a:lnSpc>
              <a:spcBef>
                <a:spcPts val="0"/>
              </a:spcBef>
              <a:buClr>
                <a:srgbClr val="B02418"/>
              </a:buClr>
              <a:buSzPct val="100000"/>
              <a:buChar char="•"/>
              <a:defRPr sz="3072">
                <a:solidFill>
                  <a:srgbClr val="000000"/>
                </a:solidFill>
              </a:defRPr>
            </a:pPr>
            <a:r>
              <a:rPr>
                <a:solidFill>
                  <a:srgbClr val="B02418"/>
                </a:solidFill>
              </a:rPr>
              <a:t>Oppositional verbs:</a:t>
            </a:r>
            <a:endParaRPr sz="1152"/>
          </a:p>
          <a:p>
            <a:pPr marL="0" lvl="1" indent="219455" defTabSz="438911">
              <a:lnSpc>
                <a:spcPct val="100000"/>
              </a:lnSpc>
              <a:spcBef>
                <a:spcPts val="0"/>
              </a:spcBef>
              <a:buSzTx/>
              <a:buNone/>
              <a:defRPr sz="3072" b="0">
                <a:solidFill>
                  <a:srgbClr val="000000"/>
                </a:solidFill>
              </a:defRPr>
            </a:pPr>
            <a:r>
              <a:rPr i="1"/>
              <a:t>zinna-</a:t>
            </a:r>
            <a:r>
              <a:rPr i="1" baseline="31999"/>
              <a:t>i</a:t>
            </a:r>
            <a:r>
              <a:t> ‘finish (tr.)’ —&gt; </a:t>
            </a:r>
            <a:r>
              <a:rPr i="1"/>
              <a:t>zinna-</a:t>
            </a:r>
            <a:r>
              <a:rPr i="1" baseline="31999"/>
              <a:t>tta(ri)</a:t>
            </a:r>
            <a:r>
              <a:rPr baseline="31999"/>
              <a:t> </a:t>
            </a:r>
            <a:r>
              <a:t>‘finish (intr.)’                       </a:t>
            </a:r>
            <a:r>
              <a:rPr cap="small"/>
              <a:t>antc</a:t>
            </a:r>
            <a:endParaRPr sz="1152"/>
          </a:p>
          <a:p>
            <a:pPr marL="0" lvl="1" indent="219455" defTabSz="438911">
              <a:lnSpc>
                <a:spcPct val="100000"/>
              </a:lnSpc>
              <a:spcBef>
                <a:spcPts val="0"/>
              </a:spcBef>
              <a:buSzTx/>
              <a:buNone/>
              <a:defRPr sz="3072" b="0">
                <a:solidFill>
                  <a:srgbClr val="000000"/>
                </a:solidFill>
              </a:defRPr>
            </a:pPr>
            <a:r>
              <a:rPr i="1"/>
              <a:t>tamašš-</a:t>
            </a:r>
            <a:r>
              <a:rPr i="1" baseline="31999"/>
              <a:t>zi</a:t>
            </a:r>
            <a:r>
              <a:t> ‘oppress’ —&gt; </a:t>
            </a:r>
            <a:r>
              <a:rPr i="1"/>
              <a:t>tamašš-</a:t>
            </a:r>
            <a:r>
              <a:rPr i="1" baseline="31999"/>
              <a:t>ta(ri) </a:t>
            </a:r>
            <a:r>
              <a:t>‘be oppressed’               </a:t>
            </a:r>
            <a:r>
              <a:rPr cap="small"/>
              <a:t>pass</a:t>
            </a:r>
            <a:endParaRPr sz="1152"/>
          </a:p>
          <a:p>
            <a:pPr marL="0" lvl="1" indent="219455" defTabSz="438911">
              <a:lnSpc>
                <a:spcPct val="100000"/>
              </a:lnSpc>
              <a:spcBef>
                <a:spcPts val="0"/>
              </a:spcBef>
              <a:buSzTx/>
              <a:buNone/>
              <a:defRPr sz="3072" b="0">
                <a:solidFill>
                  <a:srgbClr val="000000"/>
                </a:solidFill>
              </a:defRPr>
            </a:pPr>
            <a:r>
              <a:rPr i="1"/>
              <a:t>šuppiyaḫḫ-</a:t>
            </a:r>
            <a:r>
              <a:rPr i="1" baseline="31999"/>
              <a:t>i</a:t>
            </a:r>
            <a:r>
              <a:t> ‘purify’ —&gt; </a:t>
            </a:r>
            <a:r>
              <a:rPr i="1"/>
              <a:t>šuppiyaḫḫ-</a:t>
            </a:r>
            <a:r>
              <a:rPr i="1" baseline="31999"/>
              <a:t>ta(ri) </a:t>
            </a:r>
            <a:r>
              <a:t>‘purify oneself’        </a:t>
            </a:r>
            <a:r>
              <a:rPr cap="small"/>
              <a:t>refl</a:t>
            </a:r>
            <a:endParaRPr sz="1152"/>
          </a:p>
          <a:p>
            <a:pPr marL="0" lvl="1" indent="219455" defTabSz="438911">
              <a:lnSpc>
                <a:spcPct val="100000"/>
              </a:lnSpc>
              <a:spcBef>
                <a:spcPts val="0"/>
              </a:spcBef>
              <a:buSzTx/>
              <a:buNone/>
              <a:defRPr sz="3072" b="0">
                <a:solidFill>
                  <a:srgbClr val="000000"/>
                </a:solidFill>
              </a:defRPr>
            </a:pPr>
            <a:r>
              <a:rPr i="1"/>
              <a:t>zaḫḫ-</a:t>
            </a:r>
            <a:r>
              <a:rPr i="1" baseline="31999"/>
              <a:t>i</a:t>
            </a:r>
            <a:r>
              <a:t> ‘hit’ —&gt; </a:t>
            </a:r>
            <a:r>
              <a:rPr i="1"/>
              <a:t>zaḫḫ-anda</a:t>
            </a:r>
            <a:r>
              <a:t> ‘hit one another’                           </a:t>
            </a:r>
            <a:r>
              <a:rPr cap="small"/>
              <a:t>recp</a:t>
            </a:r>
          </a:p>
        </p:txBody>
      </p:sp>
      <p:sp>
        <p:nvSpPr>
          <p:cNvPr id="880"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7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8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8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8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8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87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87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879">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8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 grpId="1" build="p" bldLvl="5" animBg="1" advAuto="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A reflexive origin?"/>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A reflexive origin?</a:t>
            </a:r>
          </a:p>
        </p:txBody>
      </p:sp>
      <p:sp>
        <p:nvSpPr>
          <p:cNvPr id="883" name="Segnaposto testo 9"/>
          <p:cNvSpPr>
            <a:spLocks noGrp="1"/>
          </p:cNvSpPr>
          <p:nvPr>
            <p:ph type="body" idx="21"/>
          </p:nvPr>
        </p:nvSpPr>
        <p:spPr>
          <a:xfrm>
            <a:off x="-113871" y="2285219"/>
            <a:ext cx="6404937" cy="358913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defRPr sz="1800" b="0">
                <a:solidFill>
                  <a:srgbClr val="000000"/>
                </a:solidFill>
              </a:defRPr>
            </a:pPr>
            <a:endParaRPr/>
          </a:p>
        </p:txBody>
      </p:sp>
      <p:pic>
        <p:nvPicPr>
          <p:cNvPr id="884" name="Immagine" descr="Immagine"/>
          <p:cNvPicPr>
            <a:picLocks noChangeAspect="1"/>
          </p:cNvPicPr>
          <p:nvPr/>
        </p:nvPicPr>
        <p:blipFill>
          <a:blip r:embed="rId2"/>
          <a:stretch>
            <a:fillRect/>
          </a:stretch>
        </p:blipFill>
        <p:spPr>
          <a:xfrm>
            <a:off x="-113871" y="2285219"/>
            <a:ext cx="6313370" cy="3296699"/>
          </a:xfrm>
          <a:prstGeom prst="rect">
            <a:avLst/>
          </a:prstGeom>
          <a:ln w="12700">
            <a:miter lim="400000"/>
          </a:ln>
        </p:spPr>
      </p:pic>
      <p:sp>
        <p:nvSpPr>
          <p:cNvPr id="885"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153</a:t>
            </a:fld>
            <a:endParaRPr/>
          </a:p>
        </p:txBody>
      </p:sp>
      <p:sp>
        <p:nvSpPr>
          <p:cNvPr id="886" name="1) Few reflexive middles!"/>
          <p:cNvSpPr txBox="1"/>
          <p:nvPr/>
        </p:nvSpPr>
        <p:spPr>
          <a:xfrm>
            <a:off x="838199" y="1525504"/>
            <a:ext cx="3441450" cy="437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600"/>
            </a:lvl1pPr>
          </a:lstStyle>
          <a:p>
            <a:r>
              <a:t>1) Few reflexive middles!</a:t>
            </a:r>
          </a:p>
        </p:txBody>
      </p:sp>
      <p:sp>
        <p:nvSpPr>
          <p:cNvPr id="887" name="2) Competition with =za"/>
          <p:cNvSpPr txBox="1"/>
          <p:nvPr/>
        </p:nvSpPr>
        <p:spPr>
          <a:xfrm>
            <a:off x="6291065" y="1525504"/>
            <a:ext cx="3320527" cy="437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600"/>
            </a:pPr>
            <a:r>
              <a:t>2) Competition with =</a:t>
            </a:r>
            <a:r>
              <a:rPr i="1"/>
              <a:t>za</a:t>
            </a:r>
          </a:p>
        </p:txBody>
      </p:sp>
      <p:pic>
        <p:nvPicPr>
          <p:cNvPr id="888" name="Immagine" descr="Immagine"/>
          <p:cNvPicPr>
            <a:picLocks noChangeAspect="1"/>
          </p:cNvPicPr>
          <p:nvPr/>
        </p:nvPicPr>
        <p:blipFill>
          <a:blip r:embed="rId3"/>
          <a:stretch>
            <a:fillRect/>
          </a:stretch>
        </p:blipFill>
        <p:spPr>
          <a:xfrm>
            <a:off x="6291065" y="3016421"/>
            <a:ext cx="5980623" cy="2126731"/>
          </a:xfrm>
          <a:prstGeom prst="rect">
            <a:avLst/>
          </a:prstGeom>
          <a:ln w="12700">
            <a:miter lim="400000"/>
          </a:ln>
        </p:spPr>
      </p:pic>
      <p:sp>
        <p:nvSpPr>
          <p:cNvPr id="889" name="data from Inglese 2020"/>
          <p:cNvSpPr txBox="1"/>
          <p:nvPr/>
        </p:nvSpPr>
        <p:spPr>
          <a:xfrm>
            <a:off x="321927" y="5707810"/>
            <a:ext cx="2236997"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data from Inglese 2020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83"/>
                                        </p:tgtEl>
                                        <p:attrNameLst>
                                          <p:attrName>style.visibility</p:attrName>
                                        </p:attrNameLst>
                                      </p:cBhvr>
                                      <p:to>
                                        <p:strVal val="visible"/>
                                      </p:to>
                                    </p:set>
                                  </p:childTnLst>
                                </p:cTn>
                              </p:par>
                              <p:par>
                                <p:cTn id="11" presetID="1" presetClass="entr" presetSubtype="0" fill="hold" nodeType="withEffect">
                                  <p:stCondLst>
                                    <p:cond delay="0"/>
                                  </p:stCondLst>
                                  <p:iterate>
                                    <p:tmAbs val="0"/>
                                  </p:iterate>
                                  <p:childTnLst>
                                    <p:set>
                                      <p:cBhvr>
                                        <p:cTn id="12" fill="hold"/>
                                        <p:tgtEl>
                                          <p:spTgt spid="88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3" nodeType="clickEffect">
                                  <p:stCondLst>
                                    <p:cond delay="0"/>
                                  </p:stCondLst>
                                  <p:iterate>
                                    <p:tmAbs val="0"/>
                                  </p:iterate>
                                  <p:childTnLst>
                                    <p:set>
                                      <p:cBhvr>
                                        <p:cTn id="16" fill="hold"/>
                                        <p:tgtEl>
                                          <p:spTgt spid="88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4" nodeType="clickEffect">
                                  <p:stCondLst>
                                    <p:cond delay="0"/>
                                  </p:stCondLst>
                                  <p:iterate>
                                    <p:tmAbs val="0"/>
                                  </p:iterate>
                                  <p:childTnLst>
                                    <p:set>
                                      <p:cBhvr>
                                        <p:cTn id="20" fill="hold"/>
                                        <p:tgtEl>
                                          <p:spTgt spid="8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 grpId="2" animBg="1" advAuto="0"/>
      <p:bldP spid="886" grpId="1" animBg="1" advAuto="0"/>
      <p:bldP spid="887" grpId="3" animBg="1" advAuto="0"/>
      <p:bldP spid="888" grpId="4" animBg="1" advAuto="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 name="Oppositional vs. non-oppositional: chronology"/>
          <p:cNvSpPr txBox="1">
            <a:spLocks noGrp="1"/>
          </p:cNvSpPr>
          <p:nvPr>
            <p:ph type="body" sz="quarter" idx="1"/>
          </p:nvPr>
        </p:nvSpPr>
        <p:spPr>
          <a:prstGeom prst="rect">
            <a:avLst/>
          </a:prstGeom>
        </p:spPr>
        <p:txBody>
          <a:bodyPr/>
          <a:lstStyle>
            <a:lvl1pPr defTabSz="731520">
              <a:spcBef>
                <a:spcPts val="800"/>
              </a:spcBef>
              <a:defRPr sz="3520"/>
            </a:lvl1pPr>
          </a:lstStyle>
          <a:p>
            <a:r>
              <a:t>Oppositional vs. non-oppositional: chronology</a:t>
            </a:r>
          </a:p>
        </p:txBody>
      </p:sp>
      <p:sp>
        <p:nvSpPr>
          <p:cNvPr id="892"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154</a:t>
            </a:fld>
            <a:endParaRPr/>
          </a:p>
        </p:txBody>
      </p:sp>
      <p:sp>
        <p:nvSpPr>
          <p:cNvPr id="893" name="data from Inglese 2020"/>
          <p:cNvSpPr txBox="1"/>
          <p:nvPr/>
        </p:nvSpPr>
        <p:spPr>
          <a:xfrm>
            <a:off x="321927" y="5707810"/>
            <a:ext cx="2236997"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data from Inglese 2020</a:t>
            </a:r>
          </a:p>
        </p:txBody>
      </p:sp>
      <p:graphicFrame>
        <p:nvGraphicFramePr>
          <p:cNvPr id="894" name="Tabella"/>
          <p:cNvGraphicFramePr/>
          <p:nvPr/>
        </p:nvGraphicFramePr>
        <p:xfrm>
          <a:off x="1353704" y="2708379"/>
          <a:ext cx="9497292" cy="1815598"/>
        </p:xfrm>
        <a:graphic>
          <a:graphicData uri="http://schemas.openxmlformats.org/drawingml/2006/table">
            <a:tbl>
              <a:tblPr bandRow="1">
                <a:tableStyleId>{4C3C2611-4C71-4FC5-86AE-919BDF0F9419}</a:tableStyleId>
              </a:tblPr>
              <a:tblGrid>
                <a:gridCol w="1382020">
                  <a:extLst>
                    <a:ext uri="{9D8B030D-6E8A-4147-A177-3AD203B41FA5}">
                      <a16:colId xmlns:a16="http://schemas.microsoft.com/office/drawing/2014/main" val="20000"/>
                    </a:ext>
                  </a:extLst>
                </a:gridCol>
                <a:gridCol w="2737015">
                  <a:extLst>
                    <a:ext uri="{9D8B030D-6E8A-4147-A177-3AD203B41FA5}">
                      <a16:colId xmlns:a16="http://schemas.microsoft.com/office/drawing/2014/main" val="20001"/>
                    </a:ext>
                  </a:extLst>
                </a:gridCol>
                <a:gridCol w="2765491">
                  <a:extLst>
                    <a:ext uri="{9D8B030D-6E8A-4147-A177-3AD203B41FA5}">
                      <a16:colId xmlns:a16="http://schemas.microsoft.com/office/drawing/2014/main" val="20002"/>
                    </a:ext>
                  </a:extLst>
                </a:gridCol>
                <a:gridCol w="2600063">
                  <a:extLst>
                    <a:ext uri="{9D8B030D-6E8A-4147-A177-3AD203B41FA5}">
                      <a16:colId xmlns:a16="http://schemas.microsoft.com/office/drawing/2014/main" val="20003"/>
                    </a:ext>
                  </a:extLst>
                </a:gridCol>
              </a:tblGrid>
              <a:tr h="451322">
                <a:tc>
                  <a:txBody>
                    <a:bodyPr/>
                    <a:lstStyle/>
                    <a:p>
                      <a:pPr algn="l">
                        <a:defRPr sz="1800"/>
                      </a:pPr>
                      <a:endParaRP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7400"/>
                        </a:lnSpc>
                        <a:defRPr sz="1800"/>
                      </a:pPr>
                      <a:r>
                        <a:rPr sz="3200" b="1"/>
                        <a:t>NOPPs</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7400"/>
                        </a:lnSpc>
                        <a:defRPr sz="1800"/>
                      </a:pPr>
                      <a:r>
                        <a:rPr sz="3200" b="1"/>
                        <a:t>OPPs</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7400"/>
                        </a:lnSpc>
                        <a:defRPr sz="1800"/>
                      </a:pPr>
                      <a:r>
                        <a:rPr sz="3200" b="1"/>
                        <a:t>A=M</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451322">
                <a:tc>
                  <a:txBody>
                    <a:bodyPr/>
                    <a:lstStyle/>
                    <a:p>
                      <a:pPr algn="l" defTabSz="457200">
                        <a:lnSpc>
                          <a:spcPts val="7400"/>
                        </a:lnSpc>
                        <a:defRPr sz="1800"/>
                      </a:pPr>
                      <a:r>
                        <a:rPr sz="3200" b="1"/>
                        <a:t>OH</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7400"/>
                        </a:lnSpc>
                        <a:defRPr sz="1800"/>
                      </a:pPr>
                      <a:r>
                        <a:rPr sz="3200"/>
                        <a:t>27 (73%)</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7400"/>
                        </a:lnSpc>
                        <a:defRPr sz="1800"/>
                      </a:pPr>
                      <a:r>
                        <a:rPr sz="3200"/>
                        <a:t>7 (19%)</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7400"/>
                        </a:lnSpc>
                        <a:defRPr sz="1800"/>
                      </a:pPr>
                      <a:r>
                        <a:rPr sz="3200"/>
                        <a:t>3 (8%)</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451322">
                <a:tc>
                  <a:txBody>
                    <a:bodyPr/>
                    <a:lstStyle/>
                    <a:p>
                      <a:pPr algn="l" defTabSz="457200">
                        <a:lnSpc>
                          <a:spcPts val="7400"/>
                        </a:lnSpc>
                        <a:defRPr sz="1800"/>
                      </a:pPr>
                      <a:r>
                        <a:rPr sz="3200" b="1"/>
                        <a:t>MH</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7400"/>
                        </a:lnSpc>
                        <a:defRPr sz="1800"/>
                      </a:pPr>
                      <a:r>
                        <a:rPr sz="3200"/>
                        <a:t>16 (30%)</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7400"/>
                        </a:lnSpc>
                        <a:defRPr sz="1800"/>
                      </a:pPr>
                      <a:r>
                        <a:rPr sz="3200"/>
                        <a:t>19 (37%)</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7400"/>
                        </a:lnSpc>
                        <a:defRPr sz="1800"/>
                      </a:pPr>
                      <a:r>
                        <a:rPr sz="3200"/>
                        <a:t>17 (33%)</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451322">
                <a:tc>
                  <a:txBody>
                    <a:bodyPr/>
                    <a:lstStyle/>
                    <a:p>
                      <a:pPr algn="l" defTabSz="457200">
                        <a:lnSpc>
                          <a:spcPts val="7400"/>
                        </a:lnSpc>
                        <a:defRPr sz="1800"/>
                      </a:pPr>
                      <a:r>
                        <a:rPr sz="3200" b="1"/>
                        <a:t>NH</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7400"/>
                        </a:lnSpc>
                        <a:defRPr sz="1800"/>
                      </a:pPr>
                      <a:r>
                        <a:rPr sz="3200"/>
                        <a:t>13 (18%)</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7400"/>
                        </a:lnSpc>
                        <a:defRPr sz="1800"/>
                      </a:pPr>
                      <a:r>
                        <a:rPr sz="3200"/>
                        <a:t>32 (45%)</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7400"/>
                        </a:lnSpc>
                        <a:defRPr sz="1800"/>
                      </a:pPr>
                      <a:r>
                        <a:rPr sz="3200"/>
                        <a:t>26 (37%)</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bl>
          </a:graphicData>
        </a:graphic>
      </p:graphicFrame>
      <p:sp>
        <p:nvSpPr>
          <p:cNvPr id="895" name="Rettangolo arrotondato"/>
          <p:cNvSpPr/>
          <p:nvPr/>
        </p:nvSpPr>
        <p:spPr>
          <a:xfrm>
            <a:off x="2577973" y="2636207"/>
            <a:ext cx="4744296" cy="1949637"/>
          </a:xfrm>
          <a:prstGeom prst="roundRect">
            <a:avLst>
              <a:gd name="adj" fmla="val 31571"/>
            </a:avLst>
          </a:prstGeom>
          <a:ln w="63500">
            <a:solidFill>
              <a:srgbClr val="B02418"/>
            </a:solidFill>
            <a:miter/>
          </a:ln>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 grpId="1" animBg="1" advAuto="0"/>
      <p:bldP spid="895" grpId="2" animBg="1" advAuto="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Oppositional functions: chronolog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Oppositional functions: chronology</a:t>
            </a:r>
          </a:p>
        </p:txBody>
      </p:sp>
      <p:sp>
        <p:nvSpPr>
          <p:cNvPr id="898"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899"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155</a:t>
            </a:fld>
            <a:endParaRPr/>
          </a:p>
        </p:txBody>
      </p:sp>
      <p:graphicFrame>
        <p:nvGraphicFramePr>
          <p:cNvPr id="900" name="Tabella"/>
          <p:cNvGraphicFramePr/>
          <p:nvPr/>
        </p:nvGraphicFramePr>
        <p:xfrm>
          <a:off x="1231710" y="2389715"/>
          <a:ext cx="9741280" cy="2455321"/>
        </p:xfrm>
        <a:graphic>
          <a:graphicData uri="http://schemas.openxmlformats.org/drawingml/2006/table">
            <a:tbl>
              <a:tblPr bandRow="1">
                <a:tableStyleId>{4C3C2611-4C71-4FC5-86AE-919BDF0F9419}</a:tableStyleId>
              </a:tblPr>
              <a:tblGrid>
                <a:gridCol w="827565">
                  <a:extLst>
                    <a:ext uri="{9D8B030D-6E8A-4147-A177-3AD203B41FA5}">
                      <a16:colId xmlns:a16="http://schemas.microsoft.com/office/drawing/2014/main" val="20000"/>
                    </a:ext>
                  </a:extLst>
                </a:gridCol>
                <a:gridCol w="2234839">
                  <a:extLst>
                    <a:ext uri="{9D8B030D-6E8A-4147-A177-3AD203B41FA5}">
                      <a16:colId xmlns:a16="http://schemas.microsoft.com/office/drawing/2014/main" val="20001"/>
                    </a:ext>
                  </a:extLst>
                </a:gridCol>
                <a:gridCol w="1331500">
                  <a:extLst>
                    <a:ext uri="{9D8B030D-6E8A-4147-A177-3AD203B41FA5}">
                      <a16:colId xmlns:a16="http://schemas.microsoft.com/office/drawing/2014/main" val="20002"/>
                    </a:ext>
                  </a:extLst>
                </a:gridCol>
                <a:gridCol w="1922162">
                  <a:extLst>
                    <a:ext uri="{9D8B030D-6E8A-4147-A177-3AD203B41FA5}">
                      <a16:colId xmlns:a16="http://schemas.microsoft.com/office/drawing/2014/main" val="20003"/>
                    </a:ext>
                  </a:extLst>
                </a:gridCol>
                <a:gridCol w="1771073">
                  <a:extLst>
                    <a:ext uri="{9D8B030D-6E8A-4147-A177-3AD203B41FA5}">
                      <a16:colId xmlns:a16="http://schemas.microsoft.com/office/drawing/2014/main" val="20004"/>
                    </a:ext>
                  </a:extLst>
                </a:gridCol>
                <a:gridCol w="1641438">
                  <a:extLst>
                    <a:ext uri="{9D8B030D-6E8A-4147-A177-3AD203B41FA5}">
                      <a16:colId xmlns:a16="http://schemas.microsoft.com/office/drawing/2014/main" val="20005"/>
                    </a:ext>
                  </a:extLst>
                </a:gridCol>
              </a:tblGrid>
              <a:tr h="951904">
                <a:tc>
                  <a:txBody>
                    <a:bodyPr/>
                    <a:lstStyle/>
                    <a:p>
                      <a:pPr algn="l">
                        <a:defRPr sz="2200"/>
                      </a:pPr>
                      <a:endParaRP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b="1">
                          <a:latin typeface="Arial"/>
                          <a:ea typeface="Arial"/>
                          <a:cs typeface="Arial"/>
                          <a:sym typeface="Arial"/>
                        </a:rPr>
                        <a:t>Anticausative</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b="1">
                          <a:latin typeface="Arial"/>
                          <a:ea typeface="Arial"/>
                          <a:cs typeface="Arial"/>
                          <a:sym typeface="Arial"/>
                        </a:rPr>
                        <a:t>Passive</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b="1">
                          <a:latin typeface="Arial"/>
                          <a:ea typeface="Arial"/>
                          <a:cs typeface="Arial"/>
                          <a:sym typeface="Arial"/>
                        </a:rPr>
                        <a:t>Antic./Pass.</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b="1">
                          <a:latin typeface="Arial"/>
                          <a:ea typeface="Arial"/>
                          <a:cs typeface="Arial"/>
                          <a:sym typeface="Arial"/>
                        </a:rPr>
                        <a:t>Reciprocal</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b="1">
                          <a:latin typeface="Arial"/>
                          <a:ea typeface="Arial"/>
                          <a:cs typeface="Arial"/>
                          <a:sym typeface="Arial"/>
                        </a:rPr>
                        <a:t>Reflexive</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496904">
                <a:tc>
                  <a:txBody>
                    <a:bodyPr/>
                    <a:lstStyle/>
                    <a:p>
                      <a:pPr algn="l" defTabSz="457200">
                        <a:lnSpc>
                          <a:spcPts val="6200"/>
                        </a:lnSpc>
                        <a:defRPr sz="1800"/>
                      </a:pPr>
                      <a:r>
                        <a:rPr sz="2200" b="1">
                          <a:latin typeface="Arial"/>
                          <a:ea typeface="Arial"/>
                          <a:cs typeface="Arial"/>
                          <a:sym typeface="Arial"/>
                        </a:rPr>
                        <a:t>OH</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3</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2</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0</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1</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1</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496904">
                <a:tc>
                  <a:txBody>
                    <a:bodyPr/>
                    <a:lstStyle/>
                    <a:p>
                      <a:pPr algn="l" defTabSz="457200">
                        <a:lnSpc>
                          <a:spcPts val="6200"/>
                        </a:lnSpc>
                        <a:defRPr sz="1800"/>
                      </a:pPr>
                      <a:r>
                        <a:rPr sz="2200" b="1">
                          <a:latin typeface="Arial"/>
                          <a:ea typeface="Arial"/>
                          <a:cs typeface="Arial"/>
                          <a:sym typeface="Arial"/>
                        </a:rPr>
                        <a:t>MH</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6</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7</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6</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0</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1</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496904">
                <a:tc>
                  <a:txBody>
                    <a:bodyPr/>
                    <a:lstStyle/>
                    <a:p>
                      <a:pPr algn="l" defTabSz="457200">
                        <a:lnSpc>
                          <a:spcPts val="6200"/>
                        </a:lnSpc>
                        <a:defRPr sz="1800"/>
                      </a:pPr>
                      <a:r>
                        <a:rPr sz="2200" b="1">
                          <a:latin typeface="Arial"/>
                          <a:ea typeface="Arial"/>
                          <a:cs typeface="Arial"/>
                          <a:sym typeface="Arial"/>
                        </a:rPr>
                        <a:t>NH</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9</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13</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8</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1</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l" defTabSz="457200">
                        <a:lnSpc>
                          <a:spcPts val="6200"/>
                        </a:lnSpc>
                        <a:defRPr sz="1800"/>
                      </a:pPr>
                      <a:r>
                        <a:rPr sz="2200">
                          <a:latin typeface="Arial"/>
                          <a:ea typeface="Arial"/>
                          <a:cs typeface="Arial"/>
                          <a:sym typeface="Arial"/>
                        </a:rPr>
                        <a:t>0</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bl>
          </a:graphicData>
        </a:graphic>
      </p:graphicFrame>
      <p:sp>
        <p:nvSpPr>
          <p:cNvPr id="901" name="Rettangolo arrotondato"/>
          <p:cNvSpPr/>
          <p:nvPr/>
        </p:nvSpPr>
        <p:spPr>
          <a:xfrm>
            <a:off x="1921967" y="3100907"/>
            <a:ext cx="3252128" cy="1949638"/>
          </a:xfrm>
          <a:prstGeom prst="roundRect">
            <a:avLst>
              <a:gd name="adj" fmla="val 31571"/>
            </a:avLst>
          </a:prstGeom>
          <a:ln w="63500">
            <a:solidFill>
              <a:srgbClr val="B02418"/>
            </a:solidFill>
            <a:miter/>
          </a:ln>
        </p:spPr>
        <p:txBody>
          <a:bodyPr lIns="45719" rIns="45719" anchor="ctr"/>
          <a:lstStyle/>
          <a:p>
            <a:endParaRPr/>
          </a:p>
        </p:txBody>
      </p:sp>
      <p:sp>
        <p:nvSpPr>
          <p:cNvPr id="902" name="data from Inglese 2020"/>
          <p:cNvSpPr txBox="1"/>
          <p:nvPr/>
        </p:nvSpPr>
        <p:spPr>
          <a:xfrm>
            <a:off x="321927" y="5707810"/>
            <a:ext cx="2236997"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data from Inglese 2020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 grpId="1" animBg="1" advAuto="0"/>
      <p:bldP spid="901" grpId="2" animBg="1" advAuto="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Stage 1: lexical distribution"/>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Stage 1: lexical distribution</a:t>
            </a:r>
          </a:p>
        </p:txBody>
      </p:sp>
      <p:sp>
        <p:nvSpPr>
          <p:cNvPr id="905"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156</a:t>
            </a:fld>
            <a:endParaRPr/>
          </a:p>
        </p:txBody>
      </p:sp>
      <p:pic>
        <p:nvPicPr>
          <p:cNvPr id="906" name="Immagine" descr="Immagine"/>
          <p:cNvPicPr>
            <a:picLocks noChangeAspect="1"/>
          </p:cNvPicPr>
          <p:nvPr/>
        </p:nvPicPr>
        <p:blipFill>
          <a:blip r:embed="rId2"/>
          <a:stretch>
            <a:fillRect/>
          </a:stretch>
        </p:blipFill>
        <p:spPr>
          <a:xfrm>
            <a:off x="2950095" y="1424655"/>
            <a:ext cx="6291810" cy="4372741"/>
          </a:xfrm>
          <a:prstGeom prst="rect">
            <a:avLst/>
          </a:prstGeom>
          <a:ln w="25400">
            <a:solidFill>
              <a:srgbClr val="DDDDDD"/>
            </a:solidFill>
            <a:miter lim="400000"/>
          </a:ln>
        </p:spPr>
      </p:pic>
      <p:sp>
        <p:nvSpPr>
          <p:cNvPr id="907" name="cf. Lazzeroni 1990, Benedetti 2002, Luraghi 2012, 2021"/>
          <p:cNvSpPr txBox="1"/>
          <p:nvPr/>
        </p:nvSpPr>
        <p:spPr>
          <a:xfrm>
            <a:off x="8538292" y="5347728"/>
            <a:ext cx="3430807" cy="667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defTabSz="457200">
              <a:defRPr sz="2000">
                <a:latin typeface="Arial"/>
                <a:ea typeface="Arial"/>
                <a:cs typeface="Arial"/>
                <a:sym typeface="Arial"/>
              </a:defRPr>
            </a:lvl1pPr>
          </a:lstStyle>
          <a:p>
            <a:r>
              <a:t>cf. Lazzeroni 1990, Benedetti 2002, Luraghi 2012, 2021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 grpId="1" animBg="1" advAuto="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tage 2: the anticausative alternation"/>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Stage 2: the anticausative alternation </a:t>
            </a:r>
          </a:p>
        </p:txBody>
      </p:sp>
      <p:sp>
        <p:nvSpPr>
          <p:cNvPr id="910" name="Segnaposto testo 9"/>
          <p:cNvSpPr>
            <a:spLocks noGrp="1"/>
          </p:cNvSpPr>
          <p:nvPr>
            <p:ph type="body" idx="21"/>
          </p:nvPr>
        </p:nvSpPr>
        <p:spPr>
          <a:xfrm>
            <a:off x="838198" y="1315371"/>
            <a:ext cx="10515604" cy="173813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defTabSz="457200">
              <a:lnSpc>
                <a:spcPts val="4000"/>
              </a:lnSpc>
              <a:spcBef>
                <a:spcPts val="0"/>
              </a:spcBef>
              <a:defRPr sz="2500" b="0">
                <a:solidFill>
                  <a:srgbClr val="000000"/>
                </a:solidFill>
              </a:defRPr>
            </a:pPr>
            <a:r>
              <a:t>Among </a:t>
            </a:r>
            <a:r>
              <a:rPr i="1"/>
              <a:t>media tantum</a:t>
            </a:r>
            <a:r>
              <a:t>, the largest group includes uncontrolled states and </a:t>
            </a:r>
            <a:r>
              <a:rPr b="1">
                <a:solidFill>
                  <a:srgbClr val="B02418"/>
                </a:solidFill>
              </a:rPr>
              <a:t>change-of-state events</a:t>
            </a:r>
            <a:r>
              <a:rPr b="1"/>
              <a:t> </a:t>
            </a:r>
            <a:r>
              <a:t>(Luraghi 2012: 14-16): </a:t>
            </a:r>
            <a:r>
              <a:rPr i="1"/>
              <a:t>kīš-</a:t>
            </a:r>
            <a:r>
              <a:rPr i="1" baseline="31999"/>
              <a:t>a(ri)</a:t>
            </a:r>
            <a:r>
              <a:rPr i="1"/>
              <a:t>, </a:t>
            </a:r>
            <a:r>
              <a:t>‘become, happen’, </a:t>
            </a:r>
            <a:r>
              <a:rPr i="1"/>
              <a:t>kišt-</a:t>
            </a:r>
            <a:r>
              <a:rPr i="1" baseline="31999"/>
              <a:t>ā(ri)</a:t>
            </a:r>
            <a:r>
              <a:t> ‘perish’, </a:t>
            </a:r>
            <a:r>
              <a:rPr i="1"/>
              <a:t>lukk-</a:t>
            </a:r>
            <a:r>
              <a:rPr i="1" baseline="31999"/>
              <a:t>tta</a:t>
            </a:r>
            <a:r>
              <a:t> ‘get light, dawn’, </a:t>
            </a:r>
            <a:r>
              <a:rPr i="1"/>
              <a:t>marriye/a-</a:t>
            </a:r>
            <a:r>
              <a:rPr i="1" baseline="31999"/>
              <a:t>tta(ri)</a:t>
            </a:r>
            <a:r>
              <a:rPr i="1"/>
              <a:t>, marra-</a:t>
            </a:r>
            <a:r>
              <a:rPr i="1" baseline="31999"/>
              <a:t>tta(ri)</a:t>
            </a:r>
            <a:r>
              <a:t> ‘melt, stew (intr.)’</a:t>
            </a:r>
          </a:p>
        </p:txBody>
      </p:sp>
      <p:sp>
        <p:nvSpPr>
          <p:cNvPr id="911"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157</a:t>
            </a:fld>
            <a:endParaRPr/>
          </a:p>
        </p:txBody>
      </p:sp>
      <p:graphicFrame>
        <p:nvGraphicFramePr>
          <p:cNvPr id="912" name="Tabella"/>
          <p:cNvGraphicFramePr/>
          <p:nvPr/>
        </p:nvGraphicFramePr>
        <p:xfrm>
          <a:off x="838199" y="3180542"/>
          <a:ext cx="5034684" cy="2649538"/>
        </p:xfrm>
        <a:graphic>
          <a:graphicData uri="http://schemas.openxmlformats.org/drawingml/2006/table">
            <a:tbl>
              <a:tblPr bandRow="1">
                <a:tableStyleId>{4C3C2611-4C71-4FC5-86AE-919BDF0F9419}</a:tableStyleId>
              </a:tblPr>
              <a:tblGrid>
                <a:gridCol w="3175439">
                  <a:extLst>
                    <a:ext uri="{9D8B030D-6E8A-4147-A177-3AD203B41FA5}">
                      <a16:colId xmlns:a16="http://schemas.microsoft.com/office/drawing/2014/main" val="20000"/>
                    </a:ext>
                  </a:extLst>
                </a:gridCol>
                <a:gridCol w="927100">
                  <a:extLst>
                    <a:ext uri="{9D8B030D-6E8A-4147-A177-3AD203B41FA5}">
                      <a16:colId xmlns:a16="http://schemas.microsoft.com/office/drawing/2014/main" val="20001"/>
                    </a:ext>
                  </a:extLst>
                </a:gridCol>
              </a:tblGrid>
              <a:tr h="329733">
                <a:tc>
                  <a:txBody>
                    <a:bodyPr/>
                    <a:lstStyle/>
                    <a:p>
                      <a:pPr algn="just" defTabSz="457200">
                        <a:lnSpc>
                          <a:spcPct val="160000"/>
                        </a:lnSpc>
                        <a:spcBef>
                          <a:spcPts val="200"/>
                        </a:spcBef>
                        <a:defRPr sz="1800"/>
                      </a:pPr>
                      <a:r>
                        <a:rPr sz="2400" b="1"/>
                        <a:t>Class</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algn="just" defTabSz="457200">
                        <a:lnSpc>
                          <a:spcPct val="160000"/>
                        </a:lnSpc>
                        <a:spcBef>
                          <a:spcPts val="200"/>
                        </a:spcBef>
                        <a:defRPr sz="1800"/>
                      </a:pPr>
                      <a:r>
                        <a:rPr sz="2400" b="1"/>
                        <a:t>Verbs</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0"/>
                  </a:ext>
                </a:extLst>
              </a:tr>
              <a:tr h="329733">
                <a:tc>
                  <a:txBody>
                    <a:bodyPr/>
                    <a:lstStyle/>
                    <a:p>
                      <a:pPr algn="just" defTabSz="457200">
                        <a:lnSpc>
                          <a:spcPct val="160000"/>
                        </a:lnSpc>
                        <a:spcBef>
                          <a:spcPts val="200"/>
                        </a:spcBef>
                        <a:defRPr sz="1800"/>
                      </a:pPr>
                      <a:r>
                        <a:rPr sz="2400"/>
                        <a:t>Change in body posture</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457200">
                        <a:lnSpc>
                          <a:spcPct val="160000"/>
                        </a:lnSpc>
                        <a:spcBef>
                          <a:spcPts val="200"/>
                        </a:spcBef>
                        <a:defRPr sz="1800"/>
                      </a:pPr>
                      <a:r>
                        <a:rPr sz="2400"/>
                        <a:t>1</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1"/>
                  </a:ext>
                </a:extLst>
              </a:tr>
              <a:tr h="329733">
                <a:tc>
                  <a:txBody>
                    <a:bodyPr/>
                    <a:lstStyle/>
                    <a:p>
                      <a:pPr algn="just" defTabSz="457200">
                        <a:lnSpc>
                          <a:spcPct val="160000"/>
                        </a:lnSpc>
                        <a:spcBef>
                          <a:spcPts val="200"/>
                        </a:spcBef>
                        <a:defRPr sz="1800"/>
                      </a:pPr>
                      <a:r>
                        <a:rPr sz="2400"/>
                        <a:t>Positional verbs</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457200">
                        <a:lnSpc>
                          <a:spcPct val="160000"/>
                        </a:lnSpc>
                        <a:spcBef>
                          <a:spcPts val="200"/>
                        </a:spcBef>
                        <a:defRPr sz="1800"/>
                      </a:pPr>
                      <a:r>
                        <a:rPr sz="2400"/>
                        <a:t>2</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2"/>
                  </a:ext>
                </a:extLst>
              </a:tr>
              <a:tr h="329733">
                <a:tc>
                  <a:txBody>
                    <a:bodyPr/>
                    <a:lstStyle/>
                    <a:p>
                      <a:pPr algn="just" defTabSz="457200">
                        <a:lnSpc>
                          <a:spcPct val="160000"/>
                        </a:lnSpc>
                        <a:spcBef>
                          <a:spcPts val="200"/>
                        </a:spcBef>
                        <a:defRPr sz="1800"/>
                      </a:pPr>
                      <a:r>
                        <a:rPr sz="2400"/>
                        <a:t>Translational motion</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457200">
                        <a:lnSpc>
                          <a:spcPct val="160000"/>
                        </a:lnSpc>
                        <a:spcBef>
                          <a:spcPts val="200"/>
                        </a:spcBef>
                        <a:defRPr sz="1800"/>
                      </a:pPr>
                      <a:r>
                        <a:rPr sz="2400"/>
                        <a:t>3</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3"/>
                  </a:ext>
                </a:extLst>
              </a:tr>
              <a:tr h="329733">
                <a:tc>
                  <a:txBody>
                    <a:bodyPr/>
                    <a:lstStyle/>
                    <a:p>
                      <a:pPr algn="just" defTabSz="457200">
                        <a:lnSpc>
                          <a:spcPct val="160000"/>
                        </a:lnSpc>
                        <a:spcBef>
                          <a:spcPts val="200"/>
                        </a:spcBef>
                        <a:defRPr sz="1800"/>
                      </a:pPr>
                      <a:r>
                        <a:rPr sz="2400"/>
                        <a:t>Spontaneous events</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457200">
                        <a:lnSpc>
                          <a:spcPct val="160000"/>
                        </a:lnSpc>
                        <a:spcBef>
                          <a:spcPts val="200"/>
                        </a:spcBef>
                        <a:defRPr sz="1800"/>
                      </a:pPr>
                      <a:r>
                        <a:rPr sz="2400"/>
                        <a:t>10</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4"/>
                  </a:ext>
                </a:extLst>
              </a:tr>
              <a:tr h="329733">
                <a:tc>
                  <a:txBody>
                    <a:bodyPr/>
                    <a:lstStyle/>
                    <a:p>
                      <a:pPr algn="just" defTabSz="457200">
                        <a:lnSpc>
                          <a:spcPct val="160000"/>
                        </a:lnSpc>
                        <a:spcBef>
                          <a:spcPts val="200"/>
                        </a:spcBef>
                        <a:defRPr sz="1800"/>
                      </a:pPr>
                      <a:r>
                        <a:rPr sz="2400"/>
                        <a:t>Natural reciprocals</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457200">
                        <a:lnSpc>
                          <a:spcPct val="160000"/>
                        </a:lnSpc>
                        <a:spcBef>
                          <a:spcPts val="200"/>
                        </a:spcBef>
                        <a:defRPr sz="1800"/>
                      </a:pPr>
                      <a:r>
                        <a:rPr sz="2400"/>
                        <a:t>1</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5"/>
                  </a:ext>
                </a:extLst>
              </a:tr>
              <a:tr h="329733">
                <a:tc>
                  <a:txBody>
                    <a:bodyPr/>
                    <a:lstStyle/>
                    <a:p>
                      <a:pPr algn="just" defTabSz="457200">
                        <a:lnSpc>
                          <a:spcPct val="160000"/>
                        </a:lnSpc>
                        <a:spcBef>
                          <a:spcPts val="200"/>
                        </a:spcBef>
                        <a:defRPr sz="1800"/>
                      </a:pPr>
                      <a:r>
                        <a:rPr sz="2400"/>
                        <a:t>Transitive deponents</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457200">
                        <a:lnSpc>
                          <a:spcPct val="160000"/>
                        </a:lnSpc>
                        <a:spcBef>
                          <a:spcPts val="200"/>
                        </a:spcBef>
                        <a:defRPr sz="1800"/>
                      </a:pPr>
                      <a:r>
                        <a:rPr sz="2400"/>
                        <a:t>2</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6"/>
                  </a:ext>
                </a:extLst>
              </a:tr>
              <a:tr h="329733">
                <a:tc>
                  <a:txBody>
                    <a:bodyPr/>
                    <a:lstStyle/>
                    <a:p>
                      <a:pPr algn="just" defTabSz="457200">
                        <a:lnSpc>
                          <a:spcPct val="160000"/>
                        </a:lnSpc>
                        <a:spcBef>
                          <a:spcPts val="200"/>
                        </a:spcBef>
                        <a:defRPr sz="1800"/>
                      </a:pPr>
                      <a:r>
                        <a:rPr sz="2400"/>
                        <a:t>Other</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tc>
                  <a:txBody>
                    <a:bodyPr/>
                    <a:lstStyle/>
                    <a:p>
                      <a:pPr defTabSz="457200">
                        <a:lnSpc>
                          <a:spcPct val="160000"/>
                        </a:lnSpc>
                        <a:spcBef>
                          <a:spcPts val="200"/>
                        </a:spcBef>
                        <a:defRPr sz="1800"/>
                      </a:pPr>
                      <a:r>
                        <a:rPr sz="2400"/>
                        <a:t>1</a:t>
                      </a:r>
                    </a:p>
                  </a:txBody>
                  <a:tcPr marT="12700" marB="0" horzOverflow="overflow">
                    <a:lnL w="12700">
                      <a:solidFill>
                        <a:srgbClr val="000000"/>
                      </a:solidFill>
                    </a:lnL>
                    <a:lnR w="12700">
                      <a:solidFill>
                        <a:srgbClr val="000000"/>
                      </a:solidFill>
                    </a:lnR>
                    <a:lnT w="12700">
                      <a:solidFill>
                        <a:srgbClr val="000000"/>
                      </a:solidFill>
                    </a:lnT>
                    <a:lnB w="12700">
                      <a:solidFill>
                        <a:srgbClr val="000000"/>
                      </a:solidFill>
                    </a:lnB>
                    <a:noFill/>
                  </a:tcPr>
                </a:tc>
                <a:extLst>
                  <a:ext uri="{0D108BD9-81ED-4DB2-BD59-A6C34878D82A}">
                    <a16:rowId xmlns:a16="http://schemas.microsoft.com/office/drawing/2014/main" val="10007"/>
                  </a:ext>
                </a:extLst>
              </a:tr>
            </a:tbl>
          </a:graphicData>
        </a:graphic>
      </p:graphicFrame>
      <p:sp>
        <p:nvSpPr>
          <p:cNvPr id="913" name="Rettangolo arrotondato"/>
          <p:cNvSpPr/>
          <p:nvPr/>
        </p:nvSpPr>
        <p:spPr>
          <a:xfrm>
            <a:off x="749458" y="4452449"/>
            <a:ext cx="4280021" cy="345010"/>
          </a:xfrm>
          <a:prstGeom prst="roundRect">
            <a:avLst>
              <a:gd name="adj" fmla="val 50000"/>
            </a:avLst>
          </a:prstGeom>
          <a:ln w="63500">
            <a:solidFill>
              <a:srgbClr val="B02418"/>
            </a:solidFill>
            <a:miter/>
          </a:ln>
        </p:spPr>
        <p:txBody>
          <a:bodyPr lIns="45719" rIns="45719" anchor="ctr"/>
          <a:lstStyle/>
          <a:p>
            <a:endParaRPr/>
          </a:p>
        </p:txBody>
      </p:sp>
      <p:sp>
        <p:nvSpPr>
          <p:cNvPr id="914" name="Freccia"/>
          <p:cNvSpPr/>
          <p:nvPr/>
        </p:nvSpPr>
        <p:spPr>
          <a:xfrm>
            <a:off x="5205844" y="4467397"/>
            <a:ext cx="738243" cy="315113"/>
          </a:xfrm>
          <a:prstGeom prst="rightArrow">
            <a:avLst>
              <a:gd name="adj1" fmla="val 52239"/>
              <a:gd name="adj2" fmla="val 110435"/>
            </a:avLst>
          </a:prstGeom>
          <a:solidFill>
            <a:srgbClr val="B02418"/>
          </a:solidFill>
          <a:ln w="12700">
            <a:miter lim="400000"/>
          </a:ln>
        </p:spPr>
        <p:txBody>
          <a:bodyPr lIns="45719" rIns="45719" anchor="ctr"/>
          <a:lstStyle/>
          <a:p>
            <a:endParaRPr/>
          </a:p>
        </p:txBody>
      </p:sp>
      <p:sp>
        <p:nvSpPr>
          <p:cNvPr id="915" name="Emergence of voice alternation to express the anticausative alternation…"/>
          <p:cNvSpPr txBox="1"/>
          <p:nvPr/>
        </p:nvSpPr>
        <p:spPr>
          <a:xfrm>
            <a:off x="6151183" y="2807012"/>
            <a:ext cx="5510365" cy="3227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30605" indent="-230605">
              <a:buSzPct val="100000"/>
              <a:buChar char="•"/>
              <a:defRPr sz="2300"/>
            </a:pPr>
            <a:r>
              <a:t>Emergence of </a:t>
            </a:r>
            <a:r>
              <a:rPr b="1">
                <a:solidFill>
                  <a:srgbClr val="B02418"/>
                </a:solidFill>
              </a:rPr>
              <a:t>voice alternation</a:t>
            </a:r>
            <a:r>
              <a:t> to express the </a:t>
            </a:r>
            <a:r>
              <a:rPr b="1">
                <a:solidFill>
                  <a:srgbClr val="B02418"/>
                </a:solidFill>
              </a:rPr>
              <a:t>anticausative alternation</a:t>
            </a:r>
          </a:p>
          <a:p>
            <a:pPr marL="230605" indent="-230605">
              <a:buSzPct val="100000"/>
              <a:buChar char="•"/>
              <a:defRPr sz="2300"/>
            </a:pPr>
            <a:r>
              <a:rPr b="1">
                <a:solidFill>
                  <a:srgbClr val="B02418"/>
                </a:solidFill>
              </a:rPr>
              <a:t>Voice polarization</a:t>
            </a:r>
            <a:r>
              <a:t>:</a:t>
            </a:r>
          </a:p>
          <a:p>
            <a:pPr marL="611605" lvl="1" indent="-230605">
              <a:buSzPct val="100000"/>
              <a:buChar char="-"/>
              <a:defRPr sz="2300"/>
            </a:pPr>
            <a:r>
              <a:t>Active voice with typically transitive verbs;</a:t>
            </a:r>
          </a:p>
          <a:p>
            <a:pPr marL="611605" lvl="1" indent="-230605">
              <a:buSzPct val="100000"/>
              <a:buChar char="-"/>
              <a:defRPr sz="2300"/>
            </a:pPr>
            <a:r>
              <a:t>Active voice with causatives of </a:t>
            </a:r>
            <a:r>
              <a:rPr i="1"/>
              <a:t>media tantum </a:t>
            </a:r>
            <a:r>
              <a:t>(</a:t>
            </a:r>
            <a:r>
              <a:rPr i="1"/>
              <a:t>kist-ari </a:t>
            </a:r>
            <a:r>
              <a:t>vs. </a:t>
            </a:r>
            <a:r>
              <a:rPr i="1"/>
              <a:t>kista-nu-zi</a:t>
            </a:r>
            <a:r>
              <a:t>);</a:t>
            </a:r>
          </a:p>
          <a:p>
            <a:pPr marL="611605" lvl="1" indent="-230605">
              <a:buSzPct val="100000"/>
              <a:buChar char="-"/>
              <a:defRPr sz="2300"/>
            </a:pPr>
            <a:r>
              <a:t>Lexical pairs: </a:t>
            </a:r>
            <a:r>
              <a:rPr i="1"/>
              <a:t>kīš-ari</a:t>
            </a:r>
            <a:r>
              <a:t>‘happen’ vs. </a:t>
            </a:r>
            <a:r>
              <a:rPr i="1"/>
              <a:t>ye/a-zi </a:t>
            </a:r>
            <a:r>
              <a:t>‘cause to happen’.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9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915">
                                            <p:bg/>
                                          </p:spTgt>
                                        </p:tgtEl>
                                        <p:attrNameLst>
                                          <p:attrName>style.visibility</p:attrName>
                                        </p:attrNameLst>
                                      </p:cBhvr>
                                      <p:to>
                                        <p:strVal val="visible"/>
                                      </p:to>
                                    </p:set>
                                  </p:childTnLst>
                                </p:cTn>
                              </p:par>
                              <p:par>
                                <p:cTn id="23" presetID="1" presetClass="entr" presetSubtype="0" fill="hold" grpId="5" nodeType="withEffect">
                                  <p:stCondLst>
                                    <p:cond delay="0"/>
                                  </p:stCondLst>
                                  <p:iterate>
                                    <p:tmAbs val="0"/>
                                  </p:iterate>
                                  <p:childTnLst>
                                    <p:set>
                                      <p:cBhvr>
                                        <p:cTn id="24" fill="hold"/>
                                        <p:tgtEl>
                                          <p:spTgt spid="91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5" nodeType="clickEffect">
                                  <p:stCondLst>
                                    <p:cond delay="0"/>
                                  </p:stCondLst>
                                  <p:iterate>
                                    <p:tmAbs val="0"/>
                                  </p:iterate>
                                  <p:childTnLst>
                                    <p:set>
                                      <p:cBhvr>
                                        <p:cTn id="28" fill="hold"/>
                                        <p:tgtEl>
                                          <p:spTgt spid="915">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5" nodeType="clickEffect">
                                  <p:stCondLst>
                                    <p:cond delay="0"/>
                                  </p:stCondLst>
                                  <p:iterate>
                                    <p:tmAbs val="0"/>
                                  </p:iterate>
                                  <p:childTnLst>
                                    <p:set>
                                      <p:cBhvr>
                                        <p:cTn id="32" fill="hold"/>
                                        <p:tgtEl>
                                          <p:spTgt spid="915">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5" nodeType="clickEffect">
                                  <p:stCondLst>
                                    <p:cond delay="0"/>
                                  </p:stCondLst>
                                  <p:iterate>
                                    <p:tmAbs val="0"/>
                                  </p:iterate>
                                  <p:childTnLst>
                                    <p:set>
                                      <p:cBhvr>
                                        <p:cTn id="36" fill="hold"/>
                                        <p:tgtEl>
                                          <p:spTgt spid="915">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5" nodeType="clickEffect">
                                  <p:stCondLst>
                                    <p:cond delay="0"/>
                                  </p:stCondLst>
                                  <p:iterate>
                                    <p:tmAbs val="0"/>
                                  </p:iterate>
                                  <p:childTnLst>
                                    <p:set>
                                      <p:cBhvr>
                                        <p:cTn id="40" fill="hold"/>
                                        <p:tgtEl>
                                          <p:spTgt spid="9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 grpId="1" animBg="1" advAuto="0"/>
      <p:bldP spid="912" grpId="2" animBg="1" advAuto="0"/>
      <p:bldP spid="913" grpId="3" animBg="1" advAuto="0"/>
      <p:bldP spid="914" grpId="4" animBg="1" advAuto="0"/>
      <p:bldP spid="915" grpId="5" build="p" bldLvl="5" animBg="1" advAuto="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Stage 3: new oppositional function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Stage 3: new oppositional functions</a:t>
            </a:r>
          </a:p>
        </p:txBody>
      </p:sp>
      <p:sp>
        <p:nvSpPr>
          <p:cNvPr id="918"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158</a:t>
            </a:fld>
            <a:endParaRPr/>
          </a:p>
        </p:txBody>
      </p:sp>
      <p:pic>
        <p:nvPicPr>
          <p:cNvPr id="919" name="Schermata 2022-07-05 alle 11.33.53.png" descr="Schermata 2022-07-05 alle 11.33.53.png"/>
          <p:cNvPicPr>
            <a:picLocks noChangeAspect="1"/>
          </p:cNvPicPr>
          <p:nvPr/>
        </p:nvPicPr>
        <p:blipFill>
          <a:blip r:embed="rId2"/>
          <a:stretch>
            <a:fillRect/>
          </a:stretch>
        </p:blipFill>
        <p:spPr>
          <a:xfrm>
            <a:off x="1954530" y="1099652"/>
            <a:ext cx="8282940" cy="4006662"/>
          </a:xfrm>
          <a:prstGeom prst="rect">
            <a:avLst/>
          </a:prstGeom>
          <a:ln w="12700">
            <a:miter lim="400000"/>
          </a:ln>
        </p:spPr>
      </p:pic>
      <p:sp>
        <p:nvSpPr>
          <p:cNvPr id="920" name="“middle markers from non-reflexive sources will not develop into markers of reflexive semantics” (Kemmer 1993: 229)"/>
          <p:cNvSpPr txBox="1"/>
          <p:nvPr/>
        </p:nvSpPr>
        <p:spPr>
          <a:xfrm>
            <a:off x="1954530" y="5279338"/>
            <a:ext cx="8282940" cy="782142"/>
          </a:xfrm>
          <a:prstGeom prst="rect">
            <a:avLst/>
          </a:prstGeom>
          <a:ln w="38100">
            <a:solidFill>
              <a:srgbClr val="B02418"/>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lnSpc>
                <a:spcPct val="80000"/>
              </a:lnSpc>
              <a:defRPr sz="2500"/>
            </a:pPr>
            <a:r>
              <a:t>“middle markers from </a:t>
            </a:r>
            <a:r>
              <a:rPr b="1"/>
              <a:t>non-reflexive sources </a:t>
            </a:r>
            <a:r>
              <a:t>will not develop into markers of reflexive semantics” (Kemmer 1993: 229)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 grpId="1" animBg="1" advAuto="0"/>
      <p:bldP spid="920" grpId="2"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Anticausative &gt; reflexiv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Anticausative &gt; reflexive</a:t>
            </a:r>
          </a:p>
        </p:txBody>
      </p:sp>
      <p:sp>
        <p:nvSpPr>
          <p:cNvPr id="923"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924"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159</a:t>
            </a:fld>
            <a:endParaRPr/>
          </a:p>
        </p:txBody>
      </p:sp>
      <p:pic>
        <p:nvPicPr>
          <p:cNvPr id="925" name="Immagine" descr="Immagine"/>
          <p:cNvPicPr>
            <a:picLocks noChangeAspect="1"/>
          </p:cNvPicPr>
          <p:nvPr/>
        </p:nvPicPr>
        <p:blipFill>
          <a:blip r:embed="rId2"/>
          <a:stretch>
            <a:fillRect/>
          </a:stretch>
        </p:blipFill>
        <p:spPr>
          <a:xfrm>
            <a:off x="838199" y="1731425"/>
            <a:ext cx="9093201" cy="37592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 grpId="1"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egnaposto testo 9"/>
          <p:cNvSpPr>
            <a:spLocks noGrp="1"/>
          </p:cNvSpPr>
          <p:nvPr>
            <p:ph type="body" idx="21"/>
          </p:nvPr>
        </p:nvSpPr>
        <p:spPr>
          <a:xfrm>
            <a:off x="838199" y="2151305"/>
            <a:ext cx="8735291" cy="422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457200" indent="-457200">
              <a:buSzPct val="100000"/>
              <a:buAutoNum type="arabicPeriod"/>
              <a:defRPr sz="3200">
                <a:solidFill>
                  <a:srgbClr val="000000"/>
                </a:solidFill>
              </a:defRPr>
            </a:pPr>
            <a:r>
              <a:rPr>
                <a:solidFill>
                  <a:srgbClr val="B02418"/>
                </a:solidFill>
              </a:rPr>
              <a:t>Valency-increasing</a:t>
            </a:r>
            <a:r>
              <a:rPr b="0"/>
              <a:t>: causative, applicative</a:t>
            </a:r>
          </a:p>
          <a:p>
            <a:pPr marL="457200" indent="-457200">
              <a:buSzPct val="100000"/>
              <a:buAutoNum type="arabicPeriod"/>
              <a:defRPr sz="3200">
                <a:solidFill>
                  <a:srgbClr val="000000"/>
                </a:solidFill>
              </a:defRPr>
            </a:pPr>
            <a:r>
              <a:rPr>
                <a:solidFill>
                  <a:srgbClr val="B02418"/>
                </a:solidFill>
              </a:rPr>
              <a:t>Valency-decreasing</a:t>
            </a:r>
            <a:r>
              <a:rPr b="0"/>
              <a:t>: passive, anticausative, impersonal, antipassive, object incorporation</a:t>
            </a:r>
          </a:p>
          <a:p>
            <a:pPr marL="457200" indent="-457200">
              <a:buSzPct val="100000"/>
              <a:buAutoNum type="arabicPeriod"/>
              <a:defRPr sz="3200">
                <a:solidFill>
                  <a:srgbClr val="000000"/>
                </a:solidFill>
              </a:defRPr>
            </a:pPr>
            <a:r>
              <a:rPr>
                <a:solidFill>
                  <a:srgbClr val="B02418"/>
                </a:solidFill>
              </a:rPr>
              <a:t>Argument-identifying strategies</a:t>
            </a:r>
            <a:r>
              <a:rPr b="0"/>
              <a:t>: reflexive, reciprocal</a:t>
            </a:r>
          </a:p>
          <a:p>
            <a:pPr>
              <a:defRPr sz="3200">
                <a:solidFill>
                  <a:srgbClr val="000000"/>
                </a:solidFill>
              </a:defRPr>
            </a:pPr>
            <a:endParaRPr b="0"/>
          </a:p>
        </p:txBody>
      </p:sp>
      <p:sp>
        <p:nvSpPr>
          <p:cNvPr id="129"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
        <p:nvSpPr>
          <p:cNvPr id="130" name="Segnaposto contenuto 5"/>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Changing valency: which types?</a:t>
            </a:r>
          </a:p>
        </p:txBody>
      </p:sp>
      <p:sp>
        <p:nvSpPr>
          <p:cNvPr id="131" name="see Dixon &amp; Aikhenvald 2000, Creissels 2006, Kulikov 2011, Malchukov 2015, Zúñiga &amp; Kittilä 2019, Bahrt 2021"/>
          <p:cNvSpPr txBox="1"/>
          <p:nvPr/>
        </p:nvSpPr>
        <p:spPr>
          <a:xfrm>
            <a:off x="3016250" y="5264507"/>
            <a:ext cx="9026426" cy="776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lnSpc>
                <a:spcPct val="90000"/>
              </a:lnSpc>
              <a:spcBef>
                <a:spcPts val="1000"/>
              </a:spcBef>
              <a:defRPr sz="2500"/>
            </a:lvl1pPr>
          </a:lstStyle>
          <a:p>
            <a:r>
              <a:t>see Dixon &amp; Aikhenvald 2000, Creissels 2006, Kulikov 2011, Malchukov 2015, Zúñiga &amp; Kittilä 2019, Bahrt 2021</a:t>
            </a:r>
          </a:p>
        </p:txBody>
      </p:sp>
      <p:sp>
        <p:nvSpPr>
          <p:cNvPr id="132" name="valency reduction"/>
          <p:cNvSpPr txBox="1"/>
          <p:nvPr/>
        </p:nvSpPr>
        <p:spPr>
          <a:xfrm>
            <a:off x="9409396" y="3414790"/>
            <a:ext cx="2348022"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B02418"/>
                </a:solidFill>
              </a:defRPr>
            </a:lvl1pPr>
          </a:lstStyle>
          <a:p>
            <a:r>
              <a:t>valency reduction</a:t>
            </a:r>
          </a:p>
        </p:txBody>
      </p:sp>
      <p:sp>
        <p:nvSpPr>
          <p:cNvPr id="133" name="Ornamento 15"/>
          <p:cNvSpPr/>
          <p:nvPr/>
        </p:nvSpPr>
        <p:spPr>
          <a:xfrm rot="16170991">
            <a:off x="8331654" y="3503811"/>
            <a:ext cx="1590394" cy="213165"/>
          </a:xfrm>
          <a:custGeom>
            <a:avLst/>
            <a:gdLst/>
            <a:ahLst/>
            <a:cxnLst>
              <a:cxn ang="0">
                <a:pos x="wd2" y="hd2"/>
              </a:cxn>
              <a:cxn ang="5400000">
                <a:pos x="wd2" y="hd2"/>
              </a:cxn>
              <a:cxn ang="10800000">
                <a:pos x="wd2" y="hd2"/>
              </a:cxn>
              <a:cxn ang="16200000">
                <a:pos x="wd2" y="hd2"/>
              </a:cxn>
            </a:cxnLst>
            <a:rect l="0" t="0" r="r" b="b"/>
            <a:pathLst>
              <a:path w="21397" h="21407" extrusionOk="0">
                <a:moveTo>
                  <a:pt x="127" y="22"/>
                </a:moveTo>
                <a:cubicBezTo>
                  <a:pt x="80" y="-93"/>
                  <a:pt x="32" y="257"/>
                  <a:pt x="22" y="818"/>
                </a:cubicBezTo>
                <a:cubicBezTo>
                  <a:pt x="-49" y="4615"/>
                  <a:pt x="-101" y="17739"/>
                  <a:pt x="2551" y="17739"/>
                </a:cubicBezTo>
                <a:cubicBezTo>
                  <a:pt x="5450" y="17739"/>
                  <a:pt x="7783" y="14753"/>
                  <a:pt x="8489" y="14753"/>
                </a:cubicBezTo>
                <a:cubicBezTo>
                  <a:pt x="9176" y="14753"/>
                  <a:pt x="9850" y="13902"/>
                  <a:pt x="10398" y="21024"/>
                </a:cubicBezTo>
                <a:cubicBezTo>
                  <a:pt x="10425" y="21380"/>
                  <a:pt x="10468" y="21507"/>
                  <a:pt x="10505" y="21322"/>
                </a:cubicBezTo>
                <a:cubicBezTo>
                  <a:pt x="10558" y="21061"/>
                  <a:pt x="10581" y="20322"/>
                  <a:pt x="10552" y="19730"/>
                </a:cubicBezTo>
                <a:cubicBezTo>
                  <a:pt x="10406" y="16761"/>
                  <a:pt x="9857" y="9109"/>
                  <a:pt x="8066" y="9816"/>
                </a:cubicBezTo>
                <a:cubicBezTo>
                  <a:pt x="6083" y="10599"/>
                  <a:pt x="4031" y="11246"/>
                  <a:pt x="2102" y="11647"/>
                </a:cubicBezTo>
                <a:cubicBezTo>
                  <a:pt x="1094" y="11858"/>
                  <a:pt x="161" y="11423"/>
                  <a:pt x="201" y="1097"/>
                </a:cubicBezTo>
                <a:cubicBezTo>
                  <a:pt x="203" y="581"/>
                  <a:pt x="172" y="124"/>
                  <a:pt x="129" y="22"/>
                </a:cubicBezTo>
                <a:cubicBezTo>
                  <a:pt x="128" y="22"/>
                  <a:pt x="128" y="22"/>
                  <a:pt x="127" y="22"/>
                </a:cubicBezTo>
                <a:close/>
                <a:moveTo>
                  <a:pt x="21269" y="22"/>
                </a:moveTo>
                <a:cubicBezTo>
                  <a:pt x="21226" y="124"/>
                  <a:pt x="21195" y="581"/>
                  <a:pt x="21197" y="1097"/>
                </a:cubicBezTo>
                <a:cubicBezTo>
                  <a:pt x="21237" y="11423"/>
                  <a:pt x="20304" y="11858"/>
                  <a:pt x="19296" y="11647"/>
                </a:cubicBezTo>
                <a:cubicBezTo>
                  <a:pt x="17367" y="11246"/>
                  <a:pt x="15315" y="10599"/>
                  <a:pt x="13332" y="9816"/>
                </a:cubicBezTo>
                <a:cubicBezTo>
                  <a:pt x="11541" y="9109"/>
                  <a:pt x="10992" y="16761"/>
                  <a:pt x="10846" y="19730"/>
                </a:cubicBezTo>
                <a:cubicBezTo>
                  <a:pt x="10817" y="20322"/>
                  <a:pt x="10840" y="21061"/>
                  <a:pt x="10893" y="21322"/>
                </a:cubicBezTo>
                <a:cubicBezTo>
                  <a:pt x="10930" y="21507"/>
                  <a:pt x="10973" y="21380"/>
                  <a:pt x="11000" y="21024"/>
                </a:cubicBezTo>
                <a:cubicBezTo>
                  <a:pt x="11548" y="13902"/>
                  <a:pt x="12222" y="14753"/>
                  <a:pt x="12909" y="14753"/>
                </a:cubicBezTo>
                <a:cubicBezTo>
                  <a:pt x="13615" y="14753"/>
                  <a:pt x="15948" y="17739"/>
                  <a:pt x="18847" y="17739"/>
                </a:cubicBezTo>
                <a:cubicBezTo>
                  <a:pt x="21499" y="17739"/>
                  <a:pt x="21447" y="4615"/>
                  <a:pt x="21376" y="818"/>
                </a:cubicBezTo>
                <a:cubicBezTo>
                  <a:pt x="21366" y="257"/>
                  <a:pt x="21318" y="-93"/>
                  <a:pt x="21271" y="22"/>
                </a:cubicBezTo>
                <a:cubicBezTo>
                  <a:pt x="21270" y="22"/>
                  <a:pt x="21270" y="22"/>
                  <a:pt x="21269" y="22"/>
                </a:cubicBezTo>
                <a:close/>
              </a:path>
            </a:pathLst>
          </a:custGeom>
          <a:solidFill>
            <a:srgbClr val="000000"/>
          </a:solidFill>
          <a:ln w="12700">
            <a:solidFill>
              <a:srgbClr val="000000"/>
            </a:solidFill>
            <a:miter/>
          </a:ln>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8">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1" nodeType="afterEffect">
                                  <p:stCondLst>
                                    <p:cond delay="0"/>
                                  </p:stCondLst>
                                  <p:iterate>
                                    <p:tmAbs val="0"/>
                                  </p:iterate>
                                  <p:childTnLst>
                                    <p:set>
                                      <p:cBhvr>
                                        <p:cTn id="19" fill="hold"/>
                                        <p:tgtEl>
                                          <p:spTgt spid="128">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iterate>
                                    <p:tmAbs val="0"/>
                                  </p:iterate>
                                  <p:childTnLst>
                                    <p:set>
                                      <p:cBhvr>
                                        <p:cTn id="22" fill="hold"/>
                                        <p:tgtEl>
                                          <p:spTgt spid="1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2" nodeType="clickEffect">
                                  <p:stCondLst>
                                    <p:cond delay="0"/>
                                  </p:stCondLst>
                                  <p:iterate>
                                    <p:tmAbs val="0"/>
                                  </p:iterate>
                                  <p:childTnLst>
                                    <p:set>
                                      <p:cBhvr>
                                        <p:cTn id="26" fill="hold"/>
                                        <p:tgtEl>
                                          <p:spTgt spid="132"/>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3" nodeType="afterEffect">
                                  <p:stCondLst>
                                    <p:cond delay="0"/>
                                  </p:stCondLst>
                                  <p:iterate>
                                    <p:tmAbs val="0"/>
                                  </p:iterate>
                                  <p:childTnLst>
                                    <p:set>
                                      <p:cBhvr>
                                        <p:cTn id="29" fill="hold"/>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1" build="p" bldLvl="5" animBg="1" advAuto="0"/>
      <p:bldP spid="132" grpId="2" animBg="1" advAuto="0"/>
      <p:bldP spid="133" grpId="3" animBg="1" advAuto="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Decausative &gt; autocausative &gt; reflexiv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Decausative &gt; autocausative &gt; reflexive</a:t>
            </a:r>
          </a:p>
        </p:txBody>
      </p:sp>
      <p:sp>
        <p:nvSpPr>
          <p:cNvPr id="928"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160</a:t>
            </a:fld>
            <a:endParaRPr/>
          </a:p>
        </p:txBody>
      </p:sp>
      <p:pic>
        <p:nvPicPr>
          <p:cNvPr id="929" name="Immagine" descr="Immagine"/>
          <p:cNvPicPr>
            <a:picLocks noChangeAspect="1"/>
          </p:cNvPicPr>
          <p:nvPr/>
        </p:nvPicPr>
        <p:blipFill>
          <a:blip r:embed="rId2"/>
          <a:stretch>
            <a:fillRect/>
          </a:stretch>
        </p:blipFill>
        <p:spPr>
          <a:xfrm>
            <a:off x="1828800" y="1631431"/>
            <a:ext cx="8534400" cy="2946401"/>
          </a:xfrm>
          <a:prstGeom prst="rect">
            <a:avLst/>
          </a:prstGeom>
          <a:ln w="12700">
            <a:miter lim="400000"/>
          </a:ln>
        </p:spPr>
      </p:pic>
      <p:sp>
        <p:nvSpPr>
          <p:cNvPr id="930" name="Addition of an  animacy/control semantic component (thus the reverse of reflexive to anticausative,  cf. Haspelmath 1990: 44)"/>
          <p:cNvSpPr txBox="1"/>
          <p:nvPr/>
        </p:nvSpPr>
        <p:spPr>
          <a:xfrm>
            <a:off x="1212226" y="4955311"/>
            <a:ext cx="10515602" cy="863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239331" marR="469265" indent="-227266" algn="just" defTabSz="457200">
              <a:lnSpc>
                <a:spcPct val="80000"/>
              </a:lnSpc>
              <a:buSzPct val="100000"/>
              <a:buChar char="➡"/>
              <a:defRPr sz="2266"/>
            </a:lvl1pPr>
          </a:lstStyle>
          <a:p>
            <a:r>
              <a:t> Addition of an  animacy/control semantic component (thus the reverse of reflexive to anticausative,  cf. Haspelmath 1990: 44)</a:t>
            </a:r>
            <a:endParaRPr sz="1200">
              <a:latin typeface="Times Roman"/>
              <a:ea typeface="Times Roman"/>
              <a:cs typeface="Times Roman"/>
              <a:sym typeface="Times Roman"/>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 grpId="1" animBg="1" advAuto="0"/>
      <p:bldP spid="930" grpId="2" animBg="1" advAuto="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 name="Anticausative &gt; reciprocal"/>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Anticausative &gt; reciprocal</a:t>
            </a:r>
          </a:p>
        </p:txBody>
      </p:sp>
      <p:sp>
        <p:nvSpPr>
          <p:cNvPr id="933"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161</a:t>
            </a:fld>
            <a:endParaRPr/>
          </a:p>
        </p:txBody>
      </p:sp>
      <p:pic>
        <p:nvPicPr>
          <p:cNvPr id="934" name="Immagine" descr="Immagine"/>
          <p:cNvPicPr>
            <a:picLocks noChangeAspect="1"/>
          </p:cNvPicPr>
          <p:nvPr/>
        </p:nvPicPr>
        <p:blipFill>
          <a:blip r:embed="rId2"/>
          <a:stretch>
            <a:fillRect/>
          </a:stretch>
        </p:blipFill>
        <p:spPr>
          <a:xfrm>
            <a:off x="838199" y="1591725"/>
            <a:ext cx="9893301" cy="40386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4" grpId="1" animBg="1" advAuto="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Anticausative &gt; reciprocal anticausative &gt; reciprocal"/>
          <p:cNvSpPr txBox="1">
            <a:spLocks noGrp="1"/>
          </p:cNvSpPr>
          <p:nvPr>
            <p:ph type="body" sz="quarter" idx="1"/>
          </p:nvPr>
        </p:nvSpPr>
        <p:spPr>
          <a:prstGeom prst="rect">
            <a:avLst/>
          </a:prstGeom>
        </p:spPr>
        <p:txBody>
          <a:bodyPr>
            <a:normAutofit lnSpcReduction="10000"/>
          </a:bodyPr>
          <a:lstStyle>
            <a:lvl1pPr defTabSz="658368">
              <a:spcBef>
                <a:spcPts val="700"/>
              </a:spcBef>
              <a:defRPr sz="3168"/>
            </a:lvl1pPr>
          </a:lstStyle>
          <a:p>
            <a:r>
              <a:t>Anticausative &gt; reciprocal anticausative &gt; reciprocal</a:t>
            </a:r>
          </a:p>
        </p:txBody>
      </p:sp>
      <p:sp>
        <p:nvSpPr>
          <p:cNvPr id="937"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162</a:t>
            </a:fld>
            <a:endParaRPr/>
          </a:p>
        </p:txBody>
      </p:sp>
      <p:pic>
        <p:nvPicPr>
          <p:cNvPr id="938" name="Immagine" descr="Immagine"/>
          <p:cNvPicPr>
            <a:picLocks noChangeAspect="1"/>
          </p:cNvPicPr>
          <p:nvPr/>
        </p:nvPicPr>
        <p:blipFill>
          <a:blip r:embed="rId2"/>
          <a:stretch>
            <a:fillRect/>
          </a:stretch>
        </p:blipFill>
        <p:spPr>
          <a:xfrm>
            <a:off x="557644" y="1350425"/>
            <a:ext cx="9296401" cy="4521201"/>
          </a:xfrm>
          <a:prstGeom prst="rect">
            <a:avLst/>
          </a:prstGeom>
          <a:ln w="12700">
            <a:miter lim="400000"/>
          </a:ln>
        </p:spPr>
      </p:pic>
      <p:pic>
        <p:nvPicPr>
          <p:cNvPr id="939" name="Immagine" descr="Immagine"/>
          <p:cNvPicPr>
            <a:picLocks noChangeAspect="1"/>
          </p:cNvPicPr>
          <p:nvPr/>
        </p:nvPicPr>
        <p:blipFill>
          <a:blip r:embed="rId3"/>
          <a:stretch>
            <a:fillRect/>
          </a:stretch>
        </p:blipFill>
        <p:spPr>
          <a:xfrm>
            <a:off x="10083999" y="1680625"/>
            <a:ext cx="1587501" cy="38608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1" animBg="1" advAuto="0"/>
      <p:bldP spid="939" grpId="2" animBg="1" advAuto="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The development of the Hittite middl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development of the Hittite middle</a:t>
            </a:r>
          </a:p>
        </p:txBody>
      </p:sp>
      <p:sp>
        <p:nvSpPr>
          <p:cNvPr id="942"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163</a:t>
            </a:fld>
            <a:endParaRPr/>
          </a:p>
        </p:txBody>
      </p:sp>
      <p:sp>
        <p:nvSpPr>
          <p:cNvPr id="943" name="Ovale"/>
          <p:cNvSpPr/>
          <p:nvPr/>
        </p:nvSpPr>
        <p:spPr>
          <a:xfrm>
            <a:off x="627793" y="1598768"/>
            <a:ext cx="4634489" cy="2894058"/>
          </a:xfrm>
          <a:prstGeom prst="ellipse">
            <a:avLst/>
          </a:prstGeom>
          <a:ln w="50800">
            <a:solidFill>
              <a:srgbClr val="B02418"/>
            </a:solidFill>
            <a:miter/>
          </a:ln>
        </p:spPr>
        <p:txBody>
          <a:bodyPr lIns="45719" rIns="45719" anchor="ctr"/>
          <a:lstStyle/>
          <a:p>
            <a:endParaRPr/>
          </a:p>
        </p:txBody>
      </p:sp>
      <p:sp>
        <p:nvSpPr>
          <p:cNvPr id="944" name="Ovale"/>
          <p:cNvSpPr/>
          <p:nvPr/>
        </p:nvSpPr>
        <p:spPr>
          <a:xfrm>
            <a:off x="6577279" y="1598768"/>
            <a:ext cx="4703257" cy="2894058"/>
          </a:xfrm>
          <a:prstGeom prst="ellipse">
            <a:avLst/>
          </a:prstGeom>
          <a:ln w="50800">
            <a:solidFill>
              <a:srgbClr val="EE3E40"/>
            </a:solidFill>
            <a:miter/>
          </a:ln>
        </p:spPr>
        <p:txBody>
          <a:bodyPr lIns="45719" rIns="45719" anchor="ctr"/>
          <a:lstStyle/>
          <a:p>
            <a:endParaRPr/>
          </a:p>
        </p:txBody>
      </p:sp>
      <p:sp>
        <p:nvSpPr>
          <p:cNvPr id="945" name="Reflexive"/>
          <p:cNvSpPr txBox="1"/>
          <p:nvPr/>
        </p:nvSpPr>
        <p:spPr>
          <a:xfrm>
            <a:off x="1920182" y="2111693"/>
            <a:ext cx="1442285" cy="454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Reflexive</a:t>
            </a:r>
          </a:p>
        </p:txBody>
      </p:sp>
      <p:sp>
        <p:nvSpPr>
          <p:cNvPr id="946" name="Passive"/>
          <p:cNvSpPr txBox="1"/>
          <p:nvPr/>
        </p:nvSpPr>
        <p:spPr>
          <a:xfrm>
            <a:off x="2169726" y="3700300"/>
            <a:ext cx="1181527" cy="454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Passive</a:t>
            </a:r>
          </a:p>
        </p:txBody>
      </p:sp>
      <p:sp>
        <p:nvSpPr>
          <p:cNvPr id="947" name="Reciprocal"/>
          <p:cNvSpPr txBox="1"/>
          <p:nvPr/>
        </p:nvSpPr>
        <p:spPr>
          <a:xfrm>
            <a:off x="692653" y="2965718"/>
            <a:ext cx="1644959" cy="454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Reciprocal</a:t>
            </a:r>
          </a:p>
        </p:txBody>
      </p:sp>
      <p:sp>
        <p:nvSpPr>
          <p:cNvPr id="948" name="Anticausative"/>
          <p:cNvSpPr txBox="1"/>
          <p:nvPr/>
        </p:nvSpPr>
        <p:spPr>
          <a:xfrm>
            <a:off x="2945037" y="2965718"/>
            <a:ext cx="2108750" cy="454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Anticausative</a:t>
            </a:r>
          </a:p>
        </p:txBody>
      </p:sp>
      <p:sp>
        <p:nvSpPr>
          <p:cNvPr id="949" name="Grooming"/>
          <p:cNvSpPr txBox="1"/>
          <p:nvPr/>
        </p:nvSpPr>
        <p:spPr>
          <a:xfrm>
            <a:off x="7489694" y="1979240"/>
            <a:ext cx="1592986" cy="454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Grooming</a:t>
            </a:r>
          </a:p>
        </p:txBody>
      </p:sp>
      <p:sp>
        <p:nvSpPr>
          <p:cNvPr id="950" name="Body posture"/>
          <p:cNvSpPr txBox="1"/>
          <p:nvPr/>
        </p:nvSpPr>
        <p:spPr>
          <a:xfrm>
            <a:off x="8928906" y="2433895"/>
            <a:ext cx="2093465" cy="454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Body posture</a:t>
            </a:r>
          </a:p>
        </p:txBody>
      </p:sp>
      <p:sp>
        <p:nvSpPr>
          <p:cNvPr id="951" name="Motion"/>
          <p:cNvSpPr txBox="1"/>
          <p:nvPr/>
        </p:nvSpPr>
        <p:spPr>
          <a:xfrm>
            <a:off x="8528079" y="3700300"/>
            <a:ext cx="1208861" cy="454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Motion</a:t>
            </a:r>
          </a:p>
        </p:txBody>
      </p:sp>
      <p:sp>
        <p:nvSpPr>
          <p:cNvPr id="952" name="oppositional"/>
          <p:cNvSpPr txBox="1"/>
          <p:nvPr/>
        </p:nvSpPr>
        <p:spPr>
          <a:xfrm>
            <a:off x="1515132" y="4426256"/>
            <a:ext cx="3327600" cy="1167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0" tIns="381000" rIns="381000" bIns="381000">
            <a:spAutoFit/>
          </a:bodyPr>
          <a:lstStyle>
            <a:lvl1pPr>
              <a:defRPr sz="4000" b="1" cap="small">
                <a:solidFill>
                  <a:srgbClr val="B02418"/>
                </a:solidFill>
              </a:defRPr>
            </a:lvl1pPr>
          </a:lstStyle>
          <a:p>
            <a:r>
              <a:t>oppositional</a:t>
            </a:r>
          </a:p>
        </p:txBody>
      </p:sp>
      <p:sp>
        <p:nvSpPr>
          <p:cNvPr id="953" name="non-oppositional"/>
          <p:cNvSpPr txBox="1"/>
          <p:nvPr/>
        </p:nvSpPr>
        <p:spPr>
          <a:xfrm>
            <a:off x="6724590" y="4373967"/>
            <a:ext cx="4293345" cy="1272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0" tIns="381000" rIns="381000" bIns="381000">
            <a:spAutoFit/>
          </a:bodyPr>
          <a:lstStyle>
            <a:lvl1pPr>
              <a:defRPr sz="4000" b="1" cap="small">
                <a:solidFill>
                  <a:srgbClr val="EE3E40"/>
                </a:solidFill>
              </a:defRPr>
            </a:lvl1pPr>
          </a:lstStyle>
          <a:p>
            <a:r>
              <a:t>non-oppositional</a:t>
            </a:r>
          </a:p>
        </p:txBody>
      </p:sp>
      <p:sp>
        <p:nvSpPr>
          <p:cNvPr id="954" name="Spontaneous events"/>
          <p:cNvSpPr txBox="1"/>
          <p:nvPr/>
        </p:nvSpPr>
        <p:spPr>
          <a:xfrm>
            <a:off x="6724590" y="2965718"/>
            <a:ext cx="3123194" cy="4546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Spontaneous events</a:t>
            </a:r>
          </a:p>
        </p:txBody>
      </p:sp>
      <p:sp>
        <p:nvSpPr>
          <p:cNvPr id="955" name="Freccia"/>
          <p:cNvSpPr/>
          <p:nvPr/>
        </p:nvSpPr>
        <p:spPr>
          <a:xfrm rot="10800000">
            <a:off x="5481438" y="3035490"/>
            <a:ext cx="876685" cy="315113"/>
          </a:xfrm>
          <a:prstGeom prst="rightArrow">
            <a:avLst>
              <a:gd name="adj1" fmla="val 52239"/>
              <a:gd name="adj2" fmla="val 110435"/>
            </a:avLst>
          </a:prstGeom>
          <a:solidFill>
            <a:srgbClr val="B02418"/>
          </a:solidFill>
          <a:ln w="12700">
            <a:miter lim="400000"/>
          </a:ln>
        </p:spPr>
        <p:txBody>
          <a:bodyPr lIns="45719" rIns="45719" anchor="ctr"/>
          <a:lstStyle/>
          <a:p>
            <a:endParaRPr/>
          </a:p>
        </p:txBody>
      </p:sp>
      <p:sp>
        <p:nvSpPr>
          <p:cNvPr id="956" name="Freccia"/>
          <p:cNvSpPr/>
          <p:nvPr/>
        </p:nvSpPr>
        <p:spPr>
          <a:xfrm rot="10800000">
            <a:off x="2337611" y="3124765"/>
            <a:ext cx="607427" cy="136563"/>
          </a:xfrm>
          <a:prstGeom prst="rightArrow">
            <a:avLst>
              <a:gd name="adj1" fmla="val 52239"/>
              <a:gd name="adj2" fmla="val 198780"/>
            </a:avLst>
          </a:prstGeom>
          <a:solidFill>
            <a:srgbClr val="B02418"/>
          </a:solidFill>
          <a:ln w="12700">
            <a:miter lim="400000"/>
          </a:ln>
        </p:spPr>
        <p:txBody>
          <a:bodyPr lIns="45719" rIns="45719" anchor="ctr"/>
          <a:lstStyle/>
          <a:p>
            <a:endParaRPr/>
          </a:p>
        </p:txBody>
      </p:sp>
      <p:sp>
        <p:nvSpPr>
          <p:cNvPr id="957" name="Freccia"/>
          <p:cNvSpPr/>
          <p:nvPr/>
        </p:nvSpPr>
        <p:spPr>
          <a:xfrm rot="9318353">
            <a:off x="2756698" y="3505136"/>
            <a:ext cx="607427" cy="136563"/>
          </a:xfrm>
          <a:prstGeom prst="rightArrow">
            <a:avLst>
              <a:gd name="adj1" fmla="val 52239"/>
              <a:gd name="adj2" fmla="val 198780"/>
            </a:avLst>
          </a:prstGeom>
          <a:solidFill>
            <a:srgbClr val="B02418"/>
          </a:solidFill>
          <a:ln w="12700">
            <a:miter lim="400000"/>
          </a:ln>
        </p:spPr>
        <p:txBody>
          <a:bodyPr lIns="45719" rIns="45719" anchor="ctr"/>
          <a:lstStyle/>
          <a:p>
            <a:endParaRPr/>
          </a:p>
        </p:txBody>
      </p:sp>
      <p:sp>
        <p:nvSpPr>
          <p:cNvPr id="958" name="Freccia"/>
          <p:cNvSpPr/>
          <p:nvPr/>
        </p:nvSpPr>
        <p:spPr>
          <a:xfrm rot="12516760">
            <a:off x="2763835" y="2643512"/>
            <a:ext cx="607426" cy="136562"/>
          </a:xfrm>
          <a:prstGeom prst="rightArrow">
            <a:avLst>
              <a:gd name="adj1" fmla="val 52239"/>
              <a:gd name="adj2" fmla="val 198780"/>
            </a:avLst>
          </a:prstGeom>
          <a:solidFill>
            <a:srgbClr val="B02418"/>
          </a:solidFill>
          <a:ln w="12700">
            <a:miter lim="400000"/>
          </a:ln>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5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95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9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 grpId="1" animBg="1" advAuto="0"/>
      <p:bldP spid="956" grpId="3" animBg="1" advAuto="0"/>
      <p:bldP spid="957" grpId="4" animBg="1" advAuto="0"/>
      <p:bldP spid="958" grpId="2" animBg="1" advAuto="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Middle semantics and diachron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Middle semantics and diachrony</a:t>
            </a:r>
          </a:p>
        </p:txBody>
      </p:sp>
      <p:sp>
        <p:nvSpPr>
          <p:cNvPr id="961"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164</a:t>
            </a:fld>
            <a:endParaRPr/>
          </a:p>
        </p:txBody>
      </p:sp>
      <p:pic>
        <p:nvPicPr>
          <p:cNvPr id="962" name="Immagine" descr="Immagine"/>
          <p:cNvPicPr>
            <a:picLocks noChangeAspect="1"/>
          </p:cNvPicPr>
          <p:nvPr/>
        </p:nvPicPr>
        <p:blipFill>
          <a:blip r:embed="rId2"/>
          <a:stretch>
            <a:fillRect/>
          </a:stretch>
        </p:blipFill>
        <p:spPr>
          <a:xfrm>
            <a:off x="666750" y="1178975"/>
            <a:ext cx="10858500" cy="4864101"/>
          </a:xfrm>
          <a:prstGeom prst="rect">
            <a:avLst/>
          </a:prstGeom>
          <a:ln w="12700">
            <a:miter lim="400000"/>
          </a:ln>
        </p:spPr>
      </p:pic>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 name="A third wa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A third way?</a:t>
            </a:r>
          </a:p>
        </p:txBody>
      </p:sp>
      <p:sp>
        <p:nvSpPr>
          <p:cNvPr id="965" name="Segnaposto numero diapositiva 3"/>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165</a:t>
            </a:fld>
            <a:endParaRPr/>
          </a:p>
        </p:txBody>
      </p:sp>
      <p:sp>
        <p:nvSpPr>
          <p:cNvPr id="966" name="Segnaposto contenuto 2"/>
          <p:cNvSpPr txBox="1"/>
          <p:nvPr/>
        </p:nvSpPr>
        <p:spPr>
          <a:xfrm>
            <a:off x="1070235" y="1539890"/>
            <a:ext cx="10051530" cy="40233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228600" indent="-228600">
              <a:spcBef>
                <a:spcPts val="1000"/>
              </a:spcBef>
              <a:buSzPct val="100000"/>
              <a:buFont typeface="Arial"/>
              <a:buChar char="•"/>
              <a:defRPr sz="2100"/>
            </a:pPr>
            <a:r>
              <a:t>Development of Proto-Bantu verbal extensions into middle markers (cf. Dom et al. 2016)</a:t>
            </a:r>
          </a:p>
          <a:p>
            <a:pPr>
              <a:spcBef>
                <a:spcPts val="1000"/>
              </a:spcBef>
              <a:defRPr sz="2400"/>
            </a:pPr>
            <a:endParaRPr/>
          </a:p>
          <a:p>
            <a:pPr>
              <a:spcBef>
                <a:spcPts val="1000"/>
              </a:spcBef>
              <a:defRPr sz="2400"/>
            </a:pPr>
            <a:r>
              <a:t>			</a:t>
            </a:r>
          </a:p>
        </p:txBody>
      </p:sp>
      <p:pic>
        <p:nvPicPr>
          <p:cNvPr id="967" name="Schermata 2022-07-05 alle 12.09.04.png" descr="Schermata 2022-07-05 alle 12.09.04.png"/>
          <p:cNvPicPr>
            <a:picLocks noChangeAspect="1"/>
          </p:cNvPicPr>
          <p:nvPr/>
        </p:nvPicPr>
        <p:blipFill>
          <a:blip r:embed="rId2"/>
          <a:stretch>
            <a:fillRect/>
          </a:stretch>
        </p:blipFill>
        <p:spPr>
          <a:xfrm>
            <a:off x="3020696" y="2158324"/>
            <a:ext cx="5686535" cy="3879404"/>
          </a:xfrm>
          <a:prstGeom prst="rect">
            <a:avLst/>
          </a:prstGeom>
          <a:ln w="12700">
            <a:miter lim="400000"/>
          </a:ln>
        </p:spPr>
      </p:pic>
      <p:sp>
        <p:nvSpPr>
          <p:cNvPr id="968" name="Rettangolo arrotondato"/>
          <p:cNvSpPr/>
          <p:nvPr/>
        </p:nvSpPr>
        <p:spPr>
          <a:xfrm>
            <a:off x="3033396" y="3268329"/>
            <a:ext cx="3216780" cy="270542"/>
          </a:xfrm>
          <a:prstGeom prst="roundRect">
            <a:avLst>
              <a:gd name="adj" fmla="val 50000"/>
            </a:avLst>
          </a:prstGeom>
          <a:ln w="25400">
            <a:solidFill>
              <a:srgbClr val="B02418"/>
            </a:solidFill>
            <a:miter/>
          </a:ln>
        </p:spPr>
        <p:txBody>
          <a:bodyPr lIns="45719" rIns="45719" anchor="ctr"/>
          <a:lstStyle/>
          <a:p>
            <a:endParaRPr/>
          </a:p>
        </p:txBody>
      </p:sp>
      <p:sp>
        <p:nvSpPr>
          <p:cNvPr id="969" name="Rettangolo arrotondato"/>
          <p:cNvSpPr/>
          <p:nvPr/>
        </p:nvSpPr>
        <p:spPr>
          <a:xfrm>
            <a:off x="3033396" y="3589670"/>
            <a:ext cx="4344897" cy="270542"/>
          </a:xfrm>
          <a:prstGeom prst="roundRect">
            <a:avLst>
              <a:gd name="adj" fmla="val 50000"/>
            </a:avLst>
          </a:prstGeom>
          <a:ln w="25400">
            <a:solidFill>
              <a:srgbClr val="B02418"/>
            </a:solidFill>
            <a:miter/>
          </a:ln>
        </p:spPr>
        <p:txBody>
          <a:bodyPr lIns="45719" rIns="45719" anchor="ctr"/>
          <a:lstStyle/>
          <a:p>
            <a:endParaRPr/>
          </a:p>
        </p:txBody>
      </p:sp>
      <p:sp>
        <p:nvSpPr>
          <p:cNvPr id="970" name="Rettangolo arrotondato"/>
          <p:cNvSpPr/>
          <p:nvPr/>
        </p:nvSpPr>
        <p:spPr>
          <a:xfrm>
            <a:off x="3033396" y="5235447"/>
            <a:ext cx="5661135" cy="270542"/>
          </a:xfrm>
          <a:prstGeom prst="roundRect">
            <a:avLst>
              <a:gd name="adj" fmla="val 50000"/>
            </a:avLst>
          </a:prstGeom>
          <a:ln w="25400">
            <a:solidFill>
              <a:srgbClr val="B02418"/>
            </a:solidFill>
            <a:miter/>
          </a:ln>
        </p:spPr>
        <p:txBody>
          <a:bodyPr lIns="45719" rIns="45719" anchor="ctr"/>
          <a:lstStyle/>
          <a:p>
            <a:endParaRPr/>
          </a:p>
        </p:txBody>
      </p:sp>
      <p:sp>
        <p:nvSpPr>
          <p:cNvPr id="971" name="Rettangolo arrotondato"/>
          <p:cNvSpPr/>
          <p:nvPr/>
        </p:nvSpPr>
        <p:spPr>
          <a:xfrm>
            <a:off x="3033396" y="5561441"/>
            <a:ext cx="3216780" cy="270541"/>
          </a:xfrm>
          <a:prstGeom prst="roundRect">
            <a:avLst>
              <a:gd name="adj" fmla="val 50000"/>
            </a:avLst>
          </a:prstGeom>
          <a:ln w="25400">
            <a:solidFill>
              <a:srgbClr val="B02418"/>
            </a:solidFill>
            <a:miter/>
          </a:ln>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6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6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966">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96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2" nodeType="clickEffect">
                                  <p:stCondLst>
                                    <p:cond delay="0"/>
                                  </p:stCondLst>
                                  <p:iterate>
                                    <p:tmAbs val="0"/>
                                  </p:iterate>
                                  <p:childTnLst>
                                    <p:set>
                                      <p:cBhvr>
                                        <p:cTn id="18" fill="hold"/>
                                        <p:tgtEl>
                                          <p:spTgt spid="9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3" nodeType="clickEffect">
                                  <p:stCondLst>
                                    <p:cond delay="0"/>
                                  </p:stCondLst>
                                  <p:iterate>
                                    <p:tmAbs val="0"/>
                                  </p:iterate>
                                  <p:childTnLst>
                                    <p:set>
                                      <p:cBhvr>
                                        <p:cTn id="22" fill="hold"/>
                                        <p:tgtEl>
                                          <p:spTgt spid="96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4" nodeType="clickEffect">
                                  <p:stCondLst>
                                    <p:cond delay="0"/>
                                  </p:stCondLst>
                                  <p:iterate>
                                    <p:tmAbs val="0"/>
                                  </p:iterate>
                                  <p:childTnLst>
                                    <p:set>
                                      <p:cBhvr>
                                        <p:cTn id="26" fill="hold"/>
                                        <p:tgtEl>
                                          <p:spTgt spid="96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5" nodeType="clickEffect">
                                  <p:stCondLst>
                                    <p:cond delay="0"/>
                                  </p:stCondLst>
                                  <p:iterate>
                                    <p:tmAbs val="0"/>
                                  </p:iterate>
                                  <p:childTnLst>
                                    <p:set>
                                      <p:cBhvr>
                                        <p:cTn id="30" fill="hold"/>
                                        <p:tgtEl>
                                          <p:spTgt spid="9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6" nodeType="clickEffect">
                                  <p:stCondLst>
                                    <p:cond delay="0"/>
                                  </p:stCondLst>
                                  <p:iterate>
                                    <p:tmAbs val="0"/>
                                  </p:iterate>
                                  <p:childTnLst>
                                    <p:set>
                                      <p:cBhvr>
                                        <p:cTn id="34" fill="hold"/>
                                        <p:tgtEl>
                                          <p:spTgt spid="9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6" grpId="1" build="p" bldLvl="5" animBg="1" advAuto="0"/>
      <p:bldP spid="967" grpId="2" animBg="1" advAuto="0"/>
      <p:bldP spid="968" grpId="3" animBg="1" advAuto="0"/>
      <p:bldP spid="969" grpId="4" animBg="1" advAuto="0"/>
      <p:bldP spid="970" grpId="5" animBg="1" advAuto="0"/>
      <p:bldP spid="971" grpId="6" animBg="1" advAuto="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Bantu *-ʊk- as a MM"/>
          <p:cNvSpPr txBox="1">
            <a:spLocks noGrp="1"/>
          </p:cNvSpPr>
          <p:nvPr>
            <p:ph type="body" sz="quarter" idx="1"/>
          </p:nvPr>
        </p:nvSpPr>
        <p:spPr>
          <a:prstGeom prst="rect">
            <a:avLst/>
          </a:prstGeom>
        </p:spPr>
        <p:txBody>
          <a:bodyPr>
            <a:normAutofit lnSpcReduction="10000"/>
          </a:bodyPr>
          <a:lstStyle/>
          <a:p>
            <a:pPr defTabSz="868680">
              <a:spcBef>
                <a:spcPts val="900"/>
              </a:spcBef>
              <a:defRPr sz="4180"/>
            </a:pPr>
            <a:r>
              <a:t>Bantu *-</a:t>
            </a:r>
            <a:r>
              <a:rPr i="1"/>
              <a:t>ʊk</a:t>
            </a:r>
            <a:r>
              <a:t>-</a:t>
            </a:r>
            <a:r>
              <a:rPr i="1"/>
              <a:t> </a:t>
            </a:r>
            <a:r>
              <a:t>as a MM</a:t>
            </a:r>
          </a:p>
        </p:txBody>
      </p:sp>
      <p:sp>
        <p:nvSpPr>
          <p:cNvPr id="974"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a:defRPr sz="2200" b="0">
                <a:solidFill>
                  <a:srgbClr val="000000"/>
                </a:solidFill>
              </a:defRPr>
            </a:pPr>
            <a:r>
              <a:t>Reflexes of *-</a:t>
            </a:r>
            <a:r>
              <a:rPr i="1"/>
              <a:t>ʊk</a:t>
            </a:r>
            <a:r>
              <a:t>- behave as MMs in in Yeyi (Seidel 2008: 246–247), Chuwabo (Guérois 2015: 254–257, 269–271), and Fwe (Gunnik 2018: 234–239; cf. Dom, Kulikov &amp; Bostoen 2016: 140–143; Guérois &amp; Bostoen 2018).</a:t>
            </a:r>
          </a:p>
        </p:txBody>
      </p:sp>
      <p:sp>
        <p:nvSpPr>
          <p:cNvPr id="975"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166</a:t>
            </a:fld>
            <a:endParaRPr/>
          </a:p>
        </p:txBody>
      </p:sp>
      <p:pic>
        <p:nvPicPr>
          <p:cNvPr id="976" name="Schermata 2022-07-05 alle 12.13.32.png" descr="Schermata 2022-07-05 alle 12.13.32.png"/>
          <p:cNvPicPr>
            <a:picLocks noChangeAspect="1"/>
          </p:cNvPicPr>
          <p:nvPr/>
        </p:nvPicPr>
        <p:blipFill>
          <a:blip r:embed="rId2"/>
          <a:stretch>
            <a:fillRect/>
          </a:stretch>
        </p:blipFill>
        <p:spPr>
          <a:xfrm>
            <a:off x="2636861" y="2820387"/>
            <a:ext cx="6918278" cy="314048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 grpId="1" animBg="1" advAuto="0"/>
      <p:bldP spid="976" grpId="2" animBg="1" advAuto="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The diachrony of *-ʊk-: oppositional functions"/>
          <p:cNvSpPr txBox="1">
            <a:spLocks noGrp="1"/>
          </p:cNvSpPr>
          <p:nvPr>
            <p:ph type="body" sz="quarter" idx="1"/>
          </p:nvPr>
        </p:nvSpPr>
        <p:spPr>
          <a:prstGeom prst="rect">
            <a:avLst/>
          </a:prstGeom>
        </p:spPr>
        <p:txBody>
          <a:bodyPr/>
          <a:lstStyle/>
          <a:p>
            <a:pPr defTabSz="731520">
              <a:spcBef>
                <a:spcPts val="800"/>
              </a:spcBef>
              <a:defRPr sz="3520"/>
            </a:pPr>
            <a:r>
              <a:t>The diachrony of *-</a:t>
            </a:r>
            <a:r>
              <a:rPr i="1"/>
              <a:t>ʊk</a:t>
            </a:r>
            <a:r>
              <a:t>-: oppositional functions</a:t>
            </a:r>
          </a:p>
        </p:txBody>
      </p:sp>
      <p:sp>
        <p:nvSpPr>
          <p:cNvPr id="979" name="Segnaposto testo 9"/>
          <p:cNvSpPr>
            <a:spLocks noGrp="1"/>
          </p:cNvSpPr>
          <p:nvPr>
            <p:ph type="body" idx="21"/>
          </p:nvPr>
        </p:nvSpPr>
        <p:spPr>
          <a:xfrm>
            <a:off x="838198" y="1594808"/>
            <a:ext cx="10347670"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defTabSz="832104">
              <a:lnSpc>
                <a:spcPct val="100000"/>
              </a:lnSpc>
              <a:spcBef>
                <a:spcPts val="0"/>
              </a:spcBef>
              <a:defRPr sz="2730">
                <a:solidFill>
                  <a:srgbClr val="062C61"/>
                </a:solidFill>
              </a:defRPr>
            </a:pPr>
            <a:r>
              <a:rPr>
                <a:solidFill>
                  <a:srgbClr val="B02418"/>
                </a:solidFill>
              </a:rPr>
              <a:t>Proto-Bantu *</a:t>
            </a:r>
            <a:r>
              <a:rPr i="1">
                <a:solidFill>
                  <a:srgbClr val="B02418"/>
                </a:solidFill>
              </a:rPr>
              <a:t>-ʊk-</a:t>
            </a:r>
            <a:r>
              <a:rPr b="0">
                <a:solidFill>
                  <a:srgbClr val="000000"/>
                </a:solidFill>
              </a:rPr>
              <a:t>: optionally added to verb roots adding the meaning “movement out of some original position” (Schadeberg &amp; Bostoen 2019: 186)</a:t>
            </a:r>
          </a:p>
          <a:p>
            <a:pPr defTabSz="832104">
              <a:lnSpc>
                <a:spcPct val="100000"/>
              </a:lnSpc>
              <a:spcBef>
                <a:spcPts val="0"/>
              </a:spcBef>
              <a:defRPr sz="2730">
                <a:solidFill>
                  <a:srgbClr val="062C61"/>
                </a:solidFill>
              </a:defRPr>
            </a:pPr>
            <a:endParaRPr b="0">
              <a:solidFill>
                <a:srgbClr val="000000"/>
              </a:solidFill>
            </a:endParaRPr>
          </a:p>
          <a:p>
            <a:pPr marL="208026" indent="-208026" defTabSz="416052">
              <a:lnSpc>
                <a:spcPct val="100000"/>
              </a:lnSpc>
              <a:spcBef>
                <a:spcPts val="0"/>
              </a:spcBef>
              <a:buSzPct val="100000"/>
              <a:buAutoNum type="romanLcPeriod"/>
              <a:defRPr sz="2730" b="0">
                <a:solidFill>
                  <a:srgbClr val="000000"/>
                </a:solidFill>
              </a:defRPr>
            </a:pPr>
            <a:r>
              <a:rPr b="1"/>
              <a:t>Ablative meaning</a:t>
            </a:r>
            <a:r>
              <a:t>: Proto-Bantu *-</a:t>
            </a:r>
            <a:r>
              <a:rPr i="1"/>
              <a:t>tá-ʊk</a:t>
            </a:r>
            <a:r>
              <a:t>- ‘come from’ and *-</a:t>
            </a:r>
            <a:r>
              <a:rPr i="1"/>
              <a:t>jín-ʊk</a:t>
            </a:r>
            <a:r>
              <a:t>- ‘come out (of water)’</a:t>
            </a:r>
          </a:p>
          <a:p>
            <a:pPr marL="208026" indent="-208026" defTabSz="416052">
              <a:lnSpc>
                <a:spcPct val="100000"/>
              </a:lnSpc>
              <a:spcBef>
                <a:spcPts val="0"/>
              </a:spcBef>
              <a:buSzPct val="100000"/>
              <a:buAutoNum type="romanLcPeriod"/>
              <a:defRPr sz="2730" b="0">
                <a:solidFill>
                  <a:srgbClr val="000000"/>
                </a:solidFill>
              </a:defRPr>
            </a:pPr>
            <a:r>
              <a:rPr b="1"/>
              <a:t>Ablative &gt; reversive</a:t>
            </a:r>
            <a:r>
              <a:t> (cf. Gibert-Sotelo 2018):-</a:t>
            </a:r>
            <a:r>
              <a:rPr i="1"/>
              <a:t>rwârà</a:t>
            </a:r>
            <a:r>
              <a:t> ‘become sick’ —&gt; -</a:t>
            </a:r>
            <a:r>
              <a:rPr i="1"/>
              <a:t>rwárùkà</a:t>
            </a:r>
            <a:r>
              <a:t> ‘become better’</a:t>
            </a:r>
          </a:p>
          <a:p>
            <a:pPr marL="208026" indent="-208026" defTabSz="416052">
              <a:lnSpc>
                <a:spcPct val="100000"/>
              </a:lnSpc>
              <a:spcBef>
                <a:spcPts val="0"/>
              </a:spcBef>
              <a:buSzPct val="100000"/>
              <a:buAutoNum type="romanLcPeriod"/>
              <a:defRPr sz="2730" b="0">
                <a:solidFill>
                  <a:srgbClr val="000000"/>
                </a:solidFill>
              </a:defRPr>
            </a:pPr>
            <a:r>
              <a:t> </a:t>
            </a:r>
            <a:r>
              <a:rPr b="1"/>
              <a:t>Reversive &gt; anticausative (&gt; passive)</a:t>
            </a:r>
            <a:r>
              <a:t>: </a:t>
            </a:r>
            <a:r>
              <a:rPr i="1"/>
              <a:t>kúàr</a:t>
            </a:r>
            <a:r>
              <a:t>- ‘open (tr.)’ —&gt; </a:t>
            </a:r>
            <a:r>
              <a:rPr i="1"/>
              <a:t>kúàr-ùk-à </a:t>
            </a:r>
            <a:r>
              <a:t>‘open (intr.)’ </a:t>
            </a:r>
          </a:p>
        </p:txBody>
      </p:sp>
      <p:sp>
        <p:nvSpPr>
          <p:cNvPr id="980" name="Numero diapositiva"/>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7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7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97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97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97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97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9" grpId="1" build="p" bldLvl="5" animBg="1" advAuto="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The diachrony of *-ʊk-: oppositional functions"/>
          <p:cNvSpPr txBox="1">
            <a:spLocks noGrp="1"/>
          </p:cNvSpPr>
          <p:nvPr>
            <p:ph type="body" sz="quarter" idx="1"/>
          </p:nvPr>
        </p:nvSpPr>
        <p:spPr>
          <a:prstGeom prst="rect">
            <a:avLst/>
          </a:prstGeom>
        </p:spPr>
        <p:txBody>
          <a:bodyPr/>
          <a:lstStyle/>
          <a:p>
            <a:pPr defTabSz="731520">
              <a:spcBef>
                <a:spcPts val="800"/>
              </a:spcBef>
              <a:defRPr sz="3520"/>
            </a:pPr>
            <a:r>
              <a:t>The diachrony of *-</a:t>
            </a:r>
            <a:r>
              <a:rPr i="1"/>
              <a:t>ʊk</a:t>
            </a:r>
            <a:r>
              <a:t>-: oppositional functions</a:t>
            </a:r>
          </a:p>
        </p:txBody>
      </p:sp>
      <p:sp>
        <p:nvSpPr>
          <p:cNvPr id="983" name="Segnaposto numero diapositiva 3"/>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168</a:t>
            </a:fld>
            <a:endParaRPr/>
          </a:p>
        </p:txBody>
      </p:sp>
      <p:sp>
        <p:nvSpPr>
          <p:cNvPr id="984" name="CasellaDiTesto 5"/>
          <p:cNvSpPr txBox="1"/>
          <p:nvPr/>
        </p:nvSpPr>
        <p:spPr>
          <a:xfrm>
            <a:off x="1223999" y="3476869"/>
            <a:ext cx="4635202" cy="1889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3000" b="1" cap="small">
                <a:solidFill>
                  <a:srgbClr val="EE3E40"/>
                </a:solidFill>
                <a:latin typeface="Arial"/>
                <a:ea typeface="Arial"/>
                <a:cs typeface="Arial"/>
                <a:sym typeface="Arial"/>
              </a:defRPr>
            </a:pPr>
            <a:r>
              <a:t>non-oppositional</a:t>
            </a:r>
          </a:p>
          <a:p>
            <a:pPr algn="just">
              <a:defRPr sz="2100"/>
            </a:pPr>
            <a:r>
              <a:t>conventionalization of the [</a:t>
            </a:r>
            <a:r>
              <a:rPr cap="small"/>
              <a:t>verb</a:t>
            </a:r>
            <a:r>
              <a:rPr i="1">
                <a:latin typeface="Arial"/>
                <a:ea typeface="Arial"/>
                <a:cs typeface="Arial"/>
                <a:sym typeface="Arial"/>
              </a:rPr>
              <a:t>-ʊk-</a:t>
            </a:r>
            <a:r>
              <a:t>] construction and expansion to verbs with non-separative semantics, e.g. </a:t>
            </a:r>
            <a:r>
              <a:rPr b="1">
                <a:latin typeface="Arial"/>
                <a:ea typeface="Arial"/>
                <a:cs typeface="Arial"/>
                <a:sym typeface="Arial"/>
              </a:rPr>
              <a:t>Fwe</a:t>
            </a:r>
            <a:r>
              <a:t> </a:t>
            </a:r>
            <a:r>
              <a:rPr i="1">
                <a:latin typeface="Arial"/>
                <a:ea typeface="Arial"/>
                <a:cs typeface="Arial"/>
                <a:sym typeface="Arial"/>
              </a:rPr>
              <a:t>-bár</a:t>
            </a:r>
            <a:r>
              <a:rPr b="1" i="1">
                <a:latin typeface="Arial"/>
                <a:ea typeface="Arial"/>
                <a:cs typeface="Arial"/>
                <a:sym typeface="Arial"/>
              </a:rPr>
              <a:t>ùk</a:t>
            </a:r>
            <a:r>
              <a:rPr i="1">
                <a:latin typeface="Arial"/>
                <a:ea typeface="Arial"/>
                <a:cs typeface="Arial"/>
                <a:sym typeface="Arial"/>
              </a:rPr>
              <a:t>à </a:t>
            </a:r>
            <a:r>
              <a:t>‘taste a crop’ (Gunnik 2018: 236)</a:t>
            </a:r>
          </a:p>
        </p:txBody>
      </p:sp>
      <p:sp>
        <p:nvSpPr>
          <p:cNvPr id="985" name="CasellaDiTesto 6"/>
          <p:cNvSpPr txBox="1"/>
          <p:nvPr/>
        </p:nvSpPr>
        <p:spPr>
          <a:xfrm>
            <a:off x="2068776" y="1855320"/>
            <a:ext cx="7580850" cy="3853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200" b="1">
                <a:solidFill>
                  <a:srgbClr val="062C61"/>
                </a:solidFill>
              </a:defRPr>
            </a:pPr>
            <a:r>
              <a:rPr>
                <a:solidFill>
                  <a:srgbClr val="B02418"/>
                </a:solidFill>
              </a:rPr>
              <a:t>Proto-Bantu *</a:t>
            </a:r>
            <a:r>
              <a:rPr i="1">
                <a:solidFill>
                  <a:srgbClr val="B02418"/>
                </a:solidFill>
              </a:rPr>
              <a:t>-ʊk-</a:t>
            </a:r>
            <a:r>
              <a:rPr b="0">
                <a:solidFill>
                  <a:srgbClr val="000000"/>
                </a:solidFill>
              </a:rPr>
              <a:t>: derivational suffix adding ablative semantics</a:t>
            </a:r>
          </a:p>
        </p:txBody>
      </p:sp>
      <p:sp>
        <p:nvSpPr>
          <p:cNvPr id="986" name="Freccia destra 7"/>
          <p:cNvSpPr/>
          <p:nvPr/>
        </p:nvSpPr>
        <p:spPr>
          <a:xfrm rot="19260040" flipH="1">
            <a:off x="4423797" y="2667604"/>
            <a:ext cx="1038404" cy="331104"/>
          </a:xfrm>
          <a:prstGeom prst="rightArrow">
            <a:avLst>
              <a:gd name="adj1" fmla="val 50000"/>
              <a:gd name="adj2" fmla="val 50000"/>
            </a:avLst>
          </a:prstGeom>
          <a:solidFill>
            <a:srgbClr val="EE3E40"/>
          </a:solidFill>
          <a:ln w="12700">
            <a:miter lim="400000"/>
          </a:ln>
        </p:spPr>
        <p:txBody>
          <a:bodyPr lIns="45719" rIns="45719" anchor="ctr"/>
          <a:lstStyle/>
          <a:p>
            <a:pPr>
              <a:defRPr>
                <a:solidFill>
                  <a:srgbClr val="FFFFFF"/>
                </a:solidFill>
              </a:defRPr>
            </a:pPr>
            <a:endParaRPr/>
          </a:p>
        </p:txBody>
      </p:sp>
      <p:sp>
        <p:nvSpPr>
          <p:cNvPr id="987" name="CasellaDiTesto 8"/>
          <p:cNvSpPr txBox="1"/>
          <p:nvPr/>
        </p:nvSpPr>
        <p:spPr>
          <a:xfrm>
            <a:off x="6518206" y="3476869"/>
            <a:ext cx="4758775" cy="17438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000" b="1" cap="small">
                <a:solidFill>
                  <a:srgbClr val="B02418"/>
                </a:solidFill>
                <a:latin typeface="Arial"/>
                <a:ea typeface="Arial"/>
                <a:cs typeface="Arial"/>
                <a:sym typeface="Arial"/>
              </a:defRPr>
            </a:pPr>
            <a:r>
              <a:t>oppositional</a:t>
            </a:r>
          </a:p>
          <a:p>
            <a:pPr algn="just">
              <a:defRPr sz="2100"/>
            </a:pPr>
            <a:r>
              <a:t>development of oppositional functions: in </a:t>
            </a:r>
            <a:r>
              <a:rPr b="1">
                <a:latin typeface="Arial"/>
                <a:ea typeface="Arial"/>
                <a:cs typeface="Arial"/>
                <a:sym typeface="Arial"/>
              </a:rPr>
              <a:t>Fwe</a:t>
            </a:r>
            <a:r>
              <a:t> </a:t>
            </a:r>
            <a:r>
              <a:rPr i="1">
                <a:latin typeface="Arial"/>
                <a:ea typeface="Arial"/>
                <a:cs typeface="Arial"/>
                <a:sym typeface="Arial"/>
              </a:rPr>
              <a:t>-uk </a:t>
            </a:r>
            <a:r>
              <a:t>may function as anticausative, passive and facilitative marker (Gunnik 2018: 236)</a:t>
            </a:r>
          </a:p>
        </p:txBody>
      </p:sp>
      <p:sp>
        <p:nvSpPr>
          <p:cNvPr id="988" name="Freccia destra 9"/>
          <p:cNvSpPr/>
          <p:nvPr/>
        </p:nvSpPr>
        <p:spPr>
          <a:xfrm rot="13253714" flipH="1">
            <a:off x="6026100" y="2662151"/>
            <a:ext cx="1038404" cy="331104"/>
          </a:xfrm>
          <a:prstGeom prst="rightArrow">
            <a:avLst>
              <a:gd name="adj1" fmla="val 50000"/>
              <a:gd name="adj2" fmla="val 50000"/>
            </a:avLst>
          </a:prstGeom>
          <a:solidFill>
            <a:srgbClr val="B02418"/>
          </a:solidFill>
          <a:ln w="12700">
            <a:miter lim="400000"/>
          </a:ln>
        </p:spPr>
        <p:txBody>
          <a:bodyPr lIns="45719" rIns="45719" anchor="ctr"/>
          <a:lstStyle/>
          <a:p>
            <a:pPr>
              <a:defRPr>
                <a:solidFill>
                  <a:srgbClr val="FFFFFF"/>
                </a:solidFil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8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98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988"/>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5" nodeType="afterEffect">
                                  <p:stCondLst>
                                    <p:cond delay="0"/>
                                  </p:stCondLst>
                                  <p:iterate>
                                    <p:tmAbs val="0"/>
                                  </p:iterate>
                                  <p:childTnLst>
                                    <p:set>
                                      <p:cBhvr>
                                        <p:cTn id="20" fill="hold"/>
                                        <p:tgtEl>
                                          <p:spTgt spid="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 grpId="3" animBg="1" advAuto="0"/>
      <p:bldP spid="985" grpId="1" animBg="1" advAuto="0"/>
      <p:bldP spid="986" grpId="2" animBg="1" advAuto="0"/>
      <p:bldP spid="987" grpId="5" animBg="1" advAuto="0"/>
      <p:bldP spid="988" grpId="4" animBg="1" advAuto="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Segnaposto contenuto 5"/>
          <p:cNvSpPr txBox="1">
            <a:spLocks noGrp="1"/>
          </p:cNvSpPr>
          <p:nvPr>
            <p:ph type="body" sz="quarter" idx="1"/>
          </p:nvPr>
        </p:nvSpPr>
        <p:spPr>
          <a:prstGeom prst="rect">
            <a:avLst/>
          </a:prstGeom>
        </p:spPr>
        <p:txBody>
          <a:bodyPr>
            <a:normAutofit lnSpcReduction="10000"/>
          </a:bodyPr>
          <a:lstStyle>
            <a:lvl1pPr defTabSz="868680">
              <a:spcBef>
                <a:spcPts val="900"/>
              </a:spcBef>
              <a:buFont typeface="Courier New"/>
              <a:defRPr sz="4180"/>
            </a:lvl1pPr>
          </a:lstStyle>
          <a:p>
            <a:r>
              <a:t>Conclusions</a:t>
            </a:r>
          </a:p>
        </p:txBody>
      </p:sp>
      <p:sp>
        <p:nvSpPr>
          <p:cNvPr id="991" name="Segnaposto testo 9"/>
          <p:cNvSpPr>
            <a:spLocks noGrp="1"/>
          </p:cNvSpPr>
          <p:nvPr>
            <p:ph type="body" idx="21"/>
          </p:nvPr>
        </p:nvSpPr>
        <p:spPr>
          <a:xfrm>
            <a:off x="838199" y="1244636"/>
            <a:ext cx="10179736" cy="467759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477773" indent="-477773" algn="just" defTabSz="521208">
              <a:spcBef>
                <a:spcPts val="500"/>
              </a:spcBef>
              <a:buSzPct val="100000"/>
              <a:buAutoNum type="alphaLcPeriod"/>
              <a:defRPr sz="2451" b="0">
                <a:solidFill>
                  <a:srgbClr val="000000"/>
                </a:solidFill>
              </a:defRPr>
            </a:pPr>
            <a:r>
              <a:t>while reflexives constitute a frequent starting point, cross-linguistic evidence shows the existence of a variety of other </a:t>
            </a:r>
            <a:r>
              <a:rPr b="1">
                <a:solidFill>
                  <a:srgbClr val="B02418"/>
                </a:solidFill>
              </a:rPr>
              <a:t>less frequent sources</a:t>
            </a:r>
            <a:r>
              <a:t>;</a:t>
            </a:r>
          </a:p>
          <a:p>
            <a:pPr marL="477773" indent="-477773" algn="just" defTabSz="521208">
              <a:spcBef>
                <a:spcPts val="500"/>
              </a:spcBef>
              <a:buSzPct val="100000"/>
              <a:buAutoNum type="alphaLcPeriod"/>
              <a:defRPr sz="2451" b="0">
                <a:solidFill>
                  <a:srgbClr val="000000"/>
                </a:solidFill>
              </a:defRPr>
            </a:pPr>
            <a:r>
              <a:t>there exist </a:t>
            </a:r>
            <a:r>
              <a:rPr b="1">
                <a:solidFill>
                  <a:srgbClr val="B02418"/>
                </a:solidFill>
              </a:rPr>
              <a:t>different pathways </a:t>
            </a:r>
            <a:r>
              <a:t>of developments whereby MVSs come into being, and at leas three scenarios are able to explain the synchronic distribution of MVS at the lexicon/grammar interface;</a:t>
            </a:r>
          </a:p>
          <a:p>
            <a:pPr marL="477773" indent="-477773" algn="just" defTabSz="521208">
              <a:spcBef>
                <a:spcPts val="500"/>
              </a:spcBef>
              <a:buSzPct val="100000"/>
              <a:buAutoNum type="alphaLcPeriod"/>
              <a:defRPr sz="2451" b="0">
                <a:solidFill>
                  <a:srgbClr val="000000"/>
                </a:solidFill>
              </a:defRPr>
            </a:pPr>
            <a:r>
              <a:t>the </a:t>
            </a:r>
            <a:r>
              <a:rPr b="1">
                <a:solidFill>
                  <a:srgbClr val="B02418"/>
                </a:solidFill>
              </a:rPr>
              <a:t>diversity of diachronic scenarios</a:t>
            </a:r>
            <a:r>
              <a:t> behind the emergence of MVS cast doubts on the possibility to explain their configuration in terms of recurrent </a:t>
            </a:r>
            <a:r>
              <a:rPr b="1">
                <a:solidFill>
                  <a:srgbClr val="B02418"/>
                </a:solidFill>
              </a:rPr>
              <a:t>overarching</a:t>
            </a:r>
            <a:r>
              <a:t> </a:t>
            </a:r>
            <a:r>
              <a:rPr b="1">
                <a:solidFill>
                  <a:srgbClr val="B02418"/>
                </a:solidFill>
              </a:rPr>
              <a:t>synchronic</a:t>
            </a:r>
            <a:r>
              <a:t> motivations (e.g. distinguishability of events);</a:t>
            </a:r>
          </a:p>
          <a:p>
            <a:pPr marL="477773" indent="-477773" algn="just" defTabSz="521208">
              <a:spcBef>
                <a:spcPts val="500"/>
              </a:spcBef>
              <a:buSzPct val="100000"/>
              <a:buAutoNum type="alphaLcPeriod"/>
              <a:defRPr sz="2451" b="0">
                <a:solidFill>
                  <a:srgbClr val="000000"/>
                </a:solidFill>
              </a:defRPr>
            </a:pPr>
            <a:r>
              <a:t>the notions of </a:t>
            </a:r>
            <a:r>
              <a:rPr i="1"/>
              <a:t>middle voice</a:t>
            </a:r>
            <a:r>
              <a:t>, </a:t>
            </a:r>
            <a:r>
              <a:rPr i="1"/>
              <a:t>middle markers</a:t>
            </a:r>
            <a:r>
              <a:t>, </a:t>
            </a:r>
            <a:r>
              <a:rPr i="1"/>
              <a:t>middle voice systems </a:t>
            </a:r>
            <a:r>
              <a:t>are useful to c</a:t>
            </a:r>
            <a:r>
              <a:rPr b="1">
                <a:solidFill>
                  <a:srgbClr val="B02418"/>
                </a:solidFill>
              </a:rPr>
              <a:t>ompare clusters of constructions</a:t>
            </a:r>
            <a:r>
              <a:t> with similar distributional properties across languages: however, similarities are due to the </a:t>
            </a:r>
            <a:r>
              <a:rPr b="1">
                <a:solidFill>
                  <a:srgbClr val="B02418"/>
                </a:solidFill>
              </a:rPr>
              <a:t>accidental convergence</a:t>
            </a:r>
            <a:r>
              <a:t> of various diachronic processes, so that </a:t>
            </a:r>
            <a:r>
              <a:rPr b="1">
                <a:solidFill>
                  <a:srgbClr val="B02418"/>
                </a:solidFill>
              </a:rPr>
              <a:t>no single universal category</a:t>
            </a:r>
            <a:r>
              <a:t> of </a:t>
            </a:r>
            <a:r>
              <a:rPr i="1"/>
              <a:t>middle voice </a:t>
            </a:r>
            <a:r>
              <a:t>should be a priori assumed.</a:t>
            </a:r>
          </a:p>
        </p:txBody>
      </p:sp>
      <p:sp>
        <p:nvSpPr>
          <p:cNvPr id="992" name="Segnaposto numero diapositiva 1"/>
          <p:cNvSpPr txBox="1">
            <a:spLocks noGrp="1"/>
          </p:cNvSpPr>
          <p:nvPr>
            <p:ph type="sldNum" sz="quarter" idx="2"/>
          </p:nvPr>
        </p:nvSpPr>
        <p:spPr>
          <a:xfrm>
            <a:off x="11017934" y="6414760"/>
            <a:ext cx="335867"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9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99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99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99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spcBef>
                <a:spcPts val="2400"/>
              </a:spcBef>
              <a:defRPr sz="2800" b="0">
                <a:solidFill>
                  <a:srgbClr val="000000"/>
                </a:solidFill>
              </a:defRPr>
            </a:pPr>
            <a:r>
              <a:t>Semantic vs. pragmatic valency change (Givón 2001)</a:t>
            </a:r>
          </a:p>
          <a:p>
            <a:pPr marL="838200" indent="-838200" algn="just">
              <a:buSzPct val="100000"/>
              <a:buAutoNum type="alphaLcPeriod"/>
              <a:defRPr sz="2800">
                <a:solidFill>
                  <a:srgbClr val="000000"/>
                </a:solidFill>
              </a:defRPr>
            </a:pPr>
            <a:r>
              <a:rPr>
                <a:solidFill>
                  <a:srgbClr val="B02418"/>
                </a:solidFill>
              </a:rPr>
              <a:t>Semantic valency change</a:t>
            </a:r>
            <a:r>
              <a:rPr b="0"/>
              <a:t>: manipulate the semantics of the verb, create a new verb with a different semantics;</a:t>
            </a:r>
          </a:p>
        </p:txBody>
      </p:sp>
      <p:sp>
        <p:nvSpPr>
          <p:cNvPr id="136" name="Segnaposto numero diapositiva 3"/>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137" name="Immagine 6" descr="Immagine 6"/>
          <p:cNvPicPr>
            <a:picLocks noChangeAspect="1"/>
          </p:cNvPicPr>
          <p:nvPr/>
        </p:nvPicPr>
        <p:blipFill>
          <a:blip r:embed="rId2"/>
          <a:stretch>
            <a:fillRect/>
          </a:stretch>
        </p:blipFill>
        <p:spPr>
          <a:xfrm>
            <a:off x="2217794" y="3357601"/>
            <a:ext cx="7756412" cy="2691001"/>
          </a:xfrm>
          <a:prstGeom prst="rect">
            <a:avLst/>
          </a:prstGeom>
          <a:ln w="12700">
            <a:miter lim="400000"/>
          </a:ln>
        </p:spPr>
      </p:pic>
      <p:sp>
        <p:nvSpPr>
          <p:cNvPr id="138"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Changing valency: why?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1" build="p" bldLvl="5" animBg="1" advAuto="0"/>
      <p:bldP spid="137" grpId="2"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egnaposto testo 9"/>
          <p:cNvSpPr>
            <a:spLocks noGrp="1"/>
          </p:cNvSpPr>
          <p:nvPr>
            <p:ph type="body" idx="21"/>
          </p:nvPr>
        </p:nvSpPr>
        <p:spPr>
          <a:xfrm>
            <a:off x="838198" y="1582108"/>
            <a:ext cx="10515604"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70710" indent="-270710" algn="just" defTabSz="822959">
              <a:spcBef>
                <a:spcPts val="900"/>
              </a:spcBef>
              <a:buSzPct val="100000"/>
              <a:buChar char="•"/>
              <a:defRPr sz="2700" b="0">
                <a:solidFill>
                  <a:srgbClr val="000000"/>
                </a:solidFill>
              </a:defRPr>
            </a:pPr>
            <a:r>
              <a:t>Valency change is a type of </a:t>
            </a:r>
            <a:r>
              <a:rPr b="1" cap="small">
                <a:solidFill>
                  <a:srgbClr val="B02418"/>
                </a:solidFill>
              </a:rPr>
              <a:t>derivation</a:t>
            </a:r>
            <a:r>
              <a:t> (see Alexiadou et al. 2015: 3–4)</a:t>
            </a:r>
          </a:p>
          <a:p>
            <a:pPr marL="270710" indent="-270710" algn="just" defTabSz="822959">
              <a:spcBef>
                <a:spcPts val="900"/>
              </a:spcBef>
              <a:buSzPct val="100000"/>
              <a:buChar char="•"/>
              <a:defRPr sz="2700" b="0">
                <a:solidFill>
                  <a:srgbClr val="000000"/>
                </a:solidFill>
              </a:defRPr>
            </a:pPr>
            <a:r>
              <a:t>Valency changing constructions frequently realized via </a:t>
            </a:r>
            <a:r>
              <a:rPr b="1">
                <a:solidFill>
                  <a:srgbClr val="B02418"/>
                </a:solidFill>
              </a:rPr>
              <a:t>derivational morphology</a:t>
            </a:r>
            <a:r>
              <a:t> (esp. as compared to other grammatical categories of verbs such as agreement and TAM, Bybee 1985: 29–32; Aikhenvald 2011)</a:t>
            </a:r>
          </a:p>
          <a:p>
            <a:pPr algn="just" defTabSz="822959">
              <a:spcBef>
                <a:spcPts val="900"/>
              </a:spcBef>
              <a:buFont typeface="Wingdings"/>
              <a:defRPr sz="2700" b="0">
                <a:solidFill>
                  <a:srgbClr val="000000"/>
                </a:solidFill>
              </a:defRPr>
            </a:pPr>
            <a:endParaRPr/>
          </a:p>
          <a:p>
            <a:pPr algn="just" defTabSz="822959">
              <a:spcBef>
                <a:spcPts val="900"/>
              </a:spcBef>
              <a:buFont typeface="Wingdings"/>
              <a:defRPr sz="2700" b="0">
                <a:solidFill>
                  <a:srgbClr val="000000"/>
                </a:solidFill>
              </a:defRPr>
            </a:pPr>
            <a:r>
              <a:t>Hittite (Indo-European, Anatolian; Hoffner &amp; Melchert 2008: 178–179)</a:t>
            </a:r>
          </a:p>
          <a:p>
            <a:pPr marL="822959" lvl="2" indent="0" algn="just" defTabSz="822959">
              <a:spcBef>
                <a:spcPts val="400"/>
              </a:spcBef>
              <a:buChar char="‣"/>
              <a:defRPr sz="2700" b="0">
                <a:solidFill>
                  <a:srgbClr val="000000"/>
                </a:solidFill>
              </a:defRPr>
            </a:pPr>
            <a:r>
              <a:t>	</a:t>
            </a:r>
            <a:r>
              <a:rPr cap="small"/>
              <a:t>verb</a:t>
            </a:r>
            <a:r>
              <a:t>: </a:t>
            </a:r>
            <a:r>
              <a:rPr i="1"/>
              <a:t>ar-</a:t>
            </a:r>
            <a:r>
              <a:t> ‘arrive’ &gt;</a:t>
            </a:r>
            <a:r>
              <a:rPr i="1"/>
              <a:t> ar-nu- </a:t>
            </a:r>
            <a:r>
              <a:t>‘cause to arrive’ </a:t>
            </a:r>
          </a:p>
          <a:p>
            <a:pPr marL="822959" lvl="2" indent="0" algn="just" defTabSz="822959">
              <a:spcBef>
                <a:spcPts val="400"/>
              </a:spcBef>
              <a:buChar char="‣"/>
              <a:defRPr sz="2700" b="0">
                <a:solidFill>
                  <a:srgbClr val="000000"/>
                </a:solidFill>
              </a:defRPr>
            </a:pPr>
            <a:r>
              <a:t>	</a:t>
            </a:r>
            <a:r>
              <a:rPr cap="small"/>
              <a:t>adjective</a:t>
            </a:r>
            <a:r>
              <a:t>: </a:t>
            </a:r>
            <a:r>
              <a:rPr i="1"/>
              <a:t>daššu-</a:t>
            </a:r>
            <a:r>
              <a:t>‘strong’ &gt; </a:t>
            </a:r>
            <a:r>
              <a:rPr i="1"/>
              <a:t>daš(ša)-nu- </a:t>
            </a:r>
            <a:r>
              <a:t>‘make strong’</a:t>
            </a:r>
          </a:p>
          <a:p>
            <a:pPr marL="822959" lvl="2" indent="0" algn="just" defTabSz="822959">
              <a:spcBef>
                <a:spcPts val="400"/>
              </a:spcBef>
              <a:buChar char="‣"/>
              <a:defRPr sz="2700" b="0">
                <a:solidFill>
                  <a:srgbClr val="000000"/>
                </a:solidFill>
              </a:defRPr>
            </a:pPr>
            <a:r>
              <a:t>	</a:t>
            </a:r>
            <a:r>
              <a:rPr cap="small"/>
              <a:t>noun</a:t>
            </a:r>
            <a:r>
              <a:t>: </a:t>
            </a:r>
            <a:r>
              <a:rPr i="1"/>
              <a:t>ešḫar-</a:t>
            </a:r>
            <a:r>
              <a:t> ‘blood’ &gt; </a:t>
            </a:r>
            <a:r>
              <a:rPr i="1"/>
              <a:t>ešḫar-nu- </a:t>
            </a:r>
            <a:r>
              <a:t>‘to make bloody’  </a:t>
            </a:r>
          </a:p>
        </p:txBody>
      </p:sp>
      <p:sp>
        <p:nvSpPr>
          <p:cNvPr id="141" name="Segnaposto numero diapositiva 2"/>
          <p:cNvSpPr txBox="1">
            <a:spLocks noGrp="1"/>
          </p:cNvSpPr>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just"/>
          </a:lstStyle>
          <a:p>
            <a:fld id="{86CB4B4D-7CA3-9044-876B-883B54F8677D}" type="slidenum">
              <a:t>18</a:t>
            </a:fld>
            <a:endParaRPr/>
          </a:p>
        </p:txBody>
      </p:sp>
      <p:sp>
        <p:nvSpPr>
          <p:cNvPr id="142" name="Segnaposto contenuto 1"/>
          <p:cNvSpPr txBox="1">
            <a:spLocks noGrp="1"/>
          </p:cNvSpPr>
          <p:nvPr>
            <p:ph type="body" sz="quarter" idx="1"/>
          </p:nvPr>
        </p:nvSpPr>
        <p:spPr>
          <a:prstGeom prst="rect">
            <a:avLst/>
          </a:prstGeom>
        </p:spPr>
        <p:txBody>
          <a:bodyPr>
            <a:normAutofit lnSpcReduction="10000"/>
          </a:bodyPr>
          <a:lstStyle>
            <a:lvl1pPr algn="just" defTabSz="868680">
              <a:spcBef>
                <a:spcPts val="900"/>
              </a:spcBef>
              <a:defRPr sz="4180"/>
            </a:lvl1pPr>
          </a:lstStyle>
          <a:p>
            <a:r>
              <a:t>Valency change and derivation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4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4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4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4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4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4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4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egnaposto testo 9"/>
          <p:cNvSpPr>
            <a:spLocks noGrp="1"/>
          </p:cNvSpPr>
          <p:nvPr>
            <p:ph type="body" idx="21"/>
          </p:nvPr>
        </p:nvSpPr>
        <p:spPr>
          <a:xfrm>
            <a:off x="852843" y="1497396"/>
            <a:ext cx="10042005"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a:defRPr sz="2500">
                <a:solidFill>
                  <a:srgbClr val="000000"/>
                </a:solidFill>
              </a:defRPr>
            </a:pPr>
            <a:r>
              <a:t>b. </a:t>
            </a:r>
            <a:r>
              <a:rPr>
                <a:solidFill>
                  <a:srgbClr val="B02418"/>
                </a:solidFill>
              </a:rPr>
              <a:t>Pragmatic valency change</a:t>
            </a:r>
            <a:r>
              <a:rPr b="0"/>
              <a:t>: “render the same semantically-transitive event from different </a:t>
            </a:r>
            <a:r>
              <a:rPr>
                <a:solidFill>
                  <a:srgbClr val="B02418"/>
                </a:solidFill>
              </a:rPr>
              <a:t>pragmatic perspectives</a:t>
            </a:r>
            <a:r>
              <a:rPr b="0"/>
              <a:t>. These perspectives turn out to involve, primarily although not exclusively, the relative topicality of the agent and patient.” (Givón 2001: 93)</a:t>
            </a:r>
          </a:p>
        </p:txBody>
      </p:sp>
      <p:sp>
        <p:nvSpPr>
          <p:cNvPr id="145" name="Segnaposto numero diapositiva 3"/>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pic>
        <p:nvPicPr>
          <p:cNvPr id="146" name="Immagine 5" descr="Immagine 5"/>
          <p:cNvPicPr>
            <a:picLocks noChangeAspect="1"/>
          </p:cNvPicPr>
          <p:nvPr/>
        </p:nvPicPr>
        <p:blipFill>
          <a:blip r:embed="rId2"/>
          <a:stretch>
            <a:fillRect/>
          </a:stretch>
        </p:blipFill>
        <p:spPr>
          <a:xfrm>
            <a:off x="2311400" y="3083792"/>
            <a:ext cx="7569200" cy="3073401"/>
          </a:xfrm>
          <a:prstGeom prst="rect">
            <a:avLst/>
          </a:prstGeom>
          <a:ln w="12700">
            <a:miter lim="400000"/>
          </a:ln>
        </p:spPr>
      </p:pic>
      <p:sp>
        <p:nvSpPr>
          <p:cNvPr id="147"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Changing valency: why?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1" animBg="1" advAuto="0"/>
      <p:bldP spid="146"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ontent of the clas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Content of the class  </a:t>
            </a:r>
          </a:p>
        </p:txBody>
      </p:sp>
      <p:sp>
        <p:nvSpPr>
          <p:cNvPr id="56"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454526" indent="-454526">
              <a:lnSpc>
                <a:spcPct val="100000"/>
              </a:lnSpc>
              <a:buSzPct val="100000"/>
              <a:buAutoNum type="arabicPeriod"/>
              <a:defRPr sz="3400" b="0">
                <a:solidFill>
                  <a:srgbClr val="000000"/>
                </a:solidFill>
              </a:defRPr>
            </a:pPr>
            <a:r>
              <a:rPr b="1"/>
              <a:t>Background</a:t>
            </a:r>
            <a:r>
              <a:t>: valency and transitivity</a:t>
            </a:r>
          </a:p>
          <a:p>
            <a:pPr marL="454526" indent="-454526">
              <a:lnSpc>
                <a:spcPct val="100000"/>
              </a:lnSpc>
              <a:buSzPct val="100000"/>
              <a:buAutoNum type="arabicPeriod"/>
              <a:defRPr sz="3400" b="0">
                <a:solidFill>
                  <a:srgbClr val="000000"/>
                </a:solidFill>
              </a:defRPr>
            </a:pPr>
            <a:r>
              <a:rPr b="1"/>
              <a:t>Background</a:t>
            </a:r>
            <a:r>
              <a:t>: voice and valency change</a:t>
            </a:r>
          </a:p>
          <a:p>
            <a:pPr marL="454526" indent="-454526">
              <a:lnSpc>
                <a:spcPct val="100000"/>
              </a:lnSpc>
              <a:buSzPct val="100000"/>
              <a:buAutoNum type="arabicPeriod"/>
              <a:defRPr sz="3400" b="0">
                <a:solidFill>
                  <a:srgbClr val="000000"/>
                </a:solidFill>
              </a:defRPr>
            </a:pPr>
            <a:r>
              <a:t>What is the </a:t>
            </a:r>
            <a:r>
              <a:rPr b="1"/>
              <a:t>middle voice</a:t>
            </a:r>
            <a:r>
              <a:t>? A historical sketch</a:t>
            </a:r>
          </a:p>
          <a:p>
            <a:pPr marL="454526" indent="-454526">
              <a:lnSpc>
                <a:spcPct val="100000"/>
              </a:lnSpc>
              <a:buSzPct val="100000"/>
              <a:buAutoNum type="arabicPeriod"/>
              <a:defRPr sz="3400" b="0">
                <a:solidFill>
                  <a:srgbClr val="000000"/>
                </a:solidFill>
              </a:defRPr>
            </a:pPr>
            <a:r>
              <a:t>The </a:t>
            </a:r>
            <a:r>
              <a:rPr b="1"/>
              <a:t>typology</a:t>
            </a:r>
            <a:r>
              <a:t> of the middle voice: Kemmer 1993</a:t>
            </a:r>
          </a:p>
          <a:p>
            <a:pPr marL="454526" indent="-454526">
              <a:lnSpc>
                <a:spcPct val="100000"/>
              </a:lnSpc>
              <a:buSzPct val="100000"/>
              <a:buAutoNum type="arabicPeriod"/>
              <a:defRPr sz="3400" b="0">
                <a:solidFill>
                  <a:srgbClr val="000000"/>
                </a:solidFill>
              </a:defRPr>
            </a:pPr>
            <a:r>
              <a:t>The </a:t>
            </a:r>
            <a:r>
              <a:rPr b="1"/>
              <a:t>typology</a:t>
            </a:r>
            <a:r>
              <a:t> of the middle voice: a reassessment</a:t>
            </a:r>
          </a:p>
          <a:p>
            <a:pPr marL="454526" indent="-454526">
              <a:lnSpc>
                <a:spcPct val="100000"/>
              </a:lnSpc>
              <a:buSzPct val="100000"/>
              <a:buAutoNum type="arabicPeriod"/>
              <a:defRPr sz="3400" b="0">
                <a:solidFill>
                  <a:srgbClr val="000000"/>
                </a:solidFill>
              </a:defRPr>
            </a:pPr>
            <a:r>
              <a:t>The </a:t>
            </a:r>
            <a:r>
              <a:rPr b="1"/>
              <a:t>diachronic typology</a:t>
            </a:r>
            <a:r>
              <a:t> of the middle voice</a:t>
            </a:r>
          </a:p>
        </p:txBody>
      </p:sp>
      <p:sp>
        <p:nvSpPr>
          <p:cNvPr id="57" name="Numero diapositiva"/>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5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5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1"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Changing valency: syntactic reason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Changing valency: syntactic reasons</a:t>
            </a:r>
          </a:p>
        </p:txBody>
      </p:sp>
      <p:pic>
        <p:nvPicPr>
          <p:cNvPr id="150" name="Schermata 2022-06-23 alle 12.47.41.png" descr="Schermata 2022-06-23 alle 12.47.41.png"/>
          <p:cNvPicPr>
            <a:picLocks noChangeAspect="1"/>
          </p:cNvPicPr>
          <p:nvPr/>
        </p:nvPicPr>
        <p:blipFill>
          <a:blip r:embed="rId2"/>
          <a:srcRect l="1130" t="6200" r="1130"/>
          <a:stretch>
            <a:fillRect/>
          </a:stretch>
        </p:blipFill>
        <p:spPr>
          <a:xfrm>
            <a:off x="838198" y="1594808"/>
            <a:ext cx="10042006" cy="2990040"/>
          </a:xfrm>
          <a:prstGeom prst="rect">
            <a:avLst/>
          </a:prstGeom>
          <a:ln w="12700">
            <a:miter lim="400000"/>
          </a:ln>
        </p:spPr>
      </p:pic>
      <p:sp>
        <p:nvSpPr>
          <p:cNvPr id="151"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pic>
        <p:nvPicPr>
          <p:cNvPr id="152" name="Schermata 2022-06-23 alle 12.48.24.png" descr="Schermata 2022-06-23 alle 12.48.24.png"/>
          <p:cNvPicPr>
            <a:picLocks noChangeAspect="1"/>
          </p:cNvPicPr>
          <p:nvPr/>
        </p:nvPicPr>
        <p:blipFill>
          <a:blip r:embed="rId3"/>
          <a:stretch>
            <a:fillRect/>
          </a:stretch>
        </p:blipFill>
        <p:spPr>
          <a:xfrm>
            <a:off x="734812" y="4504181"/>
            <a:ext cx="10248901" cy="1435101"/>
          </a:xfrm>
          <a:prstGeom prst="rect">
            <a:avLst/>
          </a:prstGeom>
          <a:ln w="12700">
            <a:miter lim="400000"/>
          </a:ln>
        </p:spPr>
      </p:pic>
      <p:sp>
        <p:nvSpPr>
          <p:cNvPr id="153" name="Janic &amp; Witzlac-Makarevich 2021: 20-22"/>
          <p:cNvSpPr txBox="1"/>
          <p:nvPr/>
        </p:nvSpPr>
        <p:spPr>
          <a:xfrm>
            <a:off x="8085216" y="5693467"/>
            <a:ext cx="3804045"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Janic &amp; Witzlac-Makarevich 2021: 20-22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1" animBg="1" advAuto="0"/>
      <p:bldP spid="152" grpId="2"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Changing valency: which level?</a:t>
            </a:r>
          </a:p>
        </p:txBody>
      </p:sp>
      <p:sp>
        <p:nvSpPr>
          <p:cNvPr id="156" name="Segnaposto testo 9"/>
          <p:cNvSpPr>
            <a:spLocks noGrp="1"/>
          </p:cNvSpPr>
          <p:nvPr>
            <p:ph type="body" idx="21"/>
          </p:nvPr>
        </p:nvSpPr>
        <p:spPr>
          <a:xfrm>
            <a:off x="838198" y="1594808"/>
            <a:ext cx="10515604"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649223">
              <a:spcBef>
                <a:spcPts val="700"/>
              </a:spcBef>
              <a:defRPr sz="3124" b="0">
                <a:solidFill>
                  <a:srgbClr val="000000"/>
                </a:solidFill>
              </a:defRPr>
            </a:pPr>
            <a:r>
              <a:t>Valency-changing operations differ as to the level of valency that they manipulate:</a:t>
            </a:r>
          </a:p>
          <a:p>
            <a:pPr defTabSz="649223">
              <a:spcBef>
                <a:spcPts val="700"/>
              </a:spcBef>
              <a:defRPr sz="3124" b="0">
                <a:solidFill>
                  <a:srgbClr val="000000"/>
                </a:solidFill>
              </a:defRPr>
            </a:pPr>
            <a:endParaRPr/>
          </a:p>
          <a:p>
            <a:pPr defTabSz="649223">
              <a:lnSpc>
                <a:spcPct val="150000"/>
              </a:lnSpc>
              <a:spcBef>
                <a:spcPts val="700"/>
              </a:spcBef>
              <a:buFont typeface="Wingdings"/>
              <a:defRPr sz="3124" b="0">
                <a:solidFill>
                  <a:srgbClr val="000000"/>
                </a:solidFill>
              </a:defRPr>
            </a:pPr>
            <a:r>
              <a:rPr>
                <a:solidFill>
                  <a:srgbClr val="B02418"/>
                </a:solidFill>
              </a:rPr>
              <a:t> Semantic and syntactic valency</a:t>
            </a:r>
            <a:r>
              <a:t>: e.g. causative, anticausative</a:t>
            </a:r>
          </a:p>
          <a:p>
            <a:pPr defTabSz="649223">
              <a:lnSpc>
                <a:spcPct val="150000"/>
              </a:lnSpc>
              <a:spcBef>
                <a:spcPts val="700"/>
              </a:spcBef>
              <a:buFont typeface="Wingdings"/>
              <a:defRPr sz="3124" b="0">
                <a:solidFill>
                  <a:srgbClr val="000000"/>
                </a:solidFill>
              </a:defRPr>
            </a:pPr>
            <a:r>
              <a:t> </a:t>
            </a:r>
            <a:r>
              <a:rPr>
                <a:solidFill>
                  <a:srgbClr val="B02418"/>
                </a:solidFill>
              </a:rPr>
              <a:t>Syntactic valency only</a:t>
            </a:r>
            <a:r>
              <a:t>: e.g. passive, antipassive</a:t>
            </a:r>
          </a:p>
          <a:p>
            <a:pPr defTabSz="649223">
              <a:lnSpc>
                <a:spcPct val="150000"/>
              </a:lnSpc>
              <a:spcBef>
                <a:spcPts val="700"/>
              </a:spcBef>
              <a:buFont typeface="Wingdings"/>
              <a:defRPr sz="3124" b="0">
                <a:solidFill>
                  <a:srgbClr val="000000"/>
                </a:solidFill>
              </a:defRPr>
            </a:pPr>
            <a:r>
              <a:rPr>
                <a:solidFill>
                  <a:srgbClr val="B02418"/>
                </a:solidFill>
              </a:rPr>
              <a:t> Semantic valency only</a:t>
            </a:r>
            <a:r>
              <a:t>: e.g. reflexive, reciprocal (but not always)</a:t>
            </a:r>
          </a:p>
        </p:txBody>
      </p:sp>
      <p:sp>
        <p:nvSpPr>
          <p:cNvPr id="157" name="Segnaposto numero diapositiva 3"/>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5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5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156">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15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1" build="p" bldLvl="5"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50657" indent="-250657">
              <a:buSzPct val="100000"/>
              <a:buChar char="➡"/>
              <a:defRPr sz="2500" b="0">
                <a:solidFill>
                  <a:srgbClr val="000000"/>
                </a:solidFill>
              </a:defRPr>
            </a:pPr>
            <a:r>
              <a:rPr dirty="0"/>
              <a:t> </a:t>
            </a:r>
            <a:r>
              <a:rPr b="1" dirty="0">
                <a:solidFill>
                  <a:srgbClr val="B02418"/>
                </a:solidFill>
              </a:rPr>
              <a:t>Voice = bound morphology </a:t>
            </a:r>
          </a:p>
          <a:p>
            <a:pPr>
              <a:defRPr sz="2500" b="0">
                <a:solidFill>
                  <a:srgbClr val="000000"/>
                </a:solidFill>
              </a:defRPr>
            </a:pPr>
            <a:r>
              <a:rPr dirty="0"/>
              <a:t>“[is] a regular encoding of diathesis through the verbal morphology” (Kulikov 2013:</a:t>
            </a:r>
            <a:r>
              <a:rPr i="1" dirty="0"/>
              <a:t> </a:t>
            </a:r>
            <a:r>
              <a:rPr dirty="0"/>
              <a:t>264)</a:t>
            </a:r>
          </a:p>
          <a:p>
            <a:pPr>
              <a:spcBef>
                <a:spcPts val="2800"/>
              </a:spcBef>
              <a:defRPr sz="2500" b="0">
                <a:solidFill>
                  <a:srgbClr val="000000"/>
                </a:solidFill>
              </a:defRPr>
            </a:pPr>
            <a:r>
              <a:rPr dirty="0"/>
              <a:t>“minimally consists of an affix which here also encompasses reduplication and any suprasegmental features” (</a:t>
            </a:r>
            <a:r>
              <a:rPr dirty="0" err="1"/>
              <a:t>Bahrt</a:t>
            </a:r>
            <a:r>
              <a:rPr dirty="0"/>
              <a:t> 2021: 37)</a:t>
            </a:r>
          </a:p>
          <a:p>
            <a:pPr marL="250657" indent="-250657">
              <a:buSzPct val="100000"/>
              <a:buChar char="➡"/>
              <a:defRPr sz="2500">
                <a:solidFill>
                  <a:srgbClr val="000000"/>
                </a:solidFill>
              </a:defRPr>
            </a:pPr>
            <a:r>
              <a:rPr dirty="0"/>
              <a:t> </a:t>
            </a:r>
            <a:r>
              <a:rPr dirty="0">
                <a:solidFill>
                  <a:srgbClr val="B02418"/>
                </a:solidFill>
              </a:rPr>
              <a:t>Voice = predicate marking</a:t>
            </a:r>
          </a:p>
          <a:p>
            <a:pPr>
              <a:defRPr sz="2500" b="0">
                <a:solidFill>
                  <a:srgbClr val="000000"/>
                </a:solidFill>
              </a:defRPr>
            </a:pPr>
            <a:r>
              <a:rPr dirty="0"/>
              <a:t>“Voice refers to the way a specific diathesis is formally marked on functional or lexical verbs in the predicate complex.” (Zúñiga &amp; Kittilä 2019: 4)</a:t>
            </a:r>
          </a:p>
        </p:txBody>
      </p:sp>
      <p:sp>
        <p:nvSpPr>
          <p:cNvPr id="160" name="Segnaposto numero diapositiva 1"/>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161" name="Segnaposto contenuto 7"/>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Verbal voice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5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5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5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egnaposto testo 9"/>
          <p:cNvSpPr>
            <a:spLocks noGrp="1"/>
          </p:cNvSpPr>
          <p:nvPr>
            <p:ph type="body" idx="21"/>
          </p:nvPr>
        </p:nvSpPr>
        <p:spPr>
          <a:xfrm>
            <a:off x="838198" y="1594808"/>
            <a:ext cx="10862148"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a:bodyPr>
          <a:lstStyle/>
          <a:p>
            <a:pPr marL="457200" indent="-457200">
              <a:lnSpc>
                <a:spcPct val="150000"/>
              </a:lnSpc>
              <a:buSzPct val="100000"/>
              <a:buAutoNum type="alphaLcPeriod"/>
              <a:defRPr sz="2600" b="0">
                <a:solidFill>
                  <a:srgbClr val="000000"/>
                </a:solidFill>
              </a:defRPr>
            </a:pPr>
            <a:r>
              <a:rPr b="1">
                <a:solidFill>
                  <a:srgbClr val="B02418"/>
                </a:solidFill>
              </a:rPr>
              <a:t>Synthetic strategies</a:t>
            </a:r>
            <a:r>
              <a:t>: bound morphology (derivational/inflectional)</a:t>
            </a:r>
            <a:endParaRPr cap="small"/>
          </a:p>
          <a:p>
            <a:pPr>
              <a:lnSpc>
                <a:spcPct val="150000"/>
              </a:lnSpc>
              <a:defRPr sz="2600" b="0">
                <a:solidFill>
                  <a:srgbClr val="000000"/>
                </a:solidFill>
              </a:defRPr>
            </a:pPr>
            <a:r>
              <a:t>	Hittite		</a:t>
            </a:r>
            <a:r>
              <a:rPr i="1"/>
              <a:t>ar-</a:t>
            </a:r>
            <a:r>
              <a:t> ‘arrive’ &gt;</a:t>
            </a:r>
            <a:r>
              <a:rPr i="1"/>
              <a:t> ar-</a:t>
            </a:r>
            <a:r>
              <a:rPr b="1" i="1"/>
              <a:t>nu</a:t>
            </a:r>
            <a:r>
              <a:rPr i="1"/>
              <a:t>- </a:t>
            </a:r>
            <a:r>
              <a:t>‘cause to arrive’ </a:t>
            </a:r>
          </a:p>
          <a:p>
            <a:pPr>
              <a:lnSpc>
                <a:spcPct val="150000"/>
              </a:lnSpc>
              <a:defRPr sz="2600" b="0">
                <a:solidFill>
                  <a:srgbClr val="000000"/>
                </a:solidFill>
              </a:defRPr>
            </a:pPr>
            <a:r>
              <a:t>b. </a:t>
            </a:r>
            <a:r>
              <a:rPr b="1">
                <a:solidFill>
                  <a:srgbClr val="B02418"/>
                </a:solidFill>
              </a:rPr>
              <a:t>Analytic strategies</a:t>
            </a:r>
            <a:r>
              <a:t>: use of free-standing morphemes</a:t>
            </a:r>
          </a:p>
          <a:p>
            <a:pPr marL="0" lvl="1" indent="457200">
              <a:lnSpc>
                <a:spcPct val="150000"/>
              </a:lnSpc>
              <a:buSzTx/>
              <a:buNone/>
              <a:defRPr sz="2600" b="0">
                <a:solidFill>
                  <a:srgbClr val="000000"/>
                </a:solidFill>
              </a:defRPr>
            </a:pPr>
            <a:r>
              <a:t>	Italian	</a:t>
            </a:r>
            <a:r>
              <a:rPr i="1"/>
              <a:t>	il gatto </a:t>
            </a:r>
            <a:r>
              <a:rPr b="1" i="1"/>
              <a:t>è inseguito </a:t>
            </a:r>
            <a:r>
              <a:rPr i="1"/>
              <a:t>dal cane</a:t>
            </a:r>
            <a:r>
              <a:t> ‘the cat is chased by the dog’</a:t>
            </a:r>
            <a:r>
              <a:rPr i="1"/>
              <a:t>	</a:t>
            </a:r>
            <a:endParaRPr cap="small"/>
          </a:p>
          <a:p>
            <a:pPr>
              <a:lnSpc>
                <a:spcPct val="150000"/>
              </a:lnSpc>
              <a:defRPr sz="2600" b="0">
                <a:solidFill>
                  <a:srgbClr val="000000"/>
                </a:solidFill>
              </a:defRPr>
            </a:pPr>
            <a:r>
              <a:t>c. </a:t>
            </a:r>
            <a:r>
              <a:rPr b="1">
                <a:solidFill>
                  <a:srgbClr val="B02418"/>
                </a:solidFill>
              </a:rPr>
              <a:t>Uncoded alternations</a:t>
            </a:r>
            <a:r>
              <a:t>: the same form in different valency frames (lability)</a:t>
            </a:r>
          </a:p>
          <a:p>
            <a:pPr>
              <a:lnSpc>
                <a:spcPct val="150000"/>
              </a:lnSpc>
              <a:defRPr sz="2600" b="0">
                <a:solidFill>
                  <a:srgbClr val="000000"/>
                </a:solidFill>
              </a:defRPr>
            </a:pPr>
            <a:r>
              <a:t>	English	</a:t>
            </a:r>
            <a:r>
              <a:rPr i="1"/>
              <a:t>the boy </a:t>
            </a:r>
            <a:r>
              <a:rPr b="1" i="1"/>
              <a:t>broke</a:t>
            </a:r>
            <a:r>
              <a:rPr i="1"/>
              <a:t> the vase/the vase </a:t>
            </a:r>
            <a:r>
              <a:rPr b="1" i="1"/>
              <a:t>broke</a:t>
            </a:r>
            <a:r>
              <a:t> </a:t>
            </a:r>
          </a:p>
        </p:txBody>
      </p:sp>
      <p:sp>
        <p:nvSpPr>
          <p:cNvPr id="164"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165" name="Segnaposto contenuto 1"/>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Changing valency: how?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6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6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1" build="p" bldLvl="5"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egnaposto contenuto 1"/>
          <p:cNvSpPr txBox="1">
            <a:spLocks noGrp="1"/>
          </p:cNvSpPr>
          <p:nvPr>
            <p:ph type="body" sz="quarter" idx="1"/>
          </p:nvPr>
        </p:nvSpPr>
        <p:spPr>
          <a:prstGeom prst="rect">
            <a:avLst/>
          </a:prstGeom>
        </p:spPr>
        <p:txBody>
          <a:bodyPr>
            <a:normAutofit fontScale="92500"/>
          </a:bodyPr>
          <a:lstStyle>
            <a:lvl1pPr defTabSz="822959">
              <a:spcBef>
                <a:spcPts val="0"/>
              </a:spcBef>
              <a:defRPr sz="3959"/>
            </a:lvl1pPr>
          </a:lstStyle>
          <a:p>
            <a:r>
              <a:t>Focus on valency reduction/identification</a:t>
            </a:r>
          </a:p>
        </p:txBody>
      </p:sp>
      <p:sp>
        <p:nvSpPr>
          <p:cNvPr id="168" name="Segnaposto testo 9"/>
          <p:cNvSpPr>
            <a:spLocks noGrp="1"/>
          </p:cNvSpPr>
          <p:nvPr>
            <p:ph type="body" idx="21"/>
          </p:nvPr>
        </p:nvSpPr>
        <p:spPr>
          <a:xfrm>
            <a:off x="838198" y="1607508"/>
            <a:ext cx="10042006"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defTabSz="576072">
              <a:spcBef>
                <a:spcPts val="600"/>
              </a:spcBef>
              <a:defRPr sz="2772" b="0">
                <a:solidFill>
                  <a:srgbClr val="000000"/>
                </a:solidFill>
              </a:defRPr>
            </a:pPr>
            <a:r>
              <a:t>We will focus on the main</a:t>
            </a:r>
            <a:r>
              <a:rPr>
                <a:solidFill>
                  <a:srgbClr val="B02418"/>
                </a:solidFill>
              </a:rPr>
              <a:t> </a:t>
            </a:r>
            <a:r>
              <a:rPr b="1">
                <a:solidFill>
                  <a:srgbClr val="B02418"/>
                </a:solidFill>
              </a:rPr>
              <a:t>valency-reducing/identifying operations</a:t>
            </a:r>
            <a:r>
              <a:t>: passive, antipassive, anticausative, reflexive and reciprocal</a:t>
            </a:r>
          </a:p>
          <a:p>
            <a:pPr algn="just" defTabSz="576072">
              <a:spcBef>
                <a:spcPts val="600"/>
              </a:spcBef>
              <a:defRPr sz="2772" b="0">
                <a:solidFill>
                  <a:srgbClr val="000000"/>
                </a:solidFill>
              </a:defRPr>
            </a:pPr>
            <a:endParaRPr sz="1764"/>
          </a:p>
          <a:p>
            <a:pPr algn="just" defTabSz="576072">
              <a:spcBef>
                <a:spcPts val="600"/>
              </a:spcBef>
              <a:defRPr sz="2772" b="0">
                <a:solidFill>
                  <a:srgbClr val="000000"/>
                </a:solidFill>
              </a:defRPr>
            </a:pPr>
            <a:r>
              <a:t>The choice is not random: </a:t>
            </a:r>
          </a:p>
          <a:p>
            <a:pPr marL="757989" lvl="2" indent="-277929" algn="just" defTabSz="576072">
              <a:spcBef>
                <a:spcPts val="600"/>
              </a:spcBef>
              <a:defRPr sz="2772" b="0">
                <a:solidFill>
                  <a:srgbClr val="000000"/>
                </a:solidFill>
              </a:defRPr>
            </a:pPr>
            <a:r>
              <a:t>languages often show the same strategy for two or more of these functions (</a:t>
            </a:r>
            <a:r>
              <a:rPr b="1">
                <a:solidFill>
                  <a:srgbClr val="B02418"/>
                </a:solidFill>
              </a:rPr>
              <a:t>voice syncretism</a:t>
            </a:r>
            <a:r>
              <a:t>);</a:t>
            </a:r>
          </a:p>
          <a:p>
            <a:pPr marL="757989" lvl="2" indent="-277929" algn="just" defTabSz="576072">
              <a:spcBef>
                <a:spcPts val="600"/>
              </a:spcBef>
              <a:defRPr sz="2772" b="0">
                <a:solidFill>
                  <a:srgbClr val="000000"/>
                </a:solidFill>
              </a:defRPr>
            </a:pPr>
            <a:r>
              <a:t>they often result in a reduction of syntactic transitivity; </a:t>
            </a:r>
          </a:p>
          <a:p>
            <a:pPr marL="757989" lvl="2" indent="-277929" algn="just" defTabSz="576072">
              <a:spcBef>
                <a:spcPts val="600"/>
              </a:spcBef>
              <a:defRPr sz="2772" b="0">
                <a:solidFill>
                  <a:srgbClr val="000000"/>
                </a:solidFill>
              </a:defRPr>
            </a:pPr>
            <a:r>
              <a:rPr b="1">
                <a:solidFill>
                  <a:srgbClr val="B02418"/>
                </a:solidFill>
              </a:rPr>
              <a:t>diachronic</a:t>
            </a:r>
            <a:r>
              <a:t> connections exist among these;</a:t>
            </a:r>
          </a:p>
          <a:p>
            <a:pPr marL="757989" lvl="2" indent="-277929" algn="just" defTabSz="576072">
              <a:spcBef>
                <a:spcPts val="600"/>
              </a:spcBef>
              <a:defRPr sz="2772" b="0">
                <a:solidFill>
                  <a:srgbClr val="000000"/>
                </a:solidFill>
              </a:defRPr>
            </a:pPr>
            <a:r>
              <a:t>they have all been linked to the </a:t>
            </a:r>
            <a:r>
              <a:rPr b="1">
                <a:solidFill>
                  <a:srgbClr val="B02418"/>
                </a:solidFill>
              </a:rPr>
              <a:t>middle voice</a:t>
            </a:r>
            <a:r>
              <a:t>. </a:t>
            </a:r>
          </a:p>
        </p:txBody>
      </p:sp>
      <p:sp>
        <p:nvSpPr>
          <p:cNvPr id="169"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8">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68">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68">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168">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168">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168">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1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1" build="p" bldLvl="5"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Segnaposto contenuto 1"/>
          <p:cNvSpPr txBox="1">
            <a:spLocks noGrp="1"/>
          </p:cNvSpPr>
          <p:nvPr>
            <p:ph type="body" sz="quarter" idx="1"/>
          </p:nvPr>
        </p:nvSpPr>
        <p:spPr>
          <a:prstGeom prst="rect">
            <a:avLst/>
          </a:prstGeom>
        </p:spPr>
        <p:txBody>
          <a:bodyPr>
            <a:normAutofit lnSpcReduction="10000"/>
          </a:bodyPr>
          <a:lstStyle/>
          <a:p>
            <a:pPr defTabSz="868680">
              <a:spcBef>
                <a:spcPts val="900"/>
              </a:spcBef>
              <a:defRPr sz="4180"/>
            </a:pPr>
            <a:r>
              <a:t>Typologizing voice: a </a:t>
            </a:r>
            <a:r>
              <a:rPr i="1"/>
              <a:t>caveat</a:t>
            </a:r>
          </a:p>
        </p:txBody>
      </p:sp>
      <p:sp>
        <p:nvSpPr>
          <p:cNvPr id="172" name="Segnaposto testo 9"/>
          <p:cNvSpPr>
            <a:spLocks noGrp="1"/>
          </p:cNvSpPr>
          <p:nvPr>
            <p:ph type="body" idx="21"/>
          </p:nvPr>
        </p:nvSpPr>
        <p:spPr>
          <a:xfrm>
            <a:off x="838198" y="1582108"/>
            <a:ext cx="10042006"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defTabSz="475487">
              <a:spcBef>
                <a:spcPts val="500"/>
              </a:spcBef>
              <a:defRPr sz="2443" b="0">
                <a:solidFill>
                  <a:srgbClr val="000000"/>
                </a:solidFill>
              </a:defRPr>
            </a:pPr>
            <a:r>
              <a:t>Each valency operation is a </a:t>
            </a:r>
            <a:r>
              <a:rPr b="1">
                <a:solidFill>
                  <a:srgbClr val="B02418"/>
                </a:solidFill>
              </a:rPr>
              <a:t>prototype</a:t>
            </a:r>
            <a:r>
              <a:t> with various formal and semantic variants</a:t>
            </a:r>
          </a:p>
          <a:p>
            <a:pPr algn="just" defTabSz="475487">
              <a:spcBef>
                <a:spcPts val="500"/>
              </a:spcBef>
              <a:defRPr sz="2443" b="0">
                <a:solidFill>
                  <a:srgbClr val="000000"/>
                </a:solidFill>
              </a:defRPr>
            </a:pPr>
            <a:endParaRPr/>
          </a:p>
          <a:p>
            <a:pPr algn="just" defTabSz="475487">
              <a:spcBef>
                <a:spcPts val="500"/>
              </a:spcBef>
              <a:defRPr sz="2443" b="0">
                <a:solidFill>
                  <a:srgbClr val="000000"/>
                </a:solidFill>
              </a:defRPr>
            </a:pPr>
            <a:r>
              <a:t>“we arrive at the voice prototypes […] by distilling</a:t>
            </a:r>
            <a:r>
              <a:rPr b="1">
                <a:solidFill>
                  <a:srgbClr val="B02418"/>
                </a:solidFill>
              </a:rPr>
              <a:t> shared traits from disparate language-specific constructions</a:t>
            </a:r>
            <a:r>
              <a:t>. These particular constructions may instantiate the prototypes to varying degrees, deviating from them, as they often do, in ways that are complex, subtle, or both.” (Zúñiga &amp; Kittilä 2019: 6)</a:t>
            </a:r>
          </a:p>
          <a:p>
            <a:pPr algn="just" defTabSz="475487">
              <a:spcBef>
                <a:spcPts val="500"/>
              </a:spcBef>
              <a:defRPr sz="2443" b="0">
                <a:solidFill>
                  <a:srgbClr val="000000"/>
                </a:solidFill>
              </a:defRPr>
            </a:pPr>
            <a:endParaRPr/>
          </a:p>
          <a:p>
            <a:pPr algn="just" defTabSz="475487">
              <a:spcBef>
                <a:spcPts val="500"/>
              </a:spcBef>
              <a:defRPr sz="2443" b="0">
                <a:solidFill>
                  <a:srgbClr val="000000"/>
                </a:solidFill>
              </a:defRPr>
            </a:pPr>
            <a:r>
              <a:t>Valency operations are not pre-established grammatical categories but </a:t>
            </a:r>
            <a:r>
              <a:rPr b="1">
                <a:solidFill>
                  <a:srgbClr val="B02418"/>
                </a:solidFill>
              </a:rPr>
              <a:t>comparative concepts</a:t>
            </a:r>
            <a:r>
              <a:t> that typologists use to carry out cross-linguistic comparison (Haspelmath 2007, 2010, 2020)</a:t>
            </a:r>
          </a:p>
        </p:txBody>
      </p:sp>
      <p:sp>
        <p:nvSpPr>
          <p:cNvPr id="173"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7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72">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17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17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1. Passive voic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1. Passive voice</a:t>
            </a:r>
          </a:p>
        </p:txBody>
      </p:sp>
      <p:sp>
        <p:nvSpPr>
          <p:cNvPr id="176" name="Segnaposto testo 9"/>
          <p:cNvSpPr>
            <a:spLocks noGrp="1"/>
          </p:cNvSpPr>
          <p:nvPr>
            <p:ph type="body" idx="21"/>
          </p:nvPr>
        </p:nvSpPr>
        <p:spPr>
          <a:prstGeom prst="rect">
            <a:avLst/>
          </a:prstGeom>
        </p:spPr>
        <p:txBody>
          <a:bodyPr/>
          <a:lstStyle/>
          <a:p>
            <a:pPr>
              <a:defRPr sz="1800" b="0">
                <a:solidFill>
                  <a:srgbClr val="000000"/>
                </a:solidFill>
              </a:defRPr>
            </a:pPr>
            <a:endParaRPr/>
          </a:p>
        </p:txBody>
      </p:sp>
      <p:pic>
        <p:nvPicPr>
          <p:cNvPr id="177" name="Segnaposto contenuto 5" descr="Segnaposto contenuto 5"/>
          <p:cNvPicPr>
            <a:picLocks noChangeAspect="1"/>
          </p:cNvPicPr>
          <p:nvPr/>
        </p:nvPicPr>
        <p:blipFill>
          <a:blip r:embed="rId2"/>
          <a:stretch>
            <a:fillRect/>
          </a:stretch>
        </p:blipFill>
        <p:spPr>
          <a:xfrm>
            <a:off x="1719872" y="1359036"/>
            <a:ext cx="8752256" cy="2659207"/>
          </a:xfrm>
          <a:prstGeom prst="rect">
            <a:avLst/>
          </a:prstGeom>
          <a:ln w="12700">
            <a:miter lim="400000"/>
          </a:ln>
        </p:spPr>
      </p:pic>
      <p:sp>
        <p:nvSpPr>
          <p:cNvPr id="178"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pic>
        <p:nvPicPr>
          <p:cNvPr id="179" name="Immagine 7" descr="Immagine 7"/>
          <p:cNvPicPr>
            <a:picLocks noChangeAspect="1"/>
          </p:cNvPicPr>
          <p:nvPr/>
        </p:nvPicPr>
        <p:blipFill>
          <a:blip r:embed="rId3"/>
          <a:srcRect b="22878"/>
          <a:stretch>
            <a:fillRect/>
          </a:stretch>
        </p:blipFill>
        <p:spPr>
          <a:xfrm>
            <a:off x="1066993" y="4013648"/>
            <a:ext cx="10058014" cy="198536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 grpId="1" animBg="1" advAuto="0"/>
      <p:bldP spid="179" grpId="2"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1.A. The prototypical passiv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1.A. The prototypical passive</a:t>
            </a:r>
          </a:p>
        </p:txBody>
      </p:sp>
      <p:sp>
        <p:nvSpPr>
          <p:cNvPr id="182"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183"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184" name="Segnaposto contenuto 4" descr="Segnaposto contenuto 4"/>
          <p:cNvPicPr>
            <a:picLocks noChangeAspect="1"/>
          </p:cNvPicPr>
          <p:nvPr/>
        </p:nvPicPr>
        <p:blipFill>
          <a:blip r:embed="rId2"/>
          <a:stretch>
            <a:fillRect/>
          </a:stretch>
        </p:blipFill>
        <p:spPr>
          <a:xfrm>
            <a:off x="1619250" y="1739855"/>
            <a:ext cx="8953500" cy="37211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1"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1.B. The agentless passiv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1.B. The agentless passive </a:t>
            </a:r>
          </a:p>
        </p:txBody>
      </p:sp>
      <p:pic>
        <p:nvPicPr>
          <p:cNvPr id="187" name="Segnaposto contenuto 5" descr="Segnaposto contenuto 5"/>
          <p:cNvPicPr>
            <a:picLocks noChangeAspect="1"/>
          </p:cNvPicPr>
          <p:nvPr/>
        </p:nvPicPr>
        <p:blipFill>
          <a:blip r:embed="rId2"/>
          <a:stretch>
            <a:fillRect/>
          </a:stretch>
        </p:blipFill>
        <p:spPr>
          <a:xfrm>
            <a:off x="1124853" y="1513103"/>
            <a:ext cx="9942294" cy="3831794"/>
          </a:xfrm>
          <a:prstGeom prst="rect">
            <a:avLst/>
          </a:prstGeom>
          <a:ln w="12700">
            <a:miter lim="400000"/>
          </a:ln>
        </p:spPr>
      </p:pic>
      <p:sp>
        <p:nvSpPr>
          <p:cNvPr id="188"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1.B. The agentless passiv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1.B. The agentless passive </a:t>
            </a:r>
          </a:p>
        </p:txBody>
      </p:sp>
      <p:sp>
        <p:nvSpPr>
          <p:cNvPr id="191"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nSpc>
                <a:spcPct val="100000"/>
              </a:lnSpc>
              <a:spcBef>
                <a:spcPts val="2000"/>
              </a:spcBef>
              <a:defRPr sz="2900" b="0">
                <a:solidFill>
                  <a:srgbClr val="000000"/>
                </a:solidFill>
              </a:defRPr>
            </a:pPr>
            <a:r>
              <a:t>Also the Romance </a:t>
            </a:r>
            <a:r>
              <a:rPr b="1">
                <a:solidFill>
                  <a:srgbClr val="B02418"/>
                </a:solidFill>
              </a:rPr>
              <a:t>impersonal passive</a:t>
            </a:r>
            <a:r>
              <a:rPr b="1"/>
              <a:t> </a:t>
            </a:r>
            <a:r>
              <a:t>of the type It. </a:t>
            </a:r>
            <a:r>
              <a:rPr i="1"/>
              <a:t>si vendono case </a:t>
            </a:r>
            <a:r>
              <a:t>‘houses are sold/on sale” belongs here.</a:t>
            </a:r>
            <a:endParaRPr i="1"/>
          </a:p>
          <a:p>
            <a:pPr>
              <a:spcBef>
                <a:spcPts val="2000"/>
              </a:spcBef>
              <a:defRPr sz="2900">
                <a:solidFill>
                  <a:srgbClr val="000000"/>
                </a:solidFill>
              </a:defRPr>
            </a:pPr>
            <a:r>
              <a:rPr>
                <a:solidFill>
                  <a:srgbClr val="B02418"/>
                </a:solidFill>
              </a:rPr>
              <a:t>Impersonal passives</a:t>
            </a:r>
            <a:r>
              <a:t> </a:t>
            </a:r>
            <a:r>
              <a:rPr b="0"/>
              <a:t>typically apply to intransitive verb bases as well, e.g. Lat. </a:t>
            </a:r>
            <a:r>
              <a:rPr b="0" i="1"/>
              <a:t>itur </a:t>
            </a:r>
            <a:r>
              <a:rPr b="0"/>
              <a:t>‘one goes’, Germ. </a:t>
            </a:r>
            <a:r>
              <a:rPr b="0" i="1"/>
              <a:t>es wurde geklatscht </a:t>
            </a:r>
            <a:r>
              <a:rPr b="0"/>
              <a:t>‘people clapped’ (Neshcheret &amp; Witzlack-Makarevich 2016)</a:t>
            </a:r>
          </a:p>
          <a:p>
            <a:pPr marL="220578" indent="-220578">
              <a:buSzPct val="100000"/>
              <a:buChar char="➡"/>
              <a:defRPr sz="2900" b="0">
                <a:solidFill>
                  <a:srgbClr val="000000"/>
                </a:solidFill>
              </a:defRPr>
            </a:pPr>
            <a:r>
              <a:t> If a language has a passive construction that is used with intransitive verb, the same construction must also be available for transitive verbs (Keenan &amp; Dryer 2007)</a:t>
            </a:r>
          </a:p>
        </p:txBody>
      </p:sp>
      <p:sp>
        <p:nvSpPr>
          <p:cNvPr id="19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9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1" build="p" bldLvl="5"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Numero diapositiva"/>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60" name="Segnaposto testo 9"/>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r>
              <a:t>1. Background: valency and transitivity</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pic>
        <p:nvPicPr>
          <p:cNvPr id="195" name="Immagine 4" descr="Immagine 4"/>
          <p:cNvPicPr>
            <a:picLocks noChangeAspect="1"/>
          </p:cNvPicPr>
          <p:nvPr/>
        </p:nvPicPr>
        <p:blipFill>
          <a:blip r:embed="rId2"/>
          <a:stretch>
            <a:fillRect/>
          </a:stretch>
        </p:blipFill>
        <p:spPr>
          <a:xfrm>
            <a:off x="1239049" y="1494961"/>
            <a:ext cx="9713902" cy="3868078"/>
          </a:xfrm>
          <a:prstGeom prst="rect">
            <a:avLst/>
          </a:prstGeom>
          <a:ln w="12700">
            <a:miter lim="400000"/>
          </a:ln>
        </p:spPr>
      </p:pic>
      <p:sp>
        <p:nvSpPr>
          <p:cNvPr id="196" name="Segnaposto contenuto 1"/>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1.C. The non-promotional passive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1"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1.D. The facilitative/potential passiv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1.D. The facilitative/potential passive</a:t>
            </a:r>
          </a:p>
        </p:txBody>
      </p:sp>
      <p:pic>
        <p:nvPicPr>
          <p:cNvPr id="199" name="Schermata 2022-06-23 alle 18.47.56.png" descr="Schermata 2022-06-23 alle 18.47.56.png"/>
          <p:cNvPicPr>
            <a:picLocks noChangeAspect="1"/>
          </p:cNvPicPr>
          <p:nvPr/>
        </p:nvPicPr>
        <p:blipFill>
          <a:blip r:embed="rId2"/>
          <a:srcRect l="1429" r="1429" b="1775"/>
          <a:stretch>
            <a:fillRect/>
          </a:stretch>
        </p:blipFill>
        <p:spPr>
          <a:xfrm>
            <a:off x="751482" y="1734739"/>
            <a:ext cx="10689129" cy="3240734"/>
          </a:xfrm>
          <a:prstGeom prst="rect">
            <a:avLst/>
          </a:prstGeom>
          <a:ln w="12700">
            <a:miter lim="400000"/>
          </a:ln>
        </p:spPr>
      </p:pic>
      <p:sp>
        <p:nvSpPr>
          <p:cNvPr id="200"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201" name="cf. Holvoet 2020: Chap. 6"/>
          <p:cNvSpPr txBox="1"/>
          <p:nvPr/>
        </p:nvSpPr>
        <p:spPr>
          <a:xfrm>
            <a:off x="9028393" y="5684341"/>
            <a:ext cx="3057946" cy="382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300"/>
            </a:lvl1pPr>
          </a:lstStyle>
          <a:p>
            <a:r>
              <a:t>cf. Holvoet 2020: Chap. 6</a:t>
            </a:r>
          </a:p>
        </p:txBody>
      </p:sp>
      <p:sp>
        <p:nvSpPr>
          <p:cNvPr id="202" name="NB: this is described as ‘middle’ in the generative tradition!"/>
          <p:cNvSpPr txBox="1"/>
          <p:nvPr/>
        </p:nvSpPr>
        <p:spPr>
          <a:xfrm>
            <a:off x="736435" y="5098930"/>
            <a:ext cx="8028619" cy="437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600"/>
            </a:pPr>
            <a:r>
              <a:rPr b="1">
                <a:solidFill>
                  <a:srgbClr val="B02418"/>
                </a:solidFill>
              </a:rPr>
              <a:t>NB</a:t>
            </a:r>
            <a:r>
              <a:t>: this is described as ‘middle’ in the generative tradition!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1" animBg="1" advAuto="0"/>
      <p:bldP spid="202" grpId="2"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2. Antipassive voic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2. Antipassive voice</a:t>
            </a:r>
          </a:p>
        </p:txBody>
      </p:sp>
      <p:sp>
        <p:nvSpPr>
          <p:cNvPr id="205" name="Segnaposto testo 9"/>
          <p:cNvSpPr>
            <a:spLocks noGrp="1"/>
          </p:cNvSpPr>
          <p:nvPr>
            <p:ph type="body" idx="21"/>
          </p:nvPr>
        </p:nvSpPr>
        <p:spPr>
          <a:prstGeom prst="rect">
            <a:avLst/>
          </a:prstGeom>
        </p:spPr>
        <p:txBody>
          <a:bodyPr/>
          <a:lstStyle/>
          <a:p>
            <a:pPr>
              <a:defRPr sz="1800" b="0">
                <a:solidFill>
                  <a:srgbClr val="000000"/>
                </a:solidFill>
              </a:defRPr>
            </a:pPr>
            <a:endParaRPr/>
          </a:p>
        </p:txBody>
      </p:sp>
      <p:pic>
        <p:nvPicPr>
          <p:cNvPr id="206" name="Segnaposto contenuto 5" descr="Segnaposto contenuto 5"/>
          <p:cNvPicPr>
            <a:picLocks noChangeAspect="1"/>
          </p:cNvPicPr>
          <p:nvPr/>
        </p:nvPicPr>
        <p:blipFill>
          <a:blip r:embed="rId2"/>
          <a:stretch>
            <a:fillRect/>
          </a:stretch>
        </p:blipFill>
        <p:spPr>
          <a:xfrm>
            <a:off x="1718881" y="1173658"/>
            <a:ext cx="9376296" cy="3139575"/>
          </a:xfrm>
          <a:prstGeom prst="rect">
            <a:avLst/>
          </a:prstGeom>
          <a:ln w="12700">
            <a:miter lim="400000"/>
          </a:ln>
        </p:spPr>
      </p:pic>
      <p:sp>
        <p:nvSpPr>
          <p:cNvPr id="207"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pic>
        <p:nvPicPr>
          <p:cNvPr id="208" name="Immagine 7" descr="Immagine 7"/>
          <p:cNvPicPr>
            <a:picLocks noChangeAspect="1"/>
          </p:cNvPicPr>
          <p:nvPr/>
        </p:nvPicPr>
        <p:blipFill>
          <a:blip r:embed="rId3"/>
          <a:srcRect r="69786"/>
          <a:stretch>
            <a:fillRect/>
          </a:stretch>
        </p:blipFill>
        <p:spPr>
          <a:xfrm>
            <a:off x="2412206" y="3972714"/>
            <a:ext cx="3683727" cy="2223699"/>
          </a:xfrm>
          <a:prstGeom prst="rect">
            <a:avLst/>
          </a:prstGeom>
          <a:ln w="12700">
            <a:miter lim="400000"/>
          </a:ln>
        </p:spPr>
      </p:pic>
      <p:pic>
        <p:nvPicPr>
          <p:cNvPr id="209" name="Immagine 8" descr="Immagine 8"/>
          <p:cNvPicPr>
            <a:picLocks noChangeAspect="1"/>
          </p:cNvPicPr>
          <p:nvPr/>
        </p:nvPicPr>
        <p:blipFill>
          <a:blip r:embed="rId3"/>
          <a:srcRect l="67714"/>
          <a:stretch>
            <a:fillRect/>
          </a:stretch>
        </p:blipFill>
        <p:spPr>
          <a:xfrm>
            <a:off x="5859200" y="3972714"/>
            <a:ext cx="3936275" cy="222369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0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1" animBg="1" advAuto="0"/>
      <p:bldP spid="208" grpId="3" animBg="1" advAuto="0"/>
      <p:bldP spid="209" grpId="2"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2.A. The prototypical anti passiv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2.A. The prototypical anti passive</a:t>
            </a:r>
          </a:p>
        </p:txBody>
      </p:sp>
      <p:sp>
        <p:nvSpPr>
          <p:cNvPr id="212"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pic>
        <p:nvPicPr>
          <p:cNvPr id="213" name="Immagine 7" descr="Immagine 7"/>
          <p:cNvPicPr>
            <a:picLocks noChangeAspect="1"/>
          </p:cNvPicPr>
          <p:nvPr/>
        </p:nvPicPr>
        <p:blipFill>
          <a:blip r:embed="rId2"/>
          <a:stretch>
            <a:fillRect/>
          </a:stretch>
        </p:blipFill>
        <p:spPr>
          <a:xfrm>
            <a:off x="425450" y="1924050"/>
            <a:ext cx="11341100" cy="30353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he antipassive in nominative languages"/>
          <p:cNvSpPr txBox="1">
            <a:spLocks noGrp="1"/>
          </p:cNvSpPr>
          <p:nvPr>
            <p:ph type="body" sz="quarter" idx="1"/>
          </p:nvPr>
        </p:nvSpPr>
        <p:spPr>
          <a:prstGeom prst="rect">
            <a:avLst/>
          </a:prstGeom>
        </p:spPr>
        <p:txBody>
          <a:bodyPr>
            <a:normAutofit lnSpcReduction="10000"/>
          </a:bodyPr>
          <a:lstStyle>
            <a:lvl1pPr defTabSz="841247">
              <a:spcBef>
                <a:spcPts val="900"/>
              </a:spcBef>
              <a:defRPr sz="4048"/>
            </a:lvl1pPr>
          </a:lstStyle>
          <a:p>
            <a:r>
              <a:t>The antipassive in nominative languages </a:t>
            </a:r>
          </a:p>
        </p:txBody>
      </p:sp>
      <p:sp>
        <p:nvSpPr>
          <p:cNvPr id="21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pic>
        <p:nvPicPr>
          <p:cNvPr id="217" name="Schermata 2022-06-23 alle 15.01.02.png" descr="Schermata 2022-06-23 alle 15.01.02.png"/>
          <p:cNvPicPr>
            <a:picLocks noChangeAspect="1"/>
          </p:cNvPicPr>
          <p:nvPr/>
        </p:nvPicPr>
        <p:blipFill>
          <a:blip r:embed="rId2"/>
          <a:srcRect l="7351" t="7271" r="54703" b="7271"/>
          <a:stretch>
            <a:fillRect/>
          </a:stretch>
        </p:blipFill>
        <p:spPr>
          <a:xfrm>
            <a:off x="3539926" y="3446986"/>
            <a:ext cx="5112058" cy="2172631"/>
          </a:xfrm>
          <a:prstGeom prst="rect">
            <a:avLst/>
          </a:prstGeom>
          <a:ln w="12700">
            <a:miter lim="400000"/>
          </a:ln>
        </p:spPr>
      </p:pic>
      <p:pic>
        <p:nvPicPr>
          <p:cNvPr id="218" name="Schermata 2022-06-23 alle 15.01.02.png" descr="Schermata 2022-06-23 alle 15.01.02.png"/>
          <p:cNvPicPr>
            <a:picLocks noChangeAspect="1"/>
          </p:cNvPicPr>
          <p:nvPr/>
        </p:nvPicPr>
        <p:blipFill>
          <a:blip r:embed="rId2"/>
          <a:srcRect l="64032" b="63772"/>
          <a:stretch>
            <a:fillRect/>
          </a:stretch>
        </p:blipFill>
        <p:spPr>
          <a:xfrm>
            <a:off x="6479698" y="5619480"/>
            <a:ext cx="2590012" cy="492292"/>
          </a:xfrm>
          <a:prstGeom prst="rect">
            <a:avLst/>
          </a:prstGeom>
          <a:ln w="12700">
            <a:miter lim="400000"/>
          </a:ln>
        </p:spPr>
      </p:pic>
      <p:sp>
        <p:nvSpPr>
          <p:cNvPr id="219" name="The antipassive voice has been traditionally described as the mirror-image of the passive voice in ergative-absolutive languages: this view has been abandoned, since antipassive constructions likewise occur in nominative-accusative languages (Janic 2016;"/>
          <p:cNvSpPr txBox="1"/>
          <p:nvPr/>
        </p:nvSpPr>
        <p:spPr>
          <a:xfrm>
            <a:off x="838199" y="1486776"/>
            <a:ext cx="10737971" cy="1589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lnSpc>
                <a:spcPct val="90000"/>
              </a:lnSpc>
              <a:defRPr sz="2700"/>
            </a:pPr>
            <a:r>
              <a:t>The antipassive voice has been traditionally described as the mirror-image of the passive voice in </a:t>
            </a:r>
            <a:r>
              <a:rPr b="1">
                <a:solidFill>
                  <a:srgbClr val="B02418"/>
                </a:solidFill>
              </a:rPr>
              <a:t>ergative-absolutive</a:t>
            </a:r>
            <a:r>
              <a:rPr>
                <a:solidFill>
                  <a:srgbClr val="002060"/>
                </a:solidFill>
              </a:rPr>
              <a:t> </a:t>
            </a:r>
            <a:r>
              <a:t>languages: this view has been abandoned, since antipassive constructions likewise occur in nominative-accusative languages (Janic 2016; Holvoet 2020: Chap. 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17"/>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3" nodeType="afterEffect">
                                  <p:stCondLst>
                                    <p:cond delay="0"/>
                                  </p:stCondLst>
                                  <p:iterate>
                                    <p:tmAbs val="0"/>
                                  </p:iterate>
                                  <p:childTnLst>
                                    <p:set>
                                      <p:cBhvr>
                                        <p:cTn id="13" fill="hold"/>
                                        <p:tgtEl>
                                          <p:spTgt spid="2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 grpId="2" animBg="1" advAuto="0"/>
      <p:bldP spid="218" grpId="3" animBg="1" advAuto="0"/>
      <p:bldP spid="219"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2.B. The patientless antipassiv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2.B. The patientless antipassive </a:t>
            </a:r>
          </a:p>
        </p:txBody>
      </p:sp>
      <p:sp>
        <p:nvSpPr>
          <p:cNvPr id="222"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223"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pic>
        <p:nvPicPr>
          <p:cNvPr id="224" name="Immagine 4" descr="Immagine 4"/>
          <p:cNvPicPr>
            <a:picLocks noChangeAspect="1"/>
          </p:cNvPicPr>
          <p:nvPr/>
        </p:nvPicPr>
        <p:blipFill>
          <a:blip r:embed="rId2"/>
          <a:srcRect l="12624"/>
          <a:stretch>
            <a:fillRect/>
          </a:stretch>
        </p:blipFill>
        <p:spPr>
          <a:xfrm>
            <a:off x="2283903" y="2106929"/>
            <a:ext cx="7624193" cy="264414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egnaposto testo 9"/>
          <p:cNvSpPr>
            <a:spLocks noGrp="1"/>
          </p:cNvSpPr>
          <p:nvPr>
            <p:ph type="body" idx="21"/>
          </p:nvPr>
        </p:nvSpPr>
        <p:spPr>
          <a:xfrm>
            <a:off x="838198" y="1497397"/>
            <a:ext cx="10042006" cy="422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a:defRPr sz="2600" b="0">
                <a:solidFill>
                  <a:srgbClr val="000000"/>
                </a:solidFill>
              </a:defRPr>
            </a:pPr>
            <a:r>
              <a:t>Grammatical alternation whereby languages encode events that are conceived as brought about by an external volitional entity (e.g. </a:t>
            </a:r>
            <a:r>
              <a:rPr i="1"/>
              <a:t>the boy broke the vase</a:t>
            </a:r>
            <a:r>
              <a:t>) as opposed to ones that are portrayed as coming about spontaneously (e.g. </a:t>
            </a:r>
            <a:r>
              <a:rPr i="1"/>
              <a:t>the vase broke</a:t>
            </a:r>
            <a:r>
              <a:t>).</a:t>
            </a:r>
          </a:p>
        </p:txBody>
      </p:sp>
      <p:sp>
        <p:nvSpPr>
          <p:cNvPr id="227"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graphicFrame>
        <p:nvGraphicFramePr>
          <p:cNvPr id="228" name="Tabella 4"/>
          <p:cNvGraphicFramePr/>
          <p:nvPr>
            <p:extLst>
              <p:ext uri="{D42A27DB-BD31-4B8C-83A1-F6EECF244321}">
                <p14:modId xmlns:p14="http://schemas.microsoft.com/office/powerpoint/2010/main" val="1203718692"/>
              </p:ext>
            </p:extLst>
          </p:nvPr>
        </p:nvGraphicFramePr>
        <p:xfrm>
          <a:off x="685546" y="3429000"/>
          <a:ext cx="10820907" cy="2125980"/>
        </p:xfrm>
        <a:graphic>
          <a:graphicData uri="http://schemas.openxmlformats.org/drawingml/2006/table">
            <a:tbl>
              <a:tblPr firstCol="1" bandRow="1">
                <a:tableStyleId>{4C3C2611-4C71-4FC5-86AE-919BDF0F9419}</a:tableStyleId>
              </a:tblPr>
              <a:tblGrid>
                <a:gridCol w="2075993">
                  <a:extLst>
                    <a:ext uri="{9D8B030D-6E8A-4147-A177-3AD203B41FA5}">
                      <a16:colId xmlns:a16="http://schemas.microsoft.com/office/drawing/2014/main" val="20000"/>
                    </a:ext>
                  </a:extLst>
                </a:gridCol>
                <a:gridCol w="3286827">
                  <a:extLst>
                    <a:ext uri="{9D8B030D-6E8A-4147-A177-3AD203B41FA5}">
                      <a16:colId xmlns:a16="http://schemas.microsoft.com/office/drawing/2014/main" val="20001"/>
                    </a:ext>
                  </a:extLst>
                </a:gridCol>
                <a:gridCol w="2769459">
                  <a:extLst>
                    <a:ext uri="{9D8B030D-6E8A-4147-A177-3AD203B41FA5}">
                      <a16:colId xmlns:a16="http://schemas.microsoft.com/office/drawing/2014/main" val="20002"/>
                    </a:ext>
                  </a:extLst>
                </a:gridCol>
                <a:gridCol w="2688628">
                  <a:extLst>
                    <a:ext uri="{9D8B030D-6E8A-4147-A177-3AD203B41FA5}">
                      <a16:colId xmlns:a16="http://schemas.microsoft.com/office/drawing/2014/main" val="20003"/>
                    </a:ext>
                  </a:extLst>
                </a:gridCol>
              </a:tblGrid>
              <a:tr h="166245">
                <a:tc rowSpan="2">
                  <a:txBody>
                    <a:bodyPr/>
                    <a:lstStyle/>
                    <a:p>
                      <a:pPr algn="l">
                        <a:lnSpc>
                          <a:spcPts val="4700"/>
                        </a:lnSpc>
                        <a:spcBef>
                          <a:spcPts val="500"/>
                        </a:spcBef>
                        <a:defRPr sz="1800" b="0">
                          <a:solidFill>
                            <a:srgbClr val="000000"/>
                          </a:solidFill>
                        </a:defRPr>
                      </a:pPr>
                      <a:r>
                        <a:rPr sz="2500" b="1">
                          <a:solidFill>
                            <a:srgbClr val="FFFFFF"/>
                          </a:solidFill>
                        </a:rPr>
                        <a:t>Language</a:t>
                      </a:r>
                    </a:p>
                  </a:txBody>
                  <a:tcPr marL="0" marR="0" marT="0" marB="0" horzOverflow="overflow">
                    <a:lnB w="38100">
                      <a:solidFill>
                        <a:srgbClr val="FFFFFF"/>
                      </a:solidFill>
                    </a:lnB>
                    <a:solidFill>
                      <a:srgbClr val="B02418"/>
                    </a:solidFill>
                  </a:tcPr>
                </a:tc>
                <a:tc gridSpan="2">
                  <a:txBody>
                    <a:bodyPr/>
                    <a:lstStyle/>
                    <a:p>
                      <a:pPr algn="l">
                        <a:lnSpc>
                          <a:spcPts val="4700"/>
                        </a:lnSpc>
                        <a:spcBef>
                          <a:spcPts val="500"/>
                        </a:spcBef>
                        <a:defRPr sz="1800"/>
                      </a:pPr>
                      <a:r>
                        <a:rPr sz="2500" b="1">
                          <a:solidFill>
                            <a:srgbClr val="FFFFFF"/>
                          </a:solidFill>
                        </a:rPr>
                        <a:t>Verb pair</a:t>
                      </a:r>
                    </a:p>
                  </a:txBody>
                  <a:tcPr marL="0" marR="0" marT="0" marB="0" horzOverflow="overflow">
                    <a:lnB w="38100">
                      <a:solidFill>
                        <a:srgbClr val="FFFFFF"/>
                      </a:solidFill>
                    </a:lnB>
                    <a:solidFill>
                      <a:srgbClr val="B02418"/>
                    </a:solidFill>
                  </a:tcPr>
                </a:tc>
                <a:tc hMerge="1">
                  <a:txBody>
                    <a:bodyPr/>
                    <a:lstStyle/>
                    <a:p>
                      <a:endParaRPr lang="it-IT"/>
                    </a:p>
                  </a:txBody>
                  <a:tcPr/>
                </a:tc>
                <a:tc rowSpan="2">
                  <a:txBody>
                    <a:bodyPr/>
                    <a:lstStyle/>
                    <a:p>
                      <a:pPr algn="l">
                        <a:lnSpc>
                          <a:spcPts val="4700"/>
                        </a:lnSpc>
                        <a:spcBef>
                          <a:spcPts val="500"/>
                        </a:spcBef>
                        <a:defRPr sz="1800"/>
                      </a:pPr>
                      <a:r>
                        <a:rPr sz="2500" b="1">
                          <a:solidFill>
                            <a:srgbClr val="FFFFFF"/>
                          </a:solidFill>
                        </a:rPr>
                        <a:t>Operation</a:t>
                      </a:r>
                    </a:p>
                  </a:txBody>
                  <a:tcPr marL="0" marR="0" marT="0" marB="0" horzOverflow="overflow">
                    <a:lnB w="38100">
                      <a:solidFill>
                        <a:srgbClr val="FFFFFF"/>
                      </a:solidFill>
                    </a:lnB>
                    <a:solidFill>
                      <a:srgbClr val="B02418"/>
                    </a:solidFill>
                  </a:tcPr>
                </a:tc>
                <a:extLst>
                  <a:ext uri="{0D108BD9-81ED-4DB2-BD59-A6C34878D82A}">
                    <a16:rowId xmlns:a16="http://schemas.microsoft.com/office/drawing/2014/main" val="10000"/>
                  </a:ext>
                </a:extLst>
              </a:tr>
              <a:tr h="121581">
                <a:tc vMerge="1">
                  <a:txBody>
                    <a:bodyPr/>
                    <a:lstStyle/>
                    <a:p>
                      <a:endParaRPr lang="it-IT"/>
                    </a:p>
                  </a:txBody>
                  <a:tcPr/>
                </a:tc>
                <a:tc>
                  <a:txBody>
                    <a:bodyPr/>
                    <a:lstStyle/>
                    <a:p>
                      <a:pPr algn="l">
                        <a:lnSpc>
                          <a:spcPts val="4700"/>
                        </a:lnSpc>
                        <a:spcBef>
                          <a:spcPts val="500"/>
                        </a:spcBef>
                        <a:defRPr sz="1800"/>
                      </a:pPr>
                      <a:r>
                        <a:rPr sz="2500">
                          <a:solidFill>
                            <a:srgbClr val="FFFFFF"/>
                          </a:solidFill>
                        </a:rPr>
                        <a:t>Spontaneous</a:t>
                      </a:r>
                    </a:p>
                  </a:txBody>
                  <a:tcPr marL="0" marR="0" marT="0" marB="0" horzOverflow="overflow">
                    <a:lnL w="38100">
                      <a:solidFill>
                        <a:srgbClr val="FFFFFF"/>
                      </a:solidFill>
                    </a:lnL>
                    <a:lnT w="38100">
                      <a:solidFill>
                        <a:srgbClr val="FFFFFF"/>
                      </a:solidFill>
                    </a:lnT>
                    <a:solidFill>
                      <a:srgbClr val="B02418"/>
                    </a:solidFill>
                  </a:tcPr>
                </a:tc>
                <a:tc>
                  <a:txBody>
                    <a:bodyPr/>
                    <a:lstStyle/>
                    <a:p>
                      <a:pPr algn="l">
                        <a:lnSpc>
                          <a:spcPts val="4700"/>
                        </a:lnSpc>
                        <a:spcBef>
                          <a:spcPts val="500"/>
                        </a:spcBef>
                        <a:defRPr sz="1800"/>
                      </a:pPr>
                      <a:r>
                        <a:rPr sz="2500">
                          <a:solidFill>
                            <a:srgbClr val="FFFFFF"/>
                          </a:solidFill>
                        </a:rPr>
                        <a:t>Externally caused</a:t>
                      </a:r>
                    </a:p>
                  </a:txBody>
                  <a:tcPr marL="0" marR="0" marT="0" marB="0" horzOverflow="overflow">
                    <a:lnR w="38100">
                      <a:solidFill>
                        <a:srgbClr val="FFFFFF"/>
                      </a:solidFill>
                    </a:lnR>
                    <a:lnT w="38100">
                      <a:solidFill>
                        <a:srgbClr val="FFFFFF"/>
                      </a:solidFill>
                    </a:lnT>
                    <a:solidFill>
                      <a:srgbClr val="B02418"/>
                    </a:solidFill>
                  </a:tcPr>
                </a:tc>
                <a:tc vMerge="1">
                  <a:txBody>
                    <a:bodyPr/>
                    <a:lstStyle/>
                    <a:p>
                      <a:endParaRPr lang="it-IT"/>
                    </a:p>
                  </a:txBody>
                  <a:tcPr/>
                </a:tc>
                <a:extLst>
                  <a:ext uri="{0D108BD9-81ED-4DB2-BD59-A6C34878D82A}">
                    <a16:rowId xmlns:a16="http://schemas.microsoft.com/office/drawing/2014/main" val="10001"/>
                  </a:ext>
                </a:extLst>
              </a:tr>
              <a:tr h="179839">
                <a:tc>
                  <a:txBody>
                    <a:bodyPr/>
                    <a:lstStyle/>
                    <a:p>
                      <a:pPr algn="l">
                        <a:lnSpc>
                          <a:spcPts val="4700"/>
                        </a:lnSpc>
                        <a:spcBef>
                          <a:spcPts val="500"/>
                        </a:spcBef>
                        <a:defRPr sz="1800" b="0">
                          <a:solidFill>
                            <a:srgbClr val="000000"/>
                          </a:solidFill>
                        </a:defRPr>
                      </a:pPr>
                      <a:r>
                        <a:rPr sz="2500" b="1">
                          <a:solidFill>
                            <a:srgbClr val="FFFFFF"/>
                          </a:solidFill>
                        </a:rPr>
                        <a:t>Hittite</a:t>
                      </a:r>
                    </a:p>
                  </a:txBody>
                  <a:tcPr marL="0" marR="0" marT="0" marB="0" horzOverflow="overflow">
                    <a:lnT w="38100">
                      <a:solidFill>
                        <a:srgbClr val="FFFFFF"/>
                      </a:solidFill>
                    </a:lnT>
                    <a:solidFill>
                      <a:srgbClr val="EA3900"/>
                    </a:solidFill>
                  </a:tcPr>
                </a:tc>
                <a:tc>
                  <a:txBody>
                    <a:bodyPr/>
                    <a:lstStyle/>
                    <a:p>
                      <a:pPr algn="l">
                        <a:lnSpc>
                          <a:spcPts val="4700"/>
                        </a:lnSpc>
                        <a:spcBef>
                          <a:spcPts val="500"/>
                        </a:spcBef>
                        <a:defRPr sz="2500" i="1"/>
                      </a:pPr>
                      <a:r>
                        <a:t>ze-</a:t>
                      </a:r>
                      <a:r>
                        <a:rPr i="0"/>
                        <a:t> ‘cook (intr.)’</a:t>
                      </a:r>
                    </a:p>
                  </a:txBody>
                  <a:tcPr marL="0" marR="0" marT="0" marB="0" horzOverflow="overflow">
                    <a:solidFill>
                      <a:srgbClr val="FFFFFF"/>
                    </a:solidFill>
                  </a:tcPr>
                </a:tc>
                <a:tc>
                  <a:txBody>
                    <a:bodyPr/>
                    <a:lstStyle/>
                    <a:p>
                      <a:pPr algn="l">
                        <a:lnSpc>
                          <a:spcPts val="4700"/>
                        </a:lnSpc>
                        <a:spcBef>
                          <a:spcPts val="500"/>
                        </a:spcBef>
                        <a:defRPr sz="2500" i="1"/>
                      </a:pPr>
                      <a:r>
                        <a:t>za-</a:t>
                      </a:r>
                      <a:r>
                        <a:rPr b="1"/>
                        <a:t>nu</a:t>
                      </a:r>
                      <a:r>
                        <a:t>- ‘</a:t>
                      </a:r>
                      <a:r>
                        <a:rPr i="0"/>
                        <a:t>cook (tr.)’</a:t>
                      </a:r>
                    </a:p>
                  </a:txBody>
                  <a:tcPr marL="0" marR="0" marT="0" marB="0" horzOverflow="overflow">
                    <a:solidFill>
                      <a:srgbClr val="FFFFFF"/>
                    </a:solidFill>
                  </a:tcPr>
                </a:tc>
                <a:tc>
                  <a:txBody>
                    <a:bodyPr/>
                    <a:lstStyle/>
                    <a:p>
                      <a:pPr algn="l">
                        <a:lnSpc>
                          <a:spcPts val="4700"/>
                        </a:lnSpc>
                        <a:spcBef>
                          <a:spcPts val="500"/>
                        </a:spcBef>
                        <a:defRPr sz="1800"/>
                      </a:pPr>
                      <a:r>
                        <a:rPr sz="2500" cap="small">
                          <a:solidFill>
                            <a:srgbClr val="FFFFFF"/>
                          </a:solidFill>
                        </a:rPr>
                        <a:t>causativization</a:t>
                      </a:r>
                    </a:p>
                  </a:txBody>
                  <a:tcPr marL="0" marR="0" marT="0" marB="0" horzOverflow="overflow">
                    <a:lnT w="38100">
                      <a:solidFill>
                        <a:srgbClr val="FFFFFF"/>
                      </a:solidFill>
                    </a:lnT>
                    <a:solidFill>
                      <a:srgbClr val="EA3A01"/>
                    </a:solidFill>
                  </a:tcPr>
                </a:tc>
                <a:extLst>
                  <a:ext uri="{0D108BD9-81ED-4DB2-BD59-A6C34878D82A}">
                    <a16:rowId xmlns:a16="http://schemas.microsoft.com/office/drawing/2014/main" val="10002"/>
                  </a:ext>
                </a:extLst>
              </a:tr>
              <a:tr h="391867">
                <a:tc>
                  <a:txBody>
                    <a:bodyPr/>
                    <a:lstStyle/>
                    <a:p>
                      <a:pPr algn="l">
                        <a:lnSpc>
                          <a:spcPts val="4700"/>
                        </a:lnSpc>
                        <a:spcBef>
                          <a:spcPts val="500"/>
                        </a:spcBef>
                        <a:defRPr sz="1800" b="0">
                          <a:solidFill>
                            <a:srgbClr val="000000"/>
                          </a:solidFill>
                        </a:defRPr>
                      </a:pPr>
                      <a:r>
                        <a:rPr sz="2500" b="1">
                          <a:solidFill>
                            <a:srgbClr val="FFFFFF"/>
                          </a:solidFill>
                        </a:rPr>
                        <a:t>Russian</a:t>
                      </a:r>
                    </a:p>
                  </a:txBody>
                  <a:tcPr marL="0" marR="0" marT="0" marB="0" horzOverflow="overflow">
                    <a:solidFill>
                      <a:srgbClr val="EA3900"/>
                    </a:solidFill>
                  </a:tcPr>
                </a:tc>
                <a:tc>
                  <a:txBody>
                    <a:bodyPr/>
                    <a:lstStyle/>
                    <a:p>
                      <a:pPr algn="l">
                        <a:lnSpc>
                          <a:spcPts val="4700"/>
                        </a:lnSpc>
                        <a:spcBef>
                          <a:spcPts val="500"/>
                        </a:spcBef>
                        <a:defRPr sz="2500" i="1"/>
                      </a:pPr>
                      <a:r>
                        <a:rPr dirty="0"/>
                        <a:t>serdit’-</a:t>
                      </a:r>
                      <a:r>
                        <a:rPr b="1" dirty="0"/>
                        <a:t>sja</a:t>
                      </a:r>
                      <a:r>
                        <a:rPr dirty="0"/>
                        <a:t> </a:t>
                      </a:r>
                      <a:r>
                        <a:rPr i="0" dirty="0"/>
                        <a:t>‘get angry’</a:t>
                      </a:r>
                    </a:p>
                  </a:txBody>
                  <a:tcPr marL="0" marR="0" marT="0" marB="0" horzOverflow="overflow">
                    <a:solidFill>
                      <a:srgbClr val="FFFFFF"/>
                    </a:solidFill>
                  </a:tcPr>
                </a:tc>
                <a:tc>
                  <a:txBody>
                    <a:bodyPr/>
                    <a:lstStyle/>
                    <a:p>
                      <a:pPr algn="l">
                        <a:lnSpc>
                          <a:spcPts val="4700"/>
                        </a:lnSpc>
                        <a:spcBef>
                          <a:spcPts val="500"/>
                        </a:spcBef>
                        <a:defRPr sz="2500" i="1"/>
                      </a:pPr>
                      <a:r>
                        <a:t>serdit</a:t>
                      </a:r>
                      <a:r>
                        <a:rPr i="0"/>
                        <a:t>’ ‘make angry’</a:t>
                      </a:r>
                    </a:p>
                  </a:txBody>
                  <a:tcPr marL="0" marR="0" marT="0" marB="0" horzOverflow="overflow">
                    <a:solidFill>
                      <a:srgbClr val="FFFFFF"/>
                    </a:solidFill>
                  </a:tcPr>
                </a:tc>
                <a:tc>
                  <a:txBody>
                    <a:bodyPr/>
                    <a:lstStyle/>
                    <a:p>
                      <a:pPr algn="l">
                        <a:lnSpc>
                          <a:spcPts val="4700"/>
                        </a:lnSpc>
                        <a:spcBef>
                          <a:spcPts val="500"/>
                        </a:spcBef>
                        <a:defRPr sz="1800"/>
                      </a:pPr>
                      <a:r>
                        <a:rPr sz="2500" cap="small" dirty="0">
                          <a:solidFill>
                            <a:srgbClr val="FFFFFF"/>
                          </a:solidFill>
                        </a:rPr>
                        <a:t>anticausativization</a:t>
                      </a:r>
                    </a:p>
                  </a:txBody>
                  <a:tcPr marL="0" marR="0" marT="0" marB="0" horzOverflow="overflow">
                    <a:solidFill>
                      <a:srgbClr val="EA3A01"/>
                    </a:solidFill>
                  </a:tcPr>
                </a:tc>
                <a:extLst>
                  <a:ext uri="{0D108BD9-81ED-4DB2-BD59-A6C34878D82A}">
                    <a16:rowId xmlns:a16="http://schemas.microsoft.com/office/drawing/2014/main" val="10003"/>
                  </a:ext>
                </a:extLst>
              </a:tr>
            </a:tbl>
          </a:graphicData>
        </a:graphic>
      </p:graphicFrame>
      <p:sp>
        <p:nvSpPr>
          <p:cNvPr id="229" name="Segnaposto contenuto 1"/>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3. The anticausative alternation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1" animBg="1" advAuto="0"/>
      <p:bldP spid="228" grpId="2"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3. Anticausative voic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3. Anticausative voice</a:t>
            </a:r>
          </a:p>
        </p:txBody>
      </p:sp>
      <p:sp>
        <p:nvSpPr>
          <p:cNvPr id="232"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233"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pic>
        <p:nvPicPr>
          <p:cNvPr id="234" name="Segnaposto contenuto 4" descr="Segnaposto contenuto 4"/>
          <p:cNvPicPr>
            <a:picLocks noChangeAspect="1"/>
          </p:cNvPicPr>
          <p:nvPr/>
        </p:nvPicPr>
        <p:blipFill>
          <a:blip r:embed="rId2"/>
          <a:srcRect r="9402"/>
          <a:stretch>
            <a:fillRect/>
          </a:stretch>
        </p:blipFill>
        <p:spPr>
          <a:xfrm>
            <a:off x="1636245" y="1359036"/>
            <a:ext cx="8919510" cy="2675444"/>
          </a:xfrm>
          <a:prstGeom prst="rect">
            <a:avLst/>
          </a:prstGeom>
          <a:ln w="12700">
            <a:miter lim="400000"/>
          </a:ln>
        </p:spPr>
      </p:pic>
      <p:pic>
        <p:nvPicPr>
          <p:cNvPr id="235" name="Immagine 6" descr="Immagine 6"/>
          <p:cNvPicPr>
            <a:picLocks noChangeAspect="1"/>
          </p:cNvPicPr>
          <p:nvPr/>
        </p:nvPicPr>
        <p:blipFill>
          <a:blip r:embed="rId3"/>
          <a:stretch>
            <a:fillRect/>
          </a:stretch>
        </p:blipFill>
        <p:spPr>
          <a:xfrm>
            <a:off x="1173396" y="3769233"/>
            <a:ext cx="9845209" cy="230274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1" animBg="1" advAuto="0"/>
      <p:bldP spid="235" grpId="2"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3.A. The prototypical anticausativ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3.A. The prototypical anticausative</a:t>
            </a:r>
          </a:p>
        </p:txBody>
      </p:sp>
      <p:pic>
        <p:nvPicPr>
          <p:cNvPr id="238" name="Segnaposto contenuto 6" descr="Segnaposto contenuto 6"/>
          <p:cNvPicPr>
            <a:picLocks noChangeAspect="1"/>
          </p:cNvPicPr>
          <p:nvPr/>
        </p:nvPicPr>
        <p:blipFill>
          <a:blip r:embed="rId2"/>
          <a:stretch>
            <a:fillRect/>
          </a:stretch>
        </p:blipFill>
        <p:spPr>
          <a:xfrm>
            <a:off x="1526832" y="1482055"/>
            <a:ext cx="9350919" cy="3893890"/>
          </a:xfrm>
          <a:prstGeom prst="rect">
            <a:avLst/>
          </a:prstGeom>
          <a:ln w="12700">
            <a:miter lim="400000"/>
          </a:ln>
        </p:spPr>
      </p:pic>
      <p:sp>
        <p:nvSpPr>
          <p:cNvPr id="239"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
        <p:nvSpPr>
          <p:cNvPr id="240" name="CasellaDiTesto 7"/>
          <p:cNvSpPr txBox="1"/>
          <p:nvPr/>
        </p:nvSpPr>
        <p:spPr>
          <a:xfrm>
            <a:off x="8616846" y="4883013"/>
            <a:ext cx="3467307" cy="9497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lvl1pPr>
          </a:lstStyle>
          <a:p>
            <a:r>
              <a:t>Incompatible with Agent expressions, but compatible with Cause/Force/Instrument</a:t>
            </a:r>
          </a:p>
        </p:txBody>
      </p:sp>
      <p:pic>
        <p:nvPicPr>
          <p:cNvPr id="3" name="Elemento grafico 2" descr="Avviso con riempimento a tinta unita">
            <a:extLst>
              <a:ext uri="{FF2B5EF4-FFF2-40B4-BE49-F238E27FC236}">
                <a16:creationId xmlns:a16="http://schemas.microsoft.com/office/drawing/2014/main" id="{D2799BFF-08B4-21EF-BBBC-AB1C5060A7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6188" y="4918745"/>
            <a:ext cx="914400" cy="9144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1" animBg="1" advAuto="0"/>
      <p:bldP spid="240" grpId="2"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Autocausative vs. decausativ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Autocausative vs. decausative</a:t>
            </a:r>
          </a:p>
        </p:txBody>
      </p:sp>
      <p:sp>
        <p:nvSpPr>
          <p:cNvPr id="244" name="Segnaposto testo 9"/>
          <p:cNvSpPr>
            <a:spLocks noGrp="1"/>
          </p:cNvSpPr>
          <p:nvPr>
            <p:ph type="body" idx="21"/>
          </p:nvPr>
        </p:nvSpPr>
        <p:spPr>
          <a:prstGeom prst="rect">
            <a:avLst/>
          </a:prstGeom>
        </p:spPr>
        <p:txBody>
          <a:bodyPr/>
          <a:lstStyle/>
          <a:p>
            <a:pPr>
              <a:defRPr sz="1800" b="0">
                <a:solidFill>
                  <a:srgbClr val="000000"/>
                </a:solidFill>
              </a:defRPr>
            </a:pPr>
            <a:endParaRPr/>
          </a:p>
        </p:txBody>
      </p:sp>
      <p:pic>
        <p:nvPicPr>
          <p:cNvPr id="245" name="Segnaposto contenuto 5" descr="Segnaposto contenuto 5"/>
          <p:cNvPicPr>
            <a:picLocks noChangeAspect="1"/>
          </p:cNvPicPr>
          <p:nvPr/>
        </p:nvPicPr>
        <p:blipFill>
          <a:blip r:embed="rId2"/>
          <a:srcRect t="29973" b="20314"/>
          <a:stretch>
            <a:fillRect/>
          </a:stretch>
        </p:blipFill>
        <p:spPr>
          <a:xfrm>
            <a:off x="576000" y="4051501"/>
            <a:ext cx="6796711" cy="1460143"/>
          </a:xfrm>
          <a:prstGeom prst="rect">
            <a:avLst/>
          </a:prstGeom>
          <a:ln w="12700">
            <a:miter lim="400000"/>
          </a:ln>
        </p:spPr>
      </p:pic>
      <p:sp>
        <p:nvSpPr>
          <p:cNvPr id="246"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pic>
        <p:nvPicPr>
          <p:cNvPr id="247" name="Immagine 7" descr="Immagine 7"/>
          <p:cNvPicPr>
            <a:picLocks noChangeAspect="1"/>
          </p:cNvPicPr>
          <p:nvPr/>
        </p:nvPicPr>
        <p:blipFill>
          <a:blip r:embed="rId3"/>
          <a:srcRect t="30541" b="20416"/>
          <a:stretch>
            <a:fillRect/>
          </a:stretch>
        </p:blipFill>
        <p:spPr>
          <a:xfrm>
            <a:off x="538929" y="2332396"/>
            <a:ext cx="6988721" cy="1490401"/>
          </a:xfrm>
          <a:prstGeom prst="rect">
            <a:avLst/>
          </a:prstGeom>
          <a:ln w="12700">
            <a:miter lim="400000"/>
          </a:ln>
        </p:spPr>
      </p:pic>
      <p:sp>
        <p:nvSpPr>
          <p:cNvPr id="248" name="CasellaDiTesto 8"/>
          <p:cNvSpPr txBox="1"/>
          <p:nvPr/>
        </p:nvSpPr>
        <p:spPr>
          <a:xfrm>
            <a:off x="621719" y="1608561"/>
            <a:ext cx="7089721"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lvl1pPr>
          </a:lstStyle>
          <a:p>
            <a:r>
              <a:t>Huron-Wyandot (Iroquoian; Wendat 2018: 204-205)</a:t>
            </a:r>
          </a:p>
        </p:txBody>
      </p:sp>
      <p:sp>
        <p:nvSpPr>
          <p:cNvPr id="249" name="CasellaDiTesto 9"/>
          <p:cNvSpPr txBox="1"/>
          <p:nvPr/>
        </p:nvSpPr>
        <p:spPr>
          <a:xfrm>
            <a:off x="8770619" y="4519962"/>
            <a:ext cx="2588480"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500" b="1" cap="small">
                <a:solidFill>
                  <a:srgbClr val="B02418"/>
                </a:solidFill>
              </a:defRPr>
            </a:lvl1pPr>
          </a:lstStyle>
          <a:p>
            <a:r>
              <a:t>autocausative</a:t>
            </a:r>
          </a:p>
        </p:txBody>
      </p:sp>
      <p:sp>
        <p:nvSpPr>
          <p:cNvPr id="250" name="CasellaDiTesto 10"/>
          <p:cNvSpPr txBox="1"/>
          <p:nvPr/>
        </p:nvSpPr>
        <p:spPr>
          <a:xfrm>
            <a:off x="8733548" y="2719575"/>
            <a:ext cx="2132346"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3500" b="1" cap="small">
                <a:solidFill>
                  <a:srgbClr val="B02418"/>
                </a:solidFill>
              </a:defRPr>
            </a:lvl1pPr>
          </a:lstStyle>
          <a:p>
            <a:r>
              <a:t>decausative</a:t>
            </a:r>
          </a:p>
        </p:txBody>
      </p:sp>
      <p:sp>
        <p:nvSpPr>
          <p:cNvPr id="251" name="CasellaDiTesto 11"/>
          <p:cNvSpPr txBox="1"/>
          <p:nvPr/>
        </p:nvSpPr>
        <p:spPr>
          <a:xfrm>
            <a:off x="8169811" y="5511643"/>
            <a:ext cx="3976469" cy="625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Haspelmath 1987, Creissels 2006: 10, Cennamo et al 2015: 280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2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2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3" animBg="1" advAuto="0"/>
      <p:bldP spid="247" grpId="2" animBg="1" advAuto="0"/>
      <p:bldP spid="248" grpId="1" animBg="1" advAuto="0"/>
      <p:bldP spid="249" grpId="5" animBg="1" advAuto="0"/>
      <p:bldP spid="250" grpId="4"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What is a verb?"/>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What is a verb?</a:t>
            </a:r>
          </a:p>
        </p:txBody>
      </p:sp>
      <p:sp>
        <p:nvSpPr>
          <p:cNvPr id="63" name="Segnaposto numero diapositiva 3"/>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64" name="Immagine 4" descr="Immagine 4"/>
          <p:cNvPicPr>
            <a:picLocks noChangeAspect="1"/>
          </p:cNvPicPr>
          <p:nvPr/>
        </p:nvPicPr>
        <p:blipFill>
          <a:blip r:embed="rId2"/>
          <a:stretch>
            <a:fillRect/>
          </a:stretch>
        </p:blipFill>
        <p:spPr>
          <a:xfrm>
            <a:off x="339364" y="1538578"/>
            <a:ext cx="11513272" cy="1789999"/>
          </a:xfrm>
          <a:prstGeom prst="rect">
            <a:avLst/>
          </a:prstGeom>
          <a:ln w="12700">
            <a:miter lim="400000"/>
          </a:ln>
        </p:spPr>
      </p:pic>
      <p:sp>
        <p:nvSpPr>
          <p:cNvPr id="65" name="CasellaDiTesto 7"/>
          <p:cNvSpPr txBox="1"/>
          <p:nvPr/>
        </p:nvSpPr>
        <p:spPr>
          <a:xfrm>
            <a:off x="10458479" y="3429000"/>
            <a:ext cx="1348436" cy="2807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vl1pPr>
          </a:lstStyle>
          <a:p>
            <a:r>
              <a:t>Croft 2001: 88</a:t>
            </a:r>
          </a:p>
        </p:txBody>
      </p:sp>
      <p:sp>
        <p:nvSpPr>
          <p:cNvPr id="66" name="CasellaDiTesto 8"/>
          <p:cNvSpPr txBox="1"/>
          <p:nvPr/>
        </p:nvSpPr>
        <p:spPr>
          <a:xfrm>
            <a:off x="556357" y="3565283"/>
            <a:ext cx="11421831" cy="19926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pPr>
            <a:r>
              <a:t>Basic components of verbal meaning (Ježek 2016: 107):</a:t>
            </a:r>
          </a:p>
          <a:p>
            <a:pPr>
              <a:defRPr sz="2400" b="1" cap="small">
                <a:solidFill>
                  <a:srgbClr val="002060"/>
                </a:solidFill>
              </a:defRPr>
            </a:pPr>
            <a:endParaRPr/>
          </a:p>
          <a:p>
            <a:pPr>
              <a:defRPr sz="3200" b="1" cap="small">
                <a:solidFill>
                  <a:srgbClr val="B02418"/>
                </a:solidFill>
              </a:defRPr>
            </a:pPr>
            <a:r>
              <a:t>lexical semantics + lexical aspect + valency</a:t>
            </a:r>
          </a:p>
          <a:p>
            <a:pPr>
              <a:defRPr sz="2400" i="1"/>
            </a:pPr>
            <a:endParaRPr/>
          </a:p>
          <a:p>
            <a:pPr>
              <a:defRPr sz="2400" i="1"/>
            </a:pPr>
            <a:r>
              <a:t>	hit	</a:t>
            </a:r>
            <a:r>
              <a:rPr i="0"/>
              <a:t>‘an Agent hits a Patient’ + achievement + bivalent</a:t>
            </a:r>
          </a:p>
        </p:txBody>
      </p:sp>
      <p:sp>
        <p:nvSpPr>
          <p:cNvPr id="67" name="Ovale 2"/>
          <p:cNvSpPr/>
          <p:nvPr/>
        </p:nvSpPr>
        <p:spPr>
          <a:xfrm>
            <a:off x="8607560" y="2591498"/>
            <a:ext cx="2194561" cy="377486"/>
          </a:xfrm>
          <a:prstGeom prst="ellipse">
            <a:avLst/>
          </a:prstGeom>
          <a:ln w="25400">
            <a:solidFill>
              <a:srgbClr val="B02418"/>
            </a:solidFill>
            <a:miter lim="400000"/>
          </a:ln>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6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6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4" nodeType="clickEffect">
                                  <p:stCondLst>
                                    <p:cond delay="0"/>
                                  </p:stCondLst>
                                  <p:iterate>
                                    <p:tmAbs val="0"/>
                                  </p:iterate>
                                  <p:childTnLst>
                                    <p:set>
                                      <p:cBhvr>
                                        <p:cTn id="17" fill="hold"/>
                                        <p:tgtEl>
                                          <p:spTgt spid="66">
                                            <p:bg/>
                                          </p:spTgt>
                                        </p:tgtEl>
                                        <p:attrNameLst>
                                          <p:attrName>style.visibility</p:attrName>
                                        </p:attrNameLst>
                                      </p:cBhvr>
                                      <p:to>
                                        <p:strVal val="visible"/>
                                      </p:to>
                                    </p:set>
                                  </p:childTnLst>
                                </p:cTn>
                              </p:par>
                              <p:par>
                                <p:cTn id="18" presetID="1" presetClass="entr" presetSubtype="0" fill="hold" grpId="4" nodeType="withEffect">
                                  <p:stCondLst>
                                    <p:cond delay="0"/>
                                  </p:stCondLst>
                                  <p:iterate>
                                    <p:tmAbs val="0"/>
                                  </p:iterate>
                                  <p:childTnLst>
                                    <p:set>
                                      <p:cBhvr>
                                        <p:cTn id="19" fill="hold"/>
                                        <p:tgtEl>
                                          <p:spTgt spid="66">
                                            <p:txEl>
                                              <p:pRg st="0" end="0"/>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4" nodeType="afterEffect">
                                  <p:stCondLst>
                                    <p:cond delay="0"/>
                                  </p:stCondLst>
                                  <p:iterate>
                                    <p:tmAbs val="0"/>
                                  </p:iterate>
                                  <p:childTnLst>
                                    <p:set>
                                      <p:cBhvr>
                                        <p:cTn id="22" fill="hold"/>
                                        <p:tgtEl>
                                          <p:spTgt spid="66">
                                            <p:txEl>
                                              <p:pRg st="1" end="1"/>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4" nodeType="afterEffect">
                                  <p:stCondLst>
                                    <p:cond delay="0"/>
                                  </p:stCondLst>
                                  <p:iterate>
                                    <p:tmAbs val="0"/>
                                  </p:iterate>
                                  <p:childTnLst>
                                    <p:set>
                                      <p:cBhvr>
                                        <p:cTn id="25" fill="hold"/>
                                        <p:tgtEl>
                                          <p:spTgt spid="66">
                                            <p:txEl>
                                              <p:pRg st="2" end="2"/>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4" nodeType="afterEffect">
                                  <p:stCondLst>
                                    <p:cond delay="0"/>
                                  </p:stCondLst>
                                  <p:iterate>
                                    <p:tmAbs val="0"/>
                                  </p:iterate>
                                  <p:childTnLst>
                                    <p:set>
                                      <p:cBhvr>
                                        <p:cTn id="28" fill="hold"/>
                                        <p:tgtEl>
                                          <p:spTgt spid="66">
                                            <p:txEl>
                                              <p:pRg st="3" end="3"/>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4" nodeType="afterEffect">
                                  <p:stCondLst>
                                    <p:cond delay="0"/>
                                  </p:stCondLst>
                                  <p:iterate>
                                    <p:tmAbs val="0"/>
                                  </p:iterate>
                                  <p:childTnLst>
                                    <p:set>
                                      <p:cBhvr>
                                        <p:cTn id="31" fill="hold"/>
                                        <p:tgtEl>
                                          <p:spTgt spid="6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1" animBg="1" advAuto="0"/>
      <p:bldP spid="65" grpId="2" animBg="1" advAuto="0"/>
      <p:bldP spid="66" grpId="4" build="p" bldLvl="5" animBg="1" advAuto="0"/>
      <p:bldP spid="67" grpId="3"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Where do autocausatives belong?"/>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Where do autocausatives belong? </a:t>
            </a:r>
          </a:p>
        </p:txBody>
      </p:sp>
      <p:sp>
        <p:nvSpPr>
          <p:cNvPr id="254"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pic>
        <p:nvPicPr>
          <p:cNvPr id="255" name="Schermata 2022-07-22 alle 13.06.56.png" descr="Schermata 2022-07-22 alle 13.06.56.png"/>
          <p:cNvPicPr>
            <a:picLocks noChangeAspect="1"/>
          </p:cNvPicPr>
          <p:nvPr/>
        </p:nvPicPr>
        <p:blipFill>
          <a:blip r:embed="rId2"/>
          <a:stretch>
            <a:fillRect/>
          </a:stretch>
        </p:blipFill>
        <p:spPr>
          <a:xfrm>
            <a:off x="1406425" y="1173658"/>
            <a:ext cx="9379150" cy="3553443"/>
          </a:xfrm>
          <a:prstGeom prst="rect">
            <a:avLst/>
          </a:prstGeom>
          <a:ln w="12700">
            <a:miter lim="400000"/>
          </a:ln>
        </p:spPr>
      </p:pic>
      <p:sp>
        <p:nvSpPr>
          <p:cNvPr id="256" name="Anticausatives are a hybrid diathesis type, as they may be analysed as either A-demoting (like anticausatives), P-demoting (like antipassives) or as argumenti-identifying (like reflexives)!"/>
          <p:cNvSpPr txBox="1"/>
          <p:nvPr/>
        </p:nvSpPr>
        <p:spPr>
          <a:xfrm>
            <a:off x="750835" y="5152728"/>
            <a:ext cx="10690329" cy="7409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200"/>
            </a:pPr>
            <a:r>
              <a:t>Anticausatives are a </a:t>
            </a:r>
            <a:r>
              <a:rPr b="1"/>
              <a:t>hybrid</a:t>
            </a:r>
            <a:r>
              <a:t> diathesis type, as they may be analysed as either A-demoting (like anticausatives), P-demoting (like antipassives) or as argumenti-identifying (like reflexives)!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1" animBg="1" advAuto="0"/>
      <p:bldP spid="256" grpId="2"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egnaposto contenuto 1"/>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Valency change and lexical restrictions</a:t>
            </a:r>
          </a:p>
        </p:txBody>
      </p:sp>
      <p:sp>
        <p:nvSpPr>
          <p:cNvPr id="259"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defTabSz="448055">
              <a:spcBef>
                <a:spcPts val="400"/>
              </a:spcBef>
              <a:defRPr sz="2450" b="0">
                <a:solidFill>
                  <a:srgbClr val="000000"/>
                </a:solidFill>
              </a:defRPr>
            </a:pPr>
            <a:r>
              <a:t>The availability of voice operations in general is constrained by </a:t>
            </a:r>
            <a:r>
              <a:rPr b="1">
                <a:solidFill>
                  <a:srgbClr val="B02418"/>
                </a:solidFill>
              </a:rPr>
              <a:t>lexical restrictions </a:t>
            </a:r>
            <a:r>
              <a:t>(van Lier &amp; Messerschmidt 2022): certain operations are incompatible with specific verb meanings (or even lexemes). </a:t>
            </a:r>
          </a:p>
          <a:p>
            <a:pPr algn="just" defTabSz="448055">
              <a:spcBef>
                <a:spcPts val="400"/>
              </a:spcBef>
              <a:defRPr sz="2450" b="0">
                <a:solidFill>
                  <a:srgbClr val="000000"/>
                </a:solidFill>
              </a:defRPr>
            </a:pPr>
            <a:endParaRPr/>
          </a:p>
          <a:p>
            <a:pPr marL="245644" indent="-245644" algn="just" defTabSz="448055">
              <a:spcBef>
                <a:spcPts val="400"/>
              </a:spcBef>
              <a:buSzPct val="100000"/>
              <a:buChar char="•"/>
              <a:defRPr sz="2450" b="0">
                <a:solidFill>
                  <a:srgbClr val="000000"/>
                </a:solidFill>
              </a:defRPr>
            </a:pPr>
            <a:r>
              <a:t>Verbs entailing </a:t>
            </a:r>
            <a:r>
              <a:rPr b="1">
                <a:solidFill>
                  <a:srgbClr val="B02418"/>
                </a:solidFill>
              </a:rPr>
              <a:t>agent-oriented meaning components</a:t>
            </a:r>
            <a:r>
              <a:t>, that is “actions […] which imply specific instruments or methods” (Haspelmath 1993: 94)</a:t>
            </a:r>
          </a:p>
          <a:p>
            <a:pPr marL="245644" indent="-245644" algn="just" defTabSz="448055">
              <a:spcBef>
                <a:spcPts val="400"/>
              </a:spcBef>
              <a:buSzPct val="100000"/>
              <a:buChar char="•"/>
              <a:defRPr sz="2450" b="0">
                <a:solidFill>
                  <a:srgbClr val="000000"/>
                </a:solidFill>
              </a:defRPr>
            </a:pPr>
            <a:r>
              <a:t>Verbs that lexicalize a </a:t>
            </a:r>
            <a:r>
              <a:rPr b="1">
                <a:solidFill>
                  <a:srgbClr val="B02418"/>
                </a:solidFill>
              </a:rPr>
              <a:t>manner component </a:t>
            </a:r>
            <a:r>
              <a:t>(Rappaport Hovav &amp; Levin 2010) or a specified causer (Koontz-Garboden 2009: 80–86)</a:t>
            </a:r>
          </a:p>
          <a:p>
            <a:pPr algn="just" defTabSz="448055">
              <a:spcBef>
                <a:spcPts val="400"/>
              </a:spcBef>
              <a:defRPr sz="2450" b="0">
                <a:solidFill>
                  <a:srgbClr val="000000"/>
                </a:solidFill>
              </a:defRPr>
            </a:pPr>
            <a:endParaRPr/>
          </a:p>
          <a:p>
            <a:pPr algn="ctr" defTabSz="448055">
              <a:spcBef>
                <a:spcPts val="400"/>
              </a:spcBef>
              <a:defRPr sz="2450" b="0" i="1">
                <a:solidFill>
                  <a:srgbClr val="000000"/>
                </a:solidFill>
              </a:defRPr>
            </a:pPr>
            <a:r>
              <a:t>*the paper tore </a:t>
            </a:r>
            <a:r>
              <a:rPr i="0"/>
              <a:t>vs. </a:t>
            </a:r>
            <a:r>
              <a:t>the paper cut</a:t>
            </a:r>
          </a:p>
          <a:p>
            <a:pPr algn="ctr" defTabSz="448055">
              <a:spcBef>
                <a:spcPts val="400"/>
              </a:spcBef>
              <a:defRPr sz="2450" b="0" i="1">
                <a:solidFill>
                  <a:srgbClr val="000000"/>
                </a:solidFill>
              </a:defRPr>
            </a:pPr>
            <a:r>
              <a:t>*the man murdered </a:t>
            </a:r>
            <a:r>
              <a:rPr i="0"/>
              <a:t>vs. </a:t>
            </a:r>
            <a:r>
              <a:t>the man died</a:t>
            </a:r>
          </a:p>
        </p:txBody>
      </p:sp>
      <p:sp>
        <p:nvSpPr>
          <p:cNvPr id="260"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5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59">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59">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259">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259">
                                            <p:txEl>
                                              <p:pRg st="3" end="3"/>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iterate>
                                    <p:tmAbs val="0"/>
                                  </p:iterate>
                                  <p:childTnLst>
                                    <p:set>
                                      <p:cBhvr>
                                        <p:cTn id="22" fill="hold"/>
                                        <p:tgtEl>
                                          <p:spTgt spid="2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2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2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1" build="p" bldLvl="5"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The duplex diathesi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duplex diathesis</a:t>
            </a:r>
          </a:p>
        </p:txBody>
      </p:sp>
      <p:sp>
        <p:nvSpPr>
          <p:cNvPr id="263"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pic>
        <p:nvPicPr>
          <p:cNvPr id="264" name="Immagine 7" descr="Immagine 7"/>
          <p:cNvPicPr>
            <a:picLocks noChangeAspect="1"/>
          </p:cNvPicPr>
          <p:nvPr/>
        </p:nvPicPr>
        <p:blipFill>
          <a:blip r:embed="rId2"/>
          <a:stretch>
            <a:fillRect/>
          </a:stretch>
        </p:blipFill>
        <p:spPr>
          <a:xfrm>
            <a:off x="116210" y="1520127"/>
            <a:ext cx="11131982" cy="2733426"/>
          </a:xfrm>
          <a:prstGeom prst="rect">
            <a:avLst/>
          </a:prstGeom>
          <a:ln w="12700">
            <a:miter lim="400000"/>
          </a:ln>
        </p:spPr>
      </p:pic>
      <p:sp>
        <p:nvSpPr>
          <p:cNvPr id="265" name="Rettangolo 10"/>
          <p:cNvSpPr txBox="1"/>
          <p:nvPr/>
        </p:nvSpPr>
        <p:spPr>
          <a:xfrm>
            <a:off x="963764" y="4570799"/>
            <a:ext cx="10264472" cy="1308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800"/>
            </a:pPr>
            <a:r>
              <a:t>«This diathesis – the duplex – consists in a </a:t>
            </a:r>
            <a:r>
              <a:rPr b="1">
                <a:solidFill>
                  <a:srgbClr val="B02418"/>
                </a:solidFill>
              </a:rPr>
              <a:t>multiple</a:t>
            </a:r>
            <a:r>
              <a:t>, or at least double, </a:t>
            </a:r>
            <a:r>
              <a:rPr b="1">
                <a:solidFill>
                  <a:srgbClr val="B02418"/>
                </a:solidFill>
              </a:rPr>
              <a:t>assignment</a:t>
            </a:r>
            <a:r>
              <a:t> of semantic roles to grammatical relations, such that the subject is simultaneously the A and the P.» (Z&amp;K 2019: 152)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1" animBg="1" advAuto="0"/>
      <p:bldP spid="265" grpId="2"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4. Reflexive voic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4. Reflexive voice</a:t>
            </a:r>
          </a:p>
        </p:txBody>
      </p:sp>
      <p:sp>
        <p:nvSpPr>
          <p:cNvPr id="268"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269"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pic>
        <p:nvPicPr>
          <p:cNvPr id="270" name="Segnaposto contenuto 5" descr="Segnaposto contenuto 5"/>
          <p:cNvPicPr>
            <a:picLocks noChangeAspect="1"/>
          </p:cNvPicPr>
          <p:nvPr/>
        </p:nvPicPr>
        <p:blipFill>
          <a:blip r:embed="rId2"/>
          <a:stretch>
            <a:fillRect/>
          </a:stretch>
        </p:blipFill>
        <p:spPr>
          <a:xfrm>
            <a:off x="1427814" y="1359036"/>
            <a:ext cx="9336371" cy="2140466"/>
          </a:xfrm>
          <a:prstGeom prst="rect">
            <a:avLst/>
          </a:prstGeom>
          <a:ln w="12700">
            <a:miter lim="400000"/>
          </a:ln>
        </p:spPr>
      </p:pic>
      <p:pic>
        <p:nvPicPr>
          <p:cNvPr id="271" name="Immagine 6" descr="Immagine 6"/>
          <p:cNvPicPr>
            <a:picLocks noChangeAspect="1"/>
          </p:cNvPicPr>
          <p:nvPr/>
        </p:nvPicPr>
        <p:blipFill>
          <a:blip r:embed="rId3"/>
          <a:stretch>
            <a:fillRect/>
          </a:stretch>
        </p:blipFill>
        <p:spPr>
          <a:xfrm>
            <a:off x="4299808" y="3499501"/>
            <a:ext cx="3592384" cy="248816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 grpId="1" animBg="1" advAuto="0"/>
      <p:bldP spid="271" grpId="2"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How many reflexives?"/>
          <p:cNvSpPr txBox="1">
            <a:spLocks noGrp="1"/>
          </p:cNvSpPr>
          <p:nvPr>
            <p:ph type="body" sz="quarter" idx="1"/>
          </p:nvPr>
        </p:nvSpPr>
        <p:spPr>
          <a:prstGeom prst="rect">
            <a:avLst/>
          </a:prstGeom>
        </p:spPr>
        <p:txBody>
          <a:bodyPr>
            <a:normAutofit lnSpcReduction="10000"/>
          </a:bodyPr>
          <a:lstStyle>
            <a:lvl1pPr defTabSz="850391">
              <a:spcBef>
                <a:spcPts val="900"/>
              </a:spcBef>
              <a:defRPr sz="4185"/>
            </a:lvl1pPr>
          </a:lstStyle>
          <a:p>
            <a:r>
              <a:t>How many reflexives?</a:t>
            </a:r>
          </a:p>
        </p:txBody>
      </p:sp>
      <p:sp>
        <p:nvSpPr>
          <p:cNvPr id="274" name="Segnaposto testo 9"/>
          <p:cNvSpPr>
            <a:spLocks noGrp="1"/>
          </p:cNvSpPr>
          <p:nvPr>
            <p:ph type="body" idx="21"/>
          </p:nvPr>
        </p:nvSpPr>
        <p:spPr>
          <a:xfrm>
            <a:off x="646893" y="2187558"/>
            <a:ext cx="10898214" cy="248288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40631" indent="-240631">
              <a:spcBef>
                <a:spcPts val="3000"/>
              </a:spcBef>
              <a:buSzPct val="100000"/>
              <a:buAutoNum type="arabicParenBoth"/>
              <a:defRPr sz="3800" b="0">
                <a:solidFill>
                  <a:srgbClr val="000000"/>
                </a:solidFill>
              </a:defRPr>
            </a:pPr>
            <a:r>
              <a:rPr b="1">
                <a:solidFill>
                  <a:srgbClr val="B02418"/>
                </a:solidFill>
              </a:rPr>
              <a:t> Direct reflexive</a:t>
            </a:r>
            <a:r>
              <a:t>: </a:t>
            </a:r>
            <a:r>
              <a:rPr i="1"/>
              <a:t>He hits himself </a:t>
            </a:r>
            <a:r>
              <a:t>(A=P)</a:t>
            </a:r>
            <a:endParaRPr i="1"/>
          </a:p>
          <a:p>
            <a:pPr marL="240631" indent="-240631">
              <a:spcBef>
                <a:spcPts val="3000"/>
              </a:spcBef>
              <a:buSzPct val="100000"/>
              <a:buAutoNum type="arabicParenBoth"/>
              <a:defRPr sz="3800" b="0">
                <a:solidFill>
                  <a:srgbClr val="000000"/>
                </a:solidFill>
              </a:defRPr>
            </a:pPr>
            <a:r>
              <a:rPr b="1">
                <a:solidFill>
                  <a:srgbClr val="B02418"/>
                </a:solidFill>
              </a:rPr>
              <a:t> Indirect reflexive</a:t>
            </a:r>
            <a:r>
              <a:t>: </a:t>
            </a:r>
            <a:r>
              <a:rPr i="1"/>
              <a:t>He sends a letter to himself </a:t>
            </a:r>
            <a:r>
              <a:t>(A=R)</a:t>
            </a:r>
          </a:p>
          <a:p>
            <a:pPr marL="240631" indent="-240631">
              <a:spcBef>
                <a:spcPts val="3000"/>
              </a:spcBef>
              <a:buSzPct val="100000"/>
              <a:buAutoNum type="arabicParenBoth"/>
              <a:defRPr sz="3800" b="0">
                <a:solidFill>
                  <a:srgbClr val="000000"/>
                </a:solidFill>
              </a:defRPr>
            </a:pPr>
            <a:r>
              <a:t> </a:t>
            </a:r>
            <a:r>
              <a:rPr b="1">
                <a:solidFill>
                  <a:srgbClr val="B02418"/>
                </a:solidFill>
              </a:rPr>
              <a:t>Self-benefactive</a:t>
            </a:r>
            <a:r>
              <a:t>: </a:t>
            </a:r>
            <a:r>
              <a:rPr i="1"/>
              <a:t>He bakes a cake for himself</a:t>
            </a:r>
            <a:r>
              <a:t> (A=B)</a:t>
            </a:r>
          </a:p>
        </p:txBody>
      </p:sp>
      <p:sp>
        <p:nvSpPr>
          <p:cNvPr id="275"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7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7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1" build="p" bldLvl="5"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5. Reciprocal voic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5. Reciprocal voice</a:t>
            </a:r>
          </a:p>
        </p:txBody>
      </p:sp>
      <p:sp>
        <p:nvSpPr>
          <p:cNvPr id="278" name="Segnaposto testo 9"/>
          <p:cNvSpPr>
            <a:spLocks noGrp="1"/>
          </p:cNvSpPr>
          <p:nvPr>
            <p:ph type="body" idx="21"/>
          </p:nvPr>
        </p:nvSpPr>
        <p:spPr>
          <a:prstGeom prst="rect">
            <a:avLst/>
          </a:prstGeom>
        </p:spPr>
        <p:txBody>
          <a:bodyPr/>
          <a:lstStyle/>
          <a:p>
            <a:pPr>
              <a:defRPr sz="1800" b="0">
                <a:solidFill>
                  <a:srgbClr val="000000"/>
                </a:solidFill>
              </a:defRPr>
            </a:pPr>
            <a:endParaRPr/>
          </a:p>
        </p:txBody>
      </p:sp>
      <p:pic>
        <p:nvPicPr>
          <p:cNvPr id="279" name="Segnaposto contenuto 5" descr="Segnaposto contenuto 5"/>
          <p:cNvPicPr>
            <a:picLocks noChangeAspect="1"/>
          </p:cNvPicPr>
          <p:nvPr/>
        </p:nvPicPr>
        <p:blipFill>
          <a:blip r:embed="rId2"/>
          <a:stretch>
            <a:fillRect/>
          </a:stretch>
        </p:blipFill>
        <p:spPr>
          <a:xfrm>
            <a:off x="8686800" y="3301065"/>
            <a:ext cx="3385355" cy="2760132"/>
          </a:xfrm>
          <a:prstGeom prst="rect">
            <a:avLst/>
          </a:prstGeom>
          <a:ln w="12700">
            <a:miter lim="400000"/>
          </a:ln>
        </p:spPr>
      </p:pic>
      <p:sp>
        <p:nvSpPr>
          <p:cNvPr id="280"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pic>
        <p:nvPicPr>
          <p:cNvPr id="281" name="Immagine 6" descr="Immagine 6"/>
          <p:cNvPicPr>
            <a:picLocks noChangeAspect="1"/>
          </p:cNvPicPr>
          <p:nvPr/>
        </p:nvPicPr>
        <p:blipFill>
          <a:blip r:embed="rId3"/>
          <a:srcRect t="886"/>
          <a:stretch>
            <a:fillRect/>
          </a:stretch>
        </p:blipFill>
        <p:spPr>
          <a:xfrm>
            <a:off x="403996" y="1359035"/>
            <a:ext cx="8439720" cy="361766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 grpId="2" animBg="1" advAuto="0"/>
      <p:bldP spid="281"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flexive constructions and transitivit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Reflexive constructions and transitivity</a:t>
            </a:r>
          </a:p>
        </p:txBody>
      </p:sp>
      <p:sp>
        <p:nvSpPr>
          <p:cNvPr id="284"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285"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pic>
        <p:nvPicPr>
          <p:cNvPr id="286" name="Segnaposto contenuto 9" descr="Segnaposto contenuto 9"/>
          <p:cNvPicPr>
            <a:picLocks noChangeAspect="1"/>
          </p:cNvPicPr>
          <p:nvPr/>
        </p:nvPicPr>
        <p:blipFill>
          <a:blip r:embed="rId2"/>
          <a:stretch>
            <a:fillRect/>
          </a:stretch>
        </p:blipFill>
        <p:spPr>
          <a:xfrm>
            <a:off x="1524000" y="1160227"/>
            <a:ext cx="9144000" cy="3365501"/>
          </a:xfrm>
          <a:prstGeom prst="rect">
            <a:avLst/>
          </a:prstGeom>
          <a:ln w="12700">
            <a:miter lim="400000"/>
          </a:ln>
        </p:spPr>
      </p:pic>
      <p:sp>
        <p:nvSpPr>
          <p:cNvPr id="287" name="CasellaDiTesto 10"/>
          <p:cNvSpPr txBox="1"/>
          <p:nvPr/>
        </p:nvSpPr>
        <p:spPr>
          <a:xfrm>
            <a:off x="620519" y="4724536"/>
            <a:ext cx="10949762" cy="12730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lgn="just">
              <a:buSzPct val="100000"/>
              <a:buChar char="➡"/>
              <a:defRPr sz="2700"/>
            </a:pPr>
            <a:r>
              <a:t>Verbal reflexives typically also </a:t>
            </a:r>
            <a:r>
              <a:rPr b="1">
                <a:solidFill>
                  <a:srgbClr val="B02418"/>
                </a:solidFill>
              </a:rPr>
              <a:t>reduce</a:t>
            </a:r>
            <a:r>
              <a:t> the syntactic valency of the verb (intransitivization), while pro(nominal) reflexives leave the </a:t>
            </a:r>
            <a:r>
              <a:rPr b="1">
                <a:solidFill>
                  <a:srgbClr val="B02418"/>
                </a:solidFill>
              </a:rPr>
              <a:t>argument</a:t>
            </a:r>
            <a:r>
              <a:rPr b="1">
                <a:solidFill>
                  <a:srgbClr val="002060"/>
                </a:solidFill>
              </a:rPr>
              <a:t> </a:t>
            </a:r>
            <a:r>
              <a:rPr b="1">
                <a:solidFill>
                  <a:srgbClr val="B02418"/>
                </a:solidFill>
              </a:rPr>
              <a:t>structure</a:t>
            </a:r>
            <a:r>
              <a:rPr b="1">
                <a:solidFill>
                  <a:srgbClr val="002060"/>
                </a:solidFill>
              </a:rPr>
              <a:t> </a:t>
            </a:r>
            <a:r>
              <a:t>of the verb </a:t>
            </a:r>
            <a:r>
              <a:rPr b="1">
                <a:solidFill>
                  <a:srgbClr val="B02418"/>
                </a:solidFill>
              </a:rPr>
              <a:t>unaltered</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1" animBg="1" advAuto="0"/>
      <p:bldP spid="287" grpId="2"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Reciprocal constructions and transitivity"/>
          <p:cNvSpPr txBox="1">
            <a:spLocks noGrp="1"/>
          </p:cNvSpPr>
          <p:nvPr>
            <p:ph type="body" sz="quarter" idx="1"/>
          </p:nvPr>
        </p:nvSpPr>
        <p:spPr>
          <a:prstGeom prst="rect">
            <a:avLst/>
          </a:prstGeom>
        </p:spPr>
        <p:txBody>
          <a:bodyPr>
            <a:normAutofit fontScale="92500"/>
          </a:bodyPr>
          <a:lstStyle>
            <a:lvl1pPr defTabSz="850391">
              <a:spcBef>
                <a:spcPts val="900"/>
              </a:spcBef>
              <a:defRPr sz="4092"/>
            </a:lvl1pPr>
          </a:lstStyle>
          <a:p>
            <a:r>
              <a:t>Reciprocal constructions and transitivity</a:t>
            </a:r>
          </a:p>
        </p:txBody>
      </p:sp>
      <p:sp>
        <p:nvSpPr>
          <p:cNvPr id="290"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291"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pic>
        <p:nvPicPr>
          <p:cNvPr id="292" name="Immagine 7" descr="Immagine 7"/>
          <p:cNvPicPr>
            <a:picLocks noChangeAspect="1"/>
          </p:cNvPicPr>
          <p:nvPr/>
        </p:nvPicPr>
        <p:blipFill>
          <a:blip r:embed="rId2"/>
          <a:stretch>
            <a:fillRect/>
          </a:stretch>
        </p:blipFill>
        <p:spPr>
          <a:xfrm>
            <a:off x="825500" y="2155909"/>
            <a:ext cx="10541000" cy="3276601"/>
          </a:xfrm>
          <a:prstGeom prst="rect">
            <a:avLst/>
          </a:prstGeom>
          <a:ln w="12700">
            <a:miter lim="400000"/>
          </a:ln>
        </p:spPr>
      </p:pic>
      <p:sp>
        <p:nvSpPr>
          <p:cNvPr id="293" name="CasellaDiTesto 15"/>
          <p:cNvSpPr txBox="1"/>
          <p:nvPr/>
        </p:nvSpPr>
        <p:spPr>
          <a:xfrm>
            <a:off x="945719" y="1594133"/>
            <a:ext cx="4207953" cy="444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2800"/>
            </a:pPr>
            <a:r>
              <a:t>Ngiyambaa (Pama-Nyungan)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2" animBg="1" advAuto="0"/>
      <p:bldP spid="292"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Duplex voice and transitivit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Duplex voice and transitivity</a:t>
            </a:r>
          </a:p>
        </p:txBody>
      </p:sp>
      <p:sp>
        <p:nvSpPr>
          <p:cNvPr id="296"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pic>
        <p:nvPicPr>
          <p:cNvPr id="297" name="Immagine 4" descr="Immagine 4"/>
          <p:cNvPicPr>
            <a:picLocks noChangeAspect="1"/>
          </p:cNvPicPr>
          <p:nvPr/>
        </p:nvPicPr>
        <p:blipFill>
          <a:blip r:embed="rId2"/>
          <a:stretch>
            <a:fillRect/>
          </a:stretch>
        </p:blipFill>
        <p:spPr>
          <a:xfrm>
            <a:off x="1167994" y="2248399"/>
            <a:ext cx="9856012" cy="3539836"/>
          </a:xfrm>
          <a:prstGeom prst="rect">
            <a:avLst/>
          </a:prstGeom>
          <a:ln w="12700">
            <a:miter lim="400000"/>
          </a:ln>
        </p:spPr>
      </p:pic>
      <p:sp>
        <p:nvSpPr>
          <p:cNvPr id="298" name="CasellaDiTesto 5"/>
          <p:cNvSpPr txBox="1"/>
          <p:nvPr/>
        </p:nvSpPr>
        <p:spPr>
          <a:xfrm>
            <a:off x="1763597" y="1548458"/>
            <a:ext cx="5876564" cy="444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800"/>
            </a:lvl1pPr>
          </a:lstStyle>
          <a:p>
            <a:r>
              <a:t>Badjala (Pama-Nyungan; Bell 2003: 131)</a:t>
            </a:r>
          </a:p>
        </p:txBody>
      </p:sp>
      <p:sp>
        <p:nvSpPr>
          <p:cNvPr id="299" name="CasellaDiTesto 6"/>
          <p:cNvSpPr txBox="1"/>
          <p:nvPr/>
        </p:nvSpPr>
        <p:spPr>
          <a:xfrm>
            <a:off x="10206394" y="5832126"/>
            <a:ext cx="1708248"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Evans et al. 2007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9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2" animBg="1" advAuto="0"/>
      <p:bldP spid="298" grpId="1"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ummar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Summary</a:t>
            </a:r>
          </a:p>
        </p:txBody>
      </p:sp>
      <p:sp>
        <p:nvSpPr>
          <p:cNvPr id="302" name="Segnaposto testo 9"/>
          <p:cNvSpPr>
            <a:spLocks noGrp="1"/>
          </p:cNvSpPr>
          <p:nvPr>
            <p:ph type="body" idx="21"/>
          </p:nvPr>
        </p:nvSpPr>
        <p:spPr>
          <a:prstGeom prst="rect">
            <a:avLst/>
          </a:prstGeom>
        </p:spPr>
        <p:txBody>
          <a:bodyPr/>
          <a:lstStyle/>
          <a:p>
            <a:pPr>
              <a:defRPr sz="1800" b="0">
                <a:solidFill>
                  <a:srgbClr val="000000"/>
                </a:solidFill>
              </a:defRPr>
            </a:pPr>
            <a:endParaRPr/>
          </a:p>
        </p:txBody>
      </p:sp>
      <p:graphicFrame>
        <p:nvGraphicFramePr>
          <p:cNvPr id="303" name="Tabella 5"/>
          <p:cNvGraphicFramePr/>
          <p:nvPr/>
        </p:nvGraphicFramePr>
        <p:xfrm>
          <a:off x="949410" y="1324308"/>
          <a:ext cx="10305880" cy="4585555"/>
        </p:xfrm>
        <a:graphic>
          <a:graphicData uri="http://schemas.openxmlformats.org/drawingml/2006/table">
            <a:tbl>
              <a:tblPr firstRow="1" bandRow="1">
                <a:tableStyleId>{4A9BC294-FFE2-49D5-8D69-9E1BD2C41BD5}</a:tableStyleId>
              </a:tblPr>
              <a:tblGrid>
                <a:gridCol w="2333309">
                  <a:extLst>
                    <a:ext uri="{9D8B030D-6E8A-4147-A177-3AD203B41FA5}">
                      <a16:colId xmlns:a16="http://schemas.microsoft.com/office/drawing/2014/main" val="20000"/>
                    </a:ext>
                  </a:extLst>
                </a:gridCol>
                <a:gridCol w="4150088">
                  <a:extLst>
                    <a:ext uri="{9D8B030D-6E8A-4147-A177-3AD203B41FA5}">
                      <a16:colId xmlns:a16="http://schemas.microsoft.com/office/drawing/2014/main" val="20001"/>
                    </a:ext>
                  </a:extLst>
                </a:gridCol>
                <a:gridCol w="3809782">
                  <a:extLst>
                    <a:ext uri="{9D8B030D-6E8A-4147-A177-3AD203B41FA5}">
                      <a16:colId xmlns:a16="http://schemas.microsoft.com/office/drawing/2014/main" val="20002"/>
                    </a:ext>
                  </a:extLst>
                </a:gridCol>
              </a:tblGrid>
              <a:tr h="413122">
                <a:tc>
                  <a:txBody>
                    <a:bodyPr/>
                    <a:lstStyle/>
                    <a:p>
                      <a:pPr algn="l">
                        <a:defRPr sz="2200"/>
                      </a:pPr>
                      <a:endParaRPr/>
                    </a:p>
                  </a:txBody>
                  <a:tcPr marL="45720" marR="45720" horzOverflow="overflow">
                    <a:lnL w="12700">
                      <a:solidFill>
                        <a:srgbClr val="000000"/>
                      </a:solidFill>
                      <a:miter lim="400000"/>
                    </a:lnL>
                    <a:lnT w="12700">
                      <a:solidFill>
                        <a:srgbClr val="000000"/>
                      </a:solidFill>
                      <a:miter lim="400000"/>
                    </a:lnT>
                    <a:lnB w="38100">
                      <a:solidFill>
                        <a:srgbClr val="FFFFFF"/>
                      </a:solidFill>
                      <a:miter lim="400000"/>
                    </a:lnB>
                  </a:tcPr>
                </a:tc>
                <a:tc>
                  <a:txBody>
                    <a:bodyPr/>
                    <a:lstStyle/>
                    <a:p>
                      <a:pPr algn="l">
                        <a:defRPr sz="1800" b="0">
                          <a:solidFill>
                            <a:srgbClr val="000000"/>
                          </a:solidFill>
                        </a:defRPr>
                      </a:pPr>
                      <a:r>
                        <a:rPr sz="2200" b="1">
                          <a:solidFill>
                            <a:srgbClr val="FFFFFF"/>
                          </a:solidFill>
                        </a:rPr>
                        <a:t>Effect on semantic valency</a:t>
                      </a:r>
                    </a:p>
                  </a:txBody>
                  <a:tcPr marL="45720" marR="45720" horzOverflow="overflow">
                    <a:lnT w="12700">
                      <a:solidFill>
                        <a:srgbClr val="000000"/>
                      </a:solidFill>
                      <a:miter lim="400000"/>
                    </a:lnT>
                    <a:lnB w="38100">
                      <a:solidFill>
                        <a:srgbClr val="FFFFFF"/>
                      </a:solidFill>
                      <a:miter lim="400000"/>
                    </a:lnB>
                  </a:tcPr>
                </a:tc>
                <a:tc>
                  <a:txBody>
                    <a:bodyPr/>
                    <a:lstStyle/>
                    <a:p>
                      <a:pPr algn="l">
                        <a:defRPr sz="1800" b="0">
                          <a:solidFill>
                            <a:srgbClr val="000000"/>
                          </a:solidFill>
                        </a:defRPr>
                      </a:pPr>
                      <a:r>
                        <a:rPr sz="2200" b="1">
                          <a:solidFill>
                            <a:srgbClr val="FFFFFF"/>
                          </a:solidFill>
                        </a:rPr>
                        <a:t>Effect of syntactic valency</a:t>
                      </a:r>
                    </a:p>
                  </a:txBody>
                  <a:tcPr marL="45720" marR="45720" horzOverflow="overflow">
                    <a:lnR w="12700">
                      <a:solidFill>
                        <a:srgbClr val="000000"/>
                      </a:solidFill>
                      <a:miter lim="400000"/>
                    </a:lnR>
                    <a:lnT w="12700">
                      <a:solidFill>
                        <a:srgbClr val="000000"/>
                      </a:solidFill>
                      <a:miter lim="400000"/>
                    </a:lnT>
                    <a:lnB w="38100">
                      <a:solidFill>
                        <a:srgbClr val="FFFFFF"/>
                      </a:solidFill>
                      <a:miter lim="400000"/>
                    </a:lnB>
                  </a:tcPr>
                </a:tc>
                <a:extLst>
                  <a:ext uri="{0D108BD9-81ED-4DB2-BD59-A6C34878D82A}">
                    <a16:rowId xmlns:a16="http://schemas.microsoft.com/office/drawing/2014/main" val="10000"/>
                  </a:ext>
                </a:extLst>
              </a:tr>
              <a:tr h="770754">
                <a:tc>
                  <a:txBody>
                    <a:bodyPr/>
                    <a:lstStyle/>
                    <a:p>
                      <a:pPr algn="l">
                        <a:defRPr sz="1800"/>
                      </a:pPr>
                      <a:r>
                        <a:rPr sz="2200" b="1" cap="small"/>
                        <a:t>Passive</a:t>
                      </a:r>
                    </a:p>
                  </a:txBody>
                  <a:tcPr marL="45720" marR="45720" horzOverflow="overflow">
                    <a:lnL w="12700">
                      <a:solidFill>
                        <a:srgbClr val="FFFFFF"/>
                      </a:solidFill>
                      <a:miter lim="400000"/>
                    </a:lnL>
                    <a:lnR w="12700">
                      <a:solidFill>
                        <a:srgbClr val="FFFFFF"/>
                      </a:solidFill>
                      <a:miter lim="400000"/>
                    </a:lnR>
                    <a:lnT w="38100">
                      <a:solidFill>
                        <a:srgbClr val="FFFFFF"/>
                      </a:solidFill>
                      <a:miter lim="400000"/>
                    </a:lnT>
                    <a:lnB w="12700">
                      <a:solidFill>
                        <a:srgbClr val="FFFFFF"/>
                      </a:solidFill>
                      <a:miter lim="400000"/>
                    </a:lnB>
                    <a:solidFill>
                      <a:srgbClr val="FFFFFF"/>
                    </a:solidFill>
                  </a:tcPr>
                </a:tc>
                <a:tc>
                  <a:txBody>
                    <a:bodyPr/>
                    <a:lstStyle/>
                    <a:p>
                      <a:pPr algn="l">
                        <a:defRPr sz="1800"/>
                      </a:pPr>
                      <a:r>
                        <a:rPr sz="2200"/>
                        <a:t>unaltered</a:t>
                      </a:r>
                    </a:p>
                  </a:txBody>
                  <a:tcPr marL="45720" marR="45720" horzOverflow="overflow">
                    <a:lnL w="12700">
                      <a:solidFill>
                        <a:srgbClr val="FFFFFF"/>
                      </a:solidFill>
                      <a:miter lim="400000"/>
                    </a:lnL>
                    <a:lnR w="12700">
                      <a:solidFill>
                        <a:srgbClr val="FFFFFF"/>
                      </a:solidFill>
                      <a:miter lim="400000"/>
                    </a:lnR>
                    <a:lnT w="38100">
                      <a:solidFill>
                        <a:srgbClr val="FFFFFF"/>
                      </a:solidFill>
                      <a:miter lim="400000"/>
                    </a:lnT>
                    <a:lnB w="12700">
                      <a:solidFill>
                        <a:srgbClr val="FFFFFF"/>
                      </a:solidFill>
                      <a:miter lim="400000"/>
                    </a:lnB>
                    <a:solidFill>
                      <a:srgbClr val="FFFFFF"/>
                    </a:solidFill>
                  </a:tcPr>
                </a:tc>
                <a:tc>
                  <a:txBody>
                    <a:bodyPr/>
                    <a:lstStyle/>
                    <a:p>
                      <a:pPr algn="l">
                        <a:defRPr sz="1800"/>
                      </a:pPr>
                      <a:r>
                        <a:rPr sz="2200"/>
                        <a:t>reduction (demotion/suppression of A)</a:t>
                      </a:r>
                    </a:p>
                  </a:txBody>
                  <a:tcPr marL="45720" marR="45720" horzOverflow="overflow">
                    <a:lnL w="12700">
                      <a:solidFill>
                        <a:srgbClr val="FFFFFF"/>
                      </a:solidFill>
                      <a:miter lim="400000"/>
                    </a:lnL>
                    <a:lnR w="12700">
                      <a:solidFill>
                        <a:srgbClr val="FFFFFF"/>
                      </a:solidFill>
                      <a:miter lim="400000"/>
                    </a:lnR>
                    <a:lnT w="38100">
                      <a:solidFill>
                        <a:srgbClr val="FFFFFF"/>
                      </a:solidFill>
                      <a:miter lim="400000"/>
                    </a:lnT>
                    <a:lnB w="12700">
                      <a:solidFill>
                        <a:srgbClr val="FFFFFF"/>
                      </a:solidFill>
                      <a:miter lim="400000"/>
                    </a:lnB>
                    <a:solidFill>
                      <a:srgbClr val="FFFFFF"/>
                    </a:solidFill>
                  </a:tcPr>
                </a:tc>
                <a:extLst>
                  <a:ext uri="{0D108BD9-81ED-4DB2-BD59-A6C34878D82A}">
                    <a16:rowId xmlns:a16="http://schemas.microsoft.com/office/drawing/2014/main" val="10001"/>
                  </a:ext>
                </a:extLst>
              </a:tr>
              <a:tr h="757981">
                <a:tc>
                  <a:txBody>
                    <a:bodyPr/>
                    <a:lstStyle/>
                    <a:p>
                      <a:pPr algn="l">
                        <a:defRPr sz="1800"/>
                      </a:pPr>
                      <a:r>
                        <a:rPr sz="2200" b="1" cap="small"/>
                        <a:t>Antipassive</a:t>
                      </a:r>
                    </a:p>
                  </a:txBody>
                  <a:tcPr marL="45720" marR="4572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tc>
                  <a:txBody>
                    <a:bodyPr/>
                    <a:lstStyle/>
                    <a:p>
                      <a:pPr algn="l">
                        <a:defRPr sz="1800"/>
                      </a:pPr>
                      <a:r>
                        <a:rPr sz="2200"/>
                        <a:t>unaltered</a:t>
                      </a:r>
                    </a:p>
                  </a:txBody>
                  <a:tcPr marL="45720" marR="4572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tc>
                  <a:txBody>
                    <a:bodyPr/>
                    <a:lstStyle/>
                    <a:p>
                      <a:pPr algn="l">
                        <a:defRPr sz="1800"/>
                      </a:pPr>
                      <a:r>
                        <a:rPr sz="2200"/>
                        <a:t>reduction (demotion/suppression of P)</a:t>
                      </a:r>
                    </a:p>
                  </a:txBody>
                  <a:tcPr marL="45720" marR="4572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extLst>
                  <a:ext uri="{0D108BD9-81ED-4DB2-BD59-A6C34878D82A}">
                    <a16:rowId xmlns:a16="http://schemas.microsoft.com/office/drawing/2014/main" val="10002"/>
                  </a:ext>
                </a:extLst>
              </a:tr>
              <a:tr h="757981">
                <a:tc>
                  <a:txBody>
                    <a:bodyPr/>
                    <a:lstStyle/>
                    <a:p>
                      <a:pPr algn="l">
                        <a:defRPr sz="1800"/>
                      </a:pPr>
                      <a:r>
                        <a:rPr sz="2200" b="1" cap="small"/>
                        <a:t>Anticausative</a:t>
                      </a:r>
                    </a:p>
                  </a:txBody>
                  <a:tcPr marL="45720" marR="4572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tc>
                  <a:txBody>
                    <a:bodyPr/>
                    <a:lstStyle/>
                    <a:p>
                      <a:pPr algn="l">
                        <a:defRPr sz="1800"/>
                      </a:pPr>
                      <a:r>
                        <a:rPr sz="2200"/>
                        <a:t>reduction (omission of A)</a:t>
                      </a:r>
                    </a:p>
                  </a:txBody>
                  <a:tcPr marL="45720" marR="4572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tc>
                  <a:txBody>
                    <a:bodyPr/>
                    <a:lstStyle/>
                    <a:p>
                      <a:pPr algn="l">
                        <a:defRPr sz="2200"/>
                      </a:pPr>
                      <a:r>
                        <a:t>reduction (suppression of A)</a:t>
                      </a:r>
                    </a:p>
                  </a:txBody>
                  <a:tcPr marL="45720" marR="4572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extLst>
                  <a:ext uri="{0D108BD9-81ED-4DB2-BD59-A6C34878D82A}">
                    <a16:rowId xmlns:a16="http://schemas.microsoft.com/office/drawing/2014/main" val="10003"/>
                  </a:ext>
                </a:extLst>
              </a:tr>
              <a:tr h="757981">
                <a:tc>
                  <a:txBody>
                    <a:bodyPr/>
                    <a:lstStyle/>
                    <a:p>
                      <a:pPr algn="l">
                        <a:defRPr sz="1800"/>
                      </a:pPr>
                      <a:r>
                        <a:rPr sz="2200" b="1" cap="small"/>
                        <a:t>Reflexive</a:t>
                      </a:r>
                    </a:p>
                  </a:txBody>
                  <a:tcPr marL="45720" marR="4572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tc>
                  <a:txBody>
                    <a:bodyPr/>
                    <a:lstStyle/>
                    <a:p>
                      <a:pPr algn="l">
                        <a:defRPr sz="1800"/>
                      </a:pPr>
                      <a:r>
                        <a:rPr sz="2200"/>
                        <a:t>rearrangement</a:t>
                      </a:r>
                    </a:p>
                  </a:txBody>
                  <a:tcPr marL="45720" marR="4572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tc>
                  <a:txBody>
                    <a:bodyPr/>
                    <a:lstStyle/>
                    <a:p>
                      <a:pPr algn="l">
                        <a:defRPr sz="1800"/>
                      </a:pPr>
                      <a:r>
                        <a:rPr sz="2200"/>
                        <a:t>reduction (suppression of P) or unaltered (nominal reflexives)</a:t>
                      </a:r>
                    </a:p>
                  </a:txBody>
                  <a:tcPr marL="45720" marR="4572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extLst>
                  <a:ext uri="{0D108BD9-81ED-4DB2-BD59-A6C34878D82A}">
                    <a16:rowId xmlns:a16="http://schemas.microsoft.com/office/drawing/2014/main" val="10004"/>
                  </a:ext>
                </a:extLst>
              </a:tr>
              <a:tr h="1115613">
                <a:tc>
                  <a:txBody>
                    <a:bodyPr/>
                    <a:lstStyle/>
                    <a:p>
                      <a:pPr algn="l">
                        <a:defRPr sz="1800"/>
                      </a:pPr>
                      <a:r>
                        <a:rPr sz="2200" b="1" cap="small"/>
                        <a:t>Reciprocal</a:t>
                      </a:r>
                    </a:p>
                  </a:txBody>
                  <a:tcPr marL="45720" marR="4572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tc>
                  <a:txBody>
                    <a:bodyPr/>
                    <a:lstStyle/>
                    <a:p>
                      <a:pPr algn="l">
                        <a:defRPr sz="1800"/>
                      </a:pPr>
                      <a:r>
                        <a:rPr sz="2200"/>
                        <a:t>rearrangement</a:t>
                      </a:r>
                    </a:p>
                  </a:txBody>
                  <a:tcPr marL="45720" marR="4572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tc>
                  <a:txBody>
                    <a:bodyPr/>
                    <a:lstStyle/>
                    <a:p>
                      <a:pPr algn="l">
                        <a:defRPr sz="2200"/>
                      </a:pPr>
                      <a:r>
                        <a:t>reduction (suppression of P) or unaltered (nominal reciprocals)</a:t>
                      </a:r>
                    </a:p>
                  </a:txBody>
                  <a:tcPr marL="45720" marR="4572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FFFFFF"/>
                    </a:solidFill>
                  </a:tcPr>
                </a:tc>
                <a:extLst>
                  <a:ext uri="{0D108BD9-81ED-4DB2-BD59-A6C34878D82A}">
                    <a16:rowId xmlns:a16="http://schemas.microsoft.com/office/drawing/2014/main" val="10005"/>
                  </a:ext>
                </a:extLst>
              </a:tr>
            </a:tbl>
          </a:graphicData>
        </a:graphic>
      </p:graphicFrame>
      <p:sp>
        <p:nvSpPr>
          <p:cNvPr id="304"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Segnaposto contenuto 2"/>
          <p:cNvSpPr txBox="1">
            <a:spLocks noGrp="1"/>
          </p:cNvSpPr>
          <p:nvPr>
            <p:ph type="body" sz="quarter" idx="1"/>
          </p:nvPr>
        </p:nvSpPr>
        <p:spPr>
          <a:xfrm>
            <a:off x="838199" y="408145"/>
            <a:ext cx="8735291" cy="661596"/>
          </a:xfrm>
          <a:prstGeom prst="rect">
            <a:avLst/>
          </a:prstGeom>
        </p:spPr>
        <p:txBody>
          <a:bodyPr>
            <a:normAutofit lnSpcReduction="10000"/>
          </a:bodyPr>
          <a:lstStyle/>
          <a:p>
            <a:r>
              <a:t>Valency</a:t>
            </a:r>
          </a:p>
        </p:txBody>
      </p:sp>
      <p:sp>
        <p:nvSpPr>
          <p:cNvPr id="70" name="Segnaposto testo 9"/>
          <p:cNvSpPr>
            <a:spLocks noGrp="1"/>
          </p:cNvSpPr>
          <p:nvPr>
            <p:ph type="body" idx="21"/>
          </p:nvPr>
        </p:nvSpPr>
        <p:spPr>
          <a:xfrm>
            <a:off x="838199" y="1571403"/>
            <a:ext cx="10042005" cy="412333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algn="ctr" defTabSz="512063">
              <a:lnSpc>
                <a:spcPct val="140000"/>
              </a:lnSpc>
              <a:spcBef>
                <a:spcPts val="700"/>
              </a:spcBef>
              <a:defRPr sz="2464" b="0">
                <a:solidFill>
                  <a:srgbClr val="000000"/>
                </a:solidFill>
              </a:defRPr>
            </a:pPr>
            <a:r>
              <a:t>“Le nœud verbal […] exprime</a:t>
            </a:r>
            <a:r>
              <a:rPr>
                <a:solidFill>
                  <a:schemeClr val="accent2">
                    <a:satOff val="-18194"/>
                    <a:lumOff val="-11215"/>
                  </a:schemeClr>
                </a:solidFill>
              </a:rPr>
              <a:t> </a:t>
            </a:r>
            <a:r>
              <a:rPr b="1">
                <a:solidFill>
                  <a:srgbClr val="B02418"/>
                </a:solidFill>
              </a:rPr>
              <a:t>tout un petit drame</a:t>
            </a:r>
            <a:r>
              <a:t>. Comme un drame en effet, il comporte obligatoirement </a:t>
            </a:r>
            <a:r>
              <a:rPr b="1">
                <a:solidFill>
                  <a:srgbClr val="B02418"/>
                </a:solidFill>
              </a:rPr>
              <a:t>un procès</a:t>
            </a:r>
            <a:r>
              <a:t>, et le plus souvent </a:t>
            </a:r>
            <a:r>
              <a:rPr b="1">
                <a:solidFill>
                  <a:srgbClr val="B02418"/>
                </a:solidFill>
              </a:rPr>
              <a:t>des acteurs et des circonstances</a:t>
            </a:r>
            <a:r>
              <a:t>.” (Tesnière 1959: 102)</a:t>
            </a:r>
          </a:p>
          <a:p>
            <a:pPr algn="ctr" defTabSz="512063">
              <a:lnSpc>
                <a:spcPct val="140000"/>
              </a:lnSpc>
              <a:spcBef>
                <a:spcPts val="800"/>
              </a:spcBef>
              <a:defRPr sz="2464" b="0">
                <a:solidFill>
                  <a:srgbClr val="000000"/>
                </a:solidFill>
              </a:defRPr>
            </a:pPr>
            <a:r>
              <a:t>“It is an undisputed fact that the meaning of a verb is </a:t>
            </a:r>
            <a:r>
              <a:rPr b="1">
                <a:solidFill>
                  <a:srgbClr val="B02418"/>
                </a:solidFill>
              </a:rPr>
              <a:t>inherently</a:t>
            </a:r>
            <a:r>
              <a:t> </a:t>
            </a:r>
            <a:r>
              <a:rPr b="1">
                <a:solidFill>
                  <a:srgbClr val="B02418"/>
                </a:solidFill>
              </a:rPr>
              <a:t>relational</a:t>
            </a:r>
            <a:r>
              <a:t>: it involves one or more entities (or </a:t>
            </a:r>
            <a:r>
              <a:rPr b="1">
                <a:solidFill>
                  <a:srgbClr val="B02418"/>
                </a:solidFill>
              </a:rPr>
              <a:t>arguments</a:t>
            </a:r>
            <a:r>
              <a:t>) that are necessary for the situation it describes to be conceived of. For example, the verb kill makes reference to a killer and a victim, without which any event of killing cannot be conceptualized.” (Perek 2015: 15)</a:t>
            </a:r>
          </a:p>
        </p:txBody>
      </p:sp>
      <p:sp>
        <p:nvSpPr>
          <p:cNvPr id="71" name="Segnaposto numero diapositiva 3"/>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1"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egnaposto contenuto 1"/>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Voice syncretism</a:t>
            </a:r>
          </a:p>
        </p:txBody>
      </p:sp>
      <p:sp>
        <p:nvSpPr>
          <p:cNvPr id="307" name="Segnaposto testo 9"/>
          <p:cNvSpPr>
            <a:spLocks noGrp="1"/>
          </p:cNvSpPr>
          <p:nvPr>
            <p:ph type="body" idx="21"/>
          </p:nvPr>
        </p:nvSpPr>
        <p:spPr>
          <a:xfrm>
            <a:off x="838199" y="2354634"/>
            <a:ext cx="3909502" cy="25127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ctr" defTabSz="777240">
              <a:spcBef>
                <a:spcPts val="800"/>
              </a:spcBef>
              <a:defRPr sz="2975" b="0">
                <a:solidFill>
                  <a:srgbClr val="000000"/>
                </a:solidFill>
              </a:defRPr>
            </a:pPr>
            <a:r>
              <a:t>«Voice syncretism refers to formal verbal marking shared by two or more voice operations»</a:t>
            </a:r>
          </a:p>
          <a:p>
            <a:pPr algn="ctr" defTabSz="777240">
              <a:spcBef>
                <a:spcPts val="800"/>
              </a:spcBef>
              <a:defRPr sz="2975" b="0">
                <a:solidFill>
                  <a:srgbClr val="000000"/>
                </a:solidFill>
              </a:defRPr>
            </a:pPr>
            <a:r>
              <a:t>(Bahrt 2021)</a:t>
            </a:r>
          </a:p>
        </p:txBody>
      </p:sp>
      <p:sp>
        <p:nvSpPr>
          <p:cNvPr id="308" name="Segnaposto numero diapositiva 2"/>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pic>
        <p:nvPicPr>
          <p:cNvPr id="309" name="Schermata 2022-06-23 alle 16.18.46.png" descr="Schermata 2022-06-23 alle 16.18.46.png"/>
          <p:cNvPicPr>
            <a:picLocks noChangeAspect="1"/>
          </p:cNvPicPr>
          <p:nvPr/>
        </p:nvPicPr>
        <p:blipFill>
          <a:blip r:embed="rId2"/>
          <a:srcRect l="401" t="311" r="401" b="311"/>
          <a:stretch>
            <a:fillRect/>
          </a:stretch>
        </p:blipFill>
        <p:spPr>
          <a:xfrm>
            <a:off x="5609092" y="21431"/>
            <a:ext cx="6643750" cy="685780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 grpId="1" animBg="1" advAuto="0"/>
      <p:bldP spid="309" grpId="2"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Titolo diapositiva"/>
          <p:cNvSpPr txBox="1">
            <a:spLocks noGrp="1"/>
          </p:cNvSpPr>
          <p:nvPr>
            <p:ph type="body" sz="quarter" idx="1"/>
          </p:nvPr>
        </p:nvSpPr>
        <p:spPr>
          <a:prstGeom prst="rect">
            <a:avLst/>
          </a:prstGeom>
        </p:spPr>
        <p:txBody>
          <a:bodyPr>
            <a:normAutofit lnSpcReduction="10000"/>
          </a:bodyPr>
          <a:lstStyle/>
          <a:p>
            <a:pPr defTabSz="868680">
              <a:spcBef>
                <a:spcPts val="900"/>
              </a:spcBef>
              <a:defRPr sz="4180"/>
            </a:pPr>
            <a:endParaRPr/>
          </a:p>
        </p:txBody>
      </p:sp>
      <p:sp>
        <p:nvSpPr>
          <p:cNvPr id="312"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313"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314" name="Segnaposto testo 9"/>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r>
              <a:t>3. What is the middle voice?</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The middle voice in Ancient Greek"/>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middle voice in Ancient Greek</a:t>
            </a:r>
          </a:p>
        </p:txBody>
      </p:sp>
      <p:sp>
        <p:nvSpPr>
          <p:cNvPr id="317" name="Segnaposto testo 9"/>
          <p:cNvSpPr>
            <a:spLocks noGrp="1"/>
          </p:cNvSpPr>
          <p:nvPr>
            <p:ph type="body" idx="21"/>
          </p:nvPr>
        </p:nvSpPr>
        <p:spPr>
          <a:xfrm>
            <a:off x="838198" y="1098303"/>
            <a:ext cx="10902789" cy="422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457200">
              <a:lnSpc>
                <a:spcPct val="100000"/>
              </a:lnSpc>
              <a:defRPr sz="2900" b="0">
                <a:solidFill>
                  <a:srgbClr val="000000"/>
                </a:solidFill>
              </a:defRPr>
            </a:pPr>
            <a:r>
              <a:t>Present: </a:t>
            </a:r>
            <a:r>
              <a:rPr b="1">
                <a:solidFill>
                  <a:srgbClr val="B02418"/>
                </a:solidFill>
              </a:rPr>
              <a:t>two voices</a:t>
            </a:r>
          </a:p>
          <a:p>
            <a:pPr defTabSz="457200">
              <a:lnSpc>
                <a:spcPct val="100000"/>
              </a:lnSpc>
              <a:spcBef>
                <a:spcPts val="0"/>
              </a:spcBef>
              <a:defRPr sz="2900" b="0">
                <a:solidFill>
                  <a:srgbClr val="000000"/>
                </a:solidFill>
              </a:defRPr>
            </a:pPr>
            <a:r>
              <a:rPr i="1"/>
              <a:t>lú-</a:t>
            </a:r>
            <a:r>
              <a:rPr i="1">
                <a:solidFill>
                  <a:srgbClr val="B02418"/>
                </a:solidFill>
              </a:rPr>
              <a:t>ō</a:t>
            </a:r>
            <a:r>
              <a:rPr i="1"/>
              <a:t>            </a:t>
            </a:r>
            <a:r>
              <a:t>vs.   </a:t>
            </a:r>
            <a:r>
              <a:rPr i="1"/>
              <a:t>lú-</a:t>
            </a:r>
            <a:r>
              <a:rPr i="1">
                <a:solidFill>
                  <a:srgbClr val="B02418"/>
                </a:solidFill>
              </a:rPr>
              <a:t>omai</a:t>
            </a:r>
          </a:p>
          <a:p>
            <a:pPr defTabSz="457200">
              <a:lnSpc>
                <a:spcPct val="100000"/>
              </a:lnSpc>
              <a:spcBef>
                <a:spcPts val="0"/>
              </a:spcBef>
              <a:defRPr sz="2900" b="0">
                <a:solidFill>
                  <a:srgbClr val="000000"/>
                </a:solidFill>
              </a:defRPr>
            </a:pPr>
            <a:r>
              <a:t>‘I release’          </a:t>
            </a:r>
            <a:r>
              <a:rPr i="1"/>
              <a:t>‘</a:t>
            </a:r>
            <a:r>
              <a:t>I am released, I release myself’</a:t>
            </a:r>
          </a:p>
          <a:p>
            <a:pPr defTabSz="457200">
              <a:lnSpc>
                <a:spcPct val="100000"/>
              </a:lnSpc>
              <a:spcBef>
                <a:spcPts val="600"/>
              </a:spcBef>
              <a:defRPr sz="2900" b="0">
                <a:solidFill>
                  <a:srgbClr val="000000"/>
                </a:solidFill>
              </a:defRPr>
            </a:pPr>
            <a:endParaRPr/>
          </a:p>
          <a:p>
            <a:pPr defTabSz="457200">
              <a:lnSpc>
                <a:spcPct val="100000"/>
              </a:lnSpc>
              <a:defRPr sz="2900" b="0">
                <a:solidFill>
                  <a:srgbClr val="000000"/>
                </a:solidFill>
              </a:defRPr>
            </a:pPr>
            <a:r>
              <a:t>Aorist: </a:t>
            </a:r>
            <a:r>
              <a:rPr b="1">
                <a:solidFill>
                  <a:srgbClr val="B02418"/>
                </a:solidFill>
              </a:rPr>
              <a:t>three voices</a:t>
            </a:r>
            <a:endParaRPr b="1"/>
          </a:p>
          <a:p>
            <a:pPr defTabSz="457200">
              <a:lnSpc>
                <a:spcPct val="100000"/>
              </a:lnSpc>
              <a:spcBef>
                <a:spcPts val="0"/>
              </a:spcBef>
              <a:defRPr sz="2900" b="0">
                <a:solidFill>
                  <a:srgbClr val="000000"/>
                </a:solidFill>
              </a:defRPr>
            </a:pPr>
            <a:r>
              <a:rPr i="1"/>
              <a:t>élus-</a:t>
            </a:r>
            <a:r>
              <a:rPr i="1">
                <a:solidFill>
                  <a:srgbClr val="B02418"/>
                </a:solidFill>
              </a:rPr>
              <a:t>a</a:t>
            </a:r>
            <a:r>
              <a:t>        vs.     </a:t>
            </a:r>
            <a:r>
              <a:rPr i="1"/>
              <a:t>elusá-</a:t>
            </a:r>
            <a:r>
              <a:rPr i="1">
                <a:solidFill>
                  <a:srgbClr val="B02418"/>
                </a:solidFill>
              </a:rPr>
              <a:t>mēn</a:t>
            </a:r>
            <a:r>
              <a:t>               vs.     </a:t>
            </a:r>
            <a:r>
              <a:rPr i="1"/>
              <a:t>elú-</a:t>
            </a:r>
            <a:r>
              <a:rPr i="1">
                <a:solidFill>
                  <a:srgbClr val="B02418"/>
                </a:solidFill>
              </a:rPr>
              <a:t>then</a:t>
            </a:r>
          </a:p>
          <a:p>
            <a:pPr defTabSz="457200">
              <a:lnSpc>
                <a:spcPct val="100000"/>
              </a:lnSpc>
              <a:spcBef>
                <a:spcPts val="0"/>
              </a:spcBef>
              <a:defRPr sz="2900" b="0">
                <a:solidFill>
                  <a:srgbClr val="000000"/>
                </a:solidFill>
              </a:defRPr>
            </a:pPr>
            <a:r>
              <a:rPr i="1">
                <a:solidFill>
                  <a:srgbClr val="B02418"/>
                </a:solidFill>
              </a:rPr>
              <a:t>‘</a:t>
            </a:r>
            <a:r>
              <a:t>I released’          ‘I released myself’          ‘I was released’</a:t>
            </a:r>
            <a:endParaRPr sz="1200"/>
          </a:p>
        </p:txBody>
      </p:sp>
      <p:sp>
        <p:nvSpPr>
          <p:cNvPr id="318"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319" name="Benedetti 2002, 2012, 2014, 2016"/>
          <p:cNvSpPr txBox="1"/>
          <p:nvPr/>
        </p:nvSpPr>
        <p:spPr>
          <a:xfrm>
            <a:off x="9615865" y="5326182"/>
            <a:ext cx="2523770" cy="9849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2400"/>
            </a:lvl1pPr>
          </a:lstStyle>
          <a:p>
            <a:r>
              <a:t>Benedetti 2002, 2012, 2014, 2016</a:t>
            </a:r>
            <a:endParaRPr sz="1200"/>
          </a:p>
        </p:txBody>
      </p:sp>
      <p:sp>
        <p:nvSpPr>
          <p:cNvPr id="320" name="Freccia 11"/>
          <p:cNvSpPr/>
          <p:nvPr/>
        </p:nvSpPr>
        <p:spPr>
          <a:xfrm rot="5400000">
            <a:off x="4043782" y="4660441"/>
            <a:ext cx="617502" cy="464923"/>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B02418"/>
          </a:solidFill>
          <a:ln w="12700">
            <a:miter lim="400000"/>
          </a:ln>
        </p:spPr>
        <p:txBody>
          <a:bodyPr lIns="45719" rIns="45719" anchor="ctr"/>
          <a:lstStyle/>
          <a:p>
            <a:endParaRPr/>
          </a:p>
        </p:txBody>
      </p:sp>
      <p:sp>
        <p:nvSpPr>
          <p:cNvPr id="321" name="mesótēs diáthesis"/>
          <p:cNvSpPr txBox="1"/>
          <p:nvPr/>
        </p:nvSpPr>
        <p:spPr>
          <a:xfrm>
            <a:off x="2372146" y="5212715"/>
            <a:ext cx="3960774" cy="601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ctr" defTabSz="457200">
              <a:defRPr sz="4000" b="1" i="1">
                <a:solidFill>
                  <a:srgbClr val="B02418"/>
                </a:solidFill>
              </a:defRPr>
            </a:lvl1pPr>
          </a:lstStyle>
          <a:p>
            <a:r>
              <a:t>mesótēs diáthesis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1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17">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317">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317">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317">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317">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317">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31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2" nodeType="clickEffect">
                                  <p:stCondLst>
                                    <p:cond delay="0"/>
                                  </p:stCondLst>
                                  <p:iterate>
                                    <p:tmAbs val="0"/>
                                  </p:iterate>
                                  <p:childTnLst>
                                    <p:set>
                                      <p:cBhvr>
                                        <p:cTn id="34" fill="hold"/>
                                        <p:tgtEl>
                                          <p:spTgt spid="3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3" nodeType="clickEffect">
                                  <p:stCondLst>
                                    <p:cond delay="0"/>
                                  </p:stCondLst>
                                  <p:iterate>
                                    <p:tmAbs val="0"/>
                                  </p:iterate>
                                  <p:childTnLst>
                                    <p:set>
                                      <p:cBhvr>
                                        <p:cTn id="38" fill="hold"/>
                                        <p:tgtEl>
                                          <p:spTgt spid="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 grpId="1" build="p" bldLvl="5" animBg="1" advAuto="0"/>
      <p:bldP spid="320" grpId="2" animBg="1" advAuto="0"/>
      <p:bldP spid="321" grpId="3"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Titolo diapositiva"/>
          <p:cNvSpPr txBox="1">
            <a:spLocks noGrp="1"/>
          </p:cNvSpPr>
          <p:nvPr>
            <p:ph type="body" sz="quarter" idx="1"/>
          </p:nvPr>
        </p:nvSpPr>
        <p:spPr>
          <a:prstGeom prst="rect">
            <a:avLst/>
          </a:prstGeom>
        </p:spPr>
        <p:txBody>
          <a:bodyPr>
            <a:normAutofit lnSpcReduction="10000"/>
          </a:bodyPr>
          <a:lstStyle/>
          <a:p>
            <a:pPr defTabSz="868680">
              <a:spcBef>
                <a:spcPts val="900"/>
              </a:spcBef>
              <a:defRPr sz="4180"/>
            </a:pPr>
            <a:endParaRPr/>
          </a:p>
        </p:txBody>
      </p:sp>
      <p:sp>
        <p:nvSpPr>
          <p:cNvPr id="324"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325"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pic>
        <p:nvPicPr>
          <p:cNvPr id="326" name="Immagine" descr="Immagine"/>
          <p:cNvPicPr>
            <a:picLocks noChangeAspect="1"/>
          </p:cNvPicPr>
          <p:nvPr/>
        </p:nvPicPr>
        <p:blipFill>
          <a:blip r:embed="rId2"/>
          <a:stretch>
            <a:fillRect/>
          </a:stretch>
        </p:blipFill>
        <p:spPr>
          <a:xfrm>
            <a:off x="-140465" y="236457"/>
            <a:ext cx="12472930" cy="5495885"/>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he Indo-European middl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Indo-European middle</a:t>
            </a:r>
          </a:p>
        </p:txBody>
      </p:sp>
      <p:sp>
        <p:nvSpPr>
          <p:cNvPr id="329"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sp>
        <p:nvSpPr>
          <p:cNvPr id="330" name="Ancient grammarians:…"/>
          <p:cNvSpPr txBox="1"/>
          <p:nvPr/>
        </p:nvSpPr>
        <p:spPr>
          <a:xfrm>
            <a:off x="838199" y="1393470"/>
            <a:ext cx="4873040" cy="30718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just" defTabSz="457200">
              <a:lnSpc>
                <a:spcPts val="5000"/>
              </a:lnSpc>
              <a:spcBef>
                <a:spcPts val="200"/>
              </a:spcBef>
              <a:defRPr sz="3300" b="1">
                <a:solidFill>
                  <a:srgbClr val="B02418"/>
                </a:solidFill>
              </a:defRPr>
            </a:pPr>
            <a:r>
              <a:t>Ancient grammarians</a:t>
            </a:r>
            <a:r>
              <a:rPr b="0"/>
              <a:t>: </a:t>
            </a:r>
          </a:p>
          <a:p>
            <a:pPr algn="just" defTabSz="457200">
              <a:lnSpc>
                <a:spcPts val="5000"/>
              </a:lnSpc>
              <a:defRPr sz="3300" i="1"/>
            </a:pPr>
            <a:r>
              <a:rPr i="0"/>
              <a:t>•</a:t>
            </a:r>
            <a:r>
              <a:t> mesótēs diáthesis </a:t>
            </a:r>
            <a:r>
              <a:rPr i="0"/>
              <a:t>(Greek) </a:t>
            </a:r>
          </a:p>
          <a:p>
            <a:pPr algn="just" defTabSz="457200">
              <a:lnSpc>
                <a:spcPts val="5000"/>
              </a:lnSpc>
              <a:defRPr sz="3300" i="1"/>
            </a:pPr>
            <a:r>
              <a:rPr i="0"/>
              <a:t>• </a:t>
            </a:r>
            <a:r>
              <a:t>vox media </a:t>
            </a:r>
            <a:r>
              <a:rPr i="0"/>
              <a:t>(Latin)</a:t>
            </a:r>
          </a:p>
          <a:p>
            <a:pPr algn="just" defTabSz="457200">
              <a:lnSpc>
                <a:spcPts val="5000"/>
              </a:lnSpc>
              <a:defRPr sz="3300" i="1"/>
            </a:pPr>
            <a:r>
              <a:rPr i="0"/>
              <a:t>•</a:t>
            </a:r>
            <a:r>
              <a:t> ātmanēpada </a:t>
            </a:r>
            <a:r>
              <a:rPr i="0"/>
              <a:t>(Sanskrit)</a:t>
            </a:r>
          </a:p>
          <a:p>
            <a:pPr defTabSz="457200">
              <a:lnSpc>
                <a:spcPts val="4600"/>
              </a:lnSpc>
              <a:spcBef>
                <a:spcPts val="200"/>
              </a:spcBef>
              <a:defRPr sz="3000"/>
            </a:pPr>
            <a:endParaRPr i="0"/>
          </a:p>
        </p:txBody>
      </p:sp>
      <p:sp>
        <p:nvSpPr>
          <p:cNvPr id="331" name="Neogrammarians: Medium as set of inflectional endings of Indo-European languages (Bopp 1816, Brugmann 1889, Delbrück 1897; see Benedetti 2016, Signes Codoñer 2016)"/>
          <p:cNvSpPr txBox="1"/>
          <p:nvPr/>
        </p:nvSpPr>
        <p:spPr>
          <a:xfrm>
            <a:off x="6384388" y="1393470"/>
            <a:ext cx="5106443" cy="338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defTabSz="457200">
              <a:defRPr sz="3000"/>
            </a:pPr>
            <a:r>
              <a:rPr b="1">
                <a:solidFill>
                  <a:srgbClr val="B02418"/>
                </a:solidFill>
              </a:rPr>
              <a:t>Neogrammarians</a:t>
            </a:r>
            <a:r>
              <a:rPr b="1"/>
              <a:t>: </a:t>
            </a:r>
            <a:r>
              <a:rPr i="1"/>
              <a:t>Medium</a:t>
            </a:r>
            <a:r>
              <a:t> as set of inflectional endings of Indo-European languages (Bopp 1816, Brugmann 1889, Delbrück 1897; see Benedetti 2016, Signes Codoñer 2016)</a:t>
            </a:r>
          </a:p>
        </p:txBody>
      </p:sp>
      <p:sp>
        <p:nvSpPr>
          <p:cNvPr id="332" name="Morphological approach: the ‘middle’ is an inflectional set of ending of the verbal paradigm of ancient IE languages"/>
          <p:cNvSpPr txBox="1"/>
          <p:nvPr/>
        </p:nvSpPr>
        <p:spPr>
          <a:xfrm>
            <a:off x="701170" y="4517134"/>
            <a:ext cx="10789661" cy="19872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3500"/>
            </a:pPr>
            <a:r>
              <a:rPr b="1">
                <a:solidFill>
                  <a:srgbClr val="B02418"/>
                </a:solidFill>
              </a:rPr>
              <a:t>Morphological approach</a:t>
            </a:r>
            <a:r>
              <a:t>: the ‘middle’ is an </a:t>
            </a:r>
            <a:r>
              <a:rPr b="1">
                <a:solidFill>
                  <a:srgbClr val="B02418"/>
                </a:solidFill>
              </a:rPr>
              <a:t>inflectional</a:t>
            </a:r>
            <a:r>
              <a:rPr b="1"/>
              <a:t> </a:t>
            </a:r>
            <a:r>
              <a:t>set of ending of the verbal paradigm of ancient IE languages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 grpId="1" animBg="1" advAuto="0"/>
      <p:bldP spid="331" grpId="2" animBg="1" advAuto="0"/>
      <p:bldP spid="332" grpId="3"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The Indo-European middl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Indo-European middle</a:t>
            </a:r>
          </a:p>
        </p:txBody>
      </p:sp>
      <p:sp>
        <p:nvSpPr>
          <p:cNvPr id="335" name="Segnaposto testo 9"/>
          <p:cNvSpPr>
            <a:spLocks noGrp="1"/>
          </p:cNvSpPr>
          <p:nvPr>
            <p:ph type="body" idx="21"/>
          </p:nvPr>
        </p:nvSpPr>
        <p:spPr>
          <a:xfrm>
            <a:off x="838198" y="1411624"/>
            <a:ext cx="10515604" cy="439880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77500" lnSpcReduction="20000"/>
          </a:bodyPr>
          <a:lstStyle/>
          <a:p>
            <a:pPr marL="89001" indent="-89001" algn="just" defTabSz="333756">
              <a:lnSpc>
                <a:spcPts val="3800"/>
              </a:lnSpc>
              <a:spcBef>
                <a:spcPts val="100"/>
              </a:spcBef>
              <a:defRPr sz="2555" b="0">
                <a:solidFill>
                  <a:srgbClr val="000000"/>
                </a:solidFill>
              </a:defRPr>
            </a:pPr>
            <a:r>
              <a:rPr b="1">
                <a:solidFill>
                  <a:srgbClr val="B02418"/>
                </a:solidFill>
              </a:rPr>
              <a:t>Two groups</a:t>
            </a:r>
            <a:r>
              <a:rPr b="1"/>
              <a:t> </a:t>
            </a:r>
            <a:r>
              <a:t>of middle verbs in IE (Bopp 1816, Brugmann 1889, Delbrück 1897)</a:t>
            </a:r>
          </a:p>
          <a:p>
            <a:pPr marL="89001" indent="-89001" algn="just" defTabSz="333756">
              <a:lnSpc>
                <a:spcPts val="3800"/>
              </a:lnSpc>
              <a:spcBef>
                <a:spcPts val="100"/>
              </a:spcBef>
              <a:defRPr sz="2555" b="0">
                <a:solidFill>
                  <a:srgbClr val="000000"/>
                </a:solidFill>
              </a:defRPr>
            </a:pPr>
            <a:endParaRPr/>
          </a:p>
          <a:p>
            <a:pPr marL="390357" indent="-390357" algn="just" defTabSz="333756">
              <a:lnSpc>
                <a:spcPts val="3800"/>
              </a:lnSpc>
              <a:spcBef>
                <a:spcPts val="0"/>
              </a:spcBef>
              <a:buSzPct val="100000"/>
              <a:buAutoNum type="alphaUcPeriod"/>
              <a:defRPr sz="2555" b="0">
                <a:solidFill>
                  <a:srgbClr val="000000"/>
                </a:solidFill>
              </a:defRPr>
            </a:pPr>
            <a:r>
              <a:rPr b="1">
                <a:solidFill>
                  <a:srgbClr val="B02418"/>
                </a:solidFill>
              </a:rPr>
              <a:t>Non-oppositional</a:t>
            </a:r>
            <a:r>
              <a:rPr b="1"/>
              <a:t> </a:t>
            </a:r>
            <a:r>
              <a:t>middle verbs (</a:t>
            </a:r>
            <a:r>
              <a:rPr i="1"/>
              <a:t>media tantum, deponents</a:t>
            </a:r>
            <a:r>
              <a:t>): verbs that occur in the middle voice only. These include spontaneous change-of-state events, states, and event that involve high degree of affectedness/self-involvement.</a:t>
            </a:r>
          </a:p>
          <a:p>
            <a:pPr algn="just" defTabSz="333756">
              <a:lnSpc>
                <a:spcPts val="3800"/>
              </a:lnSpc>
              <a:spcBef>
                <a:spcPts val="0"/>
              </a:spcBef>
              <a:defRPr sz="2555" b="0">
                <a:solidFill>
                  <a:srgbClr val="000000"/>
                </a:solidFill>
              </a:defRPr>
            </a:pPr>
            <a:endParaRPr/>
          </a:p>
          <a:p>
            <a:pPr marL="390357" indent="-390357" algn="just" defTabSz="333756">
              <a:lnSpc>
                <a:spcPts val="3800"/>
              </a:lnSpc>
              <a:spcBef>
                <a:spcPts val="0"/>
              </a:spcBef>
              <a:buSzPct val="100000"/>
              <a:buAutoNum type="alphaUcPeriod" startAt="2"/>
              <a:defRPr sz="2555" b="0">
                <a:solidFill>
                  <a:srgbClr val="000000"/>
                </a:solidFill>
              </a:defRPr>
            </a:pPr>
            <a:r>
              <a:rPr b="1">
                <a:solidFill>
                  <a:srgbClr val="B02418"/>
                </a:solidFill>
              </a:rPr>
              <a:t>Oppositional</a:t>
            </a:r>
            <a:r>
              <a:t> middle verbs: verbs that occur both in the active and in the middle voice. With these verbs the opposition is functionally motivated (e.g. reflexive, selfbenefactive, anticausative, passive, reciprocal, impersonal functions)</a:t>
            </a:r>
          </a:p>
        </p:txBody>
      </p:sp>
      <p:sp>
        <p:nvSpPr>
          <p:cNvPr id="33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3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35">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335">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3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3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1" build="p" bldLvl="5"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The Indo-European middle: Greek"/>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Indo-European middle: Greek</a:t>
            </a:r>
          </a:p>
        </p:txBody>
      </p:sp>
      <p:sp>
        <p:nvSpPr>
          <p:cNvPr id="339"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defTabSz="402336">
              <a:lnSpc>
                <a:spcPct val="100000"/>
              </a:lnSpc>
              <a:spcBef>
                <a:spcPts val="800"/>
              </a:spcBef>
              <a:defRPr sz="2816" b="0">
                <a:solidFill>
                  <a:srgbClr val="000000"/>
                </a:solidFill>
              </a:defRPr>
            </a:pPr>
            <a:r>
              <a:t>A. </a:t>
            </a:r>
            <a:r>
              <a:rPr b="1">
                <a:solidFill>
                  <a:srgbClr val="B02418"/>
                </a:solidFill>
              </a:rPr>
              <a:t>Non-oppositional middles</a:t>
            </a:r>
            <a:r>
              <a:t> </a:t>
            </a:r>
            <a:r>
              <a:rPr i="1"/>
              <a:t>(media tantum</a:t>
            </a:r>
            <a:r>
              <a:t>): </a:t>
            </a:r>
            <a:endParaRPr sz="1056"/>
          </a:p>
          <a:p>
            <a:pPr algn="just" defTabSz="402336">
              <a:lnSpc>
                <a:spcPct val="100000"/>
              </a:lnSpc>
              <a:spcBef>
                <a:spcPts val="0"/>
              </a:spcBef>
              <a:defRPr sz="2816" b="0">
                <a:solidFill>
                  <a:srgbClr val="000000"/>
                </a:solidFill>
              </a:defRPr>
            </a:pPr>
            <a:r>
              <a:rPr i="1"/>
              <a:t>hê</a:t>
            </a:r>
            <a:r>
              <a:rPr b="1" i="1"/>
              <a:t>mai</a:t>
            </a:r>
            <a:r>
              <a:t>’ ‘sit’, </a:t>
            </a:r>
            <a:r>
              <a:rPr i="1"/>
              <a:t>keî</a:t>
            </a:r>
            <a:r>
              <a:rPr b="1" i="1"/>
              <a:t>mai</a:t>
            </a:r>
            <a:r>
              <a:t> ‘lie’, </a:t>
            </a:r>
            <a:r>
              <a:rPr i="1"/>
              <a:t>kínu</a:t>
            </a:r>
            <a:r>
              <a:rPr b="1" i="1"/>
              <a:t>mai</a:t>
            </a:r>
            <a:r>
              <a:t> ‘move’, </a:t>
            </a:r>
            <a:r>
              <a:rPr i="1"/>
              <a:t>skúz</a:t>
            </a:r>
            <a:r>
              <a:rPr b="1" i="1"/>
              <a:t>omai</a:t>
            </a:r>
            <a:r>
              <a:t> ‘be angry’, </a:t>
            </a:r>
            <a:r>
              <a:rPr i="1"/>
              <a:t>mákh</a:t>
            </a:r>
            <a:r>
              <a:rPr b="1" i="1"/>
              <a:t>omai</a:t>
            </a:r>
            <a:r>
              <a:rPr b="1"/>
              <a:t> </a:t>
            </a:r>
            <a:r>
              <a:t>‘fight’</a:t>
            </a:r>
          </a:p>
          <a:p>
            <a:pPr algn="just" defTabSz="402336">
              <a:lnSpc>
                <a:spcPct val="100000"/>
              </a:lnSpc>
              <a:spcBef>
                <a:spcPts val="0"/>
              </a:spcBef>
              <a:defRPr sz="2816" b="0">
                <a:solidFill>
                  <a:srgbClr val="000000"/>
                </a:solidFill>
              </a:defRPr>
            </a:pPr>
            <a:endParaRPr sz="1056"/>
          </a:p>
          <a:p>
            <a:pPr defTabSz="402336">
              <a:lnSpc>
                <a:spcPct val="100000"/>
              </a:lnSpc>
              <a:spcBef>
                <a:spcPts val="0"/>
              </a:spcBef>
              <a:defRPr sz="1056" b="0">
                <a:solidFill>
                  <a:srgbClr val="000000"/>
                </a:solidFill>
              </a:defRPr>
            </a:pPr>
            <a:endParaRPr sz="1056"/>
          </a:p>
          <a:p>
            <a:pPr defTabSz="402336">
              <a:lnSpc>
                <a:spcPct val="100000"/>
              </a:lnSpc>
              <a:spcBef>
                <a:spcPts val="800"/>
              </a:spcBef>
              <a:defRPr sz="2816" b="0">
                <a:solidFill>
                  <a:srgbClr val="000000"/>
                </a:solidFill>
              </a:defRPr>
            </a:pPr>
            <a:r>
              <a:t>B. </a:t>
            </a:r>
            <a:r>
              <a:rPr b="1">
                <a:solidFill>
                  <a:srgbClr val="B02418"/>
                </a:solidFill>
              </a:rPr>
              <a:t>Oppositional middles</a:t>
            </a:r>
            <a:r>
              <a:t> (voice alternation): </a:t>
            </a:r>
            <a:endParaRPr sz="1056"/>
          </a:p>
          <a:p>
            <a:pPr marL="282341" indent="-282341" defTabSz="402336">
              <a:lnSpc>
                <a:spcPct val="100000"/>
              </a:lnSpc>
              <a:spcBef>
                <a:spcPts val="0"/>
              </a:spcBef>
              <a:buSzPct val="100000"/>
              <a:buChar char="•"/>
              <a:defRPr sz="2816" b="0">
                <a:solidFill>
                  <a:srgbClr val="000000"/>
                </a:solidFill>
              </a:defRPr>
            </a:pPr>
            <a:r>
              <a:rPr i="1"/>
              <a:t>phtheírō</a:t>
            </a:r>
            <a:r>
              <a:t> ‘ruin’    —&gt;   </a:t>
            </a:r>
            <a:r>
              <a:rPr i="1"/>
              <a:t>phtheír</a:t>
            </a:r>
            <a:r>
              <a:rPr b="1" i="1"/>
              <a:t>omai</a:t>
            </a:r>
            <a:r>
              <a:rPr b="1"/>
              <a:t> </a:t>
            </a:r>
            <a:r>
              <a:t>‘get ruined’  </a:t>
            </a:r>
            <a:endParaRPr sz="1056"/>
          </a:p>
          <a:p>
            <a:pPr marL="282341" indent="-282341" defTabSz="402336">
              <a:lnSpc>
                <a:spcPct val="100000"/>
              </a:lnSpc>
              <a:spcBef>
                <a:spcPts val="0"/>
              </a:spcBef>
              <a:buSzPct val="100000"/>
              <a:buChar char="•"/>
              <a:defRPr sz="2816" b="0">
                <a:solidFill>
                  <a:srgbClr val="000000"/>
                </a:solidFill>
              </a:defRPr>
            </a:pPr>
            <a:r>
              <a:rPr i="1"/>
              <a:t>kóptō</a:t>
            </a:r>
            <a:r>
              <a:t> ‘hit’           —&gt;   </a:t>
            </a:r>
            <a:r>
              <a:rPr i="1"/>
              <a:t>kópt</a:t>
            </a:r>
            <a:r>
              <a:rPr b="1" i="1"/>
              <a:t>omai</a:t>
            </a:r>
            <a:r>
              <a:t> ‘hit oneself’ </a:t>
            </a:r>
            <a:endParaRPr sz="1056"/>
          </a:p>
          <a:p>
            <a:pPr marL="282341" indent="-282341" defTabSz="402336">
              <a:lnSpc>
                <a:spcPct val="100000"/>
              </a:lnSpc>
              <a:spcBef>
                <a:spcPts val="0"/>
              </a:spcBef>
              <a:buSzPct val="100000"/>
              <a:buChar char="•"/>
              <a:defRPr sz="2816" b="0">
                <a:solidFill>
                  <a:srgbClr val="000000"/>
                </a:solidFill>
              </a:defRPr>
            </a:pPr>
            <a:r>
              <a:rPr i="1"/>
              <a:t>dikázō</a:t>
            </a:r>
            <a:r>
              <a:t> ‘judge’     —&gt;   </a:t>
            </a:r>
            <a:r>
              <a:rPr i="1"/>
              <a:t>dikáz</a:t>
            </a:r>
            <a:r>
              <a:rPr b="1" i="1"/>
              <a:t>omai</a:t>
            </a:r>
            <a:r>
              <a:t> ‘be judged’ </a:t>
            </a:r>
            <a:endParaRPr sz="1056"/>
          </a:p>
          <a:p>
            <a:pPr marL="282341" indent="-282341" defTabSz="402336">
              <a:lnSpc>
                <a:spcPct val="100000"/>
              </a:lnSpc>
              <a:spcBef>
                <a:spcPts val="0"/>
              </a:spcBef>
              <a:buSzPct val="100000"/>
              <a:buChar char="•"/>
              <a:defRPr sz="2816" b="0">
                <a:solidFill>
                  <a:srgbClr val="000000"/>
                </a:solidFill>
              </a:defRPr>
            </a:pPr>
            <a:r>
              <a:rPr i="1"/>
              <a:t>outázō</a:t>
            </a:r>
            <a:r>
              <a:t> ‘wound’  —&gt;   </a:t>
            </a:r>
            <a:r>
              <a:rPr i="1"/>
              <a:t>outáz</a:t>
            </a:r>
            <a:r>
              <a:rPr b="1" i="1"/>
              <a:t>onto</a:t>
            </a:r>
            <a:r>
              <a:t> ‘wound one another’ </a:t>
            </a:r>
            <a:endParaRPr sz="1056"/>
          </a:p>
        </p:txBody>
      </p:sp>
      <p:sp>
        <p:nvSpPr>
          <p:cNvPr id="340"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3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39">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339">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3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33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33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33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iterate>
                                    <p:tmAbs val="0"/>
                                  </p:iterate>
                                  <p:childTnLst>
                                    <p:set>
                                      <p:cBhvr>
                                        <p:cTn id="34" fill="hold"/>
                                        <p:tgtEl>
                                          <p:spTgt spid="33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iterate>
                                    <p:tmAbs val="0"/>
                                  </p:iterate>
                                  <p:childTnLst>
                                    <p:set>
                                      <p:cBhvr>
                                        <p:cTn id="38" fill="hold"/>
                                        <p:tgtEl>
                                          <p:spTgt spid="339">
                                            <p:txEl>
                                              <p:pRg st="8" end="8"/>
                                            </p:txEl>
                                          </p:spTgt>
                                        </p:tgtEl>
                                        <p:attrNameLst>
                                          <p:attrName>style.visibility</p:attrName>
                                        </p:attrNameLst>
                                      </p:cBhvr>
                                      <p:to>
                                        <p:strVal val="visible"/>
                                      </p:to>
                                    </p:set>
                                  </p:childTnLst>
                                </p:cTn>
                              </p:par>
                            </p:childTnLst>
                          </p:cTn>
                        </p:par>
                        <p:par>
                          <p:cTn id="39" fill="hold">
                            <p:stCondLst>
                              <p:cond delay="0"/>
                            </p:stCondLst>
                            <p:childTnLst>
                              <p:par>
                                <p:cTn id="40" presetID="1" presetClass="entr" presetSubtype="0" fill="hold" grpId="1" nodeType="afterEffect">
                                  <p:stCondLst>
                                    <p:cond delay="0"/>
                                  </p:stCondLst>
                                  <p:iterate>
                                    <p:tmAbs val="0"/>
                                  </p:iterate>
                                  <p:childTnLst>
                                    <p:set>
                                      <p:cBhvr>
                                        <p:cTn id="41" fill="hold"/>
                                        <p:tgtEl>
                                          <p:spTgt spid="33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 grpId="1" build="p" bldLvl="5"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he self-benefactive middle: Greek and Indo-Aryan"/>
          <p:cNvSpPr txBox="1">
            <a:spLocks noGrp="1"/>
          </p:cNvSpPr>
          <p:nvPr>
            <p:ph type="body" sz="quarter" idx="1"/>
          </p:nvPr>
        </p:nvSpPr>
        <p:spPr>
          <a:prstGeom prst="rect">
            <a:avLst/>
          </a:prstGeom>
        </p:spPr>
        <p:txBody>
          <a:bodyPr/>
          <a:lstStyle>
            <a:lvl1pPr defTabSz="667512">
              <a:spcBef>
                <a:spcPts val="700"/>
              </a:spcBef>
              <a:defRPr sz="3212"/>
            </a:lvl1pPr>
          </a:lstStyle>
          <a:p>
            <a:r>
              <a:t>The self-benefactive middle: Greek and Indo-Aryan</a:t>
            </a:r>
          </a:p>
        </p:txBody>
      </p:sp>
      <p:sp>
        <p:nvSpPr>
          <p:cNvPr id="343"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sp>
        <p:nvSpPr>
          <p:cNvPr id="344" name="autoû nautilloménoisi édōke khṓrous enidrúsasthai bōmoùs kaì teména theoîsi…"/>
          <p:cNvSpPr txBox="1"/>
          <p:nvPr/>
        </p:nvSpPr>
        <p:spPr>
          <a:xfrm>
            <a:off x="812506" y="1207642"/>
            <a:ext cx="10566989" cy="3495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09969" indent="-409969" defTabSz="457200">
              <a:buSzPct val="100000"/>
              <a:buAutoNum type="arabicParenBoth"/>
              <a:defRPr sz="2700"/>
            </a:pPr>
            <a:r>
              <a:t> </a:t>
            </a:r>
            <a:r>
              <a:rPr i="1"/>
              <a:t>autoû nautilloménoisi édōke khṓrous </a:t>
            </a:r>
            <a:r>
              <a:rPr b="1" i="1"/>
              <a:t>enidrúsasthai</a:t>
            </a:r>
            <a:r>
              <a:rPr i="1"/>
              <a:t> bōmoùs kaì teména theoîsi</a:t>
            </a:r>
          </a:p>
          <a:p>
            <a:pPr lvl="2" indent="457200" defTabSz="457200">
              <a:spcBef>
                <a:spcPts val="1000"/>
              </a:spcBef>
              <a:defRPr sz="2700"/>
            </a:pPr>
            <a:r>
              <a:t>‘To the sailors that arrived there, he granted land to build temples to their own gods.’ (Hdt. 2.178.1)  cf. </a:t>
            </a:r>
            <a:r>
              <a:rPr i="1"/>
              <a:t>enidrúō </a:t>
            </a:r>
            <a:r>
              <a:t>‘build’</a:t>
            </a:r>
          </a:p>
          <a:p>
            <a:pPr marL="409969" indent="-409969" defTabSz="457200">
              <a:buSzPct val="100000"/>
              <a:buAutoNum type="arabicParenBoth"/>
              <a:defRPr sz="2700"/>
            </a:pPr>
            <a:r>
              <a:rPr i="1"/>
              <a:t>yó yájā</a:t>
            </a:r>
            <a:r>
              <a:rPr b="1" i="1"/>
              <a:t>ti</a:t>
            </a:r>
            <a:r>
              <a:rPr i="1"/>
              <a:t> yájā</a:t>
            </a:r>
            <a:r>
              <a:rPr b="1" i="1"/>
              <a:t>te</a:t>
            </a:r>
            <a:r>
              <a:rPr i="1"/>
              <a:t> ít </a:t>
            </a:r>
          </a:p>
          <a:p>
            <a:pPr lvl="2" indent="457200" defTabSz="457200">
              <a:defRPr sz="2700"/>
            </a:pPr>
            <a:r>
              <a:t>‘Who offers a sacrifice (to the god) for someone else or on their own behalf.’ (RV 8.31.1)</a:t>
            </a:r>
          </a:p>
        </p:txBody>
      </p:sp>
      <p:sp>
        <p:nvSpPr>
          <p:cNvPr id="345" name="«The self-beneficent meaning was one of the main functions of the Vedic, and, in general, ancient Indo-European middle (presumably going back to the proto-language).» (Kulikov 2008: 172)"/>
          <p:cNvSpPr txBox="1"/>
          <p:nvPr/>
        </p:nvSpPr>
        <p:spPr>
          <a:xfrm>
            <a:off x="1101728" y="4538305"/>
            <a:ext cx="9988544" cy="1313964"/>
          </a:xfrm>
          <a:prstGeom prst="rect">
            <a:avLst/>
          </a:prstGeom>
          <a:ln w="38100">
            <a:solidFill>
              <a:srgbClr val="AD5B24"/>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2600"/>
            </a:pPr>
            <a:r>
              <a:t>«The self-beneficent meaning was one of the </a:t>
            </a:r>
            <a:r>
              <a:rPr b="1">
                <a:solidFill>
                  <a:srgbClr val="B02418"/>
                </a:solidFill>
              </a:rPr>
              <a:t>main functions</a:t>
            </a:r>
            <a:r>
              <a:rPr b="1"/>
              <a:t> </a:t>
            </a:r>
            <a:r>
              <a:t>of the Vedic, and, in general, ancient Indo-European middle (presumably going back to the proto-language).» (Kulikov 2008: 172)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4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44">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344">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344">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344">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2" nodeType="clickEffect">
                                  <p:stCondLst>
                                    <p:cond delay="0"/>
                                  </p:stCondLst>
                                  <p:iterate>
                                    <p:tmAbs val="0"/>
                                  </p:iterate>
                                  <p:childTnLst>
                                    <p:set>
                                      <p:cBhvr>
                                        <p:cTn id="25" fill="hold"/>
                                        <p:tgtEl>
                                          <p:spTgt spid="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1" build="p" bldLvl="5" animBg="1" advAuto="0"/>
      <p:bldP spid="345" grpId="2"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The function of the IE middl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function of the IE middle?</a:t>
            </a:r>
          </a:p>
        </p:txBody>
      </p:sp>
      <p:sp>
        <p:nvSpPr>
          <p:cNvPr id="348"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sp>
        <p:nvSpPr>
          <p:cNvPr id="349" name="oppositional"/>
          <p:cNvSpPr txBox="1"/>
          <p:nvPr/>
        </p:nvSpPr>
        <p:spPr>
          <a:xfrm>
            <a:off x="2011827" y="1213635"/>
            <a:ext cx="3327599" cy="1167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0" tIns="381000" rIns="381000" bIns="381000">
            <a:spAutoFit/>
          </a:bodyPr>
          <a:lstStyle>
            <a:lvl1pPr>
              <a:defRPr sz="4000" b="1" cap="small">
                <a:solidFill>
                  <a:srgbClr val="B02418"/>
                </a:solidFill>
              </a:defRPr>
            </a:lvl1pPr>
          </a:lstStyle>
          <a:p>
            <a:r>
              <a:t>oppositional</a:t>
            </a:r>
          </a:p>
        </p:txBody>
      </p:sp>
      <p:sp>
        <p:nvSpPr>
          <p:cNvPr id="350" name="non-oppositional"/>
          <p:cNvSpPr txBox="1"/>
          <p:nvPr/>
        </p:nvSpPr>
        <p:spPr>
          <a:xfrm>
            <a:off x="6090028" y="1161347"/>
            <a:ext cx="4293345" cy="127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0" tIns="381000" rIns="381000" bIns="381000">
            <a:spAutoFit/>
          </a:bodyPr>
          <a:lstStyle>
            <a:lvl1pPr>
              <a:defRPr sz="4000" b="1" cap="small">
                <a:solidFill>
                  <a:srgbClr val="EE3E40"/>
                </a:solidFill>
              </a:defRPr>
            </a:lvl1pPr>
          </a:lstStyle>
          <a:p>
            <a:r>
              <a:t>non-oppositional</a:t>
            </a:r>
          </a:p>
        </p:txBody>
      </p:sp>
      <p:sp>
        <p:nvSpPr>
          <p:cNvPr id="351" name="Meillet (1937: 244): subject affectedness…"/>
          <p:cNvSpPr txBox="1"/>
          <p:nvPr/>
        </p:nvSpPr>
        <p:spPr>
          <a:xfrm>
            <a:off x="585523" y="2659144"/>
            <a:ext cx="11009009" cy="3207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20842" indent="-320842" algn="just" defTabSz="457200">
              <a:lnSpc>
                <a:spcPts val="4900"/>
              </a:lnSpc>
              <a:buSzPct val="100000"/>
              <a:buChar char="•"/>
              <a:defRPr sz="3200"/>
            </a:pPr>
            <a:r>
              <a:rPr b="1" dirty="0" err="1"/>
              <a:t>Meillet</a:t>
            </a:r>
            <a:r>
              <a:rPr dirty="0"/>
              <a:t> (1937: 244): subject affectedness</a:t>
            </a:r>
          </a:p>
          <a:p>
            <a:pPr marL="320842" indent="-320842" algn="just" defTabSz="457200">
              <a:lnSpc>
                <a:spcPts val="4900"/>
              </a:lnSpc>
              <a:buSzPct val="100000"/>
              <a:buChar char="•"/>
              <a:defRPr sz="3200"/>
            </a:pPr>
            <a:r>
              <a:rPr b="1" dirty="0" err="1"/>
              <a:t>Benveniste</a:t>
            </a:r>
            <a:r>
              <a:rPr dirty="0"/>
              <a:t> (1966 [1950]): subject is internal to the event</a:t>
            </a:r>
          </a:p>
          <a:p>
            <a:pPr marL="320842" indent="-320842" algn="just" defTabSz="457200">
              <a:lnSpc>
                <a:spcPts val="4900"/>
              </a:lnSpc>
              <a:spcAft>
                <a:spcPts val="600"/>
              </a:spcAft>
              <a:buSzPct val="100000"/>
              <a:buChar char="•"/>
              <a:defRPr sz="3200"/>
            </a:pPr>
            <a:r>
              <a:rPr b="1" dirty="0" err="1"/>
              <a:t>Gonda</a:t>
            </a:r>
            <a:r>
              <a:rPr dirty="0"/>
              <a:t> (1961): event that happens to and involves the subject</a:t>
            </a:r>
          </a:p>
          <a:p>
            <a:pPr algn="just" defTabSz="457200">
              <a:lnSpc>
                <a:spcPts val="4600"/>
              </a:lnSpc>
              <a:spcBef>
                <a:spcPts val="200"/>
              </a:spcBef>
              <a:buSzPct val="100000"/>
              <a:defRPr sz="2800"/>
            </a:pPr>
            <a:r>
              <a:rPr lang="it-IT" dirty="0">
                <a:sym typeface="Wingdings" pitchFamily="2" charset="2"/>
              </a:rPr>
              <a:t></a:t>
            </a:r>
            <a:r>
              <a:rPr lang="it-IT" dirty="0"/>
              <a:t> </a:t>
            </a:r>
            <a:r>
              <a:rPr dirty="0"/>
              <a:t>Received view in most textbooks of IE linguistics (Meier-</a:t>
            </a:r>
            <a:r>
              <a:rPr dirty="0" err="1"/>
              <a:t>Brügger</a:t>
            </a:r>
            <a:r>
              <a:rPr dirty="0"/>
              <a:t> 2010: 396, Fortson 2010: 89, Clackson 2007: 143, </a:t>
            </a:r>
            <a:r>
              <a:rPr dirty="0" err="1"/>
              <a:t>Adrados</a:t>
            </a:r>
            <a:r>
              <a:rPr dirty="0"/>
              <a:t> et al. 2016: 354)</a:t>
            </a:r>
          </a:p>
        </p:txBody>
      </p:sp>
      <p:sp>
        <p:nvSpPr>
          <p:cNvPr id="352" name="Linea"/>
          <p:cNvSpPr/>
          <p:nvPr/>
        </p:nvSpPr>
        <p:spPr>
          <a:xfrm flipH="1">
            <a:off x="7666538" y="2019998"/>
            <a:ext cx="639145" cy="639146"/>
          </a:xfrm>
          <a:prstGeom prst="line">
            <a:avLst/>
          </a:prstGeom>
          <a:ln w="63500">
            <a:solidFill>
              <a:srgbClr val="EE3E40"/>
            </a:solidFill>
            <a:miter/>
            <a:tailEnd type="triangle"/>
          </a:ln>
        </p:spPr>
        <p:txBody>
          <a:bodyPr lIns="45719" rIns="45719"/>
          <a:lstStyle/>
          <a:p>
            <a:endParaRPr/>
          </a:p>
        </p:txBody>
      </p:sp>
      <p:sp>
        <p:nvSpPr>
          <p:cNvPr id="353" name="Linea"/>
          <p:cNvSpPr/>
          <p:nvPr/>
        </p:nvSpPr>
        <p:spPr>
          <a:xfrm>
            <a:off x="3745641" y="2019998"/>
            <a:ext cx="639146" cy="639146"/>
          </a:xfrm>
          <a:prstGeom prst="line">
            <a:avLst/>
          </a:prstGeom>
          <a:ln w="63500">
            <a:solidFill>
              <a:srgbClr val="B02418"/>
            </a:solidFill>
            <a:miter/>
            <a:tailEnd type="triangle"/>
          </a:ln>
        </p:spPr>
        <p:txBody>
          <a:bodyPr lIns="45719" rIns="45719"/>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53"/>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4" nodeType="afterEffect">
                                  <p:stCondLst>
                                    <p:cond delay="0"/>
                                  </p:stCondLst>
                                  <p:iterate>
                                    <p:tmAbs val="0"/>
                                  </p:iterate>
                                  <p:childTnLst>
                                    <p:set>
                                      <p:cBhvr>
                                        <p:cTn id="17" fill="hold"/>
                                        <p:tgtEl>
                                          <p:spTgt spid="35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5" nodeType="clickEffect">
                                  <p:stCondLst>
                                    <p:cond delay="0"/>
                                  </p:stCondLst>
                                  <p:iterate>
                                    <p:tmAbs val="0"/>
                                  </p:iterate>
                                  <p:childTnLst>
                                    <p:set>
                                      <p:cBhvr>
                                        <p:cTn id="21" fill="hold"/>
                                        <p:tgtEl>
                                          <p:spTgt spid="351">
                                            <p:bg/>
                                          </p:spTgt>
                                        </p:tgtEl>
                                        <p:attrNameLst>
                                          <p:attrName>style.visibility</p:attrName>
                                        </p:attrNameLst>
                                      </p:cBhvr>
                                      <p:to>
                                        <p:strVal val="visible"/>
                                      </p:to>
                                    </p:set>
                                  </p:childTnLst>
                                </p:cTn>
                              </p:par>
                              <p:par>
                                <p:cTn id="22" presetID="1" presetClass="entr" presetSubtype="0" fill="hold" grpId="5" nodeType="withEffect">
                                  <p:stCondLst>
                                    <p:cond delay="0"/>
                                  </p:stCondLst>
                                  <p:iterate>
                                    <p:tmAbs val="0"/>
                                  </p:iterate>
                                  <p:childTnLst>
                                    <p:set>
                                      <p:cBhvr>
                                        <p:cTn id="23" fill="hold"/>
                                        <p:tgtEl>
                                          <p:spTgt spid="351">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5" nodeType="clickEffect">
                                  <p:stCondLst>
                                    <p:cond delay="0"/>
                                  </p:stCondLst>
                                  <p:iterate>
                                    <p:tmAbs val="0"/>
                                  </p:iterate>
                                  <p:childTnLst>
                                    <p:set>
                                      <p:cBhvr>
                                        <p:cTn id="27" fill="hold"/>
                                        <p:tgtEl>
                                          <p:spTgt spid="351">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5" nodeType="clickEffect">
                                  <p:stCondLst>
                                    <p:cond delay="0"/>
                                  </p:stCondLst>
                                  <p:iterate>
                                    <p:tmAbs val="0"/>
                                  </p:iterate>
                                  <p:childTnLst>
                                    <p:set>
                                      <p:cBhvr>
                                        <p:cTn id="31" fill="hold"/>
                                        <p:tgtEl>
                                          <p:spTgt spid="351">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5" nodeType="clickEffect">
                                  <p:stCondLst>
                                    <p:cond delay="0"/>
                                  </p:stCondLst>
                                  <p:iterate>
                                    <p:tmAbs val="0"/>
                                  </p:iterate>
                                  <p:childTnLst>
                                    <p:set>
                                      <p:cBhvr>
                                        <p:cTn id="35" fill="hold"/>
                                        <p:tgtEl>
                                          <p:spTgt spid="35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 grpId="1" animBg="1" advAuto="0"/>
      <p:bldP spid="350" grpId="2" animBg="1" advAuto="0"/>
      <p:bldP spid="351" grpId="5" build="p" bldLvl="5" animBg="1" advAuto="0"/>
      <p:bldP spid="352" grpId="4" animBg="1" advAuto="0"/>
      <p:bldP spid="353" grpId="3"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he middle beyond Indo-European"/>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middle beyond Indo-European</a:t>
            </a:r>
          </a:p>
        </p:txBody>
      </p:sp>
      <p:pic>
        <p:nvPicPr>
          <p:cNvPr id="356" name="Schermata 2022-06-25 alle 09.50.37.png" descr="Schermata 2022-06-25 alle 09.50.37.png"/>
          <p:cNvPicPr>
            <a:picLocks noChangeAspect="1"/>
          </p:cNvPicPr>
          <p:nvPr/>
        </p:nvPicPr>
        <p:blipFill>
          <a:blip r:embed="rId2"/>
          <a:srcRect l="987" r="987"/>
          <a:stretch>
            <a:fillRect/>
          </a:stretch>
        </p:blipFill>
        <p:spPr>
          <a:xfrm>
            <a:off x="533598" y="2553450"/>
            <a:ext cx="11124730" cy="2610026"/>
          </a:xfrm>
          <a:prstGeom prst="rect">
            <a:avLst/>
          </a:prstGeom>
          <a:ln w="12700">
            <a:miter lim="400000"/>
          </a:ln>
        </p:spPr>
      </p:pic>
      <p:sp>
        <p:nvSpPr>
          <p:cNvPr id="357"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sp>
        <p:nvSpPr>
          <p:cNvPr id="358" name="Bentley’s (1887: 621-627) description of the Kikongo (Bantu) verb system:"/>
          <p:cNvSpPr txBox="1"/>
          <p:nvPr/>
        </p:nvSpPr>
        <p:spPr>
          <a:xfrm>
            <a:off x="433714" y="1694683"/>
            <a:ext cx="11324572" cy="497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457200">
              <a:defRPr sz="2700">
                <a:latin typeface="+mn-lt"/>
                <a:ea typeface="+mn-ea"/>
                <a:cs typeface="+mn-cs"/>
                <a:sym typeface="Helvetica"/>
              </a:defRPr>
            </a:lvl1pPr>
          </a:lstStyle>
          <a:p>
            <a:r>
              <a:t>Bentley’s (1887: 621-627) description of the Kikongo (Bantu) verb system: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2" animBg="1" advAuto="0"/>
      <p:bldP spid="358"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494631" indent="-494631">
              <a:lnSpc>
                <a:spcPct val="150000"/>
              </a:lnSpc>
              <a:buClr>
                <a:srgbClr val="000000"/>
              </a:buClr>
              <a:buSzPct val="100000"/>
              <a:buAutoNum type="arabicPeriod"/>
              <a:defRPr sz="3700">
                <a:solidFill>
                  <a:srgbClr val="002060"/>
                </a:solidFill>
              </a:defRPr>
            </a:pPr>
            <a:r>
              <a:rPr>
                <a:solidFill>
                  <a:srgbClr val="000000"/>
                </a:solidFill>
              </a:rPr>
              <a:t>Avalent</a:t>
            </a:r>
            <a:r>
              <a:rPr b="0">
                <a:solidFill>
                  <a:srgbClr val="2F4D5D"/>
                </a:solidFill>
              </a:rPr>
              <a:t>: 		</a:t>
            </a:r>
            <a:r>
              <a:rPr b="0" i="1">
                <a:solidFill>
                  <a:srgbClr val="2F4D5D"/>
                </a:solidFill>
              </a:rPr>
              <a:t>It </a:t>
            </a:r>
            <a:r>
              <a:rPr i="1">
                <a:solidFill>
                  <a:srgbClr val="2F4D5D"/>
                </a:solidFill>
              </a:rPr>
              <a:t>rains</a:t>
            </a:r>
          </a:p>
          <a:p>
            <a:pPr marL="494631" indent="-494631">
              <a:lnSpc>
                <a:spcPct val="150000"/>
              </a:lnSpc>
              <a:buClr>
                <a:srgbClr val="000000"/>
              </a:buClr>
              <a:buSzPct val="100000"/>
              <a:buAutoNum type="arabicPeriod"/>
              <a:defRPr sz="3700">
                <a:solidFill>
                  <a:srgbClr val="002060"/>
                </a:solidFill>
              </a:defRPr>
            </a:pPr>
            <a:r>
              <a:rPr>
                <a:solidFill>
                  <a:srgbClr val="000000"/>
                </a:solidFill>
              </a:rPr>
              <a:t>Monovalent</a:t>
            </a:r>
            <a:r>
              <a:rPr b="0">
                <a:solidFill>
                  <a:srgbClr val="2F4D5D"/>
                </a:solidFill>
              </a:rPr>
              <a:t>: 	</a:t>
            </a:r>
            <a:r>
              <a:rPr b="0" i="1">
                <a:solidFill>
                  <a:srgbClr val="C00000"/>
                </a:solidFill>
              </a:rPr>
              <a:t>The baby </a:t>
            </a:r>
            <a:r>
              <a:rPr i="1">
                <a:solidFill>
                  <a:srgbClr val="2F4D5D"/>
                </a:solidFill>
              </a:rPr>
              <a:t>cries</a:t>
            </a:r>
          </a:p>
          <a:p>
            <a:pPr marL="494631" indent="-494631">
              <a:lnSpc>
                <a:spcPct val="150000"/>
              </a:lnSpc>
              <a:buClr>
                <a:srgbClr val="000000"/>
              </a:buClr>
              <a:buSzPct val="100000"/>
              <a:buAutoNum type="arabicPeriod"/>
              <a:defRPr sz="3700">
                <a:solidFill>
                  <a:srgbClr val="002060"/>
                </a:solidFill>
              </a:defRPr>
            </a:pPr>
            <a:r>
              <a:rPr>
                <a:solidFill>
                  <a:srgbClr val="000000"/>
                </a:solidFill>
              </a:rPr>
              <a:t>Bivalent</a:t>
            </a:r>
            <a:r>
              <a:rPr b="0">
                <a:solidFill>
                  <a:srgbClr val="2F4D5D"/>
                </a:solidFill>
              </a:rPr>
              <a:t>: 		</a:t>
            </a:r>
            <a:r>
              <a:rPr b="0" i="1">
                <a:solidFill>
                  <a:srgbClr val="C00000"/>
                </a:solidFill>
              </a:rPr>
              <a:t>The ball </a:t>
            </a:r>
            <a:r>
              <a:rPr i="1">
                <a:solidFill>
                  <a:srgbClr val="2F4D5D"/>
                </a:solidFill>
              </a:rPr>
              <a:t>hits</a:t>
            </a:r>
            <a:r>
              <a:rPr b="0" i="1">
                <a:solidFill>
                  <a:srgbClr val="2F4D5D"/>
                </a:solidFill>
              </a:rPr>
              <a:t> </a:t>
            </a:r>
            <a:r>
              <a:rPr b="0" i="1">
                <a:solidFill>
                  <a:srgbClr val="92D050"/>
                </a:solidFill>
              </a:rPr>
              <a:t>the door</a:t>
            </a:r>
          </a:p>
          <a:p>
            <a:pPr marL="494631" indent="-494631">
              <a:lnSpc>
                <a:spcPct val="150000"/>
              </a:lnSpc>
              <a:buClr>
                <a:srgbClr val="000000"/>
              </a:buClr>
              <a:buSzPct val="100000"/>
              <a:buAutoNum type="arabicPeriod"/>
              <a:defRPr sz="3700">
                <a:solidFill>
                  <a:srgbClr val="002060"/>
                </a:solidFill>
              </a:defRPr>
            </a:pPr>
            <a:r>
              <a:rPr>
                <a:solidFill>
                  <a:srgbClr val="000000"/>
                </a:solidFill>
              </a:rPr>
              <a:t>Trivalent</a:t>
            </a:r>
            <a:r>
              <a:rPr b="0">
                <a:solidFill>
                  <a:srgbClr val="000000"/>
                </a:solidFill>
              </a:rPr>
              <a:t>: 	</a:t>
            </a:r>
            <a:r>
              <a:rPr b="0">
                <a:solidFill>
                  <a:srgbClr val="2F4D5D"/>
                </a:solidFill>
              </a:rPr>
              <a:t>	</a:t>
            </a:r>
            <a:r>
              <a:rPr b="0" i="1">
                <a:solidFill>
                  <a:srgbClr val="C00000"/>
                </a:solidFill>
              </a:rPr>
              <a:t>I</a:t>
            </a:r>
            <a:r>
              <a:rPr b="0" i="1">
                <a:solidFill>
                  <a:srgbClr val="2F4D5D"/>
                </a:solidFill>
              </a:rPr>
              <a:t> </a:t>
            </a:r>
            <a:r>
              <a:rPr i="1">
                <a:solidFill>
                  <a:srgbClr val="2F4D5D"/>
                </a:solidFill>
              </a:rPr>
              <a:t>gave</a:t>
            </a:r>
            <a:r>
              <a:rPr b="0" i="1">
                <a:solidFill>
                  <a:srgbClr val="2F4D5D"/>
                </a:solidFill>
              </a:rPr>
              <a:t> </a:t>
            </a:r>
            <a:r>
              <a:rPr b="0" i="1">
                <a:solidFill>
                  <a:srgbClr val="92D050"/>
                </a:solidFill>
              </a:rPr>
              <a:t>a letter </a:t>
            </a:r>
            <a:r>
              <a:rPr b="0" i="1">
                <a:solidFill>
                  <a:srgbClr val="0070C0"/>
                </a:solidFill>
              </a:rPr>
              <a:t>to Mary</a:t>
            </a:r>
          </a:p>
        </p:txBody>
      </p:sp>
      <p:sp>
        <p:nvSpPr>
          <p:cNvPr id="74" name="Segnaposto numero diapositiva 3"/>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75" name="Segnaposto contenuto 2"/>
          <p:cNvSpPr txBox="1">
            <a:spLocks noGrp="1"/>
          </p:cNvSpPr>
          <p:nvPr>
            <p:ph type="body" sz="quarter" idx="1"/>
          </p:nvPr>
        </p:nvSpPr>
        <p:spPr>
          <a:xfrm>
            <a:off x="838199" y="408145"/>
            <a:ext cx="8735291" cy="661596"/>
          </a:xfrm>
          <a:prstGeom prst="rect">
            <a:avLst/>
          </a:prstGeom>
        </p:spPr>
        <p:txBody>
          <a:bodyPr>
            <a:normAutofit lnSpcReduction="10000"/>
          </a:bodyPr>
          <a:lstStyle/>
          <a:p>
            <a:r>
              <a:t>Valency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7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1" build="p" bldLvl="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The middle in the 20th centur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middle in the 20th century</a:t>
            </a:r>
          </a:p>
        </p:txBody>
      </p:sp>
      <p:sp>
        <p:nvSpPr>
          <p:cNvPr id="361"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91765" indent="-291765" algn="just" defTabSz="886968">
              <a:spcBef>
                <a:spcPts val="900"/>
              </a:spcBef>
              <a:buSzPct val="100000"/>
              <a:buAutoNum type="alphaUcPeriod"/>
              <a:defRPr sz="3395">
                <a:solidFill>
                  <a:srgbClr val="000000"/>
                </a:solidFill>
              </a:defRPr>
            </a:pPr>
            <a:r>
              <a:t>  Middle = one valency changing operation</a:t>
            </a:r>
          </a:p>
          <a:p>
            <a:pPr marL="907715" lvl="1" indent="-291765" algn="just" defTabSz="886968">
              <a:spcBef>
                <a:spcPts val="900"/>
              </a:spcBef>
              <a:buAutoNum type="romanLcPeriod"/>
              <a:defRPr sz="3395" b="0">
                <a:solidFill>
                  <a:srgbClr val="000000"/>
                </a:solidFill>
              </a:defRPr>
            </a:pPr>
            <a:r>
              <a:rPr b="1">
                <a:solidFill>
                  <a:srgbClr val="B02418"/>
                </a:solidFill>
              </a:rPr>
              <a:t>generative</a:t>
            </a:r>
            <a:r>
              <a:t> (and more generally English) </a:t>
            </a:r>
            <a:r>
              <a:rPr b="1">
                <a:solidFill>
                  <a:srgbClr val="B02418"/>
                </a:solidFill>
              </a:rPr>
              <a:t>linguistics</a:t>
            </a:r>
            <a:r>
              <a:t>: middle = facilitative, </a:t>
            </a:r>
            <a:r>
              <a:rPr i="1"/>
              <a:t>the book sells well</a:t>
            </a:r>
            <a:r>
              <a:t> (see Langedoen 1989, Steinbach 2002, Davidse &amp; Heyvaert 2007).</a:t>
            </a:r>
          </a:p>
          <a:p>
            <a:pPr marL="907715" lvl="1" indent="-291765" algn="just" defTabSz="886968">
              <a:spcBef>
                <a:spcPts val="900"/>
              </a:spcBef>
              <a:buAutoNum type="romanLcPeriod"/>
              <a:defRPr sz="3395" b="0">
                <a:solidFill>
                  <a:srgbClr val="000000"/>
                </a:solidFill>
              </a:defRPr>
            </a:pPr>
            <a:r>
              <a:rPr b="1">
                <a:solidFill>
                  <a:srgbClr val="B02418"/>
                </a:solidFill>
              </a:rPr>
              <a:t>descriptive linguistics</a:t>
            </a:r>
            <a:r>
              <a:t>: middle = anticausative (Payne 1997, Keenan &amp; Dryer 2007)</a:t>
            </a:r>
          </a:p>
        </p:txBody>
      </p:sp>
      <p:sp>
        <p:nvSpPr>
          <p:cNvPr id="36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1" build="p" bldLvl="5"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he middle in the 20th centur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middle in the 20th century</a:t>
            </a:r>
          </a:p>
        </p:txBody>
      </p:sp>
      <p:sp>
        <p:nvSpPr>
          <p:cNvPr id="365" name="Segnaposto testo 9"/>
          <p:cNvSpPr>
            <a:spLocks noGrp="1"/>
          </p:cNvSpPr>
          <p:nvPr>
            <p:ph type="body" idx="21"/>
          </p:nvPr>
        </p:nvSpPr>
        <p:spPr>
          <a:xfrm>
            <a:off x="838198" y="1594808"/>
            <a:ext cx="10515604" cy="460159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68705" indent="-268705" algn="just" defTabSz="612648">
              <a:spcBef>
                <a:spcPts val="600"/>
              </a:spcBef>
              <a:buSzPct val="100000"/>
              <a:buAutoNum type="alphaUcPeriod" startAt="2"/>
              <a:defRPr sz="2345">
                <a:solidFill>
                  <a:srgbClr val="000000"/>
                </a:solidFill>
              </a:defRPr>
            </a:pPr>
            <a:r>
              <a:t>Middle = cluster of valency changing operations: </a:t>
            </a:r>
            <a:r>
              <a:rPr b="0"/>
              <a:t>“middle voice constructions are a cluster of variants on semantically-transitive verbs, most commonly involving a shift of the semantic focus away from the agent.” (Givón 2001: 116; also Bahrt 2021).  </a:t>
            </a:r>
          </a:p>
          <a:p>
            <a:pPr marL="268705" indent="-268705" algn="just" defTabSz="612648">
              <a:spcBef>
                <a:spcPts val="1300"/>
              </a:spcBef>
              <a:buSzPct val="100000"/>
              <a:buAutoNum type="alphaUcPeriod" startAt="2"/>
              <a:defRPr sz="2345">
                <a:solidFill>
                  <a:srgbClr val="000000"/>
                </a:solidFill>
              </a:defRPr>
            </a:pPr>
            <a:r>
              <a:t>Middle = subject’s affectedness/non-canonical control</a:t>
            </a:r>
          </a:p>
          <a:p>
            <a:pPr marL="694155" lvl="1" indent="-268705" algn="just" defTabSz="612648">
              <a:spcBef>
                <a:spcPts val="600"/>
              </a:spcBef>
              <a:buAutoNum type="romanLcPeriod"/>
              <a:defRPr sz="2345">
                <a:solidFill>
                  <a:srgbClr val="000000"/>
                </a:solidFill>
              </a:defRPr>
            </a:pPr>
            <a:r>
              <a:rPr b="0"/>
              <a:t>“The ‘action’ or ‘state’ affects the subject of the verb or his interests.” (Lyons 1969: 373)</a:t>
            </a:r>
          </a:p>
          <a:p>
            <a:pPr marL="694155" lvl="1" indent="-268705" algn="just" defTabSz="612648">
              <a:spcBef>
                <a:spcPts val="600"/>
              </a:spcBef>
              <a:buAutoNum type="romanLcPeriod"/>
              <a:defRPr sz="2345">
                <a:solidFill>
                  <a:srgbClr val="000000"/>
                </a:solidFill>
              </a:defRPr>
            </a:pPr>
            <a:r>
              <a:rPr b="0"/>
              <a:t>“The middle in opposition to the active implicates the logical subject's affectedness in a variety of ways.” (Klaiman 1991: 45)</a:t>
            </a:r>
          </a:p>
          <a:p>
            <a:pPr marL="694155" lvl="1" indent="-268705" algn="just" defTabSz="612648">
              <a:spcBef>
                <a:spcPts val="600"/>
              </a:spcBef>
              <a:buAutoNum type="romanLcPeriod"/>
              <a:defRPr sz="2345">
                <a:solidFill>
                  <a:srgbClr val="000000"/>
                </a:solidFill>
              </a:defRPr>
            </a:pPr>
            <a:r>
              <a:rPr b="0"/>
              <a:t>“the middle is not an operation on the argument structure of the active form, but basically a morphological device that serves to mark certain non-canonical semantic properties of the arguments of verbal stems.” (Kaufmann 2007: 1678)</a:t>
            </a:r>
          </a:p>
        </p:txBody>
      </p:sp>
      <p:sp>
        <p:nvSpPr>
          <p:cNvPr id="36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6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6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6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6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6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 grpId="1" build="p" bldLvl="5"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What is the middle voic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What is the middle voice?</a:t>
            </a:r>
          </a:p>
        </p:txBody>
      </p:sp>
      <p:sp>
        <p:nvSpPr>
          <p:cNvPr id="369" name="Segnaposto testo 9"/>
          <p:cNvSpPr>
            <a:spLocks noGrp="1"/>
          </p:cNvSpPr>
          <p:nvPr>
            <p:ph type="body" idx="21"/>
          </p:nvPr>
        </p:nvSpPr>
        <p:spPr>
          <a:xfrm>
            <a:off x="838198" y="1594808"/>
            <a:ext cx="10386291" cy="403243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marL="380735" indent="-380735" algn="just" defTabSz="406908">
              <a:lnSpc>
                <a:spcPct val="100000"/>
              </a:lnSpc>
              <a:spcBef>
                <a:spcPts val="0"/>
              </a:spcBef>
              <a:buSzPct val="100000"/>
              <a:buChar char="•"/>
              <a:defRPr sz="3797" b="0">
                <a:solidFill>
                  <a:srgbClr val="000000"/>
                </a:solidFill>
              </a:defRPr>
            </a:pPr>
            <a:r>
              <a:t>“the term </a:t>
            </a:r>
            <a:r>
              <a:rPr b="1" i="1">
                <a:solidFill>
                  <a:srgbClr val="B02418"/>
                </a:solidFill>
              </a:rPr>
              <a:t>middle</a:t>
            </a:r>
            <a:r>
              <a:t> has been used to designate a range of extremely diverse phenomena, both synchronically as well as diachronically.” (Manney 2000: 16)</a:t>
            </a:r>
            <a:endParaRPr sz="1068"/>
          </a:p>
          <a:p>
            <a:pPr marL="380735" indent="-380735" algn="just" defTabSz="406908">
              <a:lnSpc>
                <a:spcPct val="100000"/>
              </a:lnSpc>
              <a:spcBef>
                <a:spcPts val="0"/>
              </a:spcBef>
              <a:buSzPct val="100000"/>
              <a:buChar char="•"/>
              <a:defRPr sz="3797" b="0">
                <a:solidFill>
                  <a:srgbClr val="000000"/>
                </a:solidFill>
              </a:defRPr>
            </a:pPr>
            <a:r>
              <a:t>“</a:t>
            </a:r>
            <a:r>
              <a:rPr b="1" i="1">
                <a:solidFill>
                  <a:srgbClr val="B02418"/>
                </a:solidFill>
              </a:rPr>
              <a:t>middles</a:t>
            </a:r>
            <a:r>
              <a:t> are so heterogeneous that they represent a major terminological problem area.” (Zúñiga &amp; Kittilä 2019: 151)</a:t>
            </a:r>
          </a:p>
        </p:txBody>
      </p:sp>
      <p:sp>
        <p:nvSpPr>
          <p:cNvPr id="370"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6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1" build="p" bldLvl="5"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Do we really need the middle voic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Do we really need the middle voice?</a:t>
            </a:r>
          </a:p>
        </p:txBody>
      </p:sp>
      <p:sp>
        <p:nvSpPr>
          <p:cNvPr id="373" name="Segnaposto testo 9"/>
          <p:cNvSpPr>
            <a:spLocks noGrp="1"/>
          </p:cNvSpPr>
          <p:nvPr>
            <p:ph type="body" idx="21"/>
          </p:nvPr>
        </p:nvSpPr>
        <p:spPr>
          <a:xfrm>
            <a:off x="1074997" y="1497396"/>
            <a:ext cx="10042006"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ctr" defTabSz="393192">
              <a:lnSpc>
                <a:spcPct val="100000"/>
              </a:lnSpc>
              <a:spcBef>
                <a:spcPts val="2700"/>
              </a:spcBef>
              <a:defRPr sz="3526" b="0">
                <a:solidFill>
                  <a:srgbClr val="000000"/>
                </a:solidFill>
              </a:defRPr>
            </a:pPr>
            <a:r>
              <a:rPr b="1"/>
              <a:t>“</a:t>
            </a:r>
            <a:r>
              <a:t>This plethora of </a:t>
            </a:r>
            <a:r>
              <a:rPr b="1">
                <a:solidFill>
                  <a:srgbClr val="B02418"/>
                </a:solidFill>
              </a:rPr>
              <a:t>different uses</a:t>
            </a:r>
            <a:r>
              <a:rPr b="1"/>
              <a:t> </a:t>
            </a:r>
            <a:r>
              <a:t>for ‘middle’ scarcely makes for typological clarity. We would recommend that the term be restricted to its original Greek based sense (or else </a:t>
            </a:r>
            <a:r>
              <a:rPr b="1">
                <a:solidFill>
                  <a:srgbClr val="B02418"/>
                </a:solidFill>
              </a:rPr>
              <a:t>avoided entirely</a:t>
            </a:r>
            <a:r>
              <a:t>). Some of the derivations presently characterized as ‘middle’ could simply be termed ‘(general) intransitivizer” </a:t>
            </a:r>
          </a:p>
          <a:p>
            <a:pPr algn="ctr" defTabSz="393192">
              <a:lnSpc>
                <a:spcPct val="100000"/>
              </a:lnSpc>
              <a:spcBef>
                <a:spcPts val="2700"/>
              </a:spcBef>
              <a:defRPr sz="3526" b="0">
                <a:solidFill>
                  <a:srgbClr val="000000"/>
                </a:solidFill>
              </a:defRPr>
            </a:pPr>
            <a:r>
              <a:t>(Dixon &amp; Aikhenvald 2000: 12)</a:t>
            </a:r>
          </a:p>
        </p:txBody>
      </p:sp>
      <p:sp>
        <p:nvSpPr>
          <p:cNvPr id="374"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1"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Titolo diapositiva"/>
          <p:cNvSpPr txBox="1">
            <a:spLocks noGrp="1"/>
          </p:cNvSpPr>
          <p:nvPr>
            <p:ph type="body" sz="quarter" idx="1"/>
          </p:nvPr>
        </p:nvSpPr>
        <p:spPr>
          <a:prstGeom prst="rect">
            <a:avLst/>
          </a:prstGeom>
        </p:spPr>
        <p:txBody>
          <a:bodyPr>
            <a:normAutofit lnSpcReduction="10000"/>
          </a:bodyPr>
          <a:lstStyle/>
          <a:p>
            <a:pPr defTabSz="868680">
              <a:spcBef>
                <a:spcPts val="900"/>
              </a:spcBef>
              <a:defRPr sz="4180"/>
            </a:pPr>
            <a:endParaRPr/>
          </a:p>
        </p:txBody>
      </p:sp>
      <p:sp>
        <p:nvSpPr>
          <p:cNvPr id="377"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378"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sp>
        <p:nvSpPr>
          <p:cNvPr id="379" name="Segnaposto testo 9"/>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676655">
              <a:spcBef>
                <a:spcPts val="700"/>
              </a:spcBef>
              <a:defRPr sz="3256"/>
            </a:lvl1pPr>
          </a:lstStyle>
          <a:p>
            <a:r>
              <a:t>4. The typology of the middle voice: Kemmer 1993</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Kemmer (1993) The middle voice"/>
          <p:cNvSpPr txBox="1">
            <a:spLocks noGrp="1"/>
          </p:cNvSpPr>
          <p:nvPr>
            <p:ph type="body" sz="quarter" idx="1"/>
          </p:nvPr>
        </p:nvSpPr>
        <p:spPr>
          <a:prstGeom prst="rect">
            <a:avLst/>
          </a:prstGeom>
        </p:spPr>
        <p:txBody>
          <a:bodyPr>
            <a:normAutofit lnSpcReduction="10000"/>
          </a:bodyPr>
          <a:lstStyle/>
          <a:p>
            <a:pPr defTabSz="868680">
              <a:spcBef>
                <a:spcPts val="900"/>
              </a:spcBef>
              <a:defRPr sz="4180"/>
            </a:pPr>
            <a:r>
              <a:t>Kemmer (1993) </a:t>
            </a:r>
            <a:r>
              <a:rPr i="1"/>
              <a:t>The middle voice</a:t>
            </a:r>
          </a:p>
        </p:txBody>
      </p:sp>
      <p:sp>
        <p:nvSpPr>
          <p:cNvPr id="382"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algn="just" defTabSz="347472">
              <a:lnSpc>
                <a:spcPts val="4400"/>
              </a:lnSpc>
              <a:spcBef>
                <a:spcPts val="0"/>
              </a:spcBef>
              <a:defRPr sz="2837" b="0">
                <a:solidFill>
                  <a:srgbClr val="000000"/>
                </a:solidFill>
              </a:defRPr>
            </a:pPr>
            <a:r>
              <a:rPr sz="2200" dirty="0"/>
              <a:t>First typological study on the middle voice:</a:t>
            </a:r>
          </a:p>
          <a:p>
            <a:pPr algn="just" defTabSz="347472">
              <a:lnSpc>
                <a:spcPts val="2000"/>
              </a:lnSpc>
              <a:spcBef>
                <a:spcPts val="0"/>
              </a:spcBef>
              <a:defRPr sz="912" b="0">
                <a:solidFill>
                  <a:srgbClr val="000000"/>
                </a:solidFill>
              </a:defRPr>
            </a:pPr>
            <a:endParaRPr sz="2200" dirty="0"/>
          </a:p>
          <a:p>
            <a:pPr algn="just" defTabSz="347472">
              <a:lnSpc>
                <a:spcPts val="4400"/>
              </a:lnSpc>
              <a:spcBef>
                <a:spcPts val="0"/>
              </a:spcBef>
              <a:defRPr sz="2837">
                <a:solidFill>
                  <a:srgbClr val="000000"/>
                </a:solidFill>
              </a:defRPr>
            </a:pPr>
            <a:r>
              <a:rPr sz="2200" dirty="0"/>
              <a:t>Research questions</a:t>
            </a:r>
            <a:r>
              <a:rPr sz="2200" b="0" dirty="0"/>
              <a:t>: </a:t>
            </a:r>
          </a:p>
          <a:p>
            <a:pPr marL="284477" indent="-284477" algn="just" defTabSz="347472">
              <a:lnSpc>
                <a:spcPts val="4400"/>
              </a:lnSpc>
              <a:spcBef>
                <a:spcPts val="0"/>
              </a:spcBef>
              <a:buSzPct val="100000"/>
              <a:buChar char="•"/>
              <a:defRPr sz="2837" b="0">
                <a:solidFill>
                  <a:srgbClr val="000000"/>
                </a:solidFill>
              </a:defRPr>
            </a:pPr>
            <a:r>
              <a:rPr sz="2200" dirty="0"/>
              <a:t>Are middle voice systems (MVS) widespread beyond Indo-European?</a:t>
            </a:r>
          </a:p>
          <a:p>
            <a:pPr marL="284477" indent="-284477" algn="just" defTabSz="347472">
              <a:lnSpc>
                <a:spcPts val="4400"/>
              </a:lnSpc>
              <a:spcBef>
                <a:spcPts val="0"/>
              </a:spcBef>
              <a:buSzPct val="100000"/>
              <a:buChar char="•"/>
              <a:defRPr sz="2837" b="0">
                <a:solidFill>
                  <a:srgbClr val="000000"/>
                </a:solidFill>
              </a:defRPr>
            </a:pPr>
            <a:r>
              <a:rPr sz="2200" dirty="0"/>
              <a:t>What are the </a:t>
            </a:r>
            <a:r>
              <a:rPr sz="2200" b="1" dirty="0">
                <a:solidFill>
                  <a:srgbClr val="B02418"/>
                </a:solidFill>
              </a:rPr>
              <a:t>situation types</a:t>
            </a:r>
            <a:r>
              <a:rPr sz="2200" b="1" dirty="0"/>
              <a:t> </a:t>
            </a:r>
            <a:r>
              <a:rPr sz="2200" dirty="0"/>
              <a:t>recurrently associated with middle voice markers (MM) in the languages of the world? Is there any systematicity in the distribution?</a:t>
            </a:r>
          </a:p>
          <a:p>
            <a:pPr marL="284477" indent="-284477" algn="just" defTabSz="347472">
              <a:lnSpc>
                <a:spcPts val="4400"/>
              </a:lnSpc>
              <a:spcBef>
                <a:spcPts val="0"/>
              </a:spcBef>
              <a:buSzPct val="100000"/>
              <a:buChar char="•"/>
              <a:defRPr sz="2837" b="0">
                <a:solidFill>
                  <a:srgbClr val="000000"/>
                </a:solidFill>
              </a:defRPr>
            </a:pPr>
            <a:r>
              <a:rPr sz="2200" dirty="0"/>
              <a:t>What is the </a:t>
            </a:r>
            <a:r>
              <a:rPr sz="2200" b="1" dirty="0">
                <a:solidFill>
                  <a:srgbClr val="B02418"/>
                </a:solidFill>
              </a:rPr>
              <a:t>relationship</a:t>
            </a:r>
            <a:r>
              <a:rPr sz="2200" dirty="0"/>
              <a:t> between these situation types (in synchrony and diachrony)?</a:t>
            </a:r>
          </a:p>
        </p:txBody>
      </p:sp>
      <p:sp>
        <p:nvSpPr>
          <p:cNvPr id="383"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82">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382">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38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382">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382">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382">
                                            <p:txEl>
                                              <p:pRg st="5" end="5"/>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38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1" build="p" bldLvl="5"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Data &amp; methodology"/>
          <p:cNvSpPr txBox="1">
            <a:spLocks noGrp="1"/>
          </p:cNvSpPr>
          <p:nvPr>
            <p:ph type="body" sz="quarter" idx="1"/>
          </p:nvPr>
        </p:nvSpPr>
        <p:spPr>
          <a:prstGeom prst="rect">
            <a:avLst/>
          </a:prstGeom>
        </p:spPr>
        <p:txBody>
          <a:bodyPr>
            <a:normAutofit lnSpcReduction="10000"/>
          </a:bodyPr>
          <a:lstStyle>
            <a:lvl1pPr algn="just" defTabSz="868680">
              <a:spcBef>
                <a:spcPts val="0"/>
              </a:spcBef>
              <a:defRPr sz="4180"/>
            </a:lvl1pPr>
          </a:lstStyle>
          <a:p>
            <a:r>
              <a:t>Data &amp; methodology</a:t>
            </a:r>
          </a:p>
        </p:txBody>
      </p:sp>
      <p:sp>
        <p:nvSpPr>
          <p:cNvPr id="386" name="Segnaposto testo 9"/>
          <p:cNvSpPr>
            <a:spLocks noGrp="1"/>
          </p:cNvSpPr>
          <p:nvPr>
            <p:ph type="body" idx="21"/>
          </p:nvPr>
        </p:nvSpPr>
        <p:spPr>
          <a:xfrm>
            <a:off x="795580" y="1197036"/>
            <a:ext cx="10482839" cy="422725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just" defTabSz="457200">
              <a:spcBef>
                <a:spcPts val="600"/>
              </a:spcBef>
              <a:spcAft>
                <a:spcPts val="600"/>
              </a:spcAft>
              <a:defRPr sz="3000" b="0">
                <a:solidFill>
                  <a:srgbClr val="000000"/>
                </a:solidFill>
              </a:defRPr>
            </a:pPr>
            <a:r>
              <a:rPr dirty="0"/>
              <a:t>Sample: 31 languages</a:t>
            </a:r>
          </a:p>
          <a:p>
            <a:pPr algn="just" defTabSz="457200">
              <a:spcBef>
                <a:spcPts val="0"/>
              </a:spcBef>
              <a:defRPr sz="3000" b="0">
                <a:solidFill>
                  <a:srgbClr val="000000"/>
                </a:solidFill>
              </a:defRPr>
            </a:pPr>
            <a:r>
              <a:rPr dirty="0"/>
              <a:t>• “Recurring instances of different meanings being expressed by the same formal or structural means is an indication that the meanings in question are related.”</a:t>
            </a:r>
          </a:p>
          <a:p>
            <a:pPr algn="just" defTabSz="457200">
              <a:spcBef>
                <a:spcPts val="0"/>
              </a:spcBef>
              <a:defRPr sz="3000" b="0">
                <a:solidFill>
                  <a:srgbClr val="000000"/>
                </a:solidFill>
              </a:defRPr>
            </a:pPr>
            <a:r>
              <a:rPr dirty="0"/>
              <a:t>• “Where we observe a recurrent pattern of morphosyntactic distinction, we can be safe in concluding that […] a distinction exists which is susceptible to linguistic coding.” (Kemmer 1993: 4-5)</a:t>
            </a:r>
          </a:p>
        </p:txBody>
      </p:sp>
      <p:sp>
        <p:nvSpPr>
          <p:cNvPr id="387" name="Numero diapositiva"/>
          <p:cNvSpPr txBox="1">
            <a:spLocks noGrp="1"/>
          </p:cNvSpPr>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just"/>
          </a:lstStyle>
          <a:p>
            <a:fld id="{86CB4B4D-7CA3-9044-876B-883B54F8677D}" type="slidenum">
              <a:t>66</a:t>
            </a:fld>
            <a:endParaRPr/>
          </a:p>
        </p:txBody>
      </p:sp>
      <p:sp>
        <p:nvSpPr>
          <p:cNvPr id="388" name="Hans sieht sich im Spiegel = Hans sees himself in the mirror…"/>
          <p:cNvSpPr txBox="1"/>
          <p:nvPr/>
        </p:nvSpPr>
        <p:spPr>
          <a:xfrm>
            <a:off x="868158" y="4639204"/>
            <a:ext cx="10455683" cy="1126441"/>
          </a:xfrm>
          <a:prstGeom prst="rect">
            <a:avLst/>
          </a:prstGeom>
          <a:ln w="38100">
            <a:solidFill>
              <a:srgbClr val="B02418"/>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ctr" defTabSz="457200">
              <a:defRPr sz="3400" i="1"/>
            </a:pPr>
            <a:r>
              <a:rPr dirty="0"/>
              <a:t>Hans </a:t>
            </a:r>
            <a:r>
              <a:rPr dirty="0" err="1"/>
              <a:t>sieht</a:t>
            </a:r>
            <a:r>
              <a:rPr dirty="0"/>
              <a:t> </a:t>
            </a:r>
            <a:r>
              <a:rPr b="1" dirty="0" err="1"/>
              <a:t>sich</a:t>
            </a:r>
            <a:r>
              <a:rPr dirty="0"/>
              <a:t> </a:t>
            </a:r>
            <a:r>
              <a:rPr dirty="0" err="1"/>
              <a:t>im</a:t>
            </a:r>
            <a:r>
              <a:rPr dirty="0"/>
              <a:t> Spiegel = Hans sees </a:t>
            </a:r>
            <a:r>
              <a:rPr b="1" dirty="0"/>
              <a:t>himself</a:t>
            </a:r>
            <a:r>
              <a:rPr dirty="0"/>
              <a:t> in the mirror</a:t>
            </a:r>
            <a:endParaRPr i="0" dirty="0"/>
          </a:p>
          <a:p>
            <a:pPr algn="ctr" defTabSz="457200">
              <a:defRPr sz="3400" i="1"/>
            </a:pPr>
            <a:r>
              <a:rPr dirty="0"/>
              <a:t>Hans </a:t>
            </a:r>
            <a:r>
              <a:rPr dirty="0" err="1"/>
              <a:t>rasiert</a:t>
            </a:r>
            <a:r>
              <a:rPr dirty="0"/>
              <a:t> </a:t>
            </a:r>
            <a:r>
              <a:rPr b="1" dirty="0" err="1"/>
              <a:t>sich</a:t>
            </a:r>
            <a:r>
              <a:rPr dirty="0"/>
              <a:t> </a:t>
            </a:r>
            <a:r>
              <a:rPr i="0" dirty="0"/>
              <a:t>vs. </a:t>
            </a:r>
            <a:r>
              <a:rPr dirty="0"/>
              <a:t>Hans is shaving </a:t>
            </a:r>
            <a:r>
              <a:rPr b="1" dirty="0"/>
              <a:t>*himself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8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8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8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8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 grpId="1" build="p" bldLvl="5" animBg="1" advAuto="0"/>
      <p:bldP spid="388" grpId="2"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Middle situation type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Middle situation types</a:t>
            </a:r>
          </a:p>
        </p:txBody>
      </p:sp>
      <p:sp>
        <p:nvSpPr>
          <p:cNvPr id="391" name="Segnaposto testo 9"/>
          <p:cNvSpPr>
            <a:spLocks noGrp="1"/>
          </p:cNvSpPr>
          <p:nvPr>
            <p:ph type="body" idx="21"/>
          </p:nvPr>
        </p:nvSpPr>
        <p:spPr>
          <a:xfrm>
            <a:off x="1074997" y="1374868"/>
            <a:ext cx="10042006" cy="44723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algn="just" defTabSz="297179">
              <a:lnSpc>
                <a:spcPct val="100000"/>
              </a:lnSpc>
              <a:spcBef>
                <a:spcPts val="0"/>
              </a:spcBef>
              <a:defRPr sz="2405" b="0">
                <a:solidFill>
                  <a:srgbClr val="000000"/>
                </a:solidFill>
              </a:defRPr>
            </a:pPr>
            <a:r>
              <a:rPr b="1">
                <a:solidFill>
                  <a:srgbClr val="B02418"/>
                </a:solidFill>
              </a:rPr>
              <a:t>Situation types</a:t>
            </a:r>
            <a:r>
              <a:t>: “semantic/pragmatic contexts that are systematically associated with a particular form of expression” (Kemmer 1993: 7)</a:t>
            </a:r>
          </a:p>
          <a:p>
            <a:pPr algn="just" defTabSz="297179">
              <a:lnSpc>
                <a:spcPct val="100000"/>
              </a:lnSpc>
              <a:spcBef>
                <a:spcPts val="0"/>
              </a:spcBef>
              <a:defRPr sz="2405" b="0">
                <a:solidFill>
                  <a:srgbClr val="000000"/>
                </a:solidFill>
              </a:defRPr>
            </a:pPr>
            <a:endParaRPr/>
          </a:p>
          <a:p>
            <a:pPr marL="199860" indent="-199860" algn="just" defTabSz="297179">
              <a:lnSpc>
                <a:spcPct val="100000"/>
              </a:lnSpc>
              <a:spcBef>
                <a:spcPts val="0"/>
              </a:spcBef>
              <a:buSzPct val="100000"/>
              <a:buChar char="•"/>
              <a:defRPr sz="2405" b="0">
                <a:solidFill>
                  <a:srgbClr val="000000"/>
                </a:solidFill>
              </a:defRPr>
            </a:pPr>
            <a:r>
              <a:rPr b="1">
                <a:solidFill>
                  <a:srgbClr val="B02418"/>
                </a:solidFill>
              </a:rPr>
              <a:t>Grooming</a:t>
            </a:r>
            <a:r>
              <a:t>: Lat. </a:t>
            </a:r>
            <a:r>
              <a:rPr i="1"/>
              <a:t>lav-</a:t>
            </a:r>
            <a:r>
              <a:rPr b="1" i="1"/>
              <a:t>or</a:t>
            </a:r>
            <a:r>
              <a:t>, It. </a:t>
            </a:r>
            <a:r>
              <a:rPr i="1"/>
              <a:t>lavar</a:t>
            </a:r>
            <a:r>
              <a:rPr b="1" i="1"/>
              <a:t>si</a:t>
            </a:r>
            <a:r>
              <a:rPr i="1"/>
              <a:t>, </a:t>
            </a:r>
            <a:r>
              <a:t>Germ. </a:t>
            </a:r>
            <a:r>
              <a:rPr b="1" i="1"/>
              <a:t>sich</a:t>
            </a:r>
            <a:r>
              <a:rPr i="1"/>
              <a:t> waschen </a:t>
            </a:r>
            <a:r>
              <a:t>‘wash oneself’</a:t>
            </a:r>
          </a:p>
          <a:p>
            <a:pPr marL="199860" indent="-199860" algn="just" defTabSz="297179">
              <a:lnSpc>
                <a:spcPct val="100000"/>
              </a:lnSpc>
              <a:spcBef>
                <a:spcPts val="0"/>
              </a:spcBef>
              <a:buSzPct val="100000"/>
              <a:buChar char="•"/>
              <a:defRPr sz="2405" b="0">
                <a:solidFill>
                  <a:srgbClr val="000000"/>
                </a:solidFill>
              </a:defRPr>
            </a:pPr>
            <a:r>
              <a:rPr b="1">
                <a:solidFill>
                  <a:srgbClr val="B02418"/>
                </a:solidFill>
              </a:rPr>
              <a:t>Non-translational motion</a:t>
            </a:r>
            <a:r>
              <a:t>: Gr. </a:t>
            </a:r>
            <a:r>
              <a:rPr i="1"/>
              <a:t>trép-omai</a:t>
            </a:r>
            <a:r>
              <a:t>, It. </a:t>
            </a:r>
            <a:r>
              <a:rPr i="1"/>
              <a:t>girarsi, </a:t>
            </a:r>
            <a:r>
              <a:t>Germ. </a:t>
            </a:r>
            <a:r>
              <a:rPr i="1"/>
              <a:t>sich wenden </a:t>
            </a:r>
            <a:r>
              <a:t>‘turn’</a:t>
            </a:r>
          </a:p>
          <a:p>
            <a:pPr marL="199860" indent="-199860" algn="just" defTabSz="297179">
              <a:lnSpc>
                <a:spcPct val="100000"/>
              </a:lnSpc>
              <a:spcBef>
                <a:spcPts val="0"/>
              </a:spcBef>
              <a:buSzPct val="100000"/>
              <a:buChar char="•"/>
              <a:defRPr sz="2405" b="0">
                <a:solidFill>
                  <a:srgbClr val="000000"/>
                </a:solidFill>
              </a:defRPr>
            </a:pPr>
            <a:r>
              <a:rPr b="1">
                <a:solidFill>
                  <a:srgbClr val="B02418"/>
                </a:solidFill>
              </a:rPr>
              <a:t>Change in body posture</a:t>
            </a:r>
            <a:r>
              <a:t>: Germ. </a:t>
            </a:r>
            <a:r>
              <a:rPr i="1"/>
              <a:t>sich hinlegen</a:t>
            </a:r>
            <a:r>
              <a:t>, It. </a:t>
            </a:r>
            <a:r>
              <a:rPr i="1"/>
              <a:t>sdraiarsi </a:t>
            </a:r>
            <a:r>
              <a:t>‘lie down’</a:t>
            </a:r>
          </a:p>
          <a:p>
            <a:pPr marL="199860" indent="-199860" algn="just" defTabSz="297179">
              <a:lnSpc>
                <a:spcPct val="100000"/>
              </a:lnSpc>
              <a:spcBef>
                <a:spcPts val="0"/>
              </a:spcBef>
              <a:buSzPct val="100000"/>
              <a:buChar char="•"/>
              <a:defRPr sz="2405" b="0">
                <a:solidFill>
                  <a:srgbClr val="000000"/>
                </a:solidFill>
              </a:defRPr>
            </a:pPr>
            <a:r>
              <a:rPr b="1">
                <a:solidFill>
                  <a:srgbClr val="B02418"/>
                </a:solidFill>
              </a:rPr>
              <a:t>Translational motion</a:t>
            </a:r>
            <a:r>
              <a:t>: Gr. </a:t>
            </a:r>
            <a:r>
              <a:rPr i="1"/>
              <a:t>èrkh-omai</a:t>
            </a:r>
            <a:r>
              <a:t>, It. </a:t>
            </a:r>
            <a:r>
              <a:rPr i="1"/>
              <a:t>muoversi</a:t>
            </a:r>
            <a:r>
              <a:t>, Germ. </a:t>
            </a:r>
            <a:r>
              <a:rPr i="1"/>
              <a:t>sich bewegen </a:t>
            </a:r>
            <a:r>
              <a:t>‘move’</a:t>
            </a:r>
          </a:p>
          <a:p>
            <a:pPr marL="199860" indent="-199860" defTabSz="297179">
              <a:lnSpc>
                <a:spcPct val="100000"/>
              </a:lnSpc>
              <a:spcBef>
                <a:spcPts val="0"/>
              </a:spcBef>
              <a:buSzPct val="100000"/>
              <a:buChar char="•"/>
              <a:defRPr sz="2405" b="0">
                <a:solidFill>
                  <a:srgbClr val="000000"/>
                </a:solidFill>
              </a:defRPr>
            </a:pPr>
            <a:r>
              <a:rPr b="1">
                <a:solidFill>
                  <a:srgbClr val="B02418"/>
                </a:solidFill>
              </a:rPr>
              <a:t>Emotion</a:t>
            </a:r>
            <a:r>
              <a:t>: Lat. </a:t>
            </a:r>
            <a:r>
              <a:rPr i="1"/>
              <a:t>īrasc-</a:t>
            </a:r>
            <a:r>
              <a:rPr b="1" i="1"/>
              <a:t>or</a:t>
            </a:r>
            <a:r>
              <a:t>, It. </a:t>
            </a:r>
            <a:r>
              <a:rPr i="1"/>
              <a:t>arrabbiar</a:t>
            </a:r>
            <a:r>
              <a:rPr b="1" i="1"/>
              <a:t>si</a:t>
            </a:r>
            <a:r>
              <a:t>, Germ. </a:t>
            </a:r>
            <a:r>
              <a:rPr b="1" i="1"/>
              <a:t>sich</a:t>
            </a:r>
            <a:r>
              <a:rPr b="1"/>
              <a:t> </a:t>
            </a:r>
            <a:r>
              <a:rPr i="1"/>
              <a:t>ärgern</a:t>
            </a:r>
            <a:r>
              <a:rPr b="1"/>
              <a:t> </a:t>
            </a:r>
            <a:r>
              <a:t>‘get angry’</a:t>
            </a:r>
          </a:p>
          <a:p>
            <a:pPr marL="199860" indent="-199860" defTabSz="297179">
              <a:lnSpc>
                <a:spcPct val="100000"/>
              </a:lnSpc>
              <a:spcBef>
                <a:spcPts val="0"/>
              </a:spcBef>
              <a:buSzPct val="100000"/>
              <a:buChar char="•"/>
              <a:defRPr sz="2405" b="0">
                <a:solidFill>
                  <a:srgbClr val="000000"/>
                </a:solidFill>
              </a:defRPr>
            </a:pPr>
            <a:r>
              <a:rPr b="1">
                <a:solidFill>
                  <a:srgbClr val="B02418"/>
                </a:solidFill>
              </a:rPr>
              <a:t>Emotive speech actions</a:t>
            </a:r>
            <a:r>
              <a:t>: Gr. </a:t>
            </a:r>
            <a:r>
              <a:rPr i="1"/>
              <a:t>olophu</a:t>
            </a:r>
            <a:r>
              <a:t>̄́</a:t>
            </a:r>
            <a:r>
              <a:rPr i="1"/>
              <a:t>r-omai</a:t>
            </a:r>
            <a:r>
              <a:t>, It. </a:t>
            </a:r>
            <a:r>
              <a:rPr i="1"/>
              <a:t>lamentarsi, </a:t>
            </a:r>
            <a:r>
              <a:t>Germ. </a:t>
            </a:r>
            <a:r>
              <a:rPr i="1"/>
              <a:t>sich beklagen </a:t>
            </a:r>
            <a:r>
              <a:t>‘complain’</a:t>
            </a:r>
          </a:p>
          <a:p>
            <a:pPr marL="199860" indent="-199860" defTabSz="297179">
              <a:lnSpc>
                <a:spcPct val="100000"/>
              </a:lnSpc>
              <a:spcBef>
                <a:spcPts val="0"/>
              </a:spcBef>
              <a:buSzPct val="100000"/>
              <a:buChar char="•"/>
              <a:defRPr sz="2405" b="0">
                <a:solidFill>
                  <a:srgbClr val="000000"/>
                </a:solidFill>
              </a:defRPr>
            </a:pPr>
            <a:r>
              <a:rPr b="1">
                <a:solidFill>
                  <a:srgbClr val="B02418"/>
                </a:solidFill>
              </a:rPr>
              <a:t>Cognition</a:t>
            </a:r>
            <a:r>
              <a:t>: Lat. </a:t>
            </a:r>
            <a:r>
              <a:rPr i="1"/>
              <a:t>medit-</a:t>
            </a:r>
            <a:r>
              <a:rPr b="1" i="1"/>
              <a:t>or</a:t>
            </a:r>
            <a:r>
              <a:rPr i="1"/>
              <a:t> </a:t>
            </a:r>
            <a:r>
              <a:t>‘think’, It. </a:t>
            </a:r>
            <a:r>
              <a:rPr i="1"/>
              <a:t>ricordar</a:t>
            </a:r>
            <a:r>
              <a:rPr b="1" i="1"/>
              <a:t>si</a:t>
            </a:r>
            <a:r>
              <a:rPr i="1"/>
              <a:t>, </a:t>
            </a:r>
            <a:r>
              <a:t>Germ. </a:t>
            </a:r>
            <a:r>
              <a:rPr b="1" i="1"/>
              <a:t>sich </a:t>
            </a:r>
            <a:r>
              <a:rPr i="1"/>
              <a:t>errinnern </a:t>
            </a:r>
            <a:r>
              <a:t>‘remember’</a:t>
            </a:r>
          </a:p>
          <a:p>
            <a:pPr marL="199860" indent="-199860" algn="just" defTabSz="297179">
              <a:lnSpc>
                <a:spcPct val="100000"/>
              </a:lnSpc>
              <a:spcBef>
                <a:spcPts val="0"/>
              </a:spcBef>
              <a:buSzPct val="100000"/>
              <a:buChar char="•"/>
              <a:defRPr sz="2405" b="0">
                <a:solidFill>
                  <a:srgbClr val="000000"/>
                </a:solidFill>
              </a:defRPr>
            </a:pPr>
            <a:r>
              <a:rPr b="1">
                <a:solidFill>
                  <a:srgbClr val="B02418"/>
                </a:solidFill>
              </a:rPr>
              <a:t>Perception</a:t>
            </a:r>
            <a:r>
              <a:t>: Lat. </a:t>
            </a:r>
            <a:r>
              <a:rPr i="1"/>
              <a:t>conspicio-</a:t>
            </a:r>
            <a:r>
              <a:rPr b="1" i="1"/>
              <a:t>r</a:t>
            </a:r>
            <a:r>
              <a:t> ‘perceive’</a:t>
            </a:r>
          </a:p>
        </p:txBody>
      </p:sp>
      <p:sp>
        <p:nvSpPr>
          <p:cNvPr id="39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91">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391">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391">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391">
                                            <p:txEl>
                                              <p:pRg st="4" end="4"/>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1" nodeType="afterEffect">
                                  <p:stCondLst>
                                    <p:cond delay="0"/>
                                  </p:stCondLst>
                                  <p:iterate>
                                    <p:tmAbs val="0"/>
                                  </p:iterate>
                                  <p:childTnLst>
                                    <p:set>
                                      <p:cBhvr>
                                        <p:cTn id="24" fill="hold"/>
                                        <p:tgtEl>
                                          <p:spTgt spid="391">
                                            <p:txEl>
                                              <p:pRg st="5" end="5"/>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1" nodeType="afterEffect">
                                  <p:stCondLst>
                                    <p:cond delay="0"/>
                                  </p:stCondLst>
                                  <p:iterate>
                                    <p:tmAbs val="0"/>
                                  </p:iterate>
                                  <p:childTnLst>
                                    <p:set>
                                      <p:cBhvr>
                                        <p:cTn id="27" fill="hold"/>
                                        <p:tgtEl>
                                          <p:spTgt spid="391">
                                            <p:txEl>
                                              <p:pRg st="6" end="6"/>
                                            </p:txEl>
                                          </p:spTgt>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1" nodeType="afterEffect">
                                  <p:stCondLst>
                                    <p:cond delay="0"/>
                                  </p:stCondLst>
                                  <p:iterate>
                                    <p:tmAbs val="0"/>
                                  </p:iterate>
                                  <p:childTnLst>
                                    <p:set>
                                      <p:cBhvr>
                                        <p:cTn id="30" fill="hold"/>
                                        <p:tgtEl>
                                          <p:spTgt spid="391">
                                            <p:txEl>
                                              <p:pRg st="7" end="7"/>
                                            </p:txEl>
                                          </p:spTgt>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1" nodeType="afterEffect">
                                  <p:stCondLst>
                                    <p:cond delay="0"/>
                                  </p:stCondLst>
                                  <p:iterate>
                                    <p:tmAbs val="0"/>
                                  </p:iterate>
                                  <p:childTnLst>
                                    <p:set>
                                      <p:cBhvr>
                                        <p:cTn id="33" fill="hold"/>
                                        <p:tgtEl>
                                          <p:spTgt spid="391">
                                            <p:txEl>
                                              <p:pRg st="8" end="8"/>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 nodeType="afterEffect">
                                  <p:stCondLst>
                                    <p:cond delay="0"/>
                                  </p:stCondLst>
                                  <p:iterate>
                                    <p:tmAbs val="0"/>
                                  </p:iterate>
                                  <p:childTnLst>
                                    <p:set>
                                      <p:cBhvr>
                                        <p:cTn id="36" fill="hold"/>
                                        <p:tgtEl>
                                          <p:spTgt spid="39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1" build="p" bldLvl="5"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Middle situation type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Middle situation types</a:t>
            </a:r>
          </a:p>
        </p:txBody>
      </p:sp>
      <p:sp>
        <p:nvSpPr>
          <p:cNvPr id="395"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70579" indent="-270579" defTabSz="402336">
              <a:lnSpc>
                <a:spcPct val="100000"/>
              </a:lnSpc>
              <a:spcBef>
                <a:spcPts val="0"/>
              </a:spcBef>
              <a:buSzPct val="100000"/>
              <a:buChar char="•"/>
              <a:defRPr sz="2698">
                <a:solidFill>
                  <a:srgbClr val="000000"/>
                </a:solidFill>
              </a:defRPr>
            </a:pPr>
            <a:r>
              <a:rPr>
                <a:solidFill>
                  <a:srgbClr val="B02418"/>
                </a:solidFill>
              </a:rPr>
              <a:t>Indirect middle</a:t>
            </a:r>
            <a:r>
              <a:rPr b="0"/>
              <a:t>: Lat. </a:t>
            </a:r>
            <a:r>
              <a:rPr b="0" i="1"/>
              <a:t>apīsc-</a:t>
            </a:r>
            <a:r>
              <a:rPr i="1"/>
              <a:t>or</a:t>
            </a:r>
            <a:r>
              <a:rPr b="0" i="1"/>
              <a:t> </a:t>
            </a:r>
            <a:r>
              <a:rPr b="0"/>
              <a:t>‘acquire’</a:t>
            </a:r>
            <a:endParaRPr sz="1056" b="0"/>
          </a:p>
          <a:p>
            <a:pPr marL="270579" indent="-270579" defTabSz="402336">
              <a:lnSpc>
                <a:spcPct val="100000"/>
              </a:lnSpc>
              <a:spcBef>
                <a:spcPts val="0"/>
              </a:spcBef>
              <a:buSzPct val="100000"/>
              <a:buChar char="•"/>
              <a:defRPr sz="2698">
                <a:solidFill>
                  <a:srgbClr val="000000"/>
                </a:solidFill>
              </a:defRPr>
            </a:pPr>
            <a:r>
              <a:rPr>
                <a:solidFill>
                  <a:srgbClr val="B02418"/>
                </a:solidFill>
              </a:rPr>
              <a:t>Spontaneous event</a:t>
            </a:r>
            <a:r>
              <a:rPr b="0"/>
              <a:t>: An. </a:t>
            </a:r>
            <a:r>
              <a:rPr b="0" i="1"/>
              <a:t>groa-</a:t>
            </a:r>
            <a:r>
              <a:rPr i="1"/>
              <a:t>sk</a:t>
            </a:r>
            <a:r>
              <a:rPr b="0" i="1"/>
              <a:t> </a:t>
            </a:r>
            <a:r>
              <a:rPr b="0"/>
              <a:t>‘grow’, It. </a:t>
            </a:r>
            <a:r>
              <a:rPr b="0" i="1"/>
              <a:t>scioglier</a:t>
            </a:r>
            <a:r>
              <a:rPr i="1"/>
              <a:t>si </a:t>
            </a:r>
            <a:r>
              <a:rPr b="0"/>
              <a:t>‘melt’</a:t>
            </a:r>
            <a:endParaRPr sz="1056" b="0"/>
          </a:p>
          <a:p>
            <a:pPr marL="270579" indent="-270579" defTabSz="402336">
              <a:lnSpc>
                <a:spcPct val="100000"/>
              </a:lnSpc>
              <a:spcBef>
                <a:spcPts val="0"/>
              </a:spcBef>
              <a:buSzPct val="100000"/>
              <a:buChar char="•"/>
              <a:defRPr sz="2698">
                <a:solidFill>
                  <a:srgbClr val="000000"/>
                </a:solidFill>
              </a:defRPr>
            </a:pPr>
            <a:r>
              <a:rPr>
                <a:solidFill>
                  <a:srgbClr val="B02418"/>
                </a:solidFill>
              </a:rPr>
              <a:t>Natural reciprocal</a:t>
            </a:r>
            <a:r>
              <a:rPr b="0"/>
              <a:t>: Lat. </a:t>
            </a:r>
            <a:r>
              <a:rPr b="0" i="1"/>
              <a:t>amplect-</a:t>
            </a:r>
            <a:r>
              <a:rPr i="1"/>
              <a:t>or</a:t>
            </a:r>
            <a:r>
              <a:rPr b="0"/>
              <a:t>, It. </a:t>
            </a:r>
            <a:r>
              <a:rPr b="0" i="1"/>
              <a:t>abbracciar</a:t>
            </a:r>
            <a:r>
              <a:rPr i="1"/>
              <a:t>si </a:t>
            </a:r>
            <a:r>
              <a:rPr b="0"/>
              <a:t>‘hug each other’</a:t>
            </a:r>
            <a:endParaRPr sz="1056" b="0"/>
          </a:p>
          <a:p>
            <a:pPr marL="270579" indent="-270579" defTabSz="402336">
              <a:lnSpc>
                <a:spcPct val="100000"/>
              </a:lnSpc>
              <a:spcBef>
                <a:spcPts val="0"/>
              </a:spcBef>
              <a:buSzPct val="100000"/>
              <a:buChar char="•"/>
              <a:defRPr sz="2698">
                <a:solidFill>
                  <a:srgbClr val="000000"/>
                </a:solidFill>
              </a:defRPr>
            </a:pPr>
            <a:r>
              <a:rPr>
                <a:solidFill>
                  <a:srgbClr val="B02418"/>
                </a:solidFill>
              </a:rPr>
              <a:t>Reciprocal</a:t>
            </a:r>
            <a:r>
              <a:t>: It. </a:t>
            </a:r>
            <a:r>
              <a:rPr i="1"/>
              <a:t>uccidersi (l’un l’altro) </a:t>
            </a:r>
            <a:r>
              <a:t>‘kill each other’</a:t>
            </a:r>
            <a:endParaRPr sz="1056"/>
          </a:p>
          <a:p>
            <a:pPr marL="270579" indent="-270579" defTabSz="402336">
              <a:lnSpc>
                <a:spcPct val="100000"/>
              </a:lnSpc>
              <a:spcBef>
                <a:spcPts val="0"/>
              </a:spcBef>
              <a:buSzPct val="100000"/>
              <a:buChar char="•"/>
              <a:defRPr sz="2698">
                <a:solidFill>
                  <a:srgbClr val="000000"/>
                </a:solidFill>
              </a:defRPr>
            </a:pPr>
            <a:r>
              <a:rPr>
                <a:solidFill>
                  <a:srgbClr val="B02418"/>
                </a:solidFill>
              </a:rPr>
              <a:t>Passive, impersonal, facilitative</a:t>
            </a:r>
            <a:r>
              <a:rPr b="0"/>
              <a:t>: Lat. </a:t>
            </a:r>
            <a:r>
              <a:rPr b="0" i="1"/>
              <a:t>i-</a:t>
            </a:r>
            <a:r>
              <a:rPr i="1"/>
              <a:t>tur</a:t>
            </a:r>
            <a:r>
              <a:rPr b="0"/>
              <a:t>, It. </a:t>
            </a:r>
            <a:r>
              <a:rPr i="1"/>
              <a:t>si</a:t>
            </a:r>
            <a:r>
              <a:rPr b="0" i="1"/>
              <a:t> va </a:t>
            </a:r>
            <a:r>
              <a:rPr b="0"/>
              <a:t>‘it goes’, </a:t>
            </a:r>
            <a:r>
              <a:rPr b="0" i="1"/>
              <a:t>the book sells well</a:t>
            </a:r>
            <a:endParaRPr sz="1056" b="0"/>
          </a:p>
          <a:p>
            <a:pPr marL="270579" indent="-270579" defTabSz="402336">
              <a:lnSpc>
                <a:spcPct val="100000"/>
              </a:lnSpc>
              <a:spcBef>
                <a:spcPts val="0"/>
              </a:spcBef>
              <a:buSzPct val="100000"/>
              <a:buChar char="•"/>
              <a:defRPr sz="2698" b="0">
                <a:solidFill>
                  <a:srgbClr val="000000"/>
                </a:solidFill>
              </a:defRPr>
            </a:pPr>
            <a:r>
              <a:rPr b="1">
                <a:solidFill>
                  <a:srgbClr val="B02418"/>
                </a:solidFill>
              </a:rPr>
              <a:t>Reflexive</a:t>
            </a:r>
            <a:r>
              <a:t>: Gr. </a:t>
            </a:r>
            <a:r>
              <a:rPr i="1"/>
              <a:t>sphátt-</a:t>
            </a:r>
            <a:r>
              <a:rPr b="1" i="1"/>
              <a:t>omai</a:t>
            </a:r>
            <a:r>
              <a:t>, It. </a:t>
            </a:r>
            <a:r>
              <a:rPr i="1"/>
              <a:t>uccider</a:t>
            </a:r>
            <a:r>
              <a:rPr b="1" i="1"/>
              <a:t>si</a:t>
            </a:r>
            <a:r>
              <a:t>, Germ. </a:t>
            </a:r>
            <a:r>
              <a:rPr b="1" i="1"/>
              <a:t>sich</a:t>
            </a:r>
            <a:r>
              <a:rPr i="1"/>
              <a:t> töten </a:t>
            </a:r>
            <a:r>
              <a:t>‘kill oneself’</a:t>
            </a:r>
            <a:endParaRPr sz="1056"/>
          </a:p>
          <a:p>
            <a:pPr marL="270579" indent="-270579" defTabSz="402336">
              <a:lnSpc>
                <a:spcPct val="100000"/>
              </a:lnSpc>
              <a:spcBef>
                <a:spcPts val="0"/>
              </a:spcBef>
              <a:buSzPct val="100000"/>
              <a:buChar char="•"/>
              <a:defRPr sz="2698" b="0">
                <a:solidFill>
                  <a:srgbClr val="000000"/>
                </a:solidFill>
                <a:uFill>
                  <a:solidFill>
                    <a:srgbClr val="000000"/>
                  </a:solidFill>
                </a:uFill>
              </a:defRPr>
            </a:pPr>
            <a:r>
              <a:rPr b="1">
                <a:solidFill>
                  <a:srgbClr val="B02418"/>
                </a:solidFill>
              </a:rPr>
              <a:t>Indirect reflexive</a:t>
            </a:r>
            <a:r>
              <a:t>: It. </a:t>
            </a:r>
            <a:r>
              <a:rPr i="1"/>
              <a:t>mangiar</a:t>
            </a:r>
            <a:r>
              <a:rPr b="1" i="1"/>
              <a:t>si</a:t>
            </a:r>
            <a:r>
              <a:rPr i="1"/>
              <a:t> </a:t>
            </a:r>
            <a:r>
              <a:t>(</a:t>
            </a:r>
            <a:r>
              <a:rPr i="1"/>
              <a:t>un panino</a:t>
            </a:r>
            <a:r>
              <a:t>) ‘eat (a sandwich)’</a:t>
            </a:r>
            <a:endParaRPr sz="1056"/>
          </a:p>
          <a:p>
            <a:pPr marL="270579" indent="-270579" defTabSz="402336">
              <a:lnSpc>
                <a:spcPct val="100000"/>
              </a:lnSpc>
              <a:spcBef>
                <a:spcPts val="0"/>
              </a:spcBef>
              <a:buSzPct val="100000"/>
              <a:buChar char="•"/>
              <a:defRPr sz="2698" b="0" i="1">
                <a:solidFill>
                  <a:srgbClr val="000000"/>
                </a:solidFill>
                <a:uFill>
                  <a:solidFill>
                    <a:srgbClr val="000000"/>
                  </a:solidFill>
                </a:uFill>
              </a:defRPr>
            </a:pPr>
            <a:r>
              <a:rPr b="1" i="0">
                <a:solidFill>
                  <a:srgbClr val="B02418"/>
                </a:solidFill>
              </a:rPr>
              <a:t>Logophoric</a:t>
            </a:r>
            <a:r>
              <a:rPr b="1" i="0">
                <a:solidFill>
                  <a:srgbClr val="002060"/>
                </a:solidFill>
              </a:rPr>
              <a:t>: </a:t>
            </a:r>
            <a:r>
              <a:t>sentit animus </a:t>
            </a:r>
            <a:r>
              <a:rPr b="1"/>
              <a:t>sē</a:t>
            </a:r>
            <a:r>
              <a:t> (…) movēri </a:t>
            </a:r>
            <a:endParaRPr sz="1056" i="0"/>
          </a:p>
        </p:txBody>
      </p:sp>
      <p:sp>
        <p:nvSpPr>
          <p:cNvPr id="39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1"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The semantics of the middle voic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The semantics of the middle voice</a:t>
            </a:r>
          </a:p>
        </p:txBody>
      </p:sp>
      <p:sp>
        <p:nvSpPr>
          <p:cNvPr id="399"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sp>
        <p:nvSpPr>
          <p:cNvPr id="400" name="“[the middle voice is] a coherent but relatively diffuse category that comprises a set of loosely linked semantic sub-domains centering roughly around the direct reflexive. Although lacking precise boundaries, the area of middle semantics can be delimite"/>
          <p:cNvSpPr txBox="1"/>
          <p:nvPr/>
        </p:nvSpPr>
        <p:spPr>
          <a:xfrm>
            <a:off x="1163240" y="1595054"/>
            <a:ext cx="9865520" cy="40319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defTabSz="457200">
              <a:lnSpc>
                <a:spcPct val="90000"/>
              </a:lnSpc>
              <a:defRPr sz="3000"/>
            </a:pPr>
            <a:r>
              <a:t>“[the middle voice is] a coherent but relatively diffuse category that comprises a set of loosely linked semantic sub-domains centering roughly around the direct reflexive. Although lacking precise boundaries, the area of middle semantics can be delimited with reference to two semantic properties. These two properties, which are characteristic of every middle system during the period in which it has a functioning middle marker are 1) Initiator as </a:t>
            </a:r>
            <a:r>
              <a:rPr b="1">
                <a:solidFill>
                  <a:srgbClr val="B02418"/>
                </a:solidFill>
              </a:rPr>
              <a:t>affected</a:t>
            </a:r>
            <a:r>
              <a:t> entity (Endpoint) and 2) </a:t>
            </a:r>
            <a:r>
              <a:rPr b="1">
                <a:solidFill>
                  <a:srgbClr val="B02418"/>
                </a:solidFill>
              </a:rPr>
              <a:t>low degree of elaboration of events</a:t>
            </a:r>
            <a:r>
              <a:t>.” (Kemmer 1993: 238)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0"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CasellaDiTesto 4"/>
          <p:cNvSpPr txBox="1"/>
          <p:nvPr/>
        </p:nvSpPr>
        <p:spPr>
          <a:xfrm>
            <a:off x="-47041" y="1526318"/>
            <a:ext cx="8940723" cy="29356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i="1">
                <a:solidFill>
                  <a:srgbClr val="FF0000"/>
                </a:solidFill>
                <a:latin typeface="Arial"/>
                <a:ea typeface="Arial"/>
                <a:cs typeface="Arial"/>
                <a:sym typeface="Arial"/>
              </a:defRPr>
            </a:pPr>
            <a:r>
              <a:t>	</a:t>
            </a:r>
            <a:r>
              <a:rPr sz="2800" i="0" cap="small"/>
              <a:t>agent</a:t>
            </a:r>
            <a:r>
              <a:rPr sz="2800" i="0">
                <a:solidFill>
                  <a:srgbClr val="2F4D5D"/>
                </a:solidFill>
              </a:rPr>
              <a:t>		</a:t>
            </a:r>
            <a:r>
              <a:rPr sz="2800" i="0" cap="small">
                <a:solidFill>
                  <a:srgbClr val="062C61"/>
                </a:solidFill>
              </a:rPr>
              <a:t>addressee</a:t>
            </a:r>
            <a:r>
              <a:rPr sz="2800" i="0">
                <a:solidFill>
                  <a:srgbClr val="2F4D5D"/>
                </a:solidFill>
              </a:rPr>
              <a:t>		</a:t>
            </a:r>
            <a:r>
              <a:rPr sz="2800" i="0" cap="small">
                <a:solidFill>
                  <a:srgbClr val="009051"/>
                </a:solidFill>
              </a:rPr>
              <a:t>theme</a:t>
            </a:r>
            <a:endParaRPr sz="2800"/>
          </a:p>
          <a:p>
            <a:pPr>
              <a:defRPr sz="2800" i="1">
                <a:solidFill>
                  <a:srgbClr val="FF0000"/>
                </a:solidFill>
                <a:latin typeface="Arial"/>
                <a:ea typeface="Arial"/>
                <a:cs typeface="Arial"/>
                <a:sym typeface="Arial"/>
              </a:defRPr>
            </a:pPr>
            <a:r>
              <a:t>	</a:t>
            </a:r>
          </a:p>
          <a:p>
            <a:pPr lvl="1">
              <a:defRPr sz="2800" i="1">
                <a:solidFill>
                  <a:srgbClr val="FF0000"/>
                </a:solidFill>
                <a:latin typeface="Arial"/>
                <a:ea typeface="Arial"/>
                <a:cs typeface="Arial"/>
                <a:sym typeface="Arial"/>
              </a:defRPr>
            </a:pPr>
            <a:r>
              <a:t>	John	</a:t>
            </a:r>
            <a:r>
              <a:rPr b="1">
                <a:solidFill>
                  <a:srgbClr val="2F4D5D"/>
                </a:solidFill>
              </a:rPr>
              <a:t>talked</a:t>
            </a:r>
            <a:r>
              <a:rPr>
                <a:solidFill>
                  <a:srgbClr val="2F4D5D"/>
                </a:solidFill>
              </a:rPr>
              <a:t> 	</a:t>
            </a:r>
            <a:r>
              <a:rPr>
                <a:solidFill>
                  <a:srgbClr val="223C51"/>
                </a:solidFill>
              </a:rPr>
              <a:t>with Mary 		</a:t>
            </a:r>
            <a:r>
              <a:rPr>
                <a:solidFill>
                  <a:srgbClr val="009051"/>
                </a:solidFill>
              </a:rPr>
              <a:t>about</a:t>
            </a:r>
            <a:r>
              <a:rPr>
                <a:solidFill>
                  <a:srgbClr val="2F4D5D"/>
                </a:solidFill>
              </a:rPr>
              <a:t> </a:t>
            </a:r>
            <a:r>
              <a:rPr>
                <a:solidFill>
                  <a:srgbClr val="009051"/>
                </a:solidFill>
              </a:rPr>
              <a:t>the news</a:t>
            </a:r>
          </a:p>
          <a:p>
            <a:pPr lvl="1">
              <a:defRPr>
                <a:solidFill>
                  <a:srgbClr val="FF0000"/>
                </a:solidFill>
              </a:defRPr>
            </a:pPr>
            <a:r>
              <a:t>	 subject</a:t>
            </a:r>
            <a:r>
              <a:rPr>
                <a:solidFill>
                  <a:srgbClr val="009051"/>
                </a:solidFill>
              </a:rPr>
              <a:t>			</a:t>
            </a:r>
            <a:r>
              <a:rPr>
                <a:solidFill>
                  <a:srgbClr val="062C61"/>
                </a:solidFill>
              </a:rPr>
              <a:t>adjunct	</a:t>
            </a:r>
            <a:r>
              <a:rPr>
                <a:solidFill>
                  <a:srgbClr val="009051"/>
                </a:solidFill>
              </a:rPr>
              <a:t>		adjunct</a:t>
            </a:r>
            <a:r>
              <a:t>		</a:t>
            </a:r>
            <a:endParaRPr sz="2800"/>
          </a:p>
          <a:p>
            <a:pPr lvl="1">
              <a:defRPr sz="2800" i="1">
                <a:solidFill>
                  <a:srgbClr val="FF0000"/>
                </a:solidFill>
                <a:latin typeface="Arial"/>
                <a:ea typeface="Arial"/>
                <a:cs typeface="Arial"/>
                <a:sym typeface="Arial"/>
              </a:defRPr>
            </a:pPr>
            <a:endParaRPr sz="2800"/>
          </a:p>
          <a:p>
            <a:pPr lvl="1" indent="385200">
              <a:defRPr sz="2800" i="1">
                <a:solidFill>
                  <a:srgbClr val="FF0000"/>
                </a:solidFill>
                <a:latin typeface="Arial"/>
                <a:ea typeface="Arial"/>
                <a:cs typeface="Arial"/>
                <a:sym typeface="Arial"/>
              </a:defRPr>
            </a:pPr>
            <a:r>
              <a:t>	John</a:t>
            </a:r>
            <a:r>
              <a:rPr>
                <a:solidFill>
                  <a:srgbClr val="2F4D5D"/>
                </a:solidFill>
              </a:rPr>
              <a:t> 	</a:t>
            </a:r>
            <a:r>
              <a:rPr b="1">
                <a:solidFill>
                  <a:srgbClr val="2F4D5D"/>
                </a:solidFill>
              </a:rPr>
              <a:t>told</a:t>
            </a:r>
            <a:r>
              <a:rPr>
                <a:solidFill>
                  <a:srgbClr val="2F4D5D"/>
                </a:solidFill>
              </a:rPr>
              <a:t> 		</a:t>
            </a:r>
            <a:r>
              <a:rPr>
                <a:solidFill>
                  <a:srgbClr val="223C51"/>
                </a:solidFill>
              </a:rPr>
              <a:t>Mary</a:t>
            </a:r>
            <a:r>
              <a:rPr>
                <a:solidFill>
                  <a:srgbClr val="2F4D5D"/>
                </a:solidFill>
              </a:rPr>
              <a:t> 			</a:t>
            </a:r>
            <a:r>
              <a:rPr>
                <a:solidFill>
                  <a:srgbClr val="009051"/>
                </a:solidFill>
              </a:rPr>
              <a:t>the news</a:t>
            </a:r>
          </a:p>
          <a:p>
            <a:pPr lvl="1" indent="385200">
              <a:defRPr sz="2800" i="1">
                <a:solidFill>
                  <a:srgbClr val="009051"/>
                </a:solidFill>
                <a:latin typeface="Arial"/>
                <a:ea typeface="Arial"/>
                <a:cs typeface="Arial"/>
                <a:sym typeface="Arial"/>
              </a:defRPr>
            </a:pPr>
            <a:r>
              <a:t>	</a:t>
            </a:r>
            <a:r>
              <a:rPr sz="1800" i="0">
                <a:solidFill>
                  <a:srgbClr val="FF0000"/>
                </a:solidFill>
              </a:rPr>
              <a:t>subject</a:t>
            </a:r>
            <a:r>
              <a:rPr sz="1800" i="0"/>
              <a:t>			</a:t>
            </a:r>
            <a:r>
              <a:rPr sz="1800" i="0">
                <a:solidFill>
                  <a:srgbClr val="062C61"/>
                </a:solidFill>
              </a:rPr>
              <a:t>indirect object</a:t>
            </a:r>
            <a:r>
              <a:rPr sz="1800" i="0"/>
              <a:t>		direct object </a:t>
            </a:r>
            <a:r>
              <a:rPr sz="3200" i="0">
                <a:solidFill>
                  <a:srgbClr val="FF0000"/>
                </a:solidFill>
              </a:rPr>
              <a:t>	</a:t>
            </a:r>
          </a:p>
        </p:txBody>
      </p:sp>
      <p:sp>
        <p:nvSpPr>
          <p:cNvPr id="78" name="Segnaposto numero diapositiva 1"/>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79" name="CasellaDiTesto 10"/>
          <p:cNvSpPr txBox="1"/>
          <p:nvPr/>
        </p:nvSpPr>
        <p:spPr>
          <a:xfrm>
            <a:off x="1725370" y="4962635"/>
            <a:ext cx="9931601" cy="8765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a:pPr>
            <a:r>
              <a:t>Where is valency </a:t>
            </a:r>
            <a:r>
              <a:rPr b="1"/>
              <a:t>stored</a:t>
            </a:r>
            <a:r>
              <a:t>? </a:t>
            </a:r>
          </a:p>
          <a:p>
            <a:pPr>
              <a:defRPr sz="2800"/>
            </a:pPr>
            <a:r>
              <a:t>Property of the </a:t>
            </a:r>
            <a:r>
              <a:rPr b="1"/>
              <a:t>verbs</a:t>
            </a:r>
            <a:r>
              <a:t> vs. property of the </a:t>
            </a:r>
            <a:r>
              <a:rPr b="1"/>
              <a:t>constructions</a:t>
            </a:r>
            <a:r>
              <a:t> (Perek 2015) </a:t>
            </a:r>
          </a:p>
        </p:txBody>
      </p:sp>
      <p:sp>
        <p:nvSpPr>
          <p:cNvPr id="80" name="CasellaDiTesto 11"/>
          <p:cNvSpPr txBox="1"/>
          <p:nvPr/>
        </p:nvSpPr>
        <p:spPr>
          <a:xfrm>
            <a:off x="8131642" y="1359774"/>
            <a:ext cx="3837456"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cf. Haspelmath (2014) and Forker (2014)</a:t>
            </a:r>
          </a:p>
        </p:txBody>
      </p:sp>
      <p:sp>
        <p:nvSpPr>
          <p:cNvPr id="81" name="monovalent"/>
          <p:cNvSpPr txBox="1"/>
          <p:nvPr/>
        </p:nvSpPr>
        <p:spPr>
          <a:xfrm>
            <a:off x="9191552" y="2449656"/>
            <a:ext cx="1817803" cy="434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700" b="1">
                <a:solidFill>
                  <a:srgbClr val="B02418"/>
                </a:solidFill>
              </a:defRPr>
            </a:lvl1pPr>
          </a:lstStyle>
          <a:p>
            <a:r>
              <a:t>monovalent</a:t>
            </a:r>
          </a:p>
        </p:txBody>
      </p:sp>
      <p:sp>
        <p:nvSpPr>
          <p:cNvPr id="82" name="trivalent"/>
          <p:cNvSpPr txBox="1"/>
          <p:nvPr/>
        </p:nvSpPr>
        <p:spPr>
          <a:xfrm>
            <a:off x="9191552" y="3562330"/>
            <a:ext cx="1312160" cy="434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700" b="1">
                <a:solidFill>
                  <a:srgbClr val="B02418"/>
                </a:solidFill>
              </a:defRPr>
            </a:lvl1pPr>
          </a:lstStyle>
          <a:p>
            <a:r>
              <a:t>trivalent</a:t>
            </a:r>
          </a:p>
        </p:txBody>
      </p:sp>
      <p:sp>
        <p:nvSpPr>
          <p:cNvPr id="84" name="Segnaposto contenuto 5"/>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Semantic vs. syntactic valency</a:t>
            </a:r>
          </a:p>
        </p:txBody>
      </p:sp>
      <p:pic>
        <p:nvPicPr>
          <p:cNvPr id="2" name="Elemento grafico 1" descr="Punto interrogativo con riempimento a tinta unita">
            <a:extLst>
              <a:ext uri="{FF2B5EF4-FFF2-40B4-BE49-F238E27FC236}">
                <a16:creationId xmlns:a16="http://schemas.microsoft.com/office/drawing/2014/main" id="{B5EBCA1D-819E-5FC6-9089-68D4C16868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6230" y="5067836"/>
            <a:ext cx="719140" cy="71914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7">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7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7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7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77">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77">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2" nodeType="clickEffect">
                                  <p:stCondLst>
                                    <p:cond delay="0"/>
                                  </p:stCondLst>
                                  <p:iterate>
                                    <p:tmAbs val="0"/>
                                  </p:iterate>
                                  <p:childTnLst>
                                    <p:set>
                                      <p:cBhvr>
                                        <p:cTn id="35" fill="hold"/>
                                        <p:tgtEl>
                                          <p:spTgt spid="81"/>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3" nodeType="clickEffect">
                                  <p:stCondLst>
                                    <p:cond delay="0"/>
                                  </p:stCondLst>
                                  <p:iterate>
                                    <p:tmAbs val="0"/>
                                  </p:iterate>
                                  <p:childTnLst>
                                    <p:set>
                                      <p:cBhvr>
                                        <p:cTn id="39" fill="hold"/>
                                        <p:tgtEl>
                                          <p:spTgt spid="8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4" nodeType="clickEffect">
                                  <p:stCondLst>
                                    <p:cond delay="0"/>
                                  </p:stCondLst>
                                  <p:iterate>
                                    <p:tmAbs val="0"/>
                                  </p:iterate>
                                  <p:childTnLst>
                                    <p:set>
                                      <p:cBhvr>
                                        <p:cTn id="43" fill="hold"/>
                                        <p:tgtEl>
                                          <p:spTgt spid="8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6" nodeType="clickEffect">
                                  <p:stCondLst>
                                    <p:cond delay="0"/>
                                  </p:stCondLst>
                                  <p:iterate>
                                    <p:tmAbs val="0"/>
                                  </p:iterate>
                                  <p:childTnLst>
                                    <p:set>
                                      <p:cBhvr>
                                        <p:cTn id="47" fill="hold"/>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build="p" bldLvl="5" animBg="1" advAuto="0"/>
      <p:bldP spid="79" grpId="6" animBg="1" advAuto="0"/>
      <p:bldP spid="80" grpId="4" animBg="1" advAuto="0"/>
      <p:bldP spid="81" grpId="2" animBg="1" advAuto="0"/>
      <p:bldP spid="82" grpId="3" animBg="1"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Degree of elaboration of event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Degree of elaboration of events</a:t>
            </a:r>
          </a:p>
        </p:txBody>
      </p:sp>
      <p:sp>
        <p:nvSpPr>
          <p:cNvPr id="403" name="Segnaposto testo 9"/>
          <p:cNvSpPr>
            <a:spLocks noGrp="1"/>
          </p:cNvSpPr>
          <p:nvPr>
            <p:ph type="body" idx="21"/>
          </p:nvPr>
        </p:nvSpPr>
        <p:spPr>
          <a:xfrm>
            <a:off x="838198" y="1399985"/>
            <a:ext cx="10515604" cy="44220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algn="just" defTabSz="457200">
              <a:lnSpc>
                <a:spcPct val="100000"/>
              </a:lnSpc>
              <a:spcBef>
                <a:spcPts val="0"/>
              </a:spcBef>
              <a:defRPr sz="3200" b="0">
                <a:solidFill>
                  <a:srgbClr val="000000"/>
                </a:solidFill>
              </a:defRPr>
            </a:pPr>
            <a:r>
              <a:rPr sz="3200" dirty="0" err="1"/>
              <a:t>A.</a:t>
            </a:r>
            <a:r>
              <a:rPr sz="3200" b="1" dirty="0" err="1">
                <a:solidFill>
                  <a:srgbClr val="B02418"/>
                </a:solidFill>
              </a:rPr>
              <a:t>Relative</a:t>
            </a:r>
            <a:r>
              <a:rPr sz="3200" b="1" dirty="0">
                <a:solidFill>
                  <a:srgbClr val="B02418"/>
                </a:solidFill>
              </a:rPr>
              <a:t> distinguishability of the participants</a:t>
            </a:r>
            <a:r>
              <a:rPr sz="3200" dirty="0"/>
              <a:t>: degree to which the participants (the Initiator and the Endpoint) to an event can be distinguished;</a:t>
            </a:r>
            <a:endParaRPr sz="1200" dirty="0"/>
          </a:p>
          <a:p>
            <a:pPr algn="just" defTabSz="457200">
              <a:lnSpc>
                <a:spcPct val="100000"/>
              </a:lnSpc>
              <a:spcBef>
                <a:spcPts val="0"/>
              </a:spcBef>
              <a:defRPr sz="3200" b="0">
                <a:solidFill>
                  <a:srgbClr val="000000"/>
                </a:solidFill>
              </a:defRPr>
            </a:pPr>
            <a:r>
              <a:rPr sz="3200" dirty="0" err="1"/>
              <a:t>B.</a:t>
            </a:r>
            <a:r>
              <a:rPr sz="3200" b="1" dirty="0" err="1">
                <a:solidFill>
                  <a:srgbClr val="B02418"/>
                </a:solidFill>
              </a:rPr>
              <a:t>Relative</a:t>
            </a:r>
            <a:r>
              <a:rPr sz="3200" b="1" dirty="0">
                <a:solidFill>
                  <a:srgbClr val="B02418"/>
                </a:solidFill>
              </a:rPr>
              <a:t> distinguishability of the sub-events</a:t>
            </a:r>
            <a:r>
              <a:rPr sz="3200" dirty="0"/>
              <a:t>: degree to which the sub-events can be distinguished;</a:t>
            </a:r>
          </a:p>
        </p:txBody>
      </p:sp>
      <p:sp>
        <p:nvSpPr>
          <p:cNvPr id="404"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pic>
        <p:nvPicPr>
          <p:cNvPr id="405" name="Immagine" descr="Immagine"/>
          <p:cNvPicPr>
            <a:picLocks noChangeAspect="1"/>
          </p:cNvPicPr>
          <p:nvPr/>
        </p:nvPicPr>
        <p:blipFill>
          <a:blip r:embed="rId3"/>
          <a:stretch>
            <a:fillRect/>
          </a:stretch>
        </p:blipFill>
        <p:spPr>
          <a:xfrm>
            <a:off x="1892300" y="4272665"/>
            <a:ext cx="8407400" cy="15494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0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0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 grpId="1" build="p" bldLvl="5" animBg="1" advAuto="0"/>
      <p:bldP spid="405" grpId="2"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he semantic map of the middle"/>
          <p:cNvSpPr txBox="1">
            <a:spLocks noGrp="1"/>
          </p:cNvSpPr>
          <p:nvPr>
            <p:ph type="body" sz="quarter" idx="1"/>
          </p:nvPr>
        </p:nvSpPr>
        <p:spPr>
          <a:xfrm>
            <a:off x="126999" y="177008"/>
            <a:ext cx="4810992" cy="617502"/>
          </a:xfrm>
          <a:prstGeom prst="rect">
            <a:avLst/>
          </a:prstGeom>
        </p:spPr>
        <p:txBody>
          <a:bodyPr/>
          <a:lstStyle>
            <a:lvl1pPr defTabSz="576072">
              <a:spcBef>
                <a:spcPts val="600"/>
              </a:spcBef>
              <a:defRPr sz="2772"/>
            </a:lvl1pPr>
          </a:lstStyle>
          <a:p>
            <a:r>
              <a:t>The semantic map of the middle</a:t>
            </a:r>
          </a:p>
        </p:txBody>
      </p:sp>
      <p:sp>
        <p:nvSpPr>
          <p:cNvPr id="408"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pic>
        <p:nvPicPr>
          <p:cNvPr id="409" name="Immagine" descr="Immagine"/>
          <p:cNvPicPr>
            <a:picLocks noChangeAspect="1"/>
          </p:cNvPicPr>
          <p:nvPr/>
        </p:nvPicPr>
        <p:blipFill>
          <a:blip r:embed="rId2"/>
          <a:stretch>
            <a:fillRect/>
          </a:stretch>
        </p:blipFill>
        <p:spPr>
          <a:xfrm>
            <a:off x="3153833" y="148166"/>
            <a:ext cx="8153401" cy="6121401"/>
          </a:xfrm>
          <a:prstGeom prst="rect">
            <a:avLst/>
          </a:prstGeom>
          <a:ln w="12700">
            <a:miter lim="400000"/>
          </a:ln>
        </p:spPr>
      </p:pic>
      <p:sp>
        <p:nvSpPr>
          <p:cNvPr id="410" name="«A semantic map is a way to visually represent the interrelationships between meanings expressed in languages» (Georgakopoulos &amp; Polis 2018: 1)"/>
          <p:cNvSpPr txBox="1"/>
          <p:nvPr/>
        </p:nvSpPr>
        <p:spPr>
          <a:xfrm>
            <a:off x="378245" y="3243580"/>
            <a:ext cx="4308499" cy="2629159"/>
          </a:xfrm>
          <a:prstGeom prst="rect">
            <a:avLst/>
          </a:prstGeom>
          <a:ln w="254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2800"/>
            </a:lvl1pPr>
          </a:lstStyle>
          <a:p>
            <a:r>
              <a:t>«A semantic map is a way to visually represent the interrelationships between meanings expressed in languages» (Georgakopoulos &amp; Polis 2018: 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 grpId="2" animBg="1" advAuto="0"/>
      <p:bldP spid="410" grpId="1"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What is the meaning of the middl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What is the meaning of the middle?</a:t>
            </a:r>
          </a:p>
        </p:txBody>
      </p:sp>
      <p:sp>
        <p:nvSpPr>
          <p:cNvPr id="413"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sp>
        <p:nvSpPr>
          <p:cNvPr id="414" name="Ovale"/>
          <p:cNvSpPr/>
          <p:nvPr/>
        </p:nvSpPr>
        <p:spPr>
          <a:xfrm>
            <a:off x="1213716" y="1290725"/>
            <a:ext cx="4275072" cy="2507589"/>
          </a:xfrm>
          <a:prstGeom prst="ellipse">
            <a:avLst/>
          </a:prstGeom>
          <a:ln w="50800">
            <a:solidFill>
              <a:srgbClr val="B02418"/>
            </a:solidFill>
            <a:miter/>
          </a:ln>
        </p:spPr>
        <p:txBody>
          <a:bodyPr lIns="45719" rIns="45719" anchor="ctr"/>
          <a:lstStyle/>
          <a:p>
            <a:endParaRPr/>
          </a:p>
        </p:txBody>
      </p:sp>
      <p:sp>
        <p:nvSpPr>
          <p:cNvPr id="415" name="Ovale"/>
          <p:cNvSpPr/>
          <p:nvPr/>
        </p:nvSpPr>
        <p:spPr>
          <a:xfrm>
            <a:off x="6505383" y="1290725"/>
            <a:ext cx="4275072" cy="2507589"/>
          </a:xfrm>
          <a:prstGeom prst="ellipse">
            <a:avLst/>
          </a:prstGeom>
          <a:ln w="50800">
            <a:solidFill>
              <a:srgbClr val="EE3E40"/>
            </a:solidFill>
            <a:miter/>
          </a:ln>
        </p:spPr>
        <p:txBody>
          <a:bodyPr lIns="45719" rIns="45719" anchor="ctr"/>
          <a:lstStyle/>
          <a:p>
            <a:endParaRPr/>
          </a:p>
        </p:txBody>
      </p:sp>
      <p:sp>
        <p:nvSpPr>
          <p:cNvPr id="416" name="Reflexive"/>
          <p:cNvSpPr txBox="1"/>
          <p:nvPr/>
        </p:nvSpPr>
        <p:spPr>
          <a:xfrm>
            <a:off x="2630110" y="1505181"/>
            <a:ext cx="1442285" cy="454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Reflexive</a:t>
            </a:r>
          </a:p>
        </p:txBody>
      </p:sp>
      <p:sp>
        <p:nvSpPr>
          <p:cNvPr id="417" name="Passive"/>
          <p:cNvSpPr txBox="1"/>
          <p:nvPr/>
        </p:nvSpPr>
        <p:spPr>
          <a:xfrm>
            <a:off x="3701441" y="2317191"/>
            <a:ext cx="1181526" cy="454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Passive</a:t>
            </a:r>
          </a:p>
        </p:txBody>
      </p:sp>
      <p:sp>
        <p:nvSpPr>
          <p:cNvPr id="418" name="Reciprocal"/>
          <p:cNvSpPr txBox="1"/>
          <p:nvPr/>
        </p:nvSpPr>
        <p:spPr>
          <a:xfrm>
            <a:off x="1533974" y="2317191"/>
            <a:ext cx="1644958" cy="454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Reciprocal</a:t>
            </a:r>
          </a:p>
        </p:txBody>
      </p:sp>
      <p:sp>
        <p:nvSpPr>
          <p:cNvPr id="419" name="Anticausative"/>
          <p:cNvSpPr txBox="1"/>
          <p:nvPr/>
        </p:nvSpPr>
        <p:spPr>
          <a:xfrm>
            <a:off x="2499174" y="2994380"/>
            <a:ext cx="2108750" cy="454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Anticausative</a:t>
            </a:r>
          </a:p>
        </p:txBody>
      </p:sp>
      <p:sp>
        <p:nvSpPr>
          <p:cNvPr id="420" name="Grooming"/>
          <p:cNvSpPr txBox="1"/>
          <p:nvPr/>
        </p:nvSpPr>
        <p:spPr>
          <a:xfrm>
            <a:off x="7921776" y="1505181"/>
            <a:ext cx="1592987" cy="454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Grooming</a:t>
            </a:r>
          </a:p>
        </p:txBody>
      </p:sp>
      <p:sp>
        <p:nvSpPr>
          <p:cNvPr id="421" name="Body posture"/>
          <p:cNvSpPr txBox="1"/>
          <p:nvPr/>
        </p:nvSpPr>
        <p:spPr>
          <a:xfrm>
            <a:off x="6851040" y="2317191"/>
            <a:ext cx="2093465" cy="454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Body posture</a:t>
            </a:r>
          </a:p>
        </p:txBody>
      </p:sp>
      <p:sp>
        <p:nvSpPr>
          <p:cNvPr id="422" name="Cognition"/>
          <p:cNvSpPr txBox="1"/>
          <p:nvPr/>
        </p:nvSpPr>
        <p:spPr>
          <a:xfrm>
            <a:off x="9086240" y="2317191"/>
            <a:ext cx="1541734" cy="454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Cognition</a:t>
            </a:r>
          </a:p>
        </p:txBody>
      </p:sp>
      <p:sp>
        <p:nvSpPr>
          <p:cNvPr id="423" name="Perception"/>
          <p:cNvSpPr txBox="1"/>
          <p:nvPr/>
        </p:nvSpPr>
        <p:spPr>
          <a:xfrm>
            <a:off x="7997127" y="2994380"/>
            <a:ext cx="1719769" cy="454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900"/>
            </a:lvl1pPr>
          </a:lstStyle>
          <a:p>
            <a:r>
              <a:t>Perception</a:t>
            </a:r>
          </a:p>
        </p:txBody>
      </p:sp>
      <p:sp>
        <p:nvSpPr>
          <p:cNvPr id="424" name="oppositional"/>
          <p:cNvSpPr txBox="1"/>
          <p:nvPr/>
        </p:nvSpPr>
        <p:spPr>
          <a:xfrm>
            <a:off x="1687453" y="3504285"/>
            <a:ext cx="3327599" cy="11676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0" tIns="381000" rIns="381000" bIns="381000">
            <a:spAutoFit/>
          </a:bodyPr>
          <a:lstStyle>
            <a:lvl1pPr>
              <a:defRPr sz="4000" b="1" cap="small">
                <a:solidFill>
                  <a:srgbClr val="B02418"/>
                </a:solidFill>
              </a:defRPr>
            </a:lvl1pPr>
          </a:lstStyle>
          <a:p>
            <a:r>
              <a:t>oppositional</a:t>
            </a:r>
          </a:p>
        </p:txBody>
      </p:sp>
      <p:sp>
        <p:nvSpPr>
          <p:cNvPr id="425" name="non-oppositional"/>
          <p:cNvSpPr txBox="1"/>
          <p:nvPr/>
        </p:nvSpPr>
        <p:spPr>
          <a:xfrm>
            <a:off x="6710339" y="3451997"/>
            <a:ext cx="4293345" cy="127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81000" tIns="381000" rIns="381000" bIns="381000">
            <a:spAutoFit/>
          </a:bodyPr>
          <a:lstStyle>
            <a:lvl1pPr>
              <a:defRPr sz="4000" b="1" cap="small">
                <a:solidFill>
                  <a:srgbClr val="EE3E40"/>
                </a:solidFill>
              </a:defRPr>
            </a:lvl1pPr>
          </a:lstStyle>
          <a:p>
            <a:r>
              <a:t>non-oppositional</a:t>
            </a:r>
          </a:p>
        </p:txBody>
      </p:sp>
      <p:sp>
        <p:nvSpPr>
          <p:cNvPr id="426" name="Compositional semantics: verb + MM —&gt; grammar!"/>
          <p:cNvSpPr txBox="1"/>
          <p:nvPr/>
        </p:nvSpPr>
        <p:spPr>
          <a:xfrm>
            <a:off x="1104575" y="4581677"/>
            <a:ext cx="4493355" cy="856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600"/>
            </a:pPr>
            <a:r>
              <a:rPr b="1"/>
              <a:t>Compositional semantics</a:t>
            </a:r>
            <a:r>
              <a:t>: verb + MM —&gt; </a:t>
            </a:r>
            <a:r>
              <a:rPr>
                <a:solidFill>
                  <a:srgbClr val="B02418"/>
                </a:solidFill>
              </a:rPr>
              <a:t>grammar</a:t>
            </a:r>
            <a:r>
              <a:t>!</a:t>
            </a:r>
          </a:p>
        </p:txBody>
      </p:sp>
      <p:sp>
        <p:nvSpPr>
          <p:cNvPr id="427" name="Non-compositional semantics: verb + MM not decomposable into meaning components —&gt; lexicon!"/>
          <p:cNvSpPr txBox="1"/>
          <p:nvPr/>
        </p:nvSpPr>
        <p:spPr>
          <a:xfrm>
            <a:off x="5776545" y="4581677"/>
            <a:ext cx="5732748" cy="1275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600"/>
            </a:pPr>
            <a:r>
              <a:rPr b="1"/>
              <a:t>Non-compositional semantics</a:t>
            </a:r>
            <a:r>
              <a:t>: verb + MM not decomposable into meaning components —&gt; </a:t>
            </a:r>
            <a:r>
              <a:rPr>
                <a:solidFill>
                  <a:srgbClr val="B02418"/>
                </a:solidFill>
              </a:rPr>
              <a:t>lexicon</a:t>
            </a:r>
            <a: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42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41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4" nodeType="afterEffect">
                                  <p:stCondLst>
                                    <p:cond delay="0"/>
                                  </p:stCondLst>
                                  <p:iterate>
                                    <p:tmAbs val="0"/>
                                  </p:iterate>
                                  <p:childTnLst>
                                    <p:set>
                                      <p:cBhvr>
                                        <p:cTn id="16" fill="hold"/>
                                        <p:tgtEl>
                                          <p:spTgt spid="41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5" nodeType="afterEffect">
                                  <p:stCondLst>
                                    <p:cond delay="0"/>
                                  </p:stCondLst>
                                  <p:iterate>
                                    <p:tmAbs val="0"/>
                                  </p:iterate>
                                  <p:childTnLst>
                                    <p:set>
                                      <p:cBhvr>
                                        <p:cTn id="19" fill="hold"/>
                                        <p:tgtEl>
                                          <p:spTgt spid="417"/>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6" nodeType="afterEffect">
                                  <p:stCondLst>
                                    <p:cond delay="0"/>
                                  </p:stCondLst>
                                  <p:iterate>
                                    <p:tmAbs val="0"/>
                                  </p:iterate>
                                  <p:childTnLst>
                                    <p:set>
                                      <p:cBhvr>
                                        <p:cTn id="22" fill="hold"/>
                                        <p:tgtEl>
                                          <p:spTgt spid="4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7" nodeType="clickEffect">
                                  <p:stCondLst>
                                    <p:cond delay="0"/>
                                  </p:stCondLst>
                                  <p:iterate>
                                    <p:tmAbs val="0"/>
                                  </p:iterate>
                                  <p:childTnLst>
                                    <p:set>
                                      <p:cBhvr>
                                        <p:cTn id="26" fill="hold"/>
                                        <p:tgtEl>
                                          <p:spTgt spid="415"/>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8" nodeType="afterEffect">
                                  <p:stCondLst>
                                    <p:cond delay="0"/>
                                  </p:stCondLst>
                                  <p:iterate>
                                    <p:tmAbs val="0"/>
                                  </p:iterate>
                                  <p:childTnLst>
                                    <p:set>
                                      <p:cBhvr>
                                        <p:cTn id="29" fill="hold"/>
                                        <p:tgtEl>
                                          <p:spTgt spid="4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9" nodeType="clickEffect">
                                  <p:stCondLst>
                                    <p:cond delay="0"/>
                                  </p:stCondLst>
                                  <p:iterate>
                                    <p:tmAbs val="0"/>
                                  </p:iterate>
                                  <p:childTnLst>
                                    <p:set>
                                      <p:cBhvr>
                                        <p:cTn id="33" fill="hold"/>
                                        <p:tgtEl>
                                          <p:spTgt spid="420"/>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10" nodeType="afterEffect">
                                  <p:stCondLst>
                                    <p:cond delay="0"/>
                                  </p:stCondLst>
                                  <p:iterate>
                                    <p:tmAbs val="0"/>
                                  </p:iterate>
                                  <p:childTnLst>
                                    <p:set>
                                      <p:cBhvr>
                                        <p:cTn id="36" fill="hold"/>
                                        <p:tgtEl>
                                          <p:spTgt spid="421"/>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11" nodeType="afterEffect">
                                  <p:stCondLst>
                                    <p:cond delay="0"/>
                                  </p:stCondLst>
                                  <p:iterate>
                                    <p:tmAbs val="0"/>
                                  </p:iterate>
                                  <p:childTnLst>
                                    <p:set>
                                      <p:cBhvr>
                                        <p:cTn id="39" fill="hold"/>
                                        <p:tgtEl>
                                          <p:spTgt spid="422"/>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12" nodeType="afterEffect">
                                  <p:stCondLst>
                                    <p:cond delay="0"/>
                                  </p:stCondLst>
                                  <p:iterate>
                                    <p:tmAbs val="0"/>
                                  </p:iterate>
                                  <p:childTnLst>
                                    <p:set>
                                      <p:cBhvr>
                                        <p:cTn id="42" fill="hold"/>
                                        <p:tgtEl>
                                          <p:spTgt spid="4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3" nodeType="clickEffect">
                                  <p:stCondLst>
                                    <p:cond delay="0"/>
                                  </p:stCondLst>
                                  <p:iterate>
                                    <p:tmAbs val="0"/>
                                  </p:iterate>
                                  <p:childTnLst>
                                    <p:set>
                                      <p:cBhvr>
                                        <p:cTn id="46" fill="hold"/>
                                        <p:tgtEl>
                                          <p:spTgt spid="4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4" nodeType="clickEffect">
                                  <p:stCondLst>
                                    <p:cond delay="0"/>
                                  </p:stCondLst>
                                  <p:iterate>
                                    <p:tmAbs val="0"/>
                                  </p:iterate>
                                  <p:childTnLst>
                                    <p:set>
                                      <p:cBhvr>
                                        <p:cTn id="50" fill="hold"/>
                                        <p:tgtEl>
                                          <p:spTgt spid="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 grpId="1" animBg="1" advAuto="0"/>
      <p:bldP spid="415" grpId="7" animBg="1" advAuto="0"/>
      <p:bldP spid="416" grpId="3" animBg="1" advAuto="0"/>
      <p:bldP spid="417" grpId="5" animBg="1" advAuto="0"/>
      <p:bldP spid="418" grpId="4" animBg="1" advAuto="0"/>
      <p:bldP spid="419" grpId="6" animBg="1" advAuto="0"/>
      <p:bldP spid="420" grpId="9" animBg="1" advAuto="0"/>
      <p:bldP spid="421" grpId="10" animBg="1" advAuto="0"/>
      <p:bldP spid="422" grpId="11" animBg="1" advAuto="0"/>
      <p:bldP spid="423" grpId="12" animBg="1" advAuto="0"/>
      <p:bldP spid="424" grpId="2" animBg="1" advAuto="0"/>
      <p:bldP spid="425" grpId="8" animBg="1" advAuto="0"/>
      <p:bldP spid="426" grpId="13" animBg="1" advAuto="0"/>
      <p:bldP spid="427" grpId="14"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Titolo diapositiva"/>
          <p:cNvSpPr txBox="1">
            <a:spLocks noGrp="1"/>
          </p:cNvSpPr>
          <p:nvPr>
            <p:ph type="body" sz="quarter" idx="1"/>
          </p:nvPr>
        </p:nvSpPr>
        <p:spPr>
          <a:prstGeom prst="rect">
            <a:avLst/>
          </a:prstGeom>
        </p:spPr>
        <p:txBody>
          <a:bodyPr>
            <a:normAutofit lnSpcReduction="10000"/>
          </a:bodyPr>
          <a:lstStyle/>
          <a:p>
            <a:pPr defTabSz="868680">
              <a:spcBef>
                <a:spcPts val="900"/>
              </a:spcBef>
              <a:defRPr sz="4180"/>
            </a:pPr>
            <a:endParaRPr/>
          </a:p>
        </p:txBody>
      </p:sp>
      <p:sp>
        <p:nvSpPr>
          <p:cNvPr id="430"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431"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sp>
        <p:nvSpPr>
          <p:cNvPr id="432" name="Segnaposto testo 9"/>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850391">
              <a:lnSpc>
                <a:spcPct val="100000"/>
              </a:lnSpc>
              <a:defRPr sz="3162"/>
            </a:lvl1pPr>
          </a:lstStyle>
          <a:p>
            <a:r>
              <a:t>5. The typology of the middle voice: a reassessment</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Kemmer 1993: open issue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Kemmer 1993: open issues</a:t>
            </a:r>
          </a:p>
        </p:txBody>
      </p:sp>
      <p:sp>
        <p:nvSpPr>
          <p:cNvPr id="435"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563260" indent="-563260" algn="just" defTabSz="361188">
              <a:lnSpc>
                <a:spcPct val="100000"/>
              </a:lnSpc>
              <a:spcBef>
                <a:spcPts val="0"/>
              </a:spcBef>
              <a:buSzPct val="100000"/>
              <a:buAutoNum type="alphaUcParenR"/>
              <a:defRPr sz="3370" b="0">
                <a:solidFill>
                  <a:srgbClr val="000000"/>
                </a:solidFill>
              </a:defRPr>
            </a:pPr>
            <a:r>
              <a:rPr b="1">
                <a:solidFill>
                  <a:srgbClr val="B02418"/>
                </a:solidFill>
              </a:rPr>
              <a:t>Definition</a:t>
            </a:r>
            <a:r>
              <a:t>: how are middle marker identified? </a:t>
            </a:r>
            <a:endParaRPr sz="948"/>
          </a:p>
          <a:p>
            <a:pPr marL="563260" indent="-563260" algn="just" defTabSz="361188">
              <a:lnSpc>
                <a:spcPct val="100000"/>
              </a:lnSpc>
              <a:spcBef>
                <a:spcPts val="0"/>
              </a:spcBef>
              <a:buSzPct val="100000"/>
              <a:buAutoNum type="alphaUcParenR"/>
              <a:defRPr sz="3370" b="0">
                <a:solidFill>
                  <a:srgbClr val="000000"/>
                </a:solidFill>
              </a:defRPr>
            </a:pPr>
            <a:r>
              <a:rPr b="1">
                <a:solidFill>
                  <a:srgbClr val="B02418"/>
                </a:solidFill>
              </a:rPr>
              <a:t>Unbalanced sample</a:t>
            </a:r>
            <a:r>
              <a:t>: 31 languages/12 families; entire families lacking, e.g. Afroasiatic (cf. Palmer 1995; Mous 2001 etc.), others overrepresented (Indo-European)</a:t>
            </a:r>
            <a:endParaRPr sz="948"/>
          </a:p>
          <a:p>
            <a:pPr marL="563260" indent="-563260" algn="just" defTabSz="361188">
              <a:lnSpc>
                <a:spcPct val="100000"/>
              </a:lnSpc>
              <a:spcBef>
                <a:spcPts val="0"/>
              </a:spcBef>
              <a:buSzPct val="100000"/>
              <a:buAutoNum type="alphaUcParenR"/>
              <a:defRPr sz="3370" b="0">
                <a:solidFill>
                  <a:srgbClr val="000000"/>
                </a:solidFill>
              </a:defRPr>
            </a:pPr>
            <a:r>
              <a:rPr b="1">
                <a:solidFill>
                  <a:srgbClr val="B02418"/>
                </a:solidFill>
              </a:rPr>
              <a:t>Explanation</a:t>
            </a:r>
            <a:r>
              <a:t>: does low degree of elaboration of events offer a satisfactory explanation as to the cross-linguistic distribution of middle voice systems?</a:t>
            </a:r>
          </a:p>
        </p:txBody>
      </p:sp>
      <p:sp>
        <p:nvSpPr>
          <p:cNvPr id="43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3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3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1" build="p" bldLvl="5"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A) A new definition of the middle voic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A) A new definition of the middle voice</a:t>
            </a:r>
          </a:p>
        </p:txBody>
      </p:sp>
      <p:pic>
        <p:nvPicPr>
          <p:cNvPr id="439" name="Schermata 2022-06-25 alle 17.24.09.png" descr="Schermata 2022-06-25 alle 17.24.09.png"/>
          <p:cNvPicPr>
            <a:picLocks noChangeAspect="1"/>
          </p:cNvPicPr>
          <p:nvPr/>
        </p:nvPicPr>
        <p:blipFill>
          <a:blip r:embed="rId2"/>
          <a:srcRect l="332" t="1842" r="332"/>
          <a:stretch>
            <a:fillRect/>
          </a:stretch>
        </p:blipFill>
        <p:spPr>
          <a:xfrm>
            <a:off x="838198" y="1594808"/>
            <a:ext cx="10042006" cy="3914317"/>
          </a:xfrm>
          <a:prstGeom prst="rect">
            <a:avLst/>
          </a:prstGeom>
          <a:ln w="12700">
            <a:miter lim="400000"/>
          </a:ln>
        </p:spPr>
      </p:pic>
      <p:sp>
        <p:nvSpPr>
          <p:cNvPr id="440"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1"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A new definition of middle marker (MM)"/>
          <p:cNvSpPr txBox="1">
            <a:spLocks noGrp="1"/>
          </p:cNvSpPr>
          <p:nvPr>
            <p:ph type="body" sz="quarter" idx="1"/>
          </p:nvPr>
        </p:nvSpPr>
        <p:spPr>
          <a:prstGeom prst="rect">
            <a:avLst/>
          </a:prstGeom>
        </p:spPr>
        <p:txBody>
          <a:bodyPr>
            <a:normAutofit lnSpcReduction="10000"/>
          </a:bodyPr>
          <a:lstStyle>
            <a:lvl1pPr defTabSz="832104">
              <a:spcBef>
                <a:spcPts val="900"/>
              </a:spcBef>
              <a:defRPr sz="4004"/>
            </a:lvl1pPr>
          </a:lstStyle>
          <a:p>
            <a:r>
              <a:t>A new definition of middle marker (MM)</a:t>
            </a:r>
          </a:p>
        </p:txBody>
      </p:sp>
      <p:sp>
        <p:nvSpPr>
          <p:cNvPr id="443"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444"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pic>
        <p:nvPicPr>
          <p:cNvPr id="445" name="Immagine" descr="Immagine"/>
          <p:cNvPicPr>
            <a:picLocks noChangeAspect="1"/>
          </p:cNvPicPr>
          <p:nvPr/>
        </p:nvPicPr>
        <p:blipFill>
          <a:blip r:embed="rId2"/>
          <a:stretch>
            <a:fillRect/>
          </a:stretch>
        </p:blipFill>
        <p:spPr>
          <a:xfrm>
            <a:off x="0" y="1137102"/>
            <a:ext cx="12192001" cy="4947847"/>
          </a:xfrm>
          <a:prstGeom prst="rect">
            <a:avLst/>
          </a:prstGeom>
          <a:ln w="12700">
            <a:miter lim="400000"/>
          </a:ln>
        </p:spPr>
      </p:pic>
      <p:sp>
        <p:nvSpPr>
          <p:cNvPr id="446" name="Inglese 2021: 6"/>
          <p:cNvSpPr txBox="1"/>
          <p:nvPr/>
        </p:nvSpPr>
        <p:spPr>
          <a:xfrm>
            <a:off x="10473167" y="5751861"/>
            <a:ext cx="1502642"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Inglese 2021: 6</a:t>
            </a:r>
          </a:p>
        </p:txBody>
      </p:sp>
      <p:sp>
        <p:nvSpPr>
          <p:cNvPr id="447" name="—&gt; oppositional middles"/>
          <p:cNvSpPr txBox="1"/>
          <p:nvPr/>
        </p:nvSpPr>
        <p:spPr>
          <a:xfrm>
            <a:off x="2850401" y="3617908"/>
            <a:ext cx="3254088" cy="3924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B02418"/>
                </a:solidFill>
              </a:defRPr>
            </a:lvl1pPr>
          </a:lstStyle>
          <a:p>
            <a:r>
              <a:t>—&gt; oppositional middles</a:t>
            </a:r>
          </a:p>
        </p:txBody>
      </p:sp>
      <p:sp>
        <p:nvSpPr>
          <p:cNvPr id="448" name="—&gt; non-oppositional middles"/>
          <p:cNvSpPr txBox="1"/>
          <p:nvPr/>
        </p:nvSpPr>
        <p:spPr>
          <a:xfrm>
            <a:off x="5501109" y="4503205"/>
            <a:ext cx="3838388" cy="392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2400" b="1">
                <a:solidFill>
                  <a:srgbClr val="B02418"/>
                </a:solidFill>
              </a:defRPr>
            </a:lvl1pPr>
          </a:lstStyle>
          <a:p>
            <a:r>
              <a:t>—&gt; non-oppositional middles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 grpId="1" animBg="1" advAuto="0"/>
      <p:bldP spid="447" grpId="2" animBg="1" advAuto="0"/>
      <p:bldP spid="448" grpId="3"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Classes of middle verb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Classes of middle verbs</a:t>
            </a:r>
          </a:p>
        </p:txBody>
      </p:sp>
      <p:sp>
        <p:nvSpPr>
          <p:cNvPr id="451" name="Segnaposto testo 9"/>
          <p:cNvSpPr>
            <a:spLocks noGrp="1"/>
          </p:cNvSpPr>
          <p:nvPr>
            <p:ph type="body" idx="21"/>
          </p:nvPr>
        </p:nvSpPr>
        <p:spPr>
          <a:xfrm>
            <a:off x="838198" y="1594808"/>
            <a:ext cx="10515604"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marL="240631" indent="-240631" algn="just">
              <a:buSzPct val="100000"/>
              <a:buAutoNum type="arabicPeriod"/>
              <a:defRPr sz="2200" b="0">
                <a:solidFill>
                  <a:srgbClr val="000000"/>
                </a:solidFill>
              </a:defRPr>
            </a:pPr>
            <a:r>
              <a:rPr sz="2300" b="1" dirty="0">
                <a:solidFill>
                  <a:srgbClr val="B02418"/>
                </a:solidFill>
              </a:rPr>
              <a:t>Oppositional middles</a:t>
            </a:r>
            <a:r>
              <a:rPr sz="2300" dirty="0"/>
              <a:t>: adding the MM signals valency change (or other semantic nuances)</a:t>
            </a:r>
          </a:p>
          <a:p>
            <a:pPr marL="240631" indent="-240631" algn="just">
              <a:buSzPct val="100000"/>
              <a:buAutoNum type="arabicPeriod"/>
              <a:defRPr sz="2200" b="0">
                <a:solidFill>
                  <a:srgbClr val="000000"/>
                </a:solidFill>
              </a:defRPr>
            </a:pPr>
            <a:r>
              <a:rPr sz="2300" b="1" dirty="0">
                <a:solidFill>
                  <a:srgbClr val="B02418"/>
                </a:solidFill>
              </a:rPr>
              <a:t>Non-oppositional middles</a:t>
            </a:r>
            <a:r>
              <a:rPr sz="2300" dirty="0"/>
              <a:t>: MMs are obligatory with these verbs</a:t>
            </a:r>
          </a:p>
          <a:p>
            <a:pPr marL="240631" indent="-240631" algn="just">
              <a:buSzPct val="100000"/>
              <a:buAutoNum type="arabicPeriod"/>
              <a:defRPr sz="2200" b="0">
                <a:solidFill>
                  <a:srgbClr val="000000"/>
                </a:solidFill>
              </a:defRPr>
            </a:pPr>
            <a:r>
              <a:rPr sz="2300" b="1" dirty="0">
                <a:solidFill>
                  <a:srgbClr val="B02418"/>
                </a:solidFill>
              </a:rPr>
              <a:t>Optional middles</a:t>
            </a:r>
            <a:r>
              <a:rPr sz="2300" dirty="0"/>
              <a:t>: MMs may optionally be added to these verbs with no difference in meaning, e.g. Hitt. </a:t>
            </a:r>
            <a:r>
              <a:rPr sz="2300" i="1" dirty="0" err="1"/>
              <a:t>ḫaliye</a:t>
            </a:r>
            <a:r>
              <a:rPr sz="2300" i="1" dirty="0"/>
              <a:t>/a- </a:t>
            </a:r>
            <a:r>
              <a:rPr sz="2300" dirty="0"/>
              <a:t>‘kneel down (</a:t>
            </a:r>
            <a:r>
              <a:rPr sz="2300" cap="small" dirty="0"/>
              <a:t>act</a:t>
            </a:r>
            <a:r>
              <a:rPr sz="2300" dirty="0"/>
              <a:t> or </a:t>
            </a:r>
            <a:r>
              <a:rPr sz="2300" cap="small" dirty="0"/>
              <a:t>mid</a:t>
            </a:r>
            <a:r>
              <a:rPr sz="2300" dirty="0"/>
              <a:t>)’ —&gt; with these verbs voice alternation is not semantically motivated!</a:t>
            </a:r>
          </a:p>
          <a:p>
            <a:pPr marL="240631" indent="-240631" algn="just">
              <a:buSzPct val="100000"/>
              <a:buAutoNum type="arabicPeriod"/>
              <a:defRPr sz="2200" b="0">
                <a:solidFill>
                  <a:srgbClr val="000000"/>
                </a:solidFill>
              </a:defRPr>
            </a:pPr>
            <a:r>
              <a:rPr sz="2300" b="1" dirty="0">
                <a:solidFill>
                  <a:srgbClr val="B02418"/>
                </a:solidFill>
              </a:rPr>
              <a:t>Unpredictable middles</a:t>
            </a:r>
            <a:r>
              <a:rPr sz="2300" dirty="0"/>
              <a:t>: the same verb attests to non-middle and middle forms, but these differ in meaning to the point that cannot be synchronically related to one another, e.g. Hitt. </a:t>
            </a:r>
            <a:r>
              <a:rPr sz="2300" i="1" dirty="0" err="1"/>
              <a:t>ḫink</a:t>
            </a:r>
            <a:r>
              <a:rPr sz="2300" dirty="0"/>
              <a:t>- ‘</a:t>
            </a:r>
            <a:r>
              <a:rPr sz="2300" dirty="0" err="1"/>
              <a:t>offer.</a:t>
            </a:r>
            <a:r>
              <a:rPr sz="2300" cap="small" dirty="0" err="1"/>
              <a:t>act</a:t>
            </a:r>
            <a:r>
              <a:rPr sz="2300" dirty="0"/>
              <a:t>’ vs. ‘</a:t>
            </a:r>
            <a:r>
              <a:rPr sz="2300" dirty="0" err="1"/>
              <a:t>bow.</a:t>
            </a:r>
            <a:r>
              <a:rPr sz="2300" cap="small" dirty="0" err="1"/>
              <a:t>mid</a:t>
            </a:r>
            <a:r>
              <a:rPr sz="2300" dirty="0"/>
              <a:t>’ (typically the result of </a:t>
            </a:r>
            <a:r>
              <a:rPr sz="2300" dirty="0" err="1"/>
              <a:t>lexicaliztation</a:t>
            </a:r>
            <a:r>
              <a:rPr sz="2300" dirty="0"/>
              <a:t>, see Kulikov 2010)</a:t>
            </a:r>
          </a:p>
        </p:txBody>
      </p:sp>
      <p:sp>
        <p:nvSpPr>
          <p:cNvPr id="45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77</a:t>
            </a:fld>
            <a:endParaRPr/>
          </a:p>
        </p:txBody>
      </p:sp>
      <p:sp>
        <p:nvSpPr>
          <p:cNvPr id="454" name="Data on 3. and 4. not systematically stored in grammars, excluded from this study"/>
          <p:cNvSpPr txBox="1"/>
          <p:nvPr/>
        </p:nvSpPr>
        <p:spPr>
          <a:xfrm>
            <a:off x="3610391" y="5164500"/>
            <a:ext cx="6042904"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2400"/>
            </a:lvl1pPr>
          </a:lstStyle>
          <a:p>
            <a:r>
              <a:rPr dirty="0"/>
              <a:t>Data on 3. and 4. not systematically stored in grammars, excluded from this study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5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5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5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451">
                                            <p:txEl>
                                              <p:pRg st="3" end="3"/>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3" nodeType="afterEffect">
                                  <p:stCondLst>
                                    <p:cond delay="0"/>
                                  </p:stCondLst>
                                  <p:iterate>
                                    <p:tmAbs val="0"/>
                                  </p:iterate>
                                  <p:childTnLst>
                                    <p:set>
                                      <p:cBhvr>
                                        <p:cTn id="23" fill="hold"/>
                                        <p:tgtEl>
                                          <p:spTgt spid="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 grpId="1" build="p" bldLvl="5" animBg="1" advAuto="0"/>
      <p:bldP spid="454" grpId="3"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Advantages of this definition"/>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Advantages of this definition</a:t>
            </a:r>
          </a:p>
        </p:txBody>
      </p:sp>
      <p:sp>
        <p:nvSpPr>
          <p:cNvPr id="457" name="Segnaposto testo 9"/>
          <p:cNvSpPr>
            <a:spLocks noGrp="1"/>
          </p:cNvSpPr>
          <p:nvPr>
            <p:ph type="body" idx="21"/>
          </p:nvPr>
        </p:nvSpPr>
        <p:spPr>
          <a:xfrm>
            <a:off x="838198" y="1594808"/>
            <a:ext cx="10042006" cy="514148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marL="180473" indent="-180473" algn="just">
              <a:spcBef>
                <a:spcPts val="500"/>
              </a:spcBef>
              <a:buSzPct val="100000"/>
              <a:buChar char="•"/>
              <a:defRPr sz="2300" b="0">
                <a:solidFill>
                  <a:srgbClr val="000000"/>
                </a:solidFill>
              </a:defRPr>
            </a:pPr>
            <a:r>
              <a:rPr sz="2400" dirty="0"/>
              <a:t>It keeps in line with (less explicit) </a:t>
            </a:r>
            <a:r>
              <a:rPr sz="2400" b="1" dirty="0">
                <a:solidFill>
                  <a:srgbClr val="B02418"/>
                </a:solidFill>
              </a:rPr>
              <a:t>existing definitions</a:t>
            </a:r>
            <a:r>
              <a:rPr sz="2400" dirty="0"/>
              <a:t> of the middle (e.g. </a:t>
            </a:r>
            <a:r>
              <a:rPr sz="2400" dirty="0" err="1"/>
              <a:t>Klaiman</a:t>
            </a:r>
            <a:r>
              <a:rPr sz="2400" dirty="0"/>
              <a:t> 1991);</a:t>
            </a:r>
          </a:p>
          <a:p>
            <a:pPr marL="180473" indent="-180473" algn="just">
              <a:spcBef>
                <a:spcPts val="500"/>
              </a:spcBef>
              <a:buSzPct val="100000"/>
              <a:buChar char="•"/>
              <a:defRPr sz="2300" b="0">
                <a:solidFill>
                  <a:srgbClr val="000000"/>
                </a:solidFill>
              </a:defRPr>
            </a:pPr>
            <a:r>
              <a:rPr sz="2400" dirty="0"/>
              <a:t>It conceives the middle voice, and middle markers, as </a:t>
            </a:r>
            <a:r>
              <a:rPr sz="2400" b="1" dirty="0">
                <a:solidFill>
                  <a:srgbClr val="B02418"/>
                </a:solidFill>
              </a:rPr>
              <a:t>comparative concepts</a:t>
            </a:r>
            <a:r>
              <a:rPr sz="2400" dirty="0"/>
              <a:t> (Haspelmath 2010);</a:t>
            </a:r>
          </a:p>
          <a:p>
            <a:pPr marL="180473" indent="-180473" algn="just">
              <a:spcBef>
                <a:spcPts val="500"/>
              </a:spcBef>
              <a:buSzPct val="100000"/>
              <a:buChar char="•"/>
              <a:defRPr sz="2300" b="0">
                <a:solidFill>
                  <a:srgbClr val="000000"/>
                </a:solidFill>
              </a:defRPr>
            </a:pPr>
            <a:r>
              <a:rPr sz="2400" dirty="0"/>
              <a:t>It is grounded on a </a:t>
            </a:r>
            <a:r>
              <a:rPr sz="2400" b="1" dirty="0">
                <a:solidFill>
                  <a:srgbClr val="B02418"/>
                </a:solidFill>
              </a:rPr>
              <a:t>functional</a:t>
            </a:r>
            <a:r>
              <a:rPr sz="2400" dirty="0"/>
              <a:t> criterion (valency change) and a </a:t>
            </a:r>
            <a:r>
              <a:rPr sz="2400" b="1" dirty="0">
                <a:solidFill>
                  <a:srgbClr val="B02418"/>
                </a:solidFill>
              </a:rPr>
              <a:t>distributional</a:t>
            </a:r>
            <a:r>
              <a:rPr sz="2400" dirty="0"/>
              <a:t> one (non-oppositional middles) —&gt; </a:t>
            </a:r>
            <a:r>
              <a:rPr sz="2400" i="1" dirty="0"/>
              <a:t>hybrid comparative concept </a:t>
            </a:r>
            <a:r>
              <a:rPr sz="2400" dirty="0"/>
              <a:t>(Croft 2016);</a:t>
            </a:r>
          </a:p>
          <a:p>
            <a:pPr marL="180473" indent="-180473" algn="just">
              <a:spcBef>
                <a:spcPts val="500"/>
              </a:spcBef>
              <a:buSzPct val="100000"/>
              <a:buChar char="•"/>
              <a:defRPr sz="2300" b="0">
                <a:solidFill>
                  <a:srgbClr val="000000"/>
                </a:solidFill>
              </a:defRPr>
            </a:pPr>
            <a:r>
              <a:rPr sz="2400" dirty="0"/>
              <a:t>It is </a:t>
            </a:r>
            <a:r>
              <a:rPr sz="2400" b="1" dirty="0">
                <a:solidFill>
                  <a:srgbClr val="B02418"/>
                </a:solidFill>
              </a:rPr>
              <a:t>explicit</a:t>
            </a:r>
            <a:r>
              <a:rPr sz="2400" dirty="0"/>
              <a:t> and allows one to decide whether an individual languages features middle marking or not and thus to compare similar phenomena across languages;</a:t>
            </a:r>
          </a:p>
          <a:p>
            <a:pPr marL="180473" indent="-180473" algn="just">
              <a:spcBef>
                <a:spcPts val="500"/>
              </a:spcBef>
              <a:buSzPct val="100000"/>
              <a:buChar char="•"/>
              <a:defRPr sz="2300" b="0">
                <a:solidFill>
                  <a:srgbClr val="000000"/>
                </a:solidFill>
              </a:defRPr>
            </a:pPr>
            <a:r>
              <a:rPr sz="2400" dirty="0"/>
              <a:t>It allows us to distinguish middle markers from </a:t>
            </a:r>
            <a:r>
              <a:rPr sz="2400" b="1" dirty="0" err="1">
                <a:solidFill>
                  <a:srgbClr val="B02418"/>
                </a:solidFill>
              </a:rPr>
              <a:t>intransitivizers</a:t>
            </a:r>
            <a:r>
              <a:rPr sz="2400" dirty="0"/>
              <a:t> (oppositional only) and some purely </a:t>
            </a:r>
            <a:r>
              <a:rPr sz="2400" b="1" dirty="0">
                <a:solidFill>
                  <a:srgbClr val="B02418"/>
                </a:solidFill>
              </a:rPr>
              <a:t>lexically distributed</a:t>
            </a:r>
            <a:r>
              <a:rPr sz="2400" dirty="0"/>
              <a:t> middle-like marking (non-oppositional only; e.g. person indexing in semantic alignment systems)</a:t>
            </a:r>
          </a:p>
        </p:txBody>
      </p:sp>
      <p:sp>
        <p:nvSpPr>
          <p:cNvPr id="458"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5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5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5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45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4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 grpId="1" build="p" bldLvl="5"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Titolo diapositiva"/>
          <p:cNvSpPr txBox="1">
            <a:spLocks noGrp="1"/>
          </p:cNvSpPr>
          <p:nvPr>
            <p:ph type="body" sz="quarter" idx="1"/>
          </p:nvPr>
        </p:nvSpPr>
        <p:spPr>
          <a:prstGeom prst="rect">
            <a:avLst/>
          </a:prstGeom>
        </p:spPr>
        <p:txBody>
          <a:bodyPr>
            <a:normAutofit lnSpcReduction="10000"/>
          </a:bodyPr>
          <a:lstStyle/>
          <a:p>
            <a:pPr defTabSz="868680">
              <a:spcBef>
                <a:spcPts val="900"/>
              </a:spcBef>
              <a:defRPr sz="4180"/>
            </a:pPr>
            <a:endParaRPr/>
          </a:p>
        </p:txBody>
      </p:sp>
      <p:sp>
        <p:nvSpPr>
          <p:cNvPr id="461"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46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pic>
        <p:nvPicPr>
          <p:cNvPr id="463" name="Immagine" descr="Immagine"/>
          <p:cNvPicPr>
            <a:picLocks noChangeAspect="1"/>
          </p:cNvPicPr>
          <p:nvPr/>
        </p:nvPicPr>
        <p:blipFill>
          <a:blip r:embed="rId2"/>
          <a:stretch>
            <a:fillRect/>
          </a:stretch>
        </p:blipFill>
        <p:spPr>
          <a:xfrm>
            <a:off x="-63235" y="-68241"/>
            <a:ext cx="12318470" cy="664684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Diathesi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Diathesis</a:t>
            </a:r>
          </a:p>
        </p:txBody>
      </p:sp>
      <p:sp>
        <p:nvSpPr>
          <p:cNvPr id="87" name="Segnaposto numero diapositiva 1"/>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88" name="Immagine 2" descr="Immagine 2"/>
          <p:cNvPicPr>
            <a:picLocks noChangeAspect="1"/>
          </p:cNvPicPr>
          <p:nvPr/>
        </p:nvPicPr>
        <p:blipFill>
          <a:blip r:embed="rId2"/>
          <a:srcRect t="25369" b="12378"/>
          <a:stretch>
            <a:fillRect/>
          </a:stretch>
        </p:blipFill>
        <p:spPr>
          <a:xfrm>
            <a:off x="233560" y="3067569"/>
            <a:ext cx="11724991" cy="2446272"/>
          </a:xfrm>
          <a:prstGeom prst="rect">
            <a:avLst/>
          </a:prstGeom>
          <a:ln w="12700">
            <a:miter lim="400000"/>
          </a:ln>
        </p:spPr>
      </p:pic>
      <p:sp>
        <p:nvSpPr>
          <p:cNvPr id="89" name="CasellaDiTesto 3"/>
          <p:cNvSpPr txBox="1"/>
          <p:nvPr/>
        </p:nvSpPr>
        <p:spPr>
          <a:xfrm>
            <a:off x="10526076" y="5680685"/>
            <a:ext cx="1474066"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r>
              <a:t>Bahrt 2021: 20</a:t>
            </a:r>
          </a:p>
        </p:txBody>
      </p:sp>
      <p:sp>
        <p:nvSpPr>
          <p:cNvPr id="90" name="Rettangolo 4"/>
          <p:cNvSpPr txBox="1"/>
          <p:nvPr/>
        </p:nvSpPr>
        <p:spPr>
          <a:xfrm>
            <a:off x="852747" y="1597029"/>
            <a:ext cx="10486506" cy="8991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900"/>
            </a:lvl1pPr>
          </a:lstStyle>
          <a:p>
            <a:pPr>
              <a:defRPr b="1"/>
            </a:pPr>
            <a:r>
              <a:rPr b="0"/>
              <a:t>“pattern of mapping of semantic arguments onto syntactic functions (grammatical relations).” (Kulikov 2013: 262)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2" animBg="1" advAuto="0"/>
      <p:bldP spid="90" grpId="1"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Comparing MM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Comparing MMs</a:t>
            </a:r>
          </a:p>
        </p:txBody>
      </p:sp>
      <p:sp>
        <p:nvSpPr>
          <p:cNvPr id="46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80</a:t>
            </a:fld>
            <a:endParaRPr/>
          </a:p>
        </p:txBody>
      </p:sp>
      <p:pic>
        <p:nvPicPr>
          <p:cNvPr id="467" name="Immagine" descr="Immagine"/>
          <p:cNvPicPr>
            <a:picLocks noChangeAspect="1"/>
          </p:cNvPicPr>
          <p:nvPr/>
        </p:nvPicPr>
        <p:blipFill>
          <a:blip r:embed="rId2"/>
          <a:stretch>
            <a:fillRect/>
          </a:stretch>
        </p:blipFill>
        <p:spPr>
          <a:xfrm>
            <a:off x="0" y="1441922"/>
            <a:ext cx="12192001" cy="1714501"/>
          </a:xfrm>
          <a:prstGeom prst="rect">
            <a:avLst/>
          </a:prstGeom>
          <a:ln w="12700">
            <a:miter lim="400000"/>
          </a:ln>
        </p:spPr>
      </p:pic>
      <p:pic>
        <p:nvPicPr>
          <p:cNvPr id="468" name="Immagine" descr="Immagine"/>
          <p:cNvPicPr>
            <a:picLocks noChangeAspect="1"/>
          </p:cNvPicPr>
          <p:nvPr/>
        </p:nvPicPr>
        <p:blipFill>
          <a:blip r:embed="rId3"/>
          <a:stretch>
            <a:fillRect/>
          </a:stretch>
        </p:blipFill>
        <p:spPr>
          <a:xfrm>
            <a:off x="495300" y="3187718"/>
            <a:ext cx="11201400" cy="26797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 grpId="1" animBg="1" advAuto="0"/>
      <p:bldP spid="468" grpId="2"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Kemmer 1993: open issue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Kemmer 1993: open issues</a:t>
            </a:r>
          </a:p>
        </p:txBody>
      </p:sp>
      <p:sp>
        <p:nvSpPr>
          <p:cNvPr id="471"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563260" indent="-563260" algn="just" defTabSz="361188">
              <a:lnSpc>
                <a:spcPct val="100000"/>
              </a:lnSpc>
              <a:spcBef>
                <a:spcPts val="0"/>
              </a:spcBef>
              <a:buSzPct val="100000"/>
              <a:buAutoNum type="alphaUcParenR"/>
              <a:defRPr sz="3370" b="0" strike="sngStrike">
                <a:solidFill>
                  <a:srgbClr val="000000"/>
                </a:solidFill>
              </a:defRPr>
            </a:pPr>
            <a:r>
              <a:rPr b="1">
                <a:solidFill>
                  <a:srgbClr val="B02418"/>
                </a:solidFill>
              </a:rPr>
              <a:t>Definition</a:t>
            </a:r>
            <a:r>
              <a:t>: how are middle marker identified? </a:t>
            </a:r>
            <a:endParaRPr sz="948"/>
          </a:p>
          <a:p>
            <a:pPr marL="563260" indent="-563260" algn="just" defTabSz="361188">
              <a:lnSpc>
                <a:spcPct val="100000"/>
              </a:lnSpc>
              <a:spcBef>
                <a:spcPts val="0"/>
              </a:spcBef>
              <a:buSzPct val="100000"/>
              <a:buAutoNum type="alphaUcParenR"/>
              <a:defRPr sz="3370" b="0">
                <a:solidFill>
                  <a:srgbClr val="000000"/>
                </a:solidFill>
              </a:defRPr>
            </a:pPr>
            <a:r>
              <a:rPr b="1">
                <a:solidFill>
                  <a:srgbClr val="B02418"/>
                </a:solidFill>
              </a:rPr>
              <a:t>Unbalanced sample</a:t>
            </a:r>
            <a:r>
              <a:t>: 31 languages/12 families; entire families lacking, e.g. Afroasiatic (cf. Palmer 1995; Mous 2001 etc.), others overrepresented (Indo-European)</a:t>
            </a:r>
            <a:endParaRPr sz="948"/>
          </a:p>
          <a:p>
            <a:pPr marL="563260" indent="-563260" algn="just" defTabSz="361188">
              <a:lnSpc>
                <a:spcPct val="100000"/>
              </a:lnSpc>
              <a:spcBef>
                <a:spcPts val="0"/>
              </a:spcBef>
              <a:buSzPct val="100000"/>
              <a:buAutoNum type="alphaUcParenR"/>
              <a:defRPr sz="3370" b="0">
                <a:solidFill>
                  <a:srgbClr val="000000"/>
                </a:solidFill>
              </a:defRPr>
            </a:pPr>
            <a:r>
              <a:rPr b="1">
                <a:solidFill>
                  <a:srgbClr val="B02418"/>
                </a:solidFill>
              </a:rPr>
              <a:t>Explanation</a:t>
            </a:r>
            <a:r>
              <a:t>: does low degree of elaboration of events offer a satisfactory explanation as to the cross-linguistic distribution of middle voice systems?</a:t>
            </a:r>
          </a:p>
        </p:txBody>
      </p:sp>
      <p:sp>
        <p:nvSpPr>
          <p:cNvPr id="47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81</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7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7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 grpId="1" build="p" bldLvl="5"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B) Language sample"/>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B) Language sample</a:t>
            </a:r>
          </a:p>
        </p:txBody>
      </p:sp>
      <p:sp>
        <p:nvSpPr>
          <p:cNvPr id="475" name="Segnaposto testo 9"/>
          <p:cNvSpPr>
            <a:spLocks noGrp="1"/>
          </p:cNvSpPr>
          <p:nvPr>
            <p:ph type="body" idx="21"/>
          </p:nvPr>
        </p:nvSpPr>
        <p:spPr>
          <a:xfrm>
            <a:off x="838198" y="1268885"/>
            <a:ext cx="10042006" cy="45531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41163" indent="-241163" algn="just" defTabSz="374904">
              <a:lnSpc>
                <a:spcPct val="100000"/>
              </a:lnSpc>
              <a:spcBef>
                <a:spcPts val="0"/>
              </a:spcBef>
              <a:buSzPct val="100000"/>
              <a:buChar char="•"/>
              <a:defRPr sz="2405" b="0">
                <a:solidFill>
                  <a:srgbClr val="000000"/>
                </a:solidFill>
              </a:defRPr>
            </a:pPr>
            <a:r>
              <a:rPr b="1">
                <a:solidFill>
                  <a:srgbClr val="B02418"/>
                </a:solidFill>
              </a:rPr>
              <a:t>Variety sample</a:t>
            </a:r>
            <a:r>
              <a:rPr b="1"/>
              <a:t> </a:t>
            </a:r>
            <a:r>
              <a:t>(cfr. Mattiola 2020): MMs are attested in </a:t>
            </a:r>
            <a:r>
              <a:rPr b="1"/>
              <a:t>105/400 </a:t>
            </a:r>
            <a:r>
              <a:t>languages (+24 languages in a convenience sample): total of 129 languages for </a:t>
            </a:r>
            <a:r>
              <a:rPr b="1"/>
              <a:t>149 MMs</a:t>
            </a:r>
            <a:r>
              <a:t>.</a:t>
            </a:r>
          </a:p>
          <a:p>
            <a:pPr algn="just" defTabSz="374904">
              <a:lnSpc>
                <a:spcPct val="100000"/>
              </a:lnSpc>
              <a:spcBef>
                <a:spcPts val="0"/>
              </a:spcBef>
              <a:defRPr sz="2405" b="0">
                <a:solidFill>
                  <a:srgbClr val="000000"/>
                </a:solidFill>
              </a:defRPr>
            </a:pPr>
            <a:endParaRPr/>
          </a:p>
          <a:p>
            <a:pPr algn="just" defTabSz="374904">
              <a:lnSpc>
                <a:spcPct val="100000"/>
              </a:lnSpc>
              <a:spcBef>
                <a:spcPts val="0"/>
              </a:spcBef>
              <a:defRPr sz="2405" b="0">
                <a:solidFill>
                  <a:srgbClr val="000000"/>
                </a:solidFill>
              </a:defRPr>
            </a:pPr>
            <a:endParaRPr/>
          </a:p>
          <a:p>
            <a:pPr algn="just" defTabSz="374904">
              <a:lnSpc>
                <a:spcPct val="100000"/>
              </a:lnSpc>
              <a:spcBef>
                <a:spcPts val="0"/>
              </a:spcBef>
              <a:defRPr sz="2405" b="0">
                <a:solidFill>
                  <a:srgbClr val="000000"/>
                </a:solidFill>
              </a:defRPr>
            </a:pPr>
            <a:endParaRPr/>
          </a:p>
          <a:p>
            <a:pPr algn="just" defTabSz="374904">
              <a:lnSpc>
                <a:spcPct val="100000"/>
              </a:lnSpc>
              <a:spcBef>
                <a:spcPts val="0"/>
              </a:spcBef>
              <a:defRPr sz="2405" b="0">
                <a:solidFill>
                  <a:srgbClr val="000000"/>
                </a:solidFill>
              </a:defRPr>
            </a:pPr>
            <a:endParaRPr/>
          </a:p>
          <a:p>
            <a:pPr algn="just" defTabSz="374904">
              <a:lnSpc>
                <a:spcPct val="100000"/>
              </a:lnSpc>
              <a:spcBef>
                <a:spcPts val="0"/>
              </a:spcBef>
              <a:defRPr sz="2405" b="0">
                <a:solidFill>
                  <a:srgbClr val="000000"/>
                </a:solidFill>
              </a:defRPr>
            </a:pPr>
            <a:endParaRPr sz="984"/>
          </a:p>
          <a:p>
            <a:pPr algn="just" defTabSz="374904">
              <a:lnSpc>
                <a:spcPct val="100000"/>
              </a:lnSpc>
              <a:spcBef>
                <a:spcPts val="0"/>
              </a:spcBef>
              <a:defRPr sz="2405" b="0">
                <a:solidFill>
                  <a:srgbClr val="000000"/>
                </a:solidFill>
              </a:defRPr>
            </a:pPr>
            <a:endParaRPr sz="984"/>
          </a:p>
          <a:p>
            <a:pPr algn="just" defTabSz="374904">
              <a:lnSpc>
                <a:spcPct val="100000"/>
              </a:lnSpc>
              <a:spcBef>
                <a:spcPts val="0"/>
              </a:spcBef>
              <a:defRPr sz="2405" b="0">
                <a:solidFill>
                  <a:srgbClr val="000000"/>
                </a:solidFill>
              </a:defRPr>
            </a:pPr>
            <a:endParaRPr sz="984"/>
          </a:p>
          <a:p>
            <a:pPr algn="just" defTabSz="374904">
              <a:lnSpc>
                <a:spcPct val="100000"/>
              </a:lnSpc>
              <a:spcBef>
                <a:spcPts val="2600"/>
              </a:spcBef>
              <a:defRPr sz="984" b="0">
                <a:solidFill>
                  <a:srgbClr val="000000"/>
                </a:solidFill>
              </a:defRPr>
            </a:pPr>
            <a:endParaRPr sz="984"/>
          </a:p>
          <a:p>
            <a:pPr marL="241163" indent="-241163" algn="just" defTabSz="374904">
              <a:lnSpc>
                <a:spcPct val="100000"/>
              </a:lnSpc>
              <a:spcBef>
                <a:spcPts val="0"/>
              </a:spcBef>
              <a:buSzPct val="100000"/>
              <a:buChar char="•"/>
              <a:defRPr sz="2405" b="0">
                <a:solidFill>
                  <a:srgbClr val="000000"/>
                </a:solidFill>
              </a:defRPr>
            </a:pPr>
            <a:r>
              <a:rPr b="1">
                <a:solidFill>
                  <a:srgbClr val="B02418"/>
                </a:solidFill>
              </a:rPr>
              <a:t>Diversity</a:t>
            </a:r>
            <a:r>
              <a:t>: 56 families + 12 isolates</a:t>
            </a:r>
            <a:endParaRPr sz="984"/>
          </a:p>
          <a:p>
            <a:pPr marL="241163" indent="-241163" algn="just" defTabSz="374904">
              <a:lnSpc>
                <a:spcPct val="100000"/>
              </a:lnSpc>
              <a:spcBef>
                <a:spcPts val="0"/>
              </a:spcBef>
              <a:buSzPct val="100000"/>
              <a:buChar char="•"/>
              <a:defRPr sz="2405" b="0">
                <a:solidFill>
                  <a:srgbClr val="000000"/>
                </a:solidFill>
              </a:defRPr>
            </a:pPr>
            <a:r>
              <a:t>MMs are often </a:t>
            </a:r>
            <a:r>
              <a:rPr b="1"/>
              <a:t>pervasives </a:t>
            </a:r>
            <a:r>
              <a:t>within families/groups: e.g. Indo-European, Afroasiatic, Oceanic, Bantu, Sino-Tibetan, Turkic, Athabaskan, Salishan…</a:t>
            </a:r>
          </a:p>
        </p:txBody>
      </p:sp>
      <p:sp>
        <p:nvSpPr>
          <p:cNvPr id="47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82</a:t>
            </a:fld>
            <a:endParaRPr/>
          </a:p>
        </p:txBody>
      </p:sp>
      <p:pic>
        <p:nvPicPr>
          <p:cNvPr id="477" name="Immagine" descr="Immagine"/>
          <p:cNvPicPr>
            <a:picLocks noChangeAspect="1"/>
          </p:cNvPicPr>
          <p:nvPr/>
        </p:nvPicPr>
        <p:blipFill>
          <a:blip r:embed="rId2"/>
          <a:stretch>
            <a:fillRect/>
          </a:stretch>
        </p:blipFill>
        <p:spPr>
          <a:xfrm>
            <a:off x="2411641" y="2385641"/>
            <a:ext cx="7368718" cy="208671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75">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475">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475">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475">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475">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1" nodeType="afterEffect">
                                  <p:stCondLst>
                                    <p:cond delay="0"/>
                                  </p:stCondLst>
                                  <p:iterate>
                                    <p:tmAbs val="0"/>
                                  </p:iterate>
                                  <p:childTnLst>
                                    <p:set>
                                      <p:cBhvr>
                                        <p:cTn id="23" fill="hold"/>
                                        <p:tgtEl>
                                          <p:spTgt spid="475">
                                            <p:txEl>
                                              <p:pRg st="5" end="5"/>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1" nodeType="afterEffect">
                                  <p:stCondLst>
                                    <p:cond delay="0"/>
                                  </p:stCondLst>
                                  <p:iterate>
                                    <p:tmAbs val="0"/>
                                  </p:iterate>
                                  <p:childTnLst>
                                    <p:set>
                                      <p:cBhvr>
                                        <p:cTn id="26" fill="hold"/>
                                        <p:tgtEl>
                                          <p:spTgt spid="475">
                                            <p:txEl>
                                              <p:pRg st="6" end="6"/>
                                            </p:txEl>
                                          </p:spTgt>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1" nodeType="afterEffect">
                                  <p:stCondLst>
                                    <p:cond delay="0"/>
                                  </p:stCondLst>
                                  <p:iterate>
                                    <p:tmAbs val="0"/>
                                  </p:iterate>
                                  <p:childTnLst>
                                    <p:set>
                                      <p:cBhvr>
                                        <p:cTn id="29" fill="hold"/>
                                        <p:tgtEl>
                                          <p:spTgt spid="475">
                                            <p:txEl>
                                              <p:pRg st="7" end="7"/>
                                            </p:txEl>
                                          </p:spTgt>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1" nodeType="afterEffect">
                                  <p:stCondLst>
                                    <p:cond delay="0"/>
                                  </p:stCondLst>
                                  <p:iterate>
                                    <p:tmAbs val="0"/>
                                  </p:iterate>
                                  <p:childTnLst>
                                    <p:set>
                                      <p:cBhvr>
                                        <p:cTn id="32" fill="hold"/>
                                        <p:tgtEl>
                                          <p:spTgt spid="475">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iterate>
                                    <p:tmAbs val="0"/>
                                  </p:iterate>
                                  <p:childTnLst>
                                    <p:set>
                                      <p:cBhvr>
                                        <p:cTn id="36" fill="hold"/>
                                        <p:tgtEl>
                                          <p:spTgt spid="4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47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47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1" build="p" bldLvl="5" animBg="1" advAuto="0"/>
      <p:bldP spid="477" grpId="2"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Double-middle-marking language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Double-middle-marking languages</a:t>
            </a:r>
          </a:p>
        </p:txBody>
      </p:sp>
      <p:sp>
        <p:nvSpPr>
          <p:cNvPr id="480"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2800" b="0">
                <a:solidFill>
                  <a:srgbClr val="000000"/>
                </a:solidFill>
              </a:defRPr>
            </a:lvl1pPr>
          </a:lstStyle>
          <a:p>
            <a:r>
              <a:t>There are languages in which more than one construction satisfy the criteria for MM:</a:t>
            </a:r>
          </a:p>
        </p:txBody>
      </p:sp>
      <p:sp>
        <p:nvSpPr>
          <p:cNvPr id="481"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83</a:t>
            </a:fld>
            <a:endParaRPr/>
          </a:p>
        </p:txBody>
      </p:sp>
      <p:pic>
        <p:nvPicPr>
          <p:cNvPr id="482" name="Schermata 2022-06-26 alle 15.32.16.png" descr="Schermata 2022-06-26 alle 15.32.16.png"/>
          <p:cNvPicPr>
            <a:picLocks noChangeAspect="1"/>
          </p:cNvPicPr>
          <p:nvPr/>
        </p:nvPicPr>
        <p:blipFill>
          <a:blip r:embed="rId2"/>
          <a:stretch>
            <a:fillRect/>
          </a:stretch>
        </p:blipFill>
        <p:spPr>
          <a:xfrm>
            <a:off x="1037317" y="3098694"/>
            <a:ext cx="9643605" cy="184902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 grpId="1" animBg="1" advAuto="0"/>
      <p:bldP spid="482" grpId="2"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Titolo diapositiva"/>
          <p:cNvSpPr txBox="1">
            <a:spLocks noGrp="1"/>
          </p:cNvSpPr>
          <p:nvPr>
            <p:ph type="body" sz="quarter" idx="1"/>
          </p:nvPr>
        </p:nvSpPr>
        <p:spPr>
          <a:prstGeom prst="rect">
            <a:avLst/>
          </a:prstGeom>
        </p:spPr>
        <p:txBody>
          <a:bodyPr>
            <a:normAutofit lnSpcReduction="10000"/>
          </a:bodyPr>
          <a:lstStyle/>
          <a:p>
            <a:pPr defTabSz="868680">
              <a:spcBef>
                <a:spcPts val="900"/>
              </a:spcBef>
              <a:defRPr sz="4180"/>
            </a:pPr>
            <a:endParaRPr/>
          </a:p>
        </p:txBody>
      </p:sp>
      <p:sp>
        <p:nvSpPr>
          <p:cNvPr id="485" name="Segnaposto testo 9"/>
          <p:cNvSpPr>
            <a:spLocks noGrp="1"/>
          </p:cNvSpPr>
          <p:nvPr>
            <p:ph type="body" idx="21"/>
          </p:nvPr>
        </p:nvSpPr>
        <p:spPr>
          <a:prstGeom prst="rect">
            <a:avLst/>
          </a:prstGeom>
        </p:spPr>
        <p:txBody>
          <a:bodyPr/>
          <a:lstStyle/>
          <a:p>
            <a:pPr>
              <a:defRPr sz="1800" b="0">
                <a:solidFill>
                  <a:srgbClr val="000000"/>
                </a:solidFill>
              </a:defRPr>
            </a:pPr>
            <a:endParaRPr/>
          </a:p>
        </p:txBody>
      </p:sp>
      <p:sp>
        <p:nvSpPr>
          <p:cNvPr id="486"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84</a:t>
            </a:fld>
            <a:endParaRPr/>
          </a:p>
        </p:txBody>
      </p:sp>
      <p:pic>
        <p:nvPicPr>
          <p:cNvPr id="487" name="Immagine" descr="Immagine"/>
          <p:cNvPicPr>
            <a:picLocks noChangeAspect="1"/>
          </p:cNvPicPr>
          <p:nvPr/>
        </p:nvPicPr>
        <p:blipFill>
          <a:blip r:embed="rId2"/>
          <a:stretch>
            <a:fillRect/>
          </a:stretch>
        </p:blipFill>
        <p:spPr>
          <a:xfrm>
            <a:off x="-1" y="52859"/>
            <a:ext cx="12192001" cy="6120985"/>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Data from the sample: form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Data from the sample: forms</a:t>
            </a:r>
          </a:p>
        </p:txBody>
      </p:sp>
      <p:pic>
        <p:nvPicPr>
          <p:cNvPr id="490" name="Schermata 2022-06-25 alle 21.28.58.png" descr="Schermata 2022-06-25 alle 21.28.58.png"/>
          <p:cNvPicPr>
            <a:picLocks noChangeAspect="1"/>
          </p:cNvPicPr>
          <p:nvPr/>
        </p:nvPicPr>
        <p:blipFill>
          <a:blip r:embed="rId2"/>
          <a:srcRect l="741" t="12974" r="741"/>
          <a:stretch>
            <a:fillRect/>
          </a:stretch>
        </p:blipFill>
        <p:spPr>
          <a:xfrm>
            <a:off x="838198" y="1594809"/>
            <a:ext cx="10042006" cy="3804205"/>
          </a:xfrm>
          <a:prstGeom prst="rect">
            <a:avLst/>
          </a:prstGeom>
          <a:ln w="12700">
            <a:miter lim="400000"/>
          </a:ln>
        </p:spPr>
      </p:pic>
      <p:sp>
        <p:nvSpPr>
          <p:cNvPr id="491"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 grpId="1"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Dedicated middle morphology"/>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Dedicated middle morphology</a:t>
            </a:r>
          </a:p>
        </p:txBody>
      </p:sp>
      <p:pic>
        <p:nvPicPr>
          <p:cNvPr id="494" name="Schermata 2022-06-25 alle 21.29.53.png" descr="Schermata 2022-06-25 alle 21.29.53.png"/>
          <p:cNvPicPr>
            <a:picLocks noChangeAspect="1"/>
          </p:cNvPicPr>
          <p:nvPr/>
        </p:nvPicPr>
        <p:blipFill>
          <a:blip r:embed="rId2"/>
          <a:srcRect t="2944" b="2944"/>
          <a:stretch>
            <a:fillRect/>
          </a:stretch>
        </p:blipFill>
        <p:spPr>
          <a:xfrm>
            <a:off x="663285" y="1425236"/>
            <a:ext cx="7530156" cy="4409498"/>
          </a:xfrm>
          <a:prstGeom prst="rect">
            <a:avLst/>
          </a:prstGeom>
          <a:ln w="12700">
            <a:miter lim="400000"/>
          </a:ln>
        </p:spPr>
      </p:pic>
      <p:sp>
        <p:nvSpPr>
          <p:cNvPr id="495"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sp>
        <p:nvSpPr>
          <p:cNvPr id="496" name="Mostly derivational affixes (as is often the case of voice markers; Bybee 1985: 29-32)"/>
          <p:cNvSpPr txBox="1"/>
          <p:nvPr/>
        </p:nvSpPr>
        <p:spPr>
          <a:xfrm>
            <a:off x="8286726" y="2851181"/>
            <a:ext cx="3405869" cy="1532389"/>
          </a:xfrm>
          <a:prstGeom prst="rect">
            <a:avLst/>
          </a:prstGeom>
          <a:ln w="127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just">
              <a:defRPr sz="2300"/>
            </a:pPr>
            <a:r>
              <a:t>Mostly derivational affixes (as is often the case of voice markers; Bybee 1985: 29</a:t>
            </a:r>
            <a:r>
              <a:rPr>
                <a:latin typeface="+mn-lt"/>
                <a:ea typeface="+mn-ea"/>
                <a:cs typeface="+mn-cs"/>
                <a:sym typeface="Helvetica"/>
              </a:rPr>
              <a:t>-</a:t>
            </a:r>
            <a:r>
              <a:t>32)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 grpId="1" animBg="1" advAuto="0"/>
      <p:bldP spid="496" grpId="2"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Cumulative strategie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Cumulative strategies</a:t>
            </a:r>
          </a:p>
        </p:txBody>
      </p:sp>
      <p:pic>
        <p:nvPicPr>
          <p:cNvPr id="499" name="Schermata 2022-06-25 alle 22.09.25.png" descr="Schermata 2022-06-25 alle 22.09.25.png"/>
          <p:cNvPicPr>
            <a:picLocks noChangeAspect="1"/>
          </p:cNvPicPr>
          <p:nvPr/>
        </p:nvPicPr>
        <p:blipFill>
          <a:blip r:embed="rId2"/>
          <a:srcRect l="900" t="258"/>
          <a:stretch>
            <a:fillRect/>
          </a:stretch>
        </p:blipFill>
        <p:spPr>
          <a:xfrm>
            <a:off x="576868" y="1940416"/>
            <a:ext cx="5466394" cy="2668766"/>
          </a:xfrm>
          <a:prstGeom prst="rect">
            <a:avLst/>
          </a:prstGeom>
          <a:ln w="12700">
            <a:miter lim="400000"/>
          </a:ln>
        </p:spPr>
      </p:pic>
      <p:sp>
        <p:nvSpPr>
          <p:cNvPr id="500"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87</a:t>
            </a:fld>
            <a:endParaRPr/>
          </a:p>
        </p:txBody>
      </p:sp>
      <p:pic>
        <p:nvPicPr>
          <p:cNvPr id="501" name="Schermata 2022-06-25 alle 22.09.52.png" descr="Schermata 2022-06-25 alle 22.09.52.png"/>
          <p:cNvPicPr>
            <a:picLocks noChangeAspect="1"/>
          </p:cNvPicPr>
          <p:nvPr/>
        </p:nvPicPr>
        <p:blipFill>
          <a:blip r:embed="rId3"/>
          <a:stretch>
            <a:fillRect/>
          </a:stretch>
        </p:blipFill>
        <p:spPr>
          <a:xfrm>
            <a:off x="6402163" y="2229643"/>
            <a:ext cx="5462763" cy="2398714"/>
          </a:xfrm>
          <a:prstGeom prst="rect">
            <a:avLst/>
          </a:prstGeom>
          <a:ln w="12700">
            <a:miter lim="400000"/>
          </a:ln>
        </p:spPr>
      </p:pic>
      <p:sp>
        <p:nvSpPr>
          <p:cNvPr id="503" name="The Indo-European inflectional middle voice is a typological rarity! (see Auderset 2015)"/>
          <p:cNvSpPr txBox="1"/>
          <p:nvPr/>
        </p:nvSpPr>
        <p:spPr>
          <a:xfrm>
            <a:off x="3610391" y="5022319"/>
            <a:ext cx="6042904" cy="760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lvl1pPr>
          </a:lstStyle>
          <a:p>
            <a:r>
              <a:t>The Indo-European inflectional middle voice is a typological rarity! (see Auderset 2015) </a:t>
            </a:r>
          </a:p>
        </p:txBody>
      </p:sp>
      <p:pic>
        <p:nvPicPr>
          <p:cNvPr id="2" name="Elemento grafico 1" descr="Avviso con riempimento a tinta unita">
            <a:extLst>
              <a:ext uri="{FF2B5EF4-FFF2-40B4-BE49-F238E27FC236}">
                <a16:creationId xmlns:a16="http://schemas.microsoft.com/office/drawing/2014/main" id="{D04AE156-C5D4-B51E-7721-C7F9B8C902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38705" y="4945504"/>
            <a:ext cx="914400" cy="9144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0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4" nodeType="afterEffect">
                                  <p:stCondLst>
                                    <p:cond delay="0"/>
                                  </p:stCondLst>
                                  <p:iterate>
                                    <p:tmAbs val="0"/>
                                  </p:iterate>
                                  <p:childTnLst>
                                    <p:set>
                                      <p:cBhvr>
                                        <p:cTn id="13" fill="hold"/>
                                        <p:tgtEl>
                                          <p:spTgt spid="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 grpId="1" animBg="1" advAuto="0"/>
      <p:bldP spid="501" grpId="2" animBg="1" advAuto="0"/>
      <p:bldP spid="503" grpId="4"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 name="Oppositional functions"/>
          <p:cNvSpPr txBox="1">
            <a:spLocks noGrp="1"/>
          </p:cNvSpPr>
          <p:nvPr>
            <p:ph type="body" sz="quarter" idx="1"/>
          </p:nvPr>
        </p:nvSpPr>
        <p:spPr>
          <a:prstGeom prst="rect">
            <a:avLst/>
          </a:prstGeom>
        </p:spPr>
        <p:txBody>
          <a:bodyPr>
            <a:normAutofit lnSpcReduction="10000"/>
          </a:bodyPr>
          <a:lstStyle>
            <a:lvl1pPr algn="just" defTabSz="868680">
              <a:spcBef>
                <a:spcPts val="900"/>
              </a:spcBef>
              <a:defRPr sz="4180"/>
            </a:lvl1pPr>
          </a:lstStyle>
          <a:p>
            <a:r>
              <a:t>Oppositional functions</a:t>
            </a:r>
          </a:p>
        </p:txBody>
      </p:sp>
      <p:sp>
        <p:nvSpPr>
          <p:cNvPr id="506" name="Segnaposto testo 9"/>
          <p:cNvSpPr>
            <a:spLocks noGrp="1"/>
          </p:cNvSpPr>
          <p:nvPr>
            <p:ph type="body" idx="21"/>
          </p:nvPr>
        </p:nvSpPr>
        <p:spPr>
          <a:xfrm>
            <a:off x="838198" y="1594808"/>
            <a:ext cx="10416854" cy="439262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p>
            <a:pPr algn="just">
              <a:spcBef>
                <a:spcPts val="800"/>
              </a:spcBef>
              <a:defRPr sz="2500" b="0">
                <a:solidFill>
                  <a:srgbClr val="000000"/>
                </a:solidFill>
              </a:defRPr>
            </a:pPr>
            <a:r>
              <a:rPr sz="2800" dirty="0"/>
              <a:t>In the sample MMs perform a wider range of oppositional functions than reported in the literature: </a:t>
            </a:r>
          </a:p>
          <a:p>
            <a:pPr algn="just">
              <a:spcBef>
                <a:spcPts val="800"/>
              </a:spcBef>
              <a:defRPr sz="2500" b="0">
                <a:solidFill>
                  <a:srgbClr val="000000"/>
                </a:solidFill>
              </a:defRPr>
            </a:pPr>
            <a:endParaRPr sz="2800" dirty="0"/>
          </a:p>
          <a:p>
            <a:pPr marL="300789" indent="-300789" algn="just">
              <a:spcBef>
                <a:spcPts val="800"/>
              </a:spcBef>
              <a:buSzPct val="100000"/>
              <a:buAutoNum type="alphaUcPeriod"/>
              <a:defRPr sz="2500" b="0">
                <a:solidFill>
                  <a:srgbClr val="000000"/>
                </a:solidFill>
              </a:defRPr>
            </a:pPr>
            <a:r>
              <a:rPr sz="2800" b="1" dirty="0">
                <a:solidFill>
                  <a:srgbClr val="B02418"/>
                </a:solidFill>
              </a:rPr>
              <a:t>Valency-related</a:t>
            </a:r>
            <a:r>
              <a:rPr sz="2800" dirty="0"/>
              <a:t>: the addition of MMs to non-middle verbs signal valency change, including </a:t>
            </a:r>
            <a:r>
              <a:rPr sz="2800" i="1" dirty="0"/>
              <a:t>reflexive</a:t>
            </a:r>
            <a:r>
              <a:rPr sz="2800" dirty="0"/>
              <a:t>, </a:t>
            </a:r>
            <a:r>
              <a:rPr sz="2800" i="1" dirty="0"/>
              <a:t>reciprocal</a:t>
            </a:r>
            <a:r>
              <a:rPr sz="2800" dirty="0"/>
              <a:t>, </a:t>
            </a:r>
            <a:r>
              <a:rPr sz="2800" i="1" dirty="0"/>
              <a:t>passive</a:t>
            </a:r>
            <a:r>
              <a:rPr sz="2800" dirty="0"/>
              <a:t>, </a:t>
            </a:r>
            <a:r>
              <a:rPr sz="2800" i="1" dirty="0"/>
              <a:t>antipassive</a:t>
            </a:r>
            <a:r>
              <a:rPr sz="2800" dirty="0"/>
              <a:t>, </a:t>
            </a:r>
            <a:r>
              <a:rPr sz="2800" i="1" dirty="0"/>
              <a:t>anticausative</a:t>
            </a:r>
            <a:r>
              <a:rPr sz="2800" dirty="0"/>
              <a:t>, plus </a:t>
            </a:r>
            <a:r>
              <a:rPr sz="2800" i="1" dirty="0"/>
              <a:t>impersonal</a:t>
            </a:r>
            <a:r>
              <a:rPr sz="2800" dirty="0"/>
              <a:t>, </a:t>
            </a:r>
            <a:r>
              <a:rPr sz="2800" i="1" dirty="0"/>
              <a:t>facilitative,</a:t>
            </a:r>
            <a:r>
              <a:rPr sz="2800" dirty="0"/>
              <a:t> and </a:t>
            </a:r>
            <a:r>
              <a:rPr sz="2800" i="1" dirty="0"/>
              <a:t>self</a:t>
            </a:r>
            <a:r>
              <a:rPr sz="2800" dirty="0"/>
              <a:t>-</a:t>
            </a:r>
            <a:r>
              <a:rPr sz="2800" i="1" dirty="0"/>
              <a:t>benefactive</a:t>
            </a:r>
            <a:r>
              <a:rPr sz="2800" dirty="0"/>
              <a:t>;</a:t>
            </a:r>
          </a:p>
          <a:p>
            <a:pPr marL="300789" indent="-300789" algn="just">
              <a:spcBef>
                <a:spcPts val="800"/>
              </a:spcBef>
              <a:buSzPct val="100000"/>
              <a:buAutoNum type="alphaUcPeriod"/>
              <a:defRPr sz="2500" b="0">
                <a:solidFill>
                  <a:srgbClr val="000000"/>
                </a:solidFill>
              </a:defRPr>
            </a:pPr>
            <a:r>
              <a:rPr sz="2800" b="1" dirty="0">
                <a:solidFill>
                  <a:srgbClr val="B02418"/>
                </a:solidFill>
              </a:rPr>
              <a:t>Non-valency-related</a:t>
            </a:r>
            <a:r>
              <a:rPr sz="2800" dirty="0"/>
              <a:t>: the addition of MMs to non-middle verbs adds a distinct semantic meaning component not amenable to the domain of valency: </a:t>
            </a:r>
            <a:r>
              <a:rPr sz="2800" i="1" dirty="0"/>
              <a:t>aspect-related</a:t>
            </a:r>
            <a:r>
              <a:rPr sz="2800" dirty="0"/>
              <a:t>, </a:t>
            </a:r>
            <a:r>
              <a:rPr sz="2800" i="1" dirty="0"/>
              <a:t>semantic-transitivity-related </a:t>
            </a:r>
            <a:r>
              <a:rPr sz="2800" dirty="0"/>
              <a:t>(plus others).</a:t>
            </a:r>
          </a:p>
        </p:txBody>
      </p:sp>
      <p:sp>
        <p:nvSpPr>
          <p:cNvPr id="507" name="Numero diapositiva"/>
          <p:cNvSpPr txBox="1">
            <a:spLocks noGrp="1"/>
          </p:cNvSpPr>
          <p:nvPr>
            <p:ph type="sldNum" sz="quarter" idx="2"/>
          </p:nvPr>
        </p:nvSpPr>
        <p:spPr>
          <a:xfrm>
            <a:off x="11095176" y="6414760"/>
            <a:ext cx="258624"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just"/>
          </a:lstStyle>
          <a:p>
            <a:fld id="{86CB4B4D-7CA3-9044-876B-883B54F8677D}" type="slidenum">
              <a:t>88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0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0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50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50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5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1" build="p" bldLvl="5"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Data from the sample: valency-related functions"/>
          <p:cNvSpPr txBox="1">
            <a:spLocks noGrp="1"/>
          </p:cNvSpPr>
          <p:nvPr>
            <p:ph type="body" sz="quarter" idx="1"/>
          </p:nvPr>
        </p:nvSpPr>
        <p:spPr>
          <a:prstGeom prst="rect">
            <a:avLst/>
          </a:prstGeom>
        </p:spPr>
        <p:txBody>
          <a:bodyPr/>
          <a:lstStyle>
            <a:lvl1pPr defTabSz="704087">
              <a:spcBef>
                <a:spcPts val="700"/>
              </a:spcBef>
              <a:defRPr sz="3387"/>
            </a:lvl1pPr>
          </a:lstStyle>
          <a:p>
            <a:r>
              <a:t>Data from the sample: valency-related functions</a:t>
            </a:r>
          </a:p>
        </p:txBody>
      </p:sp>
      <p:pic>
        <p:nvPicPr>
          <p:cNvPr id="510" name="Schermata 2022-06-25 alle 22.43.33.png" descr="Schermata 2022-06-25 alle 22.43.33.png"/>
          <p:cNvPicPr>
            <a:picLocks noChangeAspect="1"/>
          </p:cNvPicPr>
          <p:nvPr/>
        </p:nvPicPr>
        <p:blipFill>
          <a:blip r:embed="rId2"/>
          <a:stretch>
            <a:fillRect/>
          </a:stretch>
        </p:blipFill>
        <p:spPr>
          <a:xfrm>
            <a:off x="923627" y="1740707"/>
            <a:ext cx="5455093" cy="3935461"/>
          </a:xfrm>
          <a:prstGeom prst="rect">
            <a:avLst/>
          </a:prstGeom>
          <a:ln w="12700">
            <a:miter lim="400000"/>
          </a:ln>
        </p:spPr>
      </p:pic>
      <p:sp>
        <p:nvSpPr>
          <p:cNvPr id="511"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89</a:t>
            </a:fld>
            <a:endParaRPr/>
          </a:p>
        </p:txBody>
      </p:sp>
      <p:sp>
        <p:nvSpPr>
          <p:cNvPr id="513" name="Reflexives rank high, but so do anticausative and passives (marginal in Kemmer’s account)"/>
          <p:cNvSpPr txBox="1"/>
          <p:nvPr/>
        </p:nvSpPr>
        <p:spPr>
          <a:xfrm>
            <a:off x="6788791" y="3546196"/>
            <a:ext cx="4825254" cy="12024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500"/>
            </a:pPr>
            <a:r>
              <a:rPr>
                <a:solidFill>
                  <a:srgbClr val="B02418"/>
                </a:solidFill>
              </a:rPr>
              <a:t>Reflexives</a:t>
            </a:r>
            <a:r>
              <a:t> rank high, but so do </a:t>
            </a:r>
            <a:r>
              <a:rPr>
                <a:solidFill>
                  <a:srgbClr val="B02418"/>
                </a:solidFill>
              </a:rPr>
              <a:t>anticausative</a:t>
            </a:r>
            <a:r>
              <a:t> and </a:t>
            </a:r>
            <a:r>
              <a:rPr>
                <a:solidFill>
                  <a:srgbClr val="B02418"/>
                </a:solidFill>
              </a:rPr>
              <a:t>passives</a:t>
            </a:r>
            <a:r>
              <a:t> (marginal in Kemmer’s account)</a:t>
            </a:r>
          </a:p>
        </p:txBody>
      </p:sp>
      <p:pic>
        <p:nvPicPr>
          <p:cNvPr id="2" name="Elemento grafico 1" descr="Avviso con riempimento a tinta unita">
            <a:extLst>
              <a:ext uri="{FF2B5EF4-FFF2-40B4-BE49-F238E27FC236}">
                <a16:creationId xmlns:a16="http://schemas.microsoft.com/office/drawing/2014/main" id="{FC4247C1-9D63-2A41-210B-48F19805A2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44218" y="2514600"/>
            <a:ext cx="914400" cy="9144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3" nodeType="afterEffect">
                                  <p:stCondLst>
                                    <p:cond delay="0"/>
                                  </p:stCondLst>
                                  <p:iterate>
                                    <p:tmAbs val="0"/>
                                  </p:iterate>
                                  <p:childTnLst>
                                    <p:set>
                                      <p:cBhvr>
                                        <p:cTn id="9" fill="hold"/>
                                        <p:tgtEl>
                                          <p:spTgt spid="5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 grpId="1" animBg="1" advAuto="0"/>
      <p:bldP spid="513" grpId="3"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egnaposto contenuto 2"/>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Transitivity</a:t>
            </a:r>
          </a:p>
        </p:txBody>
      </p:sp>
      <p:sp>
        <p:nvSpPr>
          <p:cNvPr id="93" name="Segnaposto testo 9"/>
          <p:cNvSpPr>
            <a:spLocks noGrp="1"/>
          </p:cNvSpPr>
          <p:nvPr>
            <p:ph type="body" idx="21"/>
          </p:nvPr>
        </p:nvSpPr>
        <p:spPr>
          <a:xfrm>
            <a:off x="838198" y="1620208"/>
            <a:ext cx="10042006"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algn="ctr" defTabSz="704087">
              <a:spcBef>
                <a:spcPts val="700"/>
              </a:spcBef>
              <a:defRPr sz="3387" b="0">
                <a:solidFill>
                  <a:srgbClr val="000000"/>
                </a:solidFill>
              </a:defRPr>
            </a:pPr>
            <a:r>
              <a:t>“In many languages […] the transitivity relationship lies at the core of most grammatical processes” (Hopper &amp; Thompson 1982: 1)</a:t>
            </a:r>
          </a:p>
          <a:p>
            <a:pPr algn="ctr" defTabSz="704087">
              <a:spcBef>
                <a:spcPts val="700"/>
              </a:spcBef>
              <a:defRPr sz="3387" b="0">
                <a:solidFill>
                  <a:srgbClr val="000000"/>
                </a:solidFill>
              </a:defRPr>
            </a:pPr>
            <a:endParaRPr sz="2156"/>
          </a:p>
          <a:p>
            <a:pPr algn="ctr" defTabSz="704087">
              <a:spcBef>
                <a:spcPts val="700"/>
              </a:spcBef>
              <a:defRPr sz="3387" b="0">
                <a:solidFill>
                  <a:srgbClr val="000000"/>
                </a:solidFill>
              </a:defRPr>
            </a:pPr>
            <a:r>
              <a:t>Approaches to </a:t>
            </a:r>
            <a:r>
              <a:rPr b="1">
                <a:solidFill>
                  <a:srgbClr val="B02418"/>
                </a:solidFill>
              </a:rPr>
              <a:t>transitivity</a:t>
            </a:r>
            <a:r>
              <a:t> (cf. Kittilä 2011):</a:t>
            </a:r>
          </a:p>
          <a:p>
            <a:pPr algn="ctr" defTabSz="704087">
              <a:spcBef>
                <a:spcPts val="700"/>
              </a:spcBef>
              <a:buFont typeface="Courier New"/>
              <a:defRPr sz="3387" b="0">
                <a:solidFill>
                  <a:srgbClr val="000000"/>
                </a:solidFill>
              </a:defRPr>
            </a:pPr>
            <a:r>
              <a:t> </a:t>
            </a:r>
            <a:r>
              <a:rPr cap="small">
                <a:latin typeface="Arial"/>
                <a:ea typeface="Arial"/>
                <a:cs typeface="Arial"/>
                <a:sym typeface="Arial"/>
              </a:rPr>
              <a:t>syntactic</a:t>
            </a:r>
          </a:p>
          <a:p>
            <a:pPr algn="ctr" defTabSz="704087">
              <a:spcBef>
                <a:spcPts val="700"/>
              </a:spcBef>
              <a:buFont typeface="Courier New"/>
              <a:defRPr sz="3387" b="0">
                <a:solidFill>
                  <a:srgbClr val="000000"/>
                </a:solidFill>
              </a:defRPr>
            </a:pPr>
            <a:r>
              <a:t> </a:t>
            </a:r>
            <a:r>
              <a:rPr cap="small">
                <a:latin typeface="Arial"/>
                <a:ea typeface="Arial"/>
                <a:cs typeface="Arial"/>
                <a:sym typeface="Arial"/>
              </a:rPr>
              <a:t>semantic</a:t>
            </a:r>
          </a:p>
          <a:p>
            <a:pPr algn="ctr" defTabSz="704087">
              <a:spcBef>
                <a:spcPts val="700"/>
              </a:spcBef>
              <a:buFont typeface="Courier New"/>
              <a:defRPr sz="3387" b="0" cap="small">
                <a:solidFill>
                  <a:srgbClr val="000000"/>
                </a:solidFill>
                <a:latin typeface="Arial"/>
                <a:ea typeface="Arial"/>
                <a:cs typeface="Arial"/>
                <a:sym typeface="Arial"/>
              </a:defRPr>
            </a:pPr>
            <a:r>
              <a:t>(pragmatic)</a:t>
            </a:r>
          </a:p>
        </p:txBody>
      </p:sp>
      <p:sp>
        <p:nvSpPr>
          <p:cNvPr id="94" name="Segnaposto numero diapositiva 3"/>
          <p:cNvSpPr txBox="1">
            <a:spLocks noGrp="1"/>
          </p:cNvSpPr>
          <p:nvPr>
            <p:ph type="sldNum" sz="quarter" idx="2"/>
          </p:nvPr>
        </p:nvSpPr>
        <p:spPr>
          <a:xfrm>
            <a:off x="11172418" y="6414760"/>
            <a:ext cx="181382" cy="24830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3">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9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9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93">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93">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9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1" build="p" bldLvl="5"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How many oppositional function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How many oppositional functions?</a:t>
            </a:r>
          </a:p>
        </p:txBody>
      </p:sp>
      <p:pic>
        <p:nvPicPr>
          <p:cNvPr id="516" name="Schermata 2022-06-25 alle 22.46.28.png" descr="Schermata 2022-06-25 alle 22.46.28.png"/>
          <p:cNvPicPr>
            <a:picLocks noChangeAspect="1"/>
          </p:cNvPicPr>
          <p:nvPr/>
        </p:nvPicPr>
        <p:blipFill>
          <a:blip r:embed="rId2"/>
          <a:srcRect r="43412"/>
          <a:stretch>
            <a:fillRect/>
          </a:stretch>
        </p:blipFill>
        <p:spPr>
          <a:xfrm>
            <a:off x="620020" y="1467246"/>
            <a:ext cx="3051123" cy="3923336"/>
          </a:xfrm>
          <a:prstGeom prst="rect">
            <a:avLst/>
          </a:prstGeom>
          <a:ln w="12700">
            <a:miter lim="400000"/>
          </a:ln>
        </p:spPr>
      </p:pic>
      <p:sp>
        <p:nvSpPr>
          <p:cNvPr id="517"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90</a:t>
            </a:fld>
            <a:endParaRPr/>
          </a:p>
        </p:txBody>
      </p:sp>
      <p:pic>
        <p:nvPicPr>
          <p:cNvPr id="518" name="Schermata 2022-06-25 alle 22.46.28.png" descr="Schermata 2022-06-25 alle 22.46.28.png"/>
          <p:cNvPicPr>
            <a:picLocks noChangeAspect="1"/>
          </p:cNvPicPr>
          <p:nvPr/>
        </p:nvPicPr>
        <p:blipFill>
          <a:blip r:embed="rId2"/>
          <a:srcRect l="73202" t="565" b="3511"/>
          <a:stretch>
            <a:fillRect/>
          </a:stretch>
        </p:blipFill>
        <p:spPr>
          <a:xfrm>
            <a:off x="3641486" y="1500229"/>
            <a:ext cx="1442322" cy="3756684"/>
          </a:xfrm>
          <a:prstGeom prst="rect">
            <a:avLst/>
          </a:prstGeom>
          <a:ln w="12700">
            <a:miter lim="400000"/>
          </a:ln>
        </p:spPr>
      </p:pic>
      <p:pic>
        <p:nvPicPr>
          <p:cNvPr id="519" name="Immagine" descr="Immagine"/>
          <p:cNvPicPr>
            <a:picLocks noChangeAspect="1"/>
          </p:cNvPicPr>
          <p:nvPr/>
        </p:nvPicPr>
        <p:blipFill>
          <a:blip r:embed="rId3"/>
          <a:stretch>
            <a:fillRect/>
          </a:stretch>
        </p:blipFill>
        <p:spPr>
          <a:xfrm>
            <a:off x="5096430" y="1024518"/>
            <a:ext cx="7011015" cy="480896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51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3" nodeType="clickEffect">
                                  <p:stCondLst>
                                    <p:cond delay="0"/>
                                  </p:stCondLst>
                                  <p:iterate>
                                    <p:tmAbs val="0"/>
                                  </p:iterate>
                                  <p:childTnLst>
                                    <p:set>
                                      <p:cBhvr>
                                        <p:cTn id="13" fill="hold"/>
                                        <p:tgtEl>
                                          <p:spTgt spid="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1" animBg="1" advAuto="0"/>
      <p:bldP spid="518" grpId="2" animBg="1" advAuto="0"/>
      <p:bldP spid="519" grpId="3"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 name="Voice syncretism (Bahrt 2021)"/>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Voice syncretism (Bahrt 2021)</a:t>
            </a:r>
          </a:p>
        </p:txBody>
      </p:sp>
      <p:sp>
        <p:nvSpPr>
          <p:cNvPr id="52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pic>
        <p:nvPicPr>
          <p:cNvPr id="523" name="Schermata 2022-07-15 alle 16.00.44.png" descr="Schermata 2022-07-15 alle 16.00.44.png"/>
          <p:cNvPicPr>
            <a:picLocks noChangeAspect="1"/>
          </p:cNvPicPr>
          <p:nvPr/>
        </p:nvPicPr>
        <p:blipFill>
          <a:blip r:embed="rId2"/>
          <a:stretch>
            <a:fillRect/>
          </a:stretch>
        </p:blipFill>
        <p:spPr>
          <a:xfrm>
            <a:off x="6195867" y="1340872"/>
            <a:ext cx="5773231" cy="4361862"/>
          </a:xfrm>
          <a:prstGeom prst="rect">
            <a:avLst/>
          </a:prstGeom>
          <a:ln w="12700">
            <a:miter lim="400000"/>
          </a:ln>
        </p:spPr>
      </p:pic>
      <p:pic>
        <p:nvPicPr>
          <p:cNvPr id="524" name="Schermata 2022-07-15 alle 16.01.14.png" descr="Schermata 2022-07-15 alle 16.01.14.png"/>
          <p:cNvPicPr>
            <a:picLocks noChangeAspect="1"/>
          </p:cNvPicPr>
          <p:nvPr/>
        </p:nvPicPr>
        <p:blipFill>
          <a:blip r:embed="rId3"/>
          <a:stretch>
            <a:fillRect/>
          </a:stretch>
        </p:blipFill>
        <p:spPr>
          <a:xfrm>
            <a:off x="647038" y="2839205"/>
            <a:ext cx="5448962" cy="1365196"/>
          </a:xfrm>
          <a:prstGeom prst="rect">
            <a:avLst/>
          </a:prstGeom>
          <a:ln w="12700">
            <a:miter lim="400000"/>
          </a:ln>
        </p:spPr>
      </p:pic>
      <p:sp>
        <p:nvSpPr>
          <p:cNvPr id="526" name="Anticausatives are in general less frequent than reflexives, reciprocals and passives! (Nichols et al. 2004)"/>
          <p:cNvSpPr txBox="1"/>
          <p:nvPr/>
        </p:nvSpPr>
        <p:spPr>
          <a:xfrm>
            <a:off x="1206405" y="4781381"/>
            <a:ext cx="4738895" cy="10231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100"/>
            </a:lvl1pPr>
          </a:lstStyle>
          <a:p>
            <a:r>
              <a:t>Anticausatives are in general less frequent than reflexives, reciprocals and passives! (Nichols et al. 2004)</a:t>
            </a:r>
          </a:p>
        </p:txBody>
      </p:sp>
      <p:pic>
        <p:nvPicPr>
          <p:cNvPr id="2" name="Elemento grafico 1" descr="Avviso con riempimento a tinta unita">
            <a:extLst>
              <a:ext uri="{FF2B5EF4-FFF2-40B4-BE49-F238E27FC236}">
                <a16:creationId xmlns:a16="http://schemas.microsoft.com/office/drawing/2014/main" id="{E6EE03F6-7FD9-DD52-F32F-0AF19B1E08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2902" y="4835770"/>
            <a:ext cx="914400" cy="914400"/>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 grpId="2" animBg="1" advAuto="0"/>
      <p:bldP spid="524" grpId="1" animBg="1" advAuto="0"/>
      <p:bldP spid="526" grpId="3"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Middles without reflexives?"/>
          <p:cNvSpPr txBox="1">
            <a:spLocks noGrp="1"/>
          </p:cNvSpPr>
          <p:nvPr>
            <p:ph type="body" sz="quarter" idx="1"/>
          </p:nvPr>
        </p:nvSpPr>
        <p:spPr>
          <a:xfrm>
            <a:off x="838199" y="408145"/>
            <a:ext cx="5721785" cy="617502"/>
          </a:xfrm>
          <a:prstGeom prst="rect">
            <a:avLst/>
          </a:prstGeom>
        </p:spPr>
        <p:txBody>
          <a:bodyPr/>
          <a:lstStyle>
            <a:lvl1pPr defTabSz="795527">
              <a:spcBef>
                <a:spcPts val="800"/>
              </a:spcBef>
              <a:defRPr sz="3828"/>
            </a:lvl1pPr>
          </a:lstStyle>
          <a:p>
            <a:r>
              <a:t>Middles without reflexives?</a:t>
            </a:r>
          </a:p>
        </p:txBody>
      </p:sp>
      <p:sp>
        <p:nvSpPr>
          <p:cNvPr id="529" name="Segnaposto testo 9"/>
          <p:cNvSpPr>
            <a:spLocks noGrp="1"/>
          </p:cNvSpPr>
          <p:nvPr>
            <p:ph type="body" idx="21"/>
          </p:nvPr>
        </p:nvSpPr>
        <p:spPr>
          <a:xfrm>
            <a:off x="838199" y="1594808"/>
            <a:ext cx="5410201" cy="422725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Autofit/>
          </a:bodyPr>
          <a:lstStyle/>
          <a:p>
            <a:pPr algn="ctr" defTabSz="301752">
              <a:lnSpc>
                <a:spcPct val="120000"/>
              </a:lnSpc>
              <a:spcBef>
                <a:spcPts val="0"/>
              </a:spcBef>
              <a:defRPr sz="2178" b="0">
                <a:solidFill>
                  <a:srgbClr val="000000"/>
                </a:solidFill>
              </a:defRPr>
            </a:pPr>
            <a:r>
              <a:rPr sz="2000" dirty="0"/>
              <a:t>“In a number of Oceanic languages, the reciprocal and </a:t>
            </a:r>
            <a:r>
              <a:rPr sz="2000" dirty="0" err="1"/>
              <a:t>depatientive</a:t>
            </a:r>
            <a:r>
              <a:rPr sz="2000" dirty="0"/>
              <a:t> [antipassive] functions are united in </a:t>
            </a:r>
            <a:r>
              <a:rPr sz="2000" dirty="0" err="1"/>
              <a:t>polysemies</a:t>
            </a:r>
            <a:r>
              <a:rPr sz="2000" dirty="0"/>
              <a:t> that do not involve reflexives.” (</a:t>
            </a:r>
            <a:r>
              <a:rPr sz="2000" dirty="0" err="1"/>
              <a:t>Lichtenberk</a:t>
            </a:r>
            <a:r>
              <a:rPr sz="2000" dirty="0"/>
              <a:t> 2000: 58)</a:t>
            </a:r>
          </a:p>
          <a:p>
            <a:pPr algn="just" defTabSz="301752">
              <a:lnSpc>
                <a:spcPct val="120000"/>
              </a:lnSpc>
              <a:spcBef>
                <a:spcPts val="0"/>
              </a:spcBef>
              <a:defRPr sz="2178" b="0">
                <a:solidFill>
                  <a:srgbClr val="000000"/>
                </a:solidFill>
              </a:defRPr>
            </a:pPr>
            <a:endParaRPr sz="2000" dirty="0"/>
          </a:p>
          <a:p>
            <a:pPr defTabSz="301752">
              <a:lnSpc>
                <a:spcPct val="120000"/>
              </a:lnSpc>
              <a:spcBef>
                <a:spcPts val="600"/>
              </a:spcBef>
              <a:defRPr sz="2178" b="0">
                <a:solidFill>
                  <a:srgbClr val="000000"/>
                </a:solidFill>
              </a:defRPr>
            </a:pPr>
            <a:r>
              <a:rPr sz="2000" dirty="0"/>
              <a:t>• </a:t>
            </a:r>
            <a:r>
              <a:rPr sz="2000" b="1" dirty="0">
                <a:solidFill>
                  <a:srgbClr val="B02418"/>
                </a:solidFill>
              </a:rPr>
              <a:t>Passive/anticausative</a:t>
            </a:r>
            <a:r>
              <a:rPr sz="2000" b="1" dirty="0"/>
              <a:t> </a:t>
            </a:r>
            <a:r>
              <a:rPr sz="2000" dirty="0"/>
              <a:t>‘middles’: Hamer (Omotic) </a:t>
            </a:r>
            <a:r>
              <a:rPr sz="2000" i="1" dirty="0"/>
              <a:t>-</a:t>
            </a:r>
            <a:r>
              <a:rPr sz="2000" i="1" dirty="0" err="1"/>
              <a:t>ɗ</a:t>
            </a:r>
            <a:r>
              <a:rPr sz="2000" i="1" dirty="0"/>
              <a:t>-, </a:t>
            </a:r>
            <a:r>
              <a:rPr sz="2000" dirty="0"/>
              <a:t>Ho (Munda) </a:t>
            </a:r>
            <a:r>
              <a:rPr sz="2000" i="1" dirty="0"/>
              <a:t>-</a:t>
            </a:r>
            <a:r>
              <a:rPr sz="2000" i="1" dirty="0" err="1"/>
              <a:t>en</a:t>
            </a:r>
            <a:r>
              <a:rPr sz="2000" dirty="0"/>
              <a:t>, </a:t>
            </a:r>
            <a:r>
              <a:rPr sz="2000" dirty="0" err="1"/>
              <a:t>Palula</a:t>
            </a:r>
            <a:r>
              <a:rPr sz="2000" dirty="0"/>
              <a:t> (IE, Indo-Aryan)</a:t>
            </a:r>
            <a:r>
              <a:rPr sz="2000" i="1" dirty="0"/>
              <a:t> -</a:t>
            </a:r>
            <a:r>
              <a:rPr sz="2000" i="1" dirty="0" err="1"/>
              <a:t>íǰ</a:t>
            </a:r>
            <a:r>
              <a:rPr sz="2000" i="1" dirty="0"/>
              <a:t>-</a:t>
            </a:r>
            <a:r>
              <a:rPr sz="2000" dirty="0"/>
              <a:t>, </a:t>
            </a:r>
            <a:r>
              <a:rPr sz="2000" dirty="0" err="1"/>
              <a:t>Vlax</a:t>
            </a:r>
            <a:r>
              <a:rPr sz="2000" dirty="0"/>
              <a:t> Romani (IE, Indo-Aryan) -</a:t>
            </a:r>
            <a:r>
              <a:rPr sz="2000" i="1" dirty="0" err="1"/>
              <a:t>uv</a:t>
            </a:r>
            <a:r>
              <a:rPr sz="2000" i="1" dirty="0"/>
              <a:t>-</a:t>
            </a:r>
            <a:r>
              <a:rPr sz="2000" dirty="0"/>
              <a:t>, Salinan </a:t>
            </a:r>
            <a:r>
              <a:rPr sz="2000" i="1" dirty="0"/>
              <a:t>k-</a:t>
            </a:r>
            <a:r>
              <a:rPr sz="2000" dirty="0"/>
              <a:t>, Sandawe -</a:t>
            </a:r>
            <a:r>
              <a:rPr sz="2000" i="1" dirty="0" err="1"/>
              <a:t>ts’i</a:t>
            </a:r>
            <a:r>
              <a:rPr sz="2000" i="1" dirty="0"/>
              <a:t>̥̀.</a:t>
            </a:r>
          </a:p>
          <a:p>
            <a:pPr defTabSz="301752">
              <a:lnSpc>
                <a:spcPct val="120000"/>
              </a:lnSpc>
              <a:spcBef>
                <a:spcPts val="0"/>
              </a:spcBef>
              <a:defRPr sz="2178">
                <a:solidFill>
                  <a:srgbClr val="000000"/>
                </a:solidFill>
              </a:defRPr>
            </a:pPr>
            <a:r>
              <a:rPr sz="2000" b="0" dirty="0"/>
              <a:t>•</a:t>
            </a:r>
            <a:r>
              <a:rPr sz="2000" b="0" i="1" dirty="0"/>
              <a:t> </a:t>
            </a:r>
            <a:r>
              <a:rPr sz="2000" dirty="0">
                <a:solidFill>
                  <a:srgbClr val="B02418"/>
                </a:solidFill>
              </a:rPr>
              <a:t>Passive/anticausative/antipassive</a:t>
            </a:r>
            <a:r>
              <a:rPr sz="2000" b="0" dirty="0"/>
              <a:t>: </a:t>
            </a:r>
            <a:r>
              <a:rPr sz="2000" b="0" dirty="0" err="1"/>
              <a:t>Fas</a:t>
            </a:r>
            <a:r>
              <a:rPr sz="2000" b="0" dirty="0"/>
              <a:t> </a:t>
            </a:r>
            <a:r>
              <a:rPr sz="2000" b="0" i="1" dirty="0" err="1"/>
              <a:t>ni</a:t>
            </a:r>
            <a:r>
              <a:rPr sz="2000" b="0" i="1" dirty="0"/>
              <a:t>-</a:t>
            </a:r>
            <a:r>
              <a:rPr sz="2000" b="0" dirty="0"/>
              <a:t>, Wendat (Iroquoian) </a:t>
            </a:r>
            <a:r>
              <a:rPr sz="2000" b="0" i="1" dirty="0"/>
              <a:t>-at-.</a:t>
            </a:r>
          </a:p>
        </p:txBody>
      </p:sp>
      <p:sp>
        <p:nvSpPr>
          <p:cNvPr id="530"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pic>
        <p:nvPicPr>
          <p:cNvPr id="531" name="Immagine" descr="Immagine"/>
          <p:cNvPicPr>
            <a:picLocks noChangeAspect="1"/>
          </p:cNvPicPr>
          <p:nvPr/>
        </p:nvPicPr>
        <p:blipFill>
          <a:blip r:embed="rId2"/>
          <a:stretch>
            <a:fillRect/>
          </a:stretch>
        </p:blipFill>
        <p:spPr>
          <a:xfrm>
            <a:off x="6651859" y="31750"/>
            <a:ext cx="5600701" cy="6794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531"/>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52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52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52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1" build="p" bldLvl="5" animBg="1" advAuto="0"/>
      <p:bldP spid="531" grpId="2"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Non-valency-related functions: aspect"/>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Non-valency-related functions: aspect</a:t>
            </a:r>
          </a:p>
        </p:txBody>
      </p:sp>
      <p:sp>
        <p:nvSpPr>
          <p:cNvPr id="534" name="Segnaposto testo 9"/>
          <p:cNvSpPr>
            <a:spLocks noGrp="1"/>
          </p:cNvSpPr>
          <p:nvPr>
            <p:ph type="body" idx="21"/>
          </p:nvPr>
        </p:nvSpPr>
        <p:spPr>
          <a:xfrm>
            <a:off x="838198" y="1399985"/>
            <a:ext cx="10042006" cy="442208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300789" indent="-300789">
              <a:spcBef>
                <a:spcPts val="2500"/>
              </a:spcBef>
              <a:buSzPct val="100000"/>
              <a:buAutoNum type="alphaUcParenR"/>
              <a:defRPr sz="2300">
                <a:solidFill>
                  <a:srgbClr val="000000"/>
                </a:solidFill>
              </a:defRPr>
            </a:pPr>
            <a:r>
              <a:t>Imperfectivity/atelicity</a:t>
            </a:r>
          </a:p>
          <a:p>
            <a:pPr>
              <a:defRPr sz="2300">
                <a:solidFill>
                  <a:srgbClr val="000000"/>
                </a:solidFill>
              </a:defRPr>
            </a:pPr>
            <a:endParaRPr/>
          </a:p>
          <a:p>
            <a:pPr>
              <a:defRPr sz="2300">
                <a:solidFill>
                  <a:srgbClr val="000000"/>
                </a:solidFill>
              </a:defRPr>
            </a:pPr>
            <a:endParaRPr/>
          </a:p>
          <a:p>
            <a:pPr>
              <a:defRPr sz="2300">
                <a:solidFill>
                  <a:srgbClr val="000000"/>
                </a:solidFill>
              </a:defRPr>
            </a:pPr>
            <a:endParaRPr/>
          </a:p>
          <a:p>
            <a:pPr>
              <a:defRPr sz="2300">
                <a:solidFill>
                  <a:srgbClr val="000000"/>
                </a:solidFill>
              </a:defRPr>
            </a:pPr>
            <a:endParaRPr/>
          </a:p>
          <a:p>
            <a:pPr marL="300789" indent="-300789">
              <a:buSzPct val="100000"/>
              <a:buAutoNum type="alphaUcParenR" startAt="2"/>
              <a:defRPr sz="2300">
                <a:solidFill>
                  <a:srgbClr val="000000"/>
                </a:solidFill>
              </a:defRPr>
            </a:pPr>
            <a:r>
              <a:t>Perfectivity/telicity:</a:t>
            </a:r>
          </a:p>
        </p:txBody>
      </p:sp>
      <p:sp>
        <p:nvSpPr>
          <p:cNvPr id="535"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93</a:t>
            </a:fld>
            <a:endParaRPr/>
          </a:p>
        </p:txBody>
      </p:sp>
      <p:pic>
        <p:nvPicPr>
          <p:cNvPr id="536" name="Schermata 2022-06-25 alle 23.10.20.png" descr="Schermata 2022-06-25 alle 23.10.20.png"/>
          <p:cNvPicPr>
            <a:picLocks noChangeAspect="1"/>
          </p:cNvPicPr>
          <p:nvPr/>
        </p:nvPicPr>
        <p:blipFill>
          <a:blip r:embed="rId2"/>
          <a:stretch>
            <a:fillRect/>
          </a:stretch>
        </p:blipFill>
        <p:spPr>
          <a:xfrm>
            <a:off x="1532154" y="1909947"/>
            <a:ext cx="9127801" cy="886637"/>
          </a:xfrm>
          <a:prstGeom prst="rect">
            <a:avLst/>
          </a:prstGeom>
          <a:ln w="12700">
            <a:miter lim="400000"/>
          </a:ln>
        </p:spPr>
      </p:pic>
      <p:pic>
        <p:nvPicPr>
          <p:cNvPr id="537" name="Schermata 2022-06-25 alle 23.10.48.png" descr="Schermata 2022-06-25 alle 23.10.48.png"/>
          <p:cNvPicPr>
            <a:picLocks noChangeAspect="1"/>
          </p:cNvPicPr>
          <p:nvPr/>
        </p:nvPicPr>
        <p:blipFill>
          <a:blip r:embed="rId3"/>
          <a:stretch>
            <a:fillRect/>
          </a:stretch>
        </p:blipFill>
        <p:spPr>
          <a:xfrm>
            <a:off x="1406487" y="2695111"/>
            <a:ext cx="6688933" cy="1037135"/>
          </a:xfrm>
          <a:prstGeom prst="rect">
            <a:avLst/>
          </a:prstGeom>
          <a:ln w="12700">
            <a:miter lim="400000"/>
          </a:ln>
        </p:spPr>
      </p:pic>
      <p:pic>
        <p:nvPicPr>
          <p:cNvPr id="538" name="Schermata 2022-06-25 alle 23.12.42.png" descr="Schermata 2022-06-25 alle 23.12.42.png"/>
          <p:cNvPicPr>
            <a:picLocks noChangeAspect="1"/>
          </p:cNvPicPr>
          <p:nvPr/>
        </p:nvPicPr>
        <p:blipFill>
          <a:blip r:embed="rId4"/>
          <a:stretch>
            <a:fillRect/>
          </a:stretch>
        </p:blipFill>
        <p:spPr>
          <a:xfrm>
            <a:off x="1568227" y="4277085"/>
            <a:ext cx="7768229" cy="175265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3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3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534">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534">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534">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1" nodeType="afterEffect">
                                  <p:stCondLst>
                                    <p:cond delay="0"/>
                                  </p:stCondLst>
                                  <p:iterate>
                                    <p:tmAbs val="0"/>
                                  </p:iterate>
                                  <p:childTnLst>
                                    <p:set>
                                      <p:cBhvr>
                                        <p:cTn id="20" fill="hold"/>
                                        <p:tgtEl>
                                          <p:spTgt spid="53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5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3" nodeType="clickEffect">
                                  <p:stCondLst>
                                    <p:cond delay="0"/>
                                  </p:stCondLst>
                                  <p:iterate>
                                    <p:tmAbs val="0"/>
                                  </p:iterate>
                                  <p:childTnLst>
                                    <p:set>
                                      <p:cBhvr>
                                        <p:cTn id="28" fill="hold"/>
                                        <p:tgtEl>
                                          <p:spTgt spid="5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534">
                                            <p:txEl>
                                              <p:pRg st="5" end="5"/>
                                            </p:txEl>
                                          </p:spTgt>
                                        </p:tgtEl>
                                        <p:attrNameLst>
                                          <p:attrName>style.visibility</p:attrName>
                                        </p:attrNameLst>
                                      </p:cBhvr>
                                      <p:to>
                                        <p:strVal val="visible"/>
                                      </p:to>
                                    </p:set>
                                  </p:childTnLst>
                                </p:cTn>
                              </p:par>
                            </p:childTnLst>
                          </p:cTn>
                        </p:par>
                        <p:par>
                          <p:cTn id="33" fill="hold">
                            <p:stCondLst>
                              <p:cond delay="0"/>
                            </p:stCondLst>
                            <p:childTnLst>
                              <p:par>
                                <p:cTn id="34" presetID="1" presetClass="entr" presetSubtype="0" fill="hold" grpId="1" nodeType="afterEffect">
                                  <p:stCondLst>
                                    <p:cond delay="0"/>
                                  </p:stCondLst>
                                  <p:iterate>
                                    <p:tmAbs val="0"/>
                                  </p:iterate>
                                  <p:childTnLst>
                                    <p:set>
                                      <p:cBhvr>
                                        <p:cTn id="35" fill="hold"/>
                                        <p:tgtEl>
                                          <p:spTgt spid="534">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4" nodeType="clickEffect">
                                  <p:stCondLst>
                                    <p:cond delay="0"/>
                                  </p:stCondLst>
                                  <p:iterate>
                                    <p:tmAbs val="0"/>
                                  </p:iterate>
                                  <p:childTnLst>
                                    <p:set>
                                      <p:cBhvr>
                                        <p:cTn id="39" fill="hold"/>
                                        <p:tgtEl>
                                          <p:spTgt spid="5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1" build="p" bldLvl="5" animBg="1" advAuto="0"/>
      <p:bldP spid="536" grpId="2" animBg="1" advAuto="0"/>
      <p:bldP spid="537" grpId="3" animBg="1" advAuto="0"/>
      <p:bldP spid="538" grpId="4"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Non-valency-related functions: semantic transitivity"/>
          <p:cNvSpPr txBox="1">
            <a:spLocks noGrp="1"/>
          </p:cNvSpPr>
          <p:nvPr>
            <p:ph type="body" sz="quarter" idx="1"/>
          </p:nvPr>
        </p:nvSpPr>
        <p:spPr>
          <a:prstGeom prst="rect">
            <a:avLst/>
          </a:prstGeom>
        </p:spPr>
        <p:txBody>
          <a:bodyPr/>
          <a:lstStyle>
            <a:lvl1pPr defTabSz="658368">
              <a:spcBef>
                <a:spcPts val="700"/>
              </a:spcBef>
              <a:defRPr sz="3168"/>
            </a:lvl1pPr>
          </a:lstStyle>
          <a:p>
            <a:r>
              <a:t>Non-valency-related functions: semantic transitivity</a:t>
            </a:r>
          </a:p>
        </p:txBody>
      </p:sp>
      <p:sp>
        <p:nvSpPr>
          <p:cNvPr id="541" name="Segnaposto testo 9"/>
          <p:cNvSpPr>
            <a:spLocks noGrp="1"/>
          </p:cNvSpPr>
          <p:nvPr>
            <p:ph type="body" idx="21"/>
          </p:nvPr>
        </p:nvSpPr>
        <p:spPr>
          <a:xfrm>
            <a:off x="838198" y="1184326"/>
            <a:ext cx="10904948" cy="46377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40631" indent="-240631">
              <a:buSzPct val="100000"/>
              <a:buAutoNum type="arabicPeriod"/>
              <a:defRPr sz="2200">
                <a:solidFill>
                  <a:srgbClr val="B02418"/>
                </a:solidFill>
              </a:defRPr>
            </a:pPr>
            <a:r>
              <a:t>Unexpected/accidental events</a:t>
            </a:r>
          </a:p>
          <a:p>
            <a:pPr>
              <a:defRPr sz="2200">
                <a:solidFill>
                  <a:srgbClr val="B02418"/>
                </a:solidFill>
              </a:defRPr>
            </a:pPr>
            <a:endParaRPr/>
          </a:p>
          <a:p>
            <a:pPr>
              <a:defRPr sz="2200">
                <a:solidFill>
                  <a:srgbClr val="B02418"/>
                </a:solidFill>
              </a:defRPr>
            </a:pPr>
            <a:endParaRPr/>
          </a:p>
          <a:p>
            <a:pPr>
              <a:defRPr sz="2200">
                <a:solidFill>
                  <a:srgbClr val="B02418"/>
                </a:solidFill>
              </a:defRPr>
            </a:pPr>
            <a:endParaRPr/>
          </a:p>
          <a:p>
            <a:pPr marL="240631" indent="-240631">
              <a:spcBef>
                <a:spcPts val="2200"/>
              </a:spcBef>
              <a:buSzPct val="100000"/>
              <a:buAutoNum type="arabicPeriod" startAt="2"/>
              <a:defRPr sz="2200">
                <a:solidFill>
                  <a:srgbClr val="B02418"/>
                </a:solidFill>
              </a:defRPr>
            </a:pPr>
            <a:r>
              <a:t>Partially completed events</a:t>
            </a:r>
          </a:p>
          <a:p>
            <a:pPr>
              <a:defRPr sz="2200">
                <a:solidFill>
                  <a:srgbClr val="B02418"/>
                </a:solidFill>
              </a:defRPr>
            </a:pPr>
            <a:endParaRPr/>
          </a:p>
          <a:p>
            <a:pPr>
              <a:defRPr sz="2200">
                <a:solidFill>
                  <a:srgbClr val="B02418"/>
                </a:solidFill>
              </a:defRPr>
            </a:pPr>
            <a:endParaRPr/>
          </a:p>
          <a:p>
            <a:pPr marL="240631" indent="-240631">
              <a:buSzPct val="100000"/>
              <a:buAutoNum type="arabicPeriod" startAt="3"/>
              <a:defRPr sz="2200">
                <a:solidFill>
                  <a:srgbClr val="B02418"/>
                </a:solidFill>
              </a:defRPr>
            </a:pPr>
            <a:r>
              <a:t>Intensive </a:t>
            </a:r>
          </a:p>
        </p:txBody>
      </p:sp>
      <p:sp>
        <p:nvSpPr>
          <p:cNvPr id="542"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pic>
        <p:nvPicPr>
          <p:cNvPr id="543" name="Schermata 2022-06-25 alle 23.24.39.png" descr="Schermata 2022-06-25 alle 23.24.39.png"/>
          <p:cNvPicPr>
            <a:picLocks noChangeAspect="1"/>
          </p:cNvPicPr>
          <p:nvPr/>
        </p:nvPicPr>
        <p:blipFill>
          <a:blip r:embed="rId2"/>
          <a:stretch>
            <a:fillRect/>
          </a:stretch>
        </p:blipFill>
        <p:spPr>
          <a:xfrm>
            <a:off x="1052639" y="4731013"/>
            <a:ext cx="8220491" cy="814830"/>
          </a:xfrm>
          <a:prstGeom prst="rect">
            <a:avLst/>
          </a:prstGeom>
          <a:ln w="12700">
            <a:miter lim="400000"/>
          </a:ln>
        </p:spPr>
      </p:pic>
      <p:pic>
        <p:nvPicPr>
          <p:cNvPr id="544" name="Schermata 2022-06-25 alle 23.25.22.png" descr="Schermata 2022-06-25 alle 23.25.22.png"/>
          <p:cNvPicPr>
            <a:picLocks noChangeAspect="1"/>
          </p:cNvPicPr>
          <p:nvPr/>
        </p:nvPicPr>
        <p:blipFill>
          <a:blip r:embed="rId3"/>
          <a:stretch>
            <a:fillRect/>
          </a:stretch>
        </p:blipFill>
        <p:spPr>
          <a:xfrm>
            <a:off x="1052639" y="3341709"/>
            <a:ext cx="6354923" cy="894475"/>
          </a:xfrm>
          <a:prstGeom prst="rect">
            <a:avLst/>
          </a:prstGeom>
          <a:ln w="12700">
            <a:miter lim="400000"/>
          </a:ln>
        </p:spPr>
      </p:pic>
      <p:pic>
        <p:nvPicPr>
          <p:cNvPr id="545" name="Schermata 2022-06-25 alle 23.25.41.png" descr="Schermata 2022-06-25 alle 23.25.41.png"/>
          <p:cNvPicPr>
            <a:picLocks noChangeAspect="1"/>
          </p:cNvPicPr>
          <p:nvPr/>
        </p:nvPicPr>
        <p:blipFill>
          <a:blip r:embed="rId4"/>
          <a:stretch>
            <a:fillRect/>
          </a:stretch>
        </p:blipFill>
        <p:spPr>
          <a:xfrm>
            <a:off x="949511" y="1485186"/>
            <a:ext cx="8735292" cy="120453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41">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541">
                                            <p:txEl>
                                              <p:pRg st="1" end="1"/>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1" nodeType="afterEffect">
                                  <p:stCondLst>
                                    <p:cond delay="0"/>
                                  </p:stCondLst>
                                  <p:iterate>
                                    <p:tmAbs val="0"/>
                                  </p:iterate>
                                  <p:childTnLst>
                                    <p:set>
                                      <p:cBhvr>
                                        <p:cTn id="14" fill="hold"/>
                                        <p:tgtEl>
                                          <p:spTgt spid="541">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1" nodeType="afterEffect">
                                  <p:stCondLst>
                                    <p:cond delay="0"/>
                                  </p:stCondLst>
                                  <p:iterate>
                                    <p:tmAbs val="0"/>
                                  </p:iterate>
                                  <p:childTnLst>
                                    <p:set>
                                      <p:cBhvr>
                                        <p:cTn id="17" fill="hold"/>
                                        <p:tgtEl>
                                          <p:spTgt spid="541">
                                            <p:txEl>
                                              <p:pRg st="3" end="3"/>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2" nodeType="clickEffect">
                                  <p:stCondLst>
                                    <p:cond delay="0"/>
                                  </p:stCondLst>
                                  <p:iterate>
                                    <p:tmAbs val="0"/>
                                  </p:iterate>
                                  <p:childTnLst>
                                    <p:set>
                                      <p:cBhvr>
                                        <p:cTn id="21" fill="hold"/>
                                        <p:tgtEl>
                                          <p:spTgt spid="54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541">
                                            <p:txEl>
                                              <p:pRg st="4" end="4"/>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541">
                                            <p:txEl>
                                              <p:pRg st="5" end="5"/>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1" nodeType="afterEffect">
                                  <p:stCondLst>
                                    <p:cond delay="0"/>
                                  </p:stCondLst>
                                  <p:iterate>
                                    <p:tmAbs val="0"/>
                                  </p:iterate>
                                  <p:childTnLst>
                                    <p:set>
                                      <p:cBhvr>
                                        <p:cTn id="31" fill="hold"/>
                                        <p:tgtEl>
                                          <p:spTgt spid="541">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3" nodeType="clickEffect">
                                  <p:stCondLst>
                                    <p:cond delay="0"/>
                                  </p:stCondLst>
                                  <p:iterate>
                                    <p:tmAbs val="0"/>
                                  </p:iterate>
                                  <p:childTnLst>
                                    <p:set>
                                      <p:cBhvr>
                                        <p:cTn id="35" fill="hold"/>
                                        <p:tgtEl>
                                          <p:spTgt spid="54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iterate>
                                    <p:tmAbs val="0"/>
                                  </p:iterate>
                                  <p:childTnLst>
                                    <p:set>
                                      <p:cBhvr>
                                        <p:cTn id="39" fill="hold"/>
                                        <p:tgtEl>
                                          <p:spTgt spid="541">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4" nodeType="clickEffect">
                                  <p:stCondLst>
                                    <p:cond delay="0"/>
                                  </p:stCondLst>
                                  <p:iterate>
                                    <p:tmAbs val="0"/>
                                  </p:iterate>
                                  <p:childTnLst>
                                    <p:set>
                                      <p:cBhvr>
                                        <p:cTn id="43" fill="hold"/>
                                        <p:tgtEl>
                                          <p:spTgt spid="5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1" build="p" bldLvl="5" animBg="1" advAuto="0"/>
      <p:bldP spid="543" grpId="4" animBg="1" advAuto="0"/>
      <p:bldP spid="544" grpId="3" animBg="1" advAuto="0"/>
      <p:bldP spid="545" grpId="2"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Non-valency-related functions: summary?"/>
          <p:cNvSpPr txBox="1">
            <a:spLocks noGrp="1"/>
          </p:cNvSpPr>
          <p:nvPr>
            <p:ph type="body" sz="quarter" idx="1"/>
          </p:nvPr>
        </p:nvSpPr>
        <p:spPr>
          <a:prstGeom prst="rect">
            <a:avLst/>
          </a:prstGeom>
        </p:spPr>
        <p:txBody>
          <a:bodyPr>
            <a:normAutofit lnSpcReduction="10000"/>
          </a:bodyPr>
          <a:lstStyle>
            <a:lvl1pPr defTabSz="813816">
              <a:spcBef>
                <a:spcPts val="800"/>
              </a:spcBef>
              <a:defRPr sz="3916"/>
            </a:lvl1pPr>
          </a:lstStyle>
          <a:p>
            <a:r>
              <a:t>Non-valency-related functions: summary?</a:t>
            </a:r>
          </a:p>
        </p:txBody>
      </p:sp>
      <p:sp>
        <p:nvSpPr>
          <p:cNvPr id="548"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250657" indent="-250657" algn="just">
              <a:spcBef>
                <a:spcPts val="800"/>
              </a:spcBef>
              <a:buSzPct val="100000"/>
              <a:buChar char="•"/>
              <a:defRPr sz="2900" b="0">
                <a:solidFill>
                  <a:srgbClr val="000000"/>
                </a:solidFill>
              </a:defRPr>
            </a:pPr>
            <a:r>
              <a:rPr b="1">
                <a:solidFill>
                  <a:srgbClr val="B02418"/>
                </a:solidFill>
              </a:rPr>
              <a:t>Asymmetric distribution</a:t>
            </a:r>
            <a:r>
              <a:t>: all MMs in the sample have valency-related functions, only 54 attest to non-valency-related ones!</a:t>
            </a:r>
          </a:p>
          <a:p>
            <a:pPr marL="250657" indent="-250657" algn="just">
              <a:spcBef>
                <a:spcPts val="800"/>
              </a:spcBef>
              <a:buSzPct val="100000"/>
              <a:buChar char="•"/>
              <a:defRPr sz="2900" b="0">
                <a:solidFill>
                  <a:srgbClr val="000000"/>
                </a:solidFill>
              </a:defRPr>
            </a:pPr>
            <a:r>
              <a:t>Not properly </a:t>
            </a:r>
            <a:r>
              <a:rPr b="1">
                <a:solidFill>
                  <a:srgbClr val="B02418"/>
                </a:solidFill>
              </a:rPr>
              <a:t>documented</a:t>
            </a:r>
            <a:r>
              <a:t> in grammars?</a:t>
            </a:r>
          </a:p>
          <a:p>
            <a:pPr marL="250657" indent="-250657" algn="just">
              <a:spcBef>
                <a:spcPts val="800"/>
              </a:spcBef>
              <a:buSzPct val="100000"/>
              <a:buChar char="•"/>
              <a:defRPr sz="2900" b="0">
                <a:solidFill>
                  <a:srgbClr val="000000"/>
                </a:solidFill>
              </a:defRPr>
            </a:pPr>
            <a:r>
              <a:rPr b="1">
                <a:solidFill>
                  <a:srgbClr val="B02418"/>
                </a:solidFill>
              </a:rPr>
              <a:t>No clear</a:t>
            </a:r>
            <a:r>
              <a:t> </a:t>
            </a:r>
            <a:r>
              <a:rPr b="1">
                <a:solidFill>
                  <a:srgbClr val="B02418"/>
                </a:solidFill>
              </a:rPr>
              <a:t>trend</a:t>
            </a:r>
            <a:r>
              <a:t> emerges: in some languages connected to higher semantic transitivity (telicity, intensive meaning) in others to lower semantic transitivity (atelicity, low control)</a:t>
            </a:r>
          </a:p>
          <a:p>
            <a:pPr marL="250657" indent="-250657" algn="just">
              <a:spcBef>
                <a:spcPts val="800"/>
              </a:spcBef>
              <a:buSzPct val="100000"/>
              <a:buChar char="•"/>
              <a:defRPr sz="2900" b="0">
                <a:solidFill>
                  <a:srgbClr val="000000"/>
                </a:solidFill>
              </a:defRPr>
            </a:pPr>
            <a:r>
              <a:t>In individual languages, MMs may perform more non-valency-related functions than valency related ones (e.g. Athabaskan)! </a:t>
            </a:r>
          </a:p>
        </p:txBody>
      </p:sp>
      <p:sp>
        <p:nvSpPr>
          <p:cNvPr id="549"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95</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4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4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4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 grpId="1" build="p" bldLvl="5"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Typologizing non-oppositional middles: challenges"/>
          <p:cNvSpPr txBox="1">
            <a:spLocks noGrp="1"/>
          </p:cNvSpPr>
          <p:nvPr>
            <p:ph type="body" sz="quarter" idx="1"/>
          </p:nvPr>
        </p:nvSpPr>
        <p:spPr>
          <a:prstGeom prst="rect">
            <a:avLst/>
          </a:prstGeom>
        </p:spPr>
        <p:txBody>
          <a:bodyPr/>
          <a:lstStyle>
            <a:lvl1pPr defTabSz="676655">
              <a:spcBef>
                <a:spcPts val="700"/>
              </a:spcBef>
              <a:defRPr sz="3256"/>
            </a:lvl1pPr>
          </a:lstStyle>
          <a:p>
            <a:r>
              <a:t>Typologizing non-oppositional middles: challenges</a:t>
            </a:r>
          </a:p>
        </p:txBody>
      </p:sp>
      <p:sp>
        <p:nvSpPr>
          <p:cNvPr id="552" name="Segnaposto testo 9"/>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171450" indent="-171450" algn="just" defTabSz="868680">
              <a:spcBef>
                <a:spcPts val="900"/>
              </a:spcBef>
              <a:buSzPct val="100000"/>
              <a:buChar char="•"/>
              <a:defRPr sz="2470" b="0">
                <a:solidFill>
                  <a:srgbClr val="000000"/>
                </a:solidFill>
              </a:defRPr>
            </a:pPr>
            <a:r>
              <a:t>“their occurrence is strongly </a:t>
            </a:r>
            <a:r>
              <a:rPr b="1">
                <a:solidFill>
                  <a:srgbClr val="B02418"/>
                </a:solidFill>
              </a:rPr>
              <a:t>lexically determined</a:t>
            </a:r>
            <a:r>
              <a:t> [and] cross-linguistic comparison is not easy” (Haspelmath 2003: 224)</a:t>
            </a:r>
          </a:p>
          <a:p>
            <a:pPr marL="171450" indent="-171450" algn="just" defTabSz="868680">
              <a:spcBef>
                <a:spcPts val="900"/>
              </a:spcBef>
              <a:buSzPct val="100000"/>
              <a:buChar char="•"/>
              <a:defRPr sz="2470" b="0">
                <a:solidFill>
                  <a:srgbClr val="000000"/>
                </a:solidFill>
              </a:defRPr>
            </a:pPr>
            <a:r>
              <a:t>Empirical challenges: </a:t>
            </a:r>
            <a:r>
              <a:rPr b="1">
                <a:solidFill>
                  <a:srgbClr val="B02418"/>
                </a:solidFill>
              </a:rPr>
              <a:t>not properly documented </a:t>
            </a:r>
            <a:r>
              <a:t>in grammars (because they’re mostly a lexical phenomenon) —&gt; they should be investigated with the methods for </a:t>
            </a:r>
            <a:r>
              <a:rPr b="1">
                <a:solidFill>
                  <a:srgbClr val="B02418"/>
                </a:solidFill>
              </a:rPr>
              <a:t>lexical typology </a:t>
            </a:r>
            <a:r>
              <a:t>(Koptjeskaja-Tamm, Rakhilina &amp; Vanhove 2015)  </a:t>
            </a:r>
          </a:p>
          <a:p>
            <a:pPr marL="171450" indent="-171450" algn="just" defTabSz="868680">
              <a:spcBef>
                <a:spcPts val="900"/>
              </a:spcBef>
              <a:buSzPct val="100000"/>
              <a:buChar char="•"/>
              <a:defRPr sz="2470" b="0">
                <a:solidFill>
                  <a:srgbClr val="000000"/>
                </a:solidFill>
              </a:defRPr>
            </a:pPr>
            <a:r>
              <a:t>Not clear how the </a:t>
            </a:r>
            <a:r>
              <a:rPr b="1">
                <a:solidFill>
                  <a:srgbClr val="B02418"/>
                </a:solidFill>
              </a:rPr>
              <a:t>situation types/semantic classes</a:t>
            </a:r>
            <a:r>
              <a:t> should be individuated. Kemmer (1993) argues for a distributional approach: two situation types count as distinct if there is at least one language that express them differently. However, in practice the grouping is often done </a:t>
            </a:r>
            <a:r>
              <a:rPr b="1">
                <a:solidFill>
                  <a:srgbClr val="B02418"/>
                </a:solidFill>
              </a:rPr>
              <a:t>impressionistically</a:t>
            </a:r>
            <a:r>
              <a:t> based on semantic similarity!</a:t>
            </a:r>
          </a:p>
        </p:txBody>
      </p:sp>
      <p:sp>
        <p:nvSpPr>
          <p:cNvPr id="553"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96</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5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5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5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 grpId="1" build="p" bldLvl="5"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Sample data"/>
          <p:cNvSpPr txBox="1">
            <a:spLocks noGrp="1"/>
          </p:cNvSpPr>
          <p:nvPr>
            <p:ph type="body" sz="quarter" idx="1"/>
          </p:nvPr>
        </p:nvSpPr>
        <p:spPr>
          <a:xfrm>
            <a:off x="421373" y="467691"/>
            <a:ext cx="8735292" cy="617502"/>
          </a:xfrm>
          <a:prstGeom prst="rect">
            <a:avLst/>
          </a:prstGeom>
        </p:spPr>
        <p:txBody>
          <a:bodyPr>
            <a:normAutofit lnSpcReduction="10000"/>
          </a:bodyPr>
          <a:lstStyle>
            <a:lvl1pPr defTabSz="868680">
              <a:spcBef>
                <a:spcPts val="900"/>
              </a:spcBef>
              <a:defRPr sz="4180"/>
            </a:lvl1pPr>
          </a:lstStyle>
          <a:p>
            <a:r>
              <a:t>Sample data</a:t>
            </a:r>
          </a:p>
        </p:txBody>
      </p:sp>
      <p:pic>
        <p:nvPicPr>
          <p:cNvPr id="556" name="Schermata 2022-06-26 alle 10.22.34.png" descr="Schermata 2022-06-26 alle 10.22.34.png"/>
          <p:cNvPicPr>
            <a:picLocks noChangeAspect="1"/>
          </p:cNvPicPr>
          <p:nvPr/>
        </p:nvPicPr>
        <p:blipFill>
          <a:blip r:embed="rId2"/>
          <a:srcRect t="5459"/>
          <a:stretch>
            <a:fillRect/>
          </a:stretch>
        </p:blipFill>
        <p:spPr>
          <a:xfrm>
            <a:off x="8020645" y="-63802"/>
            <a:ext cx="4195772" cy="6483586"/>
          </a:xfrm>
          <a:prstGeom prst="rect">
            <a:avLst/>
          </a:prstGeom>
          <a:ln w="12700">
            <a:miter lim="400000"/>
          </a:ln>
        </p:spPr>
      </p:pic>
      <p:sp>
        <p:nvSpPr>
          <p:cNvPr id="557"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97</a:t>
            </a:fld>
            <a:endParaRPr/>
          </a:p>
        </p:txBody>
      </p:sp>
      <p:pic>
        <p:nvPicPr>
          <p:cNvPr id="558" name="Schermata 2022-06-26 alle 10.21.36.png" descr="Schermata 2022-06-26 alle 10.21.36.png"/>
          <p:cNvPicPr>
            <a:picLocks noChangeAspect="1"/>
          </p:cNvPicPr>
          <p:nvPr/>
        </p:nvPicPr>
        <p:blipFill>
          <a:blip r:embed="rId3"/>
          <a:stretch>
            <a:fillRect/>
          </a:stretch>
        </p:blipFill>
        <p:spPr>
          <a:xfrm>
            <a:off x="3662435" y="-41672"/>
            <a:ext cx="4444864" cy="6439511"/>
          </a:xfrm>
          <a:prstGeom prst="rect">
            <a:avLst/>
          </a:prstGeom>
          <a:ln w="12700">
            <a:miter lim="400000"/>
          </a:ln>
        </p:spPr>
      </p:pic>
      <p:sp>
        <p:nvSpPr>
          <p:cNvPr id="559" name="Convenience sample: 29 languages in which non-oppositional middles have been described in some detail."/>
          <p:cNvSpPr txBox="1"/>
          <p:nvPr/>
        </p:nvSpPr>
        <p:spPr>
          <a:xfrm>
            <a:off x="501011" y="1774945"/>
            <a:ext cx="2837878" cy="15593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defRPr sz="2000"/>
            </a:lvl1pPr>
          </a:lstStyle>
          <a:p>
            <a:r>
              <a:t>Convenience sample: 29 languages in which non-oppositional middles have been described in some detail.</a:t>
            </a:r>
          </a:p>
        </p:txBody>
      </p:sp>
      <p:sp>
        <p:nvSpPr>
          <p:cNvPr id="560" name="Some types not discussed by Kemmer 1993 emerge (e.g. wheater, emission, body processes)!"/>
          <p:cNvSpPr txBox="1"/>
          <p:nvPr/>
        </p:nvSpPr>
        <p:spPr>
          <a:xfrm>
            <a:off x="501011" y="4119025"/>
            <a:ext cx="2837878" cy="1292682"/>
          </a:xfrm>
          <a:prstGeom prst="rect">
            <a:avLst/>
          </a:prstGeom>
          <a:ln w="38100">
            <a:solidFill>
              <a:srgbClr val="B02418"/>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just">
              <a:defRPr sz="2000"/>
            </a:lvl1pPr>
          </a:lstStyle>
          <a:p>
            <a:r>
              <a:t>Some types not discussed by Kemmer 1993 emerge (e.g. wheater, emission, body processes)!</a:t>
            </a:r>
          </a:p>
        </p:txBody>
      </p:sp>
      <p:sp>
        <p:nvSpPr>
          <p:cNvPr id="561" name="Freccia 11"/>
          <p:cNvSpPr/>
          <p:nvPr/>
        </p:nvSpPr>
        <p:spPr>
          <a:xfrm rot="5400000">
            <a:off x="1611199" y="3408338"/>
            <a:ext cx="617502" cy="464922"/>
          </a:xfrm>
          <a:custGeom>
            <a:avLst/>
            <a:gdLst/>
            <a:ahLst/>
            <a:cxnLst>
              <a:cxn ang="0">
                <a:pos x="wd2" y="hd2"/>
              </a:cxn>
              <a:cxn ang="5400000">
                <a:pos x="wd2" y="hd2"/>
              </a:cxn>
              <a:cxn ang="10800000">
                <a:pos x="wd2" y="hd2"/>
              </a:cxn>
              <a:cxn ang="16200000">
                <a:pos x="wd2" y="hd2"/>
              </a:cxn>
            </a:cxnLst>
            <a:rect l="0" t="0" r="r" b="b"/>
            <a:pathLst>
              <a:path w="21600" h="21600" extrusionOk="0">
                <a:moveTo>
                  <a:pt x="13469" y="0"/>
                </a:moveTo>
                <a:cubicBezTo>
                  <a:pt x="13010" y="0"/>
                  <a:pt x="12551" y="232"/>
                  <a:pt x="12200" y="697"/>
                </a:cubicBezTo>
                <a:cubicBezTo>
                  <a:pt x="11500" y="1626"/>
                  <a:pt x="11500" y="3135"/>
                  <a:pt x="12200" y="4065"/>
                </a:cubicBezTo>
                <a:lnTo>
                  <a:pt x="15479" y="8419"/>
                </a:lnTo>
                <a:lnTo>
                  <a:pt x="1793" y="8419"/>
                </a:lnTo>
                <a:cubicBezTo>
                  <a:pt x="802" y="8419"/>
                  <a:pt x="0" y="9485"/>
                  <a:pt x="0" y="10800"/>
                </a:cubicBezTo>
                <a:cubicBezTo>
                  <a:pt x="0" y="12115"/>
                  <a:pt x="802" y="13181"/>
                  <a:pt x="1793" y="13181"/>
                </a:cubicBezTo>
                <a:lnTo>
                  <a:pt x="15479" y="13181"/>
                </a:lnTo>
                <a:lnTo>
                  <a:pt x="12200" y="17535"/>
                </a:lnTo>
                <a:cubicBezTo>
                  <a:pt x="11500" y="18465"/>
                  <a:pt x="11500" y="19974"/>
                  <a:pt x="12200" y="20903"/>
                </a:cubicBezTo>
                <a:cubicBezTo>
                  <a:pt x="12551" y="21368"/>
                  <a:pt x="13010" y="21600"/>
                  <a:pt x="13469" y="21600"/>
                </a:cubicBezTo>
                <a:cubicBezTo>
                  <a:pt x="13927" y="21600"/>
                  <a:pt x="14387" y="21368"/>
                  <a:pt x="14737" y="20903"/>
                </a:cubicBezTo>
                <a:lnTo>
                  <a:pt x="21074" y="12484"/>
                </a:lnTo>
                <a:cubicBezTo>
                  <a:pt x="21424" y="12019"/>
                  <a:pt x="21600" y="11409"/>
                  <a:pt x="21600" y="10800"/>
                </a:cubicBezTo>
                <a:cubicBezTo>
                  <a:pt x="21600" y="10191"/>
                  <a:pt x="21424" y="9581"/>
                  <a:pt x="21074" y="9116"/>
                </a:cubicBezTo>
                <a:lnTo>
                  <a:pt x="14737" y="697"/>
                </a:lnTo>
                <a:cubicBezTo>
                  <a:pt x="14387" y="232"/>
                  <a:pt x="13927" y="0"/>
                  <a:pt x="13469" y="0"/>
                </a:cubicBezTo>
                <a:close/>
              </a:path>
            </a:pathLst>
          </a:custGeom>
          <a:solidFill>
            <a:srgbClr val="B02418"/>
          </a:solidFill>
          <a:ln w="12700">
            <a:miter lim="400000"/>
          </a:ln>
        </p:spPr>
        <p:txBody>
          <a:bodyPr lIns="45719" rIns="45719"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5" animBg="1" advAuto="0"/>
      <p:bldP spid="558" grpId="4" animBg="1" advAuto="0"/>
      <p:bldP spid="559" grpId="1" animBg="1" advAuto="0"/>
      <p:bldP spid="560" grpId="3" animBg="1" advAuto="0"/>
      <p:bldP spid="561" grpId="2"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Granularity of situation types?"/>
          <p:cNvSpPr txBox="1">
            <a:spLocks noGrp="1"/>
          </p:cNvSpPr>
          <p:nvPr>
            <p:ph type="body" sz="quarter" idx="1"/>
          </p:nvPr>
        </p:nvSpPr>
        <p:spPr>
          <a:prstGeom prst="rect">
            <a:avLst/>
          </a:prstGeom>
        </p:spPr>
        <p:txBody>
          <a:bodyPr>
            <a:normAutofit lnSpcReduction="10000"/>
          </a:bodyPr>
          <a:lstStyle>
            <a:lvl1pPr defTabSz="868680">
              <a:spcBef>
                <a:spcPts val="900"/>
              </a:spcBef>
              <a:defRPr sz="4180"/>
            </a:lvl1pPr>
          </a:lstStyle>
          <a:p>
            <a:r>
              <a:t>Granularity of situation types?</a:t>
            </a:r>
          </a:p>
        </p:txBody>
      </p:sp>
      <p:pic>
        <p:nvPicPr>
          <p:cNvPr id="564" name="Schermata 2022-06-26 alle 10.35.32.png" descr="Schermata 2022-06-26 alle 10.35.32.png"/>
          <p:cNvPicPr>
            <a:picLocks noChangeAspect="1"/>
          </p:cNvPicPr>
          <p:nvPr/>
        </p:nvPicPr>
        <p:blipFill>
          <a:blip r:embed="rId2"/>
          <a:srcRect l="1833" t="1880"/>
          <a:stretch>
            <a:fillRect/>
          </a:stretch>
        </p:blipFill>
        <p:spPr>
          <a:xfrm>
            <a:off x="931862" y="1412933"/>
            <a:ext cx="10328165" cy="4396231"/>
          </a:xfrm>
          <a:prstGeom prst="rect">
            <a:avLst/>
          </a:prstGeom>
          <a:ln w="12700">
            <a:miter lim="400000"/>
          </a:ln>
        </p:spPr>
      </p:pic>
      <p:sp>
        <p:nvSpPr>
          <p:cNvPr id="565"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98</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 grpId="1"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 name="Oppositional vs. non-oppositional middles"/>
          <p:cNvSpPr txBox="1">
            <a:spLocks noGrp="1"/>
          </p:cNvSpPr>
          <p:nvPr>
            <p:ph type="body" sz="quarter" idx="1"/>
          </p:nvPr>
        </p:nvSpPr>
        <p:spPr>
          <a:prstGeom prst="rect">
            <a:avLst/>
          </a:prstGeom>
        </p:spPr>
        <p:txBody>
          <a:bodyPr>
            <a:normAutofit lnSpcReduction="10000"/>
          </a:bodyPr>
          <a:lstStyle>
            <a:lvl1pPr defTabSz="804672">
              <a:spcBef>
                <a:spcPts val="800"/>
              </a:spcBef>
              <a:defRPr sz="3872"/>
            </a:lvl1pPr>
          </a:lstStyle>
          <a:p>
            <a:r>
              <a:t>Oppositional vs. non-oppositional middles</a:t>
            </a:r>
          </a:p>
        </p:txBody>
      </p:sp>
      <p:pic>
        <p:nvPicPr>
          <p:cNvPr id="568" name="Schermata 2022-06-26 alle 11.42.26.png" descr="Schermata 2022-06-26 alle 11.42.26.png"/>
          <p:cNvPicPr>
            <a:picLocks noChangeAspect="1"/>
          </p:cNvPicPr>
          <p:nvPr/>
        </p:nvPicPr>
        <p:blipFill>
          <a:blip r:embed="rId2"/>
          <a:srcRect l="1490" r="1490"/>
          <a:stretch>
            <a:fillRect/>
          </a:stretch>
        </p:blipFill>
        <p:spPr>
          <a:xfrm>
            <a:off x="838198" y="1617527"/>
            <a:ext cx="10042006" cy="2171701"/>
          </a:xfrm>
          <a:prstGeom prst="rect">
            <a:avLst/>
          </a:prstGeom>
          <a:ln w="12700">
            <a:miter lim="400000"/>
          </a:ln>
        </p:spPr>
      </p:pic>
      <p:sp>
        <p:nvSpPr>
          <p:cNvPr id="569" name="Numero diapositiva"/>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99</a:t>
            </a:fld>
            <a:endParaRPr/>
          </a:p>
        </p:txBody>
      </p:sp>
      <p:sp>
        <p:nvSpPr>
          <p:cNvPr id="570" name="There is substantial cross-linguistic variation in the ration of opp/nop middles (possibly also biased by documentation)…"/>
          <p:cNvSpPr txBox="1"/>
          <p:nvPr/>
        </p:nvSpPr>
        <p:spPr>
          <a:xfrm>
            <a:off x="917836" y="4233451"/>
            <a:ext cx="10356327" cy="1508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just">
              <a:buSzPct val="100000"/>
              <a:buFont typeface="Wingdings" pitchFamily="2" charset="2"/>
              <a:buChar char="à"/>
              <a:defRPr sz="2300"/>
            </a:pPr>
            <a:r>
              <a:rPr dirty="0"/>
              <a:t>There is substantial cross-linguistic variation in the ration of </a:t>
            </a:r>
            <a:r>
              <a:rPr cap="small" dirty="0" err="1"/>
              <a:t>opp</a:t>
            </a:r>
            <a:r>
              <a:rPr cap="small" dirty="0"/>
              <a:t>/</a:t>
            </a:r>
            <a:r>
              <a:rPr cap="small" dirty="0" err="1"/>
              <a:t>nop</a:t>
            </a:r>
            <a:r>
              <a:rPr dirty="0"/>
              <a:t> middles (possibly also biased by documentation)</a:t>
            </a:r>
            <a:endParaRPr lang="it-IT" dirty="0"/>
          </a:p>
          <a:p>
            <a:pPr marL="342900" indent="-342900" algn="just">
              <a:buSzPct val="100000"/>
              <a:buFont typeface="Wingdings" pitchFamily="2" charset="2"/>
              <a:buChar char="à"/>
              <a:defRPr sz="2300"/>
            </a:pPr>
            <a:r>
              <a:rPr dirty="0"/>
              <a:t>The existence of languages like Hittite counters </a:t>
            </a:r>
            <a:r>
              <a:rPr dirty="0" err="1"/>
              <a:t>Klaiman’s</a:t>
            </a:r>
            <a:r>
              <a:rPr dirty="0"/>
              <a:t> (1991: 105) claim that in middle marking languages oppositional middles outnumber non-oppositional ones!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70">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570">
                                            <p:txEl>
                                              <p:pRg st="0" end="0"/>
                                            </p:txEl>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5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 grpId="1" animBg="1" advAuto="0"/>
      <p:bldP spid="570" grpId="2" build="p" bldLvl="5" animBg="1" advAuto="0"/>
    </p:bldLst>
  </p:timing>
</p:sld>
</file>

<file path=ppt/theme/theme1.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di Office">
  <a:themeElements>
    <a:clrScheme name="Tema di Offic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Tema di Office">
      <a:majorFont>
        <a:latin typeface="Calibri"/>
        <a:ea typeface="Calibri"/>
        <a:cs typeface="Calibri"/>
      </a:majorFont>
      <a:minorFont>
        <a:latin typeface="Helvetica"/>
        <a:ea typeface="Helvetica"/>
        <a:cs typeface="Helvetica"/>
      </a:minorFont>
    </a:fontScheme>
    <a:fmtScheme name="Tema di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9077</Words>
  <Application>Microsoft Macintosh PowerPoint</Application>
  <PresentationFormat>Widescreen</PresentationFormat>
  <Paragraphs>998</Paragraphs>
  <Slides>169</Slides>
  <Notes>1</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169</vt:i4>
      </vt:variant>
    </vt:vector>
  </HeadingPairs>
  <TitlesOfParts>
    <vt:vector size="177" baseType="lpstr">
      <vt:lpstr>Arial</vt:lpstr>
      <vt:lpstr>Calibri</vt:lpstr>
      <vt:lpstr>Calibri Light</vt:lpstr>
      <vt:lpstr>Courier New</vt:lpstr>
      <vt:lpstr>Helvetica</vt:lpstr>
      <vt:lpstr>Times Roman</vt:lpstr>
      <vt:lpstr>Wingdings</vt:lpstr>
      <vt:lpstr>Tema di Office</vt:lpstr>
      <vt:lpstr>Typology and diachrony of the middle voice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Typology and diachrony of the middle voice </dc:title>
  <cp:lastModifiedBy>Guglielmo inglese</cp:lastModifiedBy>
  <cp:revision>1</cp:revision>
  <dcterms:modified xsi:type="dcterms:W3CDTF">2022-07-25T05:54:22Z</dcterms:modified>
</cp:coreProperties>
</file>