
<file path=[Content_Types].xml><?xml version="1.0" encoding="utf-8"?>
<Types xmlns="http://schemas.openxmlformats.org/package/2006/content-types">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7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Lst>
  <p:sldSz cy="6858000" cx="12192000"/>
  <p:notesSz cx="6858000" cy="9144000"/>
  <p:embeddedFontLst>
    <p:embeddedFont>
      <p:font typeface="Helvetica Neue"/>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65" roundtripDataSignature="AMtx7mjdCp3f1pvzJ667hLXIO5TT6YCS9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AB0CA93-79FC-4164-80B6-C510EF78FC78}">
  <a:tblStyle styleId="{6AB0CA93-79FC-4164-80B6-C510EF78FC78}"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9E7E9"/>
          </a:solidFill>
        </a:fill>
      </a:tcStyle>
    </a:wholeTbl>
    <a:band1H>
      <a:tcTxStyle/>
      <a:tcStyle>
        <a:fill>
          <a:solidFill>
            <a:srgbClr val="F3CCD0"/>
          </a:solidFill>
        </a:fill>
      </a:tcStyle>
    </a:band1H>
    <a:band2H>
      <a:tcTxStyle/>
    </a:band2H>
    <a:band1V>
      <a:tcTxStyle/>
      <a:tcStyle>
        <a:fill>
          <a:solidFill>
            <a:srgbClr val="F3CCD0"/>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8F286349-7D1B-4B67-829F-7008619814E2}"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HelveticaNeue-bold.fntdata"/><Relationship Id="rId61" Type="http://schemas.openxmlformats.org/officeDocument/2006/relationships/font" Target="fonts/HelveticaNeue-regular.fntdata"/><Relationship Id="rId20" Type="http://schemas.openxmlformats.org/officeDocument/2006/relationships/slide" Target="slides/slide13.xml"/><Relationship Id="rId64" Type="http://schemas.openxmlformats.org/officeDocument/2006/relationships/font" Target="fonts/HelveticaNeue-boldItalic.fntdata"/><Relationship Id="rId63" Type="http://schemas.openxmlformats.org/officeDocument/2006/relationships/font" Target="fonts/HelveticaNeue-italic.fntdata"/><Relationship Id="rId22" Type="http://schemas.openxmlformats.org/officeDocument/2006/relationships/slide" Target="slides/slide15.xml"/><Relationship Id="rId21" Type="http://schemas.openxmlformats.org/officeDocument/2006/relationships/slide" Target="slides/slide14.xml"/><Relationship Id="rId65" Type="http://customschemas.google.com/relationships/presentationmetadata" Target="metadata"/><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1"/>
                </a:solidFill>
              </a:rPr>
              <a:t>Bulgarian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LT"/>
        </a:p>
      </c:txPr>
    </c:title>
    <c:autoTitleDeleted val="0"/>
    <c:plotArea>
      <c:layout/>
      <c:pieChart>
        <c:varyColors val="1"/>
        <c:ser>
          <c:idx val="0"/>
          <c:order val="0"/>
          <c:tx>
            <c:strRef>
              <c:f>Sheet1!$B$1</c:f>
              <c:strCache>
                <c:ptCount val="1"/>
                <c:pt idx="0">
                  <c:v>Bulgarian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5BB-AC46-AA12-7BD3FEE23AD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5BB-AC46-AA12-7BD3FEE23AD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5BB-AC46-AA12-7BD3FEE23AD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5BB-AC46-AA12-7BD3FEE23AD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5BB-AC46-AA12-7BD3FEE23AD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5BB-AC46-AA12-7BD3FEE23AD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5BB-AC46-AA12-7BD3FEE23ADA}"/>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05BB-AC46-AA12-7BD3FEE23ADA}"/>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05BB-AC46-AA12-7BD3FEE23ADA}"/>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05BB-AC46-AA12-7BD3FEE23ADA}"/>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05BB-AC46-AA12-7BD3FEE23ADA}"/>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05BB-AC46-AA12-7BD3FEE23AD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LT"/>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Sheet1!$A$2:$A$13</c:f>
              <c:strCache>
                <c:ptCount val="12"/>
                <c:pt idx="0">
                  <c:v>STAT</c:v>
                </c:pt>
                <c:pt idx="1">
                  <c:v>SUBJ</c:v>
                </c:pt>
                <c:pt idx="2">
                  <c:v>POSS</c:v>
                </c:pt>
                <c:pt idx="3">
                  <c:v>TRANS</c:v>
                </c:pt>
                <c:pt idx="4">
                  <c:v>CR</c:v>
                </c:pt>
                <c:pt idx="5">
                  <c:v>EXP</c:v>
                </c:pt>
                <c:pt idx="6">
                  <c:v>CUML</c:v>
                </c:pt>
                <c:pt idx="7">
                  <c:v>SUFF</c:v>
                </c:pt>
                <c:pt idx="8">
                  <c:v>PERS</c:v>
                </c:pt>
                <c:pt idx="9">
                  <c:v>INFR</c:v>
                </c:pt>
                <c:pt idx="10">
                  <c:v>REP</c:v>
                </c:pt>
                <c:pt idx="11">
                  <c:v>NARR</c:v>
                </c:pt>
              </c:strCache>
            </c:strRef>
          </c:cat>
          <c:val>
            <c:numRef>
              <c:f>Sheet1!$B$2:$B$13</c:f>
              <c:numCache>
                <c:formatCode>General</c:formatCode>
                <c:ptCount val="12"/>
                <c:pt idx="0">
                  <c:v>56</c:v>
                </c:pt>
                <c:pt idx="1">
                  <c:v>318</c:v>
                </c:pt>
                <c:pt idx="2">
                  <c:v>302</c:v>
                </c:pt>
                <c:pt idx="3">
                  <c:v>227</c:v>
                </c:pt>
                <c:pt idx="4">
                  <c:v>93</c:v>
                </c:pt>
                <c:pt idx="5">
                  <c:v>247</c:v>
                </c:pt>
                <c:pt idx="6">
                  <c:v>39</c:v>
                </c:pt>
                <c:pt idx="7">
                  <c:v>44</c:v>
                </c:pt>
                <c:pt idx="8">
                  <c:v>113</c:v>
                </c:pt>
                <c:pt idx="9">
                  <c:v>78</c:v>
                </c:pt>
                <c:pt idx="10">
                  <c:v>158</c:v>
                </c:pt>
                <c:pt idx="11">
                  <c:v>112</c:v>
                </c:pt>
              </c:numCache>
            </c:numRef>
          </c:val>
          <c:extLst>
            <c:ext xmlns:c16="http://schemas.microsoft.com/office/drawing/2014/chart" uri="{C3380CC4-5D6E-409C-BE32-E72D297353CC}">
              <c16:uniqueId val="{00000000-50D6-8F4F-A7CA-78456C055AF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1"/>
                </a:solidFill>
              </a:rPr>
              <a:t>Lithuanian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LT"/>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6A0-E748-A9F1-C698CCFB56C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6A0-E748-A9F1-C698CCFB56C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6A0-E748-A9F1-C698CCFB56C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6A0-E748-A9F1-C698CCFB56C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6A0-E748-A9F1-C698CCFB56C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6A0-E748-A9F1-C698CCFB56C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6A0-E748-A9F1-C698CCFB56C8}"/>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36A0-E748-A9F1-C698CCFB56C8}"/>
              </c:ext>
            </c:extLst>
          </c:dPt>
          <c:dLbls>
            <c:dLbl>
              <c:idx val="0"/>
              <c:layout>
                <c:manualLayout>
                  <c:x val="2.8558233321362846E-3"/>
                  <c:y val="4.519777787312006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A0-E748-A9F1-C698CCFB56C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LT"/>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STAT</c:v>
                </c:pt>
                <c:pt idx="1">
                  <c:v>SUBJ</c:v>
                </c:pt>
                <c:pt idx="2">
                  <c:v>POSS</c:v>
                </c:pt>
                <c:pt idx="3">
                  <c:v>TRANS</c:v>
                </c:pt>
                <c:pt idx="4">
                  <c:v>CR</c:v>
                </c:pt>
                <c:pt idx="5">
                  <c:v>EXP</c:v>
                </c:pt>
                <c:pt idx="6">
                  <c:v>CUML</c:v>
                </c:pt>
                <c:pt idx="7">
                  <c:v>PERS</c:v>
                </c:pt>
              </c:strCache>
            </c:strRef>
          </c:cat>
          <c:val>
            <c:numRef>
              <c:f>Sheet1!$B$2:$B$9</c:f>
              <c:numCache>
                <c:formatCode>General</c:formatCode>
                <c:ptCount val="8"/>
                <c:pt idx="0">
                  <c:v>720</c:v>
                </c:pt>
                <c:pt idx="1">
                  <c:v>586</c:v>
                </c:pt>
                <c:pt idx="2">
                  <c:v>247</c:v>
                </c:pt>
                <c:pt idx="3">
                  <c:v>126</c:v>
                </c:pt>
                <c:pt idx="4">
                  <c:v>1</c:v>
                </c:pt>
                <c:pt idx="5">
                  <c:v>293</c:v>
                </c:pt>
                <c:pt idx="6">
                  <c:v>40</c:v>
                </c:pt>
                <c:pt idx="7">
                  <c:v>12</c:v>
                </c:pt>
              </c:numCache>
            </c:numRef>
          </c:val>
          <c:extLst>
            <c:ext xmlns:c16="http://schemas.microsoft.com/office/drawing/2014/chart" uri="{C3380CC4-5D6E-409C-BE32-E72D297353CC}">
              <c16:uniqueId val="{00000000-307C-FE43-A559-0EF34B31D01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306" name="Google Shape;30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315" name="Google Shape;31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331" name="Google Shape;331;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341" name="Google Shape;34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373" name="Google Shape;373;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383" name="Google Shape;383;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393" name="Google Shape;393;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410" name="Google Shape;410;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8" name="Google Shape;418;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419" name="Google Shape;419;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428" name="Google Shape;428;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 name="Google Shape;445;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446" name="Google Shape;446;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455" name="Google Shape;455;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3" name="Google Shape;463;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464" name="Google Shape;464;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2" name="Google Shape;472;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473" name="Google Shape;473;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1" name="Google Shape;491;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0" name="Google Shape;500;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9" name="Google Shape;50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8" name="Google Shape;518;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 name="Google Shape;526;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5" name="Google Shape;535;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0" name="Google Shape;550;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5" name="Google Shape;565;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2" name="Google Shape;572;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9" name="Google Shape;579;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5" name="Google Shape;585;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3" name="Google Shape;593;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4" name="Google Shape;594;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2" name="Google Shape;602;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1" name="Google Shape;611;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2" name="Google Shape;612;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8" name="Google Shape;618;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619" name="Google Shape;619;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5" name="Google Shape;625;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626" name="Google Shape;626;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2" name="Google Shape;632;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4" name="Shape 14"/>
        <p:cNvGrpSpPr/>
        <p:nvPr/>
      </p:nvGrpSpPr>
      <p:grpSpPr>
        <a:xfrm>
          <a:off x="0" y="0"/>
          <a:ext cx="0" cy="0"/>
          <a:chOff x="0" y="0"/>
          <a:chExt cx="0" cy="0"/>
        </a:xfrm>
      </p:grpSpPr>
      <p:pic>
        <p:nvPicPr>
          <p:cNvPr id="15" name="Google Shape;15;p55"/>
          <p:cNvPicPr preferRelativeResize="0"/>
          <p:nvPr/>
        </p:nvPicPr>
        <p:blipFill rotWithShape="1">
          <a:blip r:embed="rId2">
            <a:alphaModFix/>
          </a:blip>
          <a:srcRect b="0" l="0" r="0" t="0"/>
          <a:stretch/>
        </p:blipFill>
        <p:spPr>
          <a:xfrm>
            <a:off x="483671" y="449990"/>
            <a:ext cx="3197723" cy="1365514"/>
          </a:xfrm>
          <a:prstGeom prst="rect">
            <a:avLst/>
          </a:prstGeom>
          <a:noFill/>
          <a:ln>
            <a:noFill/>
          </a:ln>
        </p:spPr>
      </p:pic>
      <p:sp>
        <p:nvSpPr>
          <p:cNvPr id="16" name="Google Shape;16;p55"/>
          <p:cNvSpPr txBox="1"/>
          <p:nvPr>
            <p:ph type="ctrTitle"/>
          </p:nvPr>
        </p:nvSpPr>
        <p:spPr>
          <a:xfrm>
            <a:off x="3035300" y="4043088"/>
            <a:ext cx="8560955" cy="230505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55"/>
          <p:cNvSpPr/>
          <p:nvPr/>
        </p:nvSpPr>
        <p:spPr>
          <a:xfrm>
            <a:off x="2521776" y="3493564"/>
            <a:ext cx="1754297" cy="14109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spTree>
      <p:nvGrpSpPr>
        <p:cNvPr id="50" name="Shape 50"/>
        <p:cNvGrpSpPr/>
        <p:nvPr/>
      </p:nvGrpSpPr>
      <p:grpSpPr>
        <a:xfrm>
          <a:off x="0" y="0"/>
          <a:ext cx="0" cy="0"/>
          <a:chOff x="0" y="0"/>
          <a:chExt cx="0" cy="0"/>
        </a:xfrm>
      </p:grpSpPr>
      <p:sp>
        <p:nvSpPr>
          <p:cNvPr id="51" name="Google Shape;51;p88"/>
          <p:cNvSpPr/>
          <p:nvPr>
            <p:ph idx="2" type="pic"/>
          </p:nvPr>
        </p:nvSpPr>
        <p:spPr>
          <a:xfrm>
            <a:off x="4517136" y="0"/>
            <a:ext cx="7674864" cy="6858000"/>
          </a:xfrm>
          <a:prstGeom prst="rect">
            <a:avLst/>
          </a:prstGeom>
          <a:noFill/>
          <a:ln>
            <a:noFill/>
          </a:ln>
        </p:spPr>
      </p:sp>
      <p:sp>
        <p:nvSpPr>
          <p:cNvPr id="52" name="Google Shape;52;p88"/>
          <p:cNvSpPr txBox="1"/>
          <p:nvPr>
            <p:ph type="title"/>
          </p:nvPr>
        </p:nvSpPr>
        <p:spPr>
          <a:xfrm>
            <a:off x="417576" y="1314510"/>
            <a:ext cx="3576408" cy="1405621"/>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88"/>
          <p:cNvSpPr txBox="1"/>
          <p:nvPr>
            <p:ph idx="1" type="body"/>
          </p:nvPr>
        </p:nvSpPr>
        <p:spPr>
          <a:xfrm>
            <a:off x="435864" y="3267940"/>
            <a:ext cx="3576408" cy="314444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a:lvl1pPr>
            <a:lvl2pPr indent="-228600" lvl="1" marL="914400" algn="l">
              <a:lnSpc>
                <a:spcPct val="90000"/>
              </a:lnSpc>
              <a:spcBef>
                <a:spcPts val="500"/>
              </a:spcBef>
              <a:spcAft>
                <a:spcPts val="0"/>
              </a:spcAft>
              <a:buClr>
                <a:srgbClr val="3D001D"/>
              </a:buClr>
              <a:buSzPts val="1800"/>
              <a:buNone/>
              <a:defRPr/>
            </a:lvl2pPr>
            <a:lvl3pPr indent="-228600" lvl="2" marL="1371600" algn="l">
              <a:lnSpc>
                <a:spcPct val="90000"/>
              </a:lnSpc>
              <a:spcBef>
                <a:spcPts val="500"/>
              </a:spcBef>
              <a:spcAft>
                <a:spcPts val="0"/>
              </a:spcAft>
              <a:buClr>
                <a:srgbClr val="3D001D"/>
              </a:buClr>
              <a:buSzPts val="1800"/>
              <a:buNone/>
              <a:defRPr/>
            </a:lvl3pPr>
            <a:lvl4pPr indent="-228600" lvl="3" marL="1828800" algn="l">
              <a:lnSpc>
                <a:spcPct val="90000"/>
              </a:lnSpc>
              <a:spcBef>
                <a:spcPts val="500"/>
              </a:spcBef>
              <a:spcAft>
                <a:spcPts val="0"/>
              </a:spcAft>
              <a:buClr>
                <a:srgbClr val="3D001D"/>
              </a:buClr>
              <a:buSzPts val="1800"/>
              <a:buNone/>
              <a:defRPr/>
            </a:lvl4pPr>
            <a:lvl5pPr indent="-228600" lvl="4" marL="2286000" algn="l">
              <a:lnSpc>
                <a:spcPct val="90000"/>
              </a:lnSpc>
              <a:spcBef>
                <a:spcPts val="500"/>
              </a:spcBef>
              <a:spcAft>
                <a:spcPts val="0"/>
              </a:spcAft>
              <a:buClr>
                <a:srgbClr val="3D001D"/>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atation">
  <p:cSld name="Quatation">
    <p:spTree>
      <p:nvGrpSpPr>
        <p:cNvPr id="54" name="Shape 54"/>
        <p:cNvGrpSpPr/>
        <p:nvPr/>
      </p:nvGrpSpPr>
      <p:grpSpPr>
        <a:xfrm>
          <a:off x="0" y="0"/>
          <a:ext cx="0" cy="0"/>
          <a:chOff x="0" y="0"/>
          <a:chExt cx="0" cy="0"/>
        </a:xfrm>
      </p:grpSpPr>
      <p:sp>
        <p:nvSpPr>
          <p:cNvPr id="55" name="Google Shape;55;p89"/>
          <p:cNvSpPr txBox="1"/>
          <p:nvPr>
            <p:ph type="title"/>
          </p:nvPr>
        </p:nvSpPr>
        <p:spPr>
          <a:xfrm>
            <a:off x="756227" y="755793"/>
            <a:ext cx="5332846" cy="376150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89"/>
          <p:cNvSpPr txBox="1"/>
          <p:nvPr>
            <p:ph idx="1" type="body"/>
          </p:nvPr>
        </p:nvSpPr>
        <p:spPr>
          <a:xfrm>
            <a:off x="6490277" y="2636548"/>
            <a:ext cx="4918075" cy="357461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a:lvl1pPr>
            <a:lvl2pPr indent="-228600" lvl="1" marL="914400" algn="l">
              <a:lnSpc>
                <a:spcPct val="90000"/>
              </a:lnSpc>
              <a:spcBef>
                <a:spcPts val="500"/>
              </a:spcBef>
              <a:spcAft>
                <a:spcPts val="0"/>
              </a:spcAft>
              <a:buClr>
                <a:srgbClr val="3D001D"/>
              </a:buClr>
              <a:buSzPts val="1800"/>
              <a:buNone/>
              <a:defRPr/>
            </a:lvl2pPr>
            <a:lvl3pPr indent="-228600" lvl="2" marL="1371600" algn="l">
              <a:lnSpc>
                <a:spcPct val="90000"/>
              </a:lnSpc>
              <a:spcBef>
                <a:spcPts val="500"/>
              </a:spcBef>
              <a:spcAft>
                <a:spcPts val="0"/>
              </a:spcAft>
              <a:buClr>
                <a:srgbClr val="3D001D"/>
              </a:buClr>
              <a:buSzPts val="1800"/>
              <a:buNone/>
              <a:defRPr/>
            </a:lvl3pPr>
            <a:lvl4pPr indent="-228600" lvl="3" marL="1828800" algn="l">
              <a:lnSpc>
                <a:spcPct val="90000"/>
              </a:lnSpc>
              <a:spcBef>
                <a:spcPts val="500"/>
              </a:spcBef>
              <a:spcAft>
                <a:spcPts val="0"/>
              </a:spcAft>
              <a:buClr>
                <a:srgbClr val="3D001D"/>
              </a:buClr>
              <a:buSzPts val="1800"/>
              <a:buNone/>
              <a:defRPr/>
            </a:lvl4pPr>
            <a:lvl5pPr indent="-228600" lvl="4" marL="2286000" algn="l">
              <a:lnSpc>
                <a:spcPct val="90000"/>
              </a:lnSpc>
              <a:spcBef>
                <a:spcPts val="500"/>
              </a:spcBef>
              <a:spcAft>
                <a:spcPts val="0"/>
              </a:spcAft>
              <a:buClr>
                <a:srgbClr val="3D001D"/>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atation 2" showMasterSp="0">
  <p:cSld name="Quatation 2">
    <p:spTree>
      <p:nvGrpSpPr>
        <p:cNvPr id="57" name="Shape 57"/>
        <p:cNvGrpSpPr/>
        <p:nvPr/>
      </p:nvGrpSpPr>
      <p:grpSpPr>
        <a:xfrm>
          <a:off x="0" y="0"/>
          <a:ext cx="0" cy="0"/>
          <a:chOff x="0" y="0"/>
          <a:chExt cx="0" cy="0"/>
        </a:xfrm>
      </p:grpSpPr>
      <p:sp>
        <p:nvSpPr>
          <p:cNvPr id="58" name="Google Shape;58;p90"/>
          <p:cNvSpPr txBox="1"/>
          <p:nvPr>
            <p:ph type="title"/>
          </p:nvPr>
        </p:nvSpPr>
        <p:spPr>
          <a:xfrm>
            <a:off x="1936750" y="2093595"/>
            <a:ext cx="8318500" cy="270700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90"/>
          <p:cNvSpPr/>
          <p:nvPr/>
        </p:nvSpPr>
        <p:spPr>
          <a:xfrm>
            <a:off x="0" y="0"/>
            <a:ext cx="3035300" cy="93472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0" name="Google Shape;60;p90"/>
          <p:cNvSpPr/>
          <p:nvPr/>
        </p:nvSpPr>
        <p:spPr>
          <a:xfrm>
            <a:off x="1104275" y="1724494"/>
            <a:ext cx="1692421" cy="14109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1" name="Google Shape;61;p90"/>
          <p:cNvSpPr/>
          <p:nvPr/>
        </p:nvSpPr>
        <p:spPr>
          <a:xfrm>
            <a:off x="9409039" y="5038690"/>
            <a:ext cx="1692421" cy="14109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 showMasterSp="0">
  <p:cSld name="3 columns">
    <p:spTree>
      <p:nvGrpSpPr>
        <p:cNvPr id="62" name="Shape 62"/>
        <p:cNvGrpSpPr/>
        <p:nvPr/>
      </p:nvGrpSpPr>
      <p:grpSpPr>
        <a:xfrm>
          <a:off x="0" y="0"/>
          <a:ext cx="0" cy="0"/>
          <a:chOff x="0" y="0"/>
          <a:chExt cx="0" cy="0"/>
        </a:xfrm>
      </p:grpSpPr>
      <p:sp>
        <p:nvSpPr>
          <p:cNvPr id="63" name="Google Shape;63;p91"/>
          <p:cNvSpPr txBox="1"/>
          <p:nvPr>
            <p:ph idx="1" type="body"/>
          </p:nvPr>
        </p:nvSpPr>
        <p:spPr>
          <a:xfrm>
            <a:off x="838201" y="3075709"/>
            <a:ext cx="3193472" cy="307585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a:lvl1pPr>
            <a:lvl2pPr indent="-228600" lvl="1" marL="914400" algn="l">
              <a:lnSpc>
                <a:spcPct val="90000"/>
              </a:lnSpc>
              <a:spcBef>
                <a:spcPts val="500"/>
              </a:spcBef>
              <a:spcAft>
                <a:spcPts val="0"/>
              </a:spcAft>
              <a:buClr>
                <a:srgbClr val="3D001D"/>
              </a:buClr>
              <a:buSzPts val="1800"/>
              <a:buNone/>
              <a:defRPr/>
            </a:lvl2pPr>
            <a:lvl3pPr indent="-228600" lvl="2" marL="1371600" algn="l">
              <a:lnSpc>
                <a:spcPct val="90000"/>
              </a:lnSpc>
              <a:spcBef>
                <a:spcPts val="500"/>
              </a:spcBef>
              <a:spcAft>
                <a:spcPts val="0"/>
              </a:spcAft>
              <a:buClr>
                <a:srgbClr val="3D001D"/>
              </a:buClr>
              <a:buSzPts val="1800"/>
              <a:buNone/>
              <a:defRPr/>
            </a:lvl3pPr>
            <a:lvl4pPr indent="-228600" lvl="3" marL="1828800" algn="l">
              <a:lnSpc>
                <a:spcPct val="90000"/>
              </a:lnSpc>
              <a:spcBef>
                <a:spcPts val="500"/>
              </a:spcBef>
              <a:spcAft>
                <a:spcPts val="0"/>
              </a:spcAft>
              <a:buClr>
                <a:srgbClr val="3D001D"/>
              </a:buClr>
              <a:buSzPts val="1800"/>
              <a:buNone/>
              <a:defRPr/>
            </a:lvl4pPr>
            <a:lvl5pPr indent="-228600" lvl="4" marL="2286000" algn="l">
              <a:lnSpc>
                <a:spcPct val="90000"/>
              </a:lnSpc>
              <a:spcBef>
                <a:spcPts val="500"/>
              </a:spcBef>
              <a:spcAft>
                <a:spcPts val="0"/>
              </a:spcAft>
              <a:buClr>
                <a:srgbClr val="3D001D"/>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64" name="Google Shape;64;p91"/>
          <p:cNvSpPr txBox="1"/>
          <p:nvPr>
            <p:ph idx="2" type="body"/>
          </p:nvPr>
        </p:nvSpPr>
        <p:spPr>
          <a:xfrm>
            <a:off x="4499264" y="3075709"/>
            <a:ext cx="3193472" cy="307585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a:lvl1pPr>
            <a:lvl2pPr indent="-228600" lvl="1" marL="914400" algn="l">
              <a:lnSpc>
                <a:spcPct val="90000"/>
              </a:lnSpc>
              <a:spcBef>
                <a:spcPts val="500"/>
              </a:spcBef>
              <a:spcAft>
                <a:spcPts val="0"/>
              </a:spcAft>
              <a:buClr>
                <a:srgbClr val="3D001D"/>
              </a:buClr>
              <a:buSzPts val="1800"/>
              <a:buNone/>
              <a:defRPr/>
            </a:lvl2pPr>
            <a:lvl3pPr indent="-228600" lvl="2" marL="1371600" algn="l">
              <a:lnSpc>
                <a:spcPct val="90000"/>
              </a:lnSpc>
              <a:spcBef>
                <a:spcPts val="500"/>
              </a:spcBef>
              <a:spcAft>
                <a:spcPts val="0"/>
              </a:spcAft>
              <a:buClr>
                <a:srgbClr val="3D001D"/>
              </a:buClr>
              <a:buSzPts val="1800"/>
              <a:buNone/>
              <a:defRPr/>
            </a:lvl3pPr>
            <a:lvl4pPr indent="-228600" lvl="3" marL="1828800" algn="l">
              <a:lnSpc>
                <a:spcPct val="90000"/>
              </a:lnSpc>
              <a:spcBef>
                <a:spcPts val="500"/>
              </a:spcBef>
              <a:spcAft>
                <a:spcPts val="0"/>
              </a:spcAft>
              <a:buClr>
                <a:srgbClr val="3D001D"/>
              </a:buClr>
              <a:buSzPts val="1800"/>
              <a:buNone/>
              <a:defRPr/>
            </a:lvl4pPr>
            <a:lvl5pPr indent="-228600" lvl="4" marL="2286000" algn="l">
              <a:lnSpc>
                <a:spcPct val="90000"/>
              </a:lnSpc>
              <a:spcBef>
                <a:spcPts val="500"/>
              </a:spcBef>
              <a:spcAft>
                <a:spcPts val="0"/>
              </a:spcAft>
              <a:buClr>
                <a:srgbClr val="3D001D"/>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65" name="Google Shape;65;p91"/>
          <p:cNvSpPr txBox="1"/>
          <p:nvPr>
            <p:ph idx="3" type="body"/>
          </p:nvPr>
        </p:nvSpPr>
        <p:spPr>
          <a:xfrm>
            <a:off x="8160327" y="3075709"/>
            <a:ext cx="3193472" cy="307585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a:lvl1pPr>
            <a:lvl2pPr indent="-228600" lvl="1" marL="914400" algn="l">
              <a:lnSpc>
                <a:spcPct val="90000"/>
              </a:lnSpc>
              <a:spcBef>
                <a:spcPts val="500"/>
              </a:spcBef>
              <a:spcAft>
                <a:spcPts val="0"/>
              </a:spcAft>
              <a:buClr>
                <a:srgbClr val="3D001D"/>
              </a:buClr>
              <a:buSzPts val="1800"/>
              <a:buNone/>
              <a:defRPr/>
            </a:lvl2pPr>
            <a:lvl3pPr indent="-228600" lvl="2" marL="1371600" algn="l">
              <a:lnSpc>
                <a:spcPct val="90000"/>
              </a:lnSpc>
              <a:spcBef>
                <a:spcPts val="500"/>
              </a:spcBef>
              <a:spcAft>
                <a:spcPts val="0"/>
              </a:spcAft>
              <a:buClr>
                <a:srgbClr val="3D001D"/>
              </a:buClr>
              <a:buSzPts val="1800"/>
              <a:buNone/>
              <a:defRPr/>
            </a:lvl3pPr>
            <a:lvl4pPr indent="-228600" lvl="3" marL="1828800" algn="l">
              <a:lnSpc>
                <a:spcPct val="90000"/>
              </a:lnSpc>
              <a:spcBef>
                <a:spcPts val="500"/>
              </a:spcBef>
              <a:spcAft>
                <a:spcPts val="0"/>
              </a:spcAft>
              <a:buClr>
                <a:srgbClr val="3D001D"/>
              </a:buClr>
              <a:buSzPts val="1800"/>
              <a:buNone/>
              <a:defRPr/>
            </a:lvl4pPr>
            <a:lvl5pPr indent="-228600" lvl="4" marL="2286000" algn="l">
              <a:lnSpc>
                <a:spcPct val="90000"/>
              </a:lnSpc>
              <a:spcBef>
                <a:spcPts val="500"/>
              </a:spcBef>
              <a:spcAft>
                <a:spcPts val="0"/>
              </a:spcAft>
              <a:buClr>
                <a:srgbClr val="3D001D"/>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66" name="Google Shape;66;p91"/>
          <p:cNvSpPr/>
          <p:nvPr/>
        </p:nvSpPr>
        <p:spPr>
          <a:xfrm>
            <a:off x="661924" y="2773099"/>
            <a:ext cx="425364" cy="115574"/>
          </a:xfrm>
          <a:prstGeom prst="rect">
            <a:avLst/>
          </a:prstGeom>
          <a:solidFill>
            <a:schemeClr val="lt1"/>
          </a:solidFill>
          <a:ln cap="flat" cmpd="sng" w="12700">
            <a:solidFill>
              <a:srgbClr val="A325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7" name="Google Shape;67;p91"/>
          <p:cNvSpPr/>
          <p:nvPr/>
        </p:nvSpPr>
        <p:spPr>
          <a:xfrm>
            <a:off x="4302204" y="2773099"/>
            <a:ext cx="425364" cy="115574"/>
          </a:xfrm>
          <a:prstGeom prst="rect">
            <a:avLst/>
          </a:prstGeom>
          <a:solidFill>
            <a:schemeClr val="lt1"/>
          </a:solidFill>
          <a:ln cap="flat" cmpd="sng" w="12700">
            <a:solidFill>
              <a:srgbClr val="A325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8" name="Google Shape;68;p91"/>
          <p:cNvSpPr/>
          <p:nvPr/>
        </p:nvSpPr>
        <p:spPr>
          <a:xfrm>
            <a:off x="7963267" y="2773099"/>
            <a:ext cx="425364" cy="115574"/>
          </a:xfrm>
          <a:prstGeom prst="rect">
            <a:avLst/>
          </a:prstGeom>
          <a:solidFill>
            <a:schemeClr val="lt1"/>
          </a:solidFill>
          <a:ln cap="flat" cmpd="sng" w="12700">
            <a:solidFill>
              <a:srgbClr val="A325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 name="Google Shape;69;p91"/>
          <p:cNvSpPr/>
          <p:nvPr>
            <p:ph idx="4" type="pic"/>
          </p:nvPr>
        </p:nvSpPr>
        <p:spPr>
          <a:xfrm>
            <a:off x="0" y="0"/>
            <a:ext cx="12192000" cy="2276475"/>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 2">
  <p:cSld name="3 columns 2">
    <p:spTree>
      <p:nvGrpSpPr>
        <p:cNvPr id="70" name="Shape 70"/>
        <p:cNvGrpSpPr/>
        <p:nvPr/>
      </p:nvGrpSpPr>
      <p:grpSpPr>
        <a:xfrm>
          <a:off x="0" y="0"/>
          <a:ext cx="0" cy="0"/>
          <a:chOff x="0" y="0"/>
          <a:chExt cx="0" cy="0"/>
        </a:xfrm>
      </p:grpSpPr>
      <p:sp>
        <p:nvSpPr>
          <p:cNvPr id="71" name="Google Shape;71;p92"/>
          <p:cNvSpPr txBox="1"/>
          <p:nvPr>
            <p:ph idx="1" type="body"/>
          </p:nvPr>
        </p:nvSpPr>
        <p:spPr>
          <a:xfrm>
            <a:off x="838201" y="1773528"/>
            <a:ext cx="3193472" cy="43236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a:lvl1pPr>
            <a:lvl2pPr indent="-228600" lvl="1" marL="914400" algn="l">
              <a:lnSpc>
                <a:spcPct val="90000"/>
              </a:lnSpc>
              <a:spcBef>
                <a:spcPts val="500"/>
              </a:spcBef>
              <a:spcAft>
                <a:spcPts val="0"/>
              </a:spcAft>
              <a:buClr>
                <a:srgbClr val="3D001D"/>
              </a:buClr>
              <a:buSzPts val="1800"/>
              <a:buNone/>
              <a:defRPr/>
            </a:lvl2pPr>
            <a:lvl3pPr indent="-228600" lvl="2" marL="1371600" algn="l">
              <a:lnSpc>
                <a:spcPct val="90000"/>
              </a:lnSpc>
              <a:spcBef>
                <a:spcPts val="500"/>
              </a:spcBef>
              <a:spcAft>
                <a:spcPts val="0"/>
              </a:spcAft>
              <a:buClr>
                <a:srgbClr val="3D001D"/>
              </a:buClr>
              <a:buSzPts val="1800"/>
              <a:buNone/>
              <a:defRPr/>
            </a:lvl3pPr>
            <a:lvl4pPr indent="-228600" lvl="3" marL="1828800" algn="l">
              <a:lnSpc>
                <a:spcPct val="90000"/>
              </a:lnSpc>
              <a:spcBef>
                <a:spcPts val="500"/>
              </a:spcBef>
              <a:spcAft>
                <a:spcPts val="0"/>
              </a:spcAft>
              <a:buClr>
                <a:srgbClr val="3D001D"/>
              </a:buClr>
              <a:buSzPts val="1800"/>
              <a:buNone/>
              <a:defRPr/>
            </a:lvl4pPr>
            <a:lvl5pPr indent="-228600" lvl="4" marL="2286000" algn="l">
              <a:lnSpc>
                <a:spcPct val="90000"/>
              </a:lnSpc>
              <a:spcBef>
                <a:spcPts val="500"/>
              </a:spcBef>
              <a:spcAft>
                <a:spcPts val="0"/>
              </a:spcAft>
              <a:buClr>
                <a:srgbClr val="3D001D"/>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2" name="Google Shape;72;p92"/>
          <p:cNvSpPr txBox="1"/>
          <p:nvPr>
            <p:ph idx="2" type="body"/>
          </p:nvPr>
        </p:nvSpPr>
        <p:spPr>
          <a:xfrm>
            <a:off x="4499264" y="1773528"/>
            <a:ext cx="3193472" cy="43236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a:lvl1pPr>
            <a:lvl2pPr indent="-228600" lvl="1" marL="914400" algn="l">
              <a:lnSpc>
                <a:spcPct val="90000"/>
              </a:lnSpc>
              <a:spcBef>
                <a:spcPts val="500"/>
              </a:spcBef>
              <a:spcAft>
                <a:spcPts val="0"/>
              </a:spcAft>
              <a:buClr>
                <a:srgbClr val="3D001D"/>
              </a:buClr>
              <a:buSzPts val="1800"/>
              <a:buNone/>
              <a:defRPr/>
            </a:lvl2pPr>
            <a:lvl3pPr indent="-228600" lvl="2" marL="1371600" algn="l">
              <a:lnSpc>
                <a:spcPct val="90000"/>
              </a:lnSpc>
              <a:spcBef>
                <a:spcPts val="500"/>
              </a:spcBef>
              <a:spcAft>
                <a:spcPts val="0"/>
              </a:spcAft>
              <a:buClr>
                <a:srgbClr val="3D001D"/>
              </a:buClr>
              <a:buSzPts val="1800"/>
              <a:buNone/>
              <a:defRPr/>
            </a:lvl3pPr>
            <a:lvl4pPr indent="-228600" lvl="3" marL="1828800" algn="l">
              <a:lnSpc>
                <a:spcPct val="90000"/>
              </a:lnSpc>
              <a:spcBef>
                <a:spcPts val="500"/>
              </a:spcBef>
              <a:spcAft>
                <a:spcPts val="0"/>
              </a:spcAft>
              <a:buClr>
                <a:srgbClr val="3D001D"/>
              </a:buClr>
              <a:buSzPts val="1800"/>
              <a:buNone/>
              <a:defRPr/>
            </a:lvl4pPr>
            <a:lvl5pPr indent="-228600" lvl="4" marL="2286000" algn="l">
              <a:lnSpc>
                <a:spcPct val="90000"/>
              </a:lnSpc>
              <a:spcBef>
                <a:spcPts val="500"/>
              </a:spcBef>
              <a:spcAft>
                <a:spcPts val="0"/>
              </a:spcAft>
              <a:buClr>
                <a:srgbClr val="3D001D"/>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3" name="Google Shape;73;p92"/>
          <p:cNvSpPr txBox="1"/>
          <p:nvPr>
            <p:ph idx="3" type="body"/>
          </p:nvPr>
        </p:nvSpPr>
        <p:spPr>
          <a:xfrm>
            <a:off x="8160327" y="1773528"/>
            <a:ext cx="3193472" cy="43236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a:lvl1pPr>
            <a:lvl2pPr indent="-228600" lvl="1" marL="914400" algn="l">
              <a:lnSpc>
                <a:spcPct val="90000"/>
              </a:lnSpc>
              <a:spcBef>
                <a:spcPts val="500"/>
              </a:spcBef>
              <a:spcAft>
                <a:spcPts val="0"/>
              </a:spcAft>
              <a:buClr>
                <a:srgbClr val="3D001D"/>
              </a:buClr>
              <a:buSzPts val="1800"/>
              <a:buNone/>
              <a:defRPr/>
            </a:lvl2pPr>
            <a:lvl3pPr indent="-228600" lvl="2" marL="1371600" algn="l">
              <a:lnSpc>
                <a:spcPct val="90000"/>
              </a:lnSpc>
              <a:spcBef>
                <a:spcPts val="500"/>
              </a:spcBef>
              <a:spcAft>
                <a:spcPts val="0"/>
              </a:spcAft>
              <a:buClr>
                <a:srgbClr val="3D001D"/>
              </a:buClr>
              <a:buSzPts val="1800"/>
              <a:buNone/>
              <a:defRPr/>
            </a:lvl3pPr>
            <a:lvl4pPr indent="-228600" lvl="3" marL="1828800" algn="l">
              <a:lnSpc>
                <a:spcPct val="90000"/>
              </a:lnSpc>
              <a:spcBef>
                <a:spcPts val="500"/>
              </a:spcBef>
              <a:spcAft>
                <a:spcPts val="0"/>
              </a:spcAft>
              <a:buClr>
                <a:srgbClr val="3D001D"/>
              </a:buClr>
              <a:buSzPts val="1800"/>
              <a:buNone/>
              <a:defRPr/>
            </a:lvl4pPr>
            <a:lvl5pPr indent="-228600" lvl="4" marL="2286000" algn="l">
              <a:lnSpc>
                <a:spcPct val="90000"/>
              </a:lnSpc>
              <a:spcBef>
                <a:spcPts val="500"/>
              </a:spcBef>
              <a:spcAft>
                <a:spcPts val="0"/>
              </a:spcAft>
              <a:buClr>
                <a:srgbClr val="3D001D"/>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4" name="Google Shape;74;p92"/>
          <p:cNvSpPr/>
          <p:nvPr/>
        </p:nvSpPr>
        <p:spPr>
          <a:xfrm>
            <a:off x="646302" y="1470919"/>
            <a:ext cx="425364" cy="115574"/>
          </a:xfrm>
          <a:prstGeom prst="rect">
            <a:avLst/>
          </a:prstGeom>
          <a:solidFill>
            <a:schemeClr val="lt1"/>
          </a:solidFill>
          <a:ln cap="flat" cmpd="sng" w="12700">
            <a:solidFill>
              <a:srgbClr val="A325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 name="Google Shape;75;p92"/>
          <p:cNvSpPr/>
          <p:nvPr/>
        </p:nvSpPr>
        <p:spPr>
          <a:xfrm>
            <a:off x="4286582" y="1470919"/>
            <a:ext cx="425364" cy="115574"/>
          </a:xfrm>
          <a:prstGeom prst="rect">
            <a:avLst/>
          </a:prstGeom>
          <a:solidFill>
            <a:schemeClr val="lt1"/>
          </a:solidFill>
          <a:ln cap="flat" cmpd="sng" w="12700">
            <a:solidFill>
              <a:srgbClr val="A325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 name="Google Shape;76;p92"/>
          <p:cNvSpPr/>
          <p:nvPr/>
        </p:nvSpPr>
        <p:spPr>
          <a:xfrm>
            <a:off x="7947645" y="1470919"/>
            <a:ext cx="425364" cy="115574"/>
          </a:xfrm>
          <a:prstGeom prst="rect">
            <a:avLst/>
          </a:prstGeom>
          <a:solidFill>
            <a:schemeClr val="lt1"/>
          </a:solidFill>
          <a:ln cap="flat" cmpd="sng" w="12700">
            <a:solidFill>
              <a:srgbClr val="A325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 name="Google Shape;77;p92"/>
          <p:cNvSpPr/>
          <p:nvPr/>
        </p:nvSpPr>
        <p:spPr>
          <a:xfrm>
            <a:off x="0" y="0"/>
            <a:ext cx="3271520" cy="85344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s">
  <p:cSld name="4 columns">
    <p:spTree>
      <p:nvGrpSpPr>
        <p:cNvPr id="78" name="Shape 78"/>
        <p:cNvGrpSpPr/>
        <p:nvPr/>
      </p:nvGrpSpPr>
      <p:grpSpPr>
        <a:xfrm>
          <a:off x="0" y="0"/>
          <a:ext cx="0" cy="0"/>
          <a:chOff x="0" y="0"/>
          <a:chExt cx="0" cy="0"/>
        </a:xfrm>
      </p:grpSpPr>
      <p:sp>
        <p:nvSpPr>
          <p:cNvPr id="79" name="Google Shape;79;p93"/>
          <p:cNvSpPr txBox="1"/>
          <p:nvPr>
            <p:ph idx="1" type="body"/>
          </p:nvPr>
        </p:nvSpPr>
        <p:spPr>
          <a:xfrm>
            <a:off x="1004460" y="1907453"/>
            <a:ext cx="4396739" cy="17404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a:lvl1pPr>
            <a:lvl2pPr indent="-228600" lvl="1" marL="914400" algn="l">
              <a:lnSpc>
                <a:spcPct val="90000"/>
              </a:lnSpc>
              <a:spcBef>
                <a:spcPts val="500"/>
              </a:spcBef>
              <a:spcAft>
                <a:spcPts val="0"/>
              </a:spcAft>
              <a:buClr>
                <a:srgbClr val="3D001D"/>
              </a:buClr>
              <a:buSzPts val="1800"/>
              <a:buNone/>
              <a:defRPr/>
            </a:lvl2pPr>
            <a:lvl3pPr indent="-228600" lvl="2" marL="1371600" algn="l">
              <a:lnSpc>
                <a:spcPct val="90000"/>
              </a:lnSpc>
              <a:spcBef>
                <a:spcPts val="500"/>
              </a:spcBef>
              <a:spcAft>
                <a:spcPts val="0"/>
              </a:spcAft>
              <a:buClr>
                <a:srgbClr val="3D001D"/>
              </a:buClr>
              <a:buSzPts val="1800"/>
              <a:buNone/>
              <a:defRPr/>
            </a:lvl3pPr>
            <a:lvl4pPr indent="-228600" lvl="3" marL="1828800" algn="l">
              <a:lnSpc>
                <a:spcPct val="90000"/>
              </a:lnSpc>
              <a:spcBef>
                <a:spcPts val="500"/>
              </a:spcBef>
              <a:spcAft>
                <a:spcPts val="0"/>
              </a:spcAft>
              <a:buClr>
                <a:srgbClr val="3D001D"/>
              </a:buClr>
              <a:buSzPts val="1800"/>
              <a:buNone/>
              <a:defRPr/>
            </a:lvl4pPr>
            <a:lvl5pPr indent="-228600" lvl="4" marL="2286000" algn="l">
              <a:lnSpc>
                <a:spcPct val="90000"/>
              </a:lnSpc>
              <a:spcBef>
                <a:spcPts val="500"/>
              </a:spcBef>
              <a:spcAft>
                <a:spcPts val="0"/>
              </a:spcAft>
              <a:buClr>
                <a:srgbClr val="3D001D"/>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0" name="Google Shape;80;p93"/>
          <p:cNvSpPr/>
          <p:nvPr/>
        </p:nvSpPr>
        <p:spPr>
          <a:xfrm>
            <a:off x="791778" y="1604843"/>
            <a:ext cx="425364" cy="115574"/>
          </a:xfrm>
          <a:prstGeom prst="rect">
            <a:avLst/>
          </a:prstGeom>
          <a:solidFill>
            <a:schemeClr val="lt1"/>
          </a:solidFill>
          <a:ln cap="flat" cmpd="sng" w="12700">
            <a:solidFill>
              <a:srgbClr val="A325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1" name="Google Shape;81;p93"/>
          <p:cNvSpPr txBox="1"/>
          <p:nvPr>
            <p:ph idx="2" type="body"/>
          </p:nvPr>
        </p:nvSpPr>
        <p:spPr>
          <a:xfrm>
            <a:off x="1004460" y="4284893"/>
            <a:ext cx="4396739" cy="17404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a:lvl1pPr>
            <a:lvl2pPr indent="-228600" lvl="1" marL="914400" algn="l">
              <a:lnSpc>
                <a:spcPct val="90000"/>
              </a:lnSpc>
              <a:spcBef>
                <a:spcPts val="500"/>
              </a:spcBef>
              <a:spcAft>
                <a:spcPts val="0"/>
              </a:spcAft>
              <a:buClr>
                <a:srgbClr val="3D001D"/>
              </a:buClr>
              <a:buSzPts val="1800"/>
              <a:buNone/>
              <a:defRPr/>
            </a:lvl2pPr>
            <a:lvl3pPr indent="-228600" lvl="2" marL="1371600" algn="l">
              <a:lnSpc>
                <a:spcPct val="90000"/>
              </a:lnSpc>
              <a:spcBef>
                <a:spcPts val="500"/>
              </a:spcBef>
              <a:spcAft>
                <a:spcPts val="0"/>
              </a:spcAft>
              <a:buClr>
                <a:srgbClr val="3D001D"/>
              </a:buClr>
              <a:buSzPts val="1800"/>
              <a:buNone/>
              <a:defRPr/>
            </a:lvl3pPr>
            <a:lvl4pPr indent="-228600" lvl="3" marL="1828800" algn="l">
              <a:lnSpc>
                <a:spcPct val="90000"/>
              </a:lnSpc>
              <a:spcBef>
                <a:spcPts val="500"/>
              </a:spcBef>
              <a:spcAft>
                <a:spcPts val="0"/>
              </a:spcAft>
              <a:buClr>
                <a:srgbClr val="3D001D"/>
              </a:buClr>
              <a:buSzPts val="1800"/>
              <a:buNone/>
              <a:defRPr/>
            </a:lvl4pPr>
            <a:lvl5pPr indent="-228600" lvl="4" marL="2286000" algn="l">
              <a:lnSpc>
                <a:spcPct val="90000"/>
              </a:lnSpc>
              <a:spcBef>
                <a:spcPts val="500"/>
              </a:spcBef>
              <a:spcAft>
                <a:spcPts val="0"/>
              </a:spcAft>
              <a:buClr>
                <a:srgbClr val="3D001D"/>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2" name="Google Shape;82;p93"/>
          <p:cNvSpPr/>
          <p:nvPr/>
        </p:nvSpPr>
        <p:spPr>
          <a:xfrm>
            <a:off x="791778" y="3982283"/>
            <a:ext cx="425364" cy="115574"/>
          </a:xfrm>
          <a:prstGeom prst="rect">
            <a:avLst/>
          </a:prstGeom>
          <a:solidFill>
            <a:schemeClr val="lt1"/>
          </a:solidFill>
          <a:ln cap="flat" cmpd="sng" w="12700">
            <a:solidFill>
              <a:srgbClr val="A325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3" name="Google Shape;83;p93"/>
          <p:cNvSpPr txBox="1"/>
          <p:nvPr>
            <p:ph idx="3" type="body"/>
          </p:nvPr>
        </p:nvSpPr>
        <p:spPr>
          <a:xfrm>
            <a:off x="6889750" y="1907453"/>
            <a:ext cx="4396739" cy="17404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a:lvl1pPr>
            <a:lvl2pPr indent="-228600" lvl="1" marL="914400" algn="l">
              <a:lnSpc>
                <a:spcPct val="90000"/>
              </a:lnSpc>
              <a:spcBef>
                <a:spcPts val="500"/>
              </a:spcBef>
              <a:spcAft>
                <a:spcPts val="0"/>
              </a:spcAft>
              <a:buClr>
                <a:srgbClr val="3D001D"/>
              </a:buClr>
              <a:buSzPts val="1800"/>
              <a:buNone/>
              <a:defRPr/>
            </a:lvl2pPr>
            <a:lvl3pPr indent="-228600" lvl="2" marL="1371600" algn="l">
              <a:lnSpc>
                <a:spcPct val="90000"/>
              </a:lnSpc>
              <a:spcBef>
                <a:spcPts val="500"/>
              </a:spcBef>
              <a:spcAft>
                <a:spcPts val="0"/>
              </a:spcAft>
              <a:buClr>
                <a:srgbClr val="3D001D"/>
              </a:buClr>
              <a:buSzPts val="1800"/>
              <a:buNone/>
              <a:defRPr/>
            </a:lvl3pPr>
            <a:lvl4pPr indent="-228600" lvl="3" marL="1828800" algn="l">
              <a:lnSpc>
                <a:spcPct val="90000"/>
              </a:lnSpc>
              <a:spcBef>
                <a:spcPts val="500"/>
              </a:spcBef>
              <a:spcAft>
                <a:spcPts val="0"/>
              </a:spcAft>
              <a:buClr>
                <a:srgbClr val="3D001D"/>
              </a:buClr>
              <a:buSzPts val="1800"/>
              <a:buNone/>
              <a:defRPr/>
            </a:lvl4pPr>
            <a:lvl5pPr indent="-228600" lvl="4" marL="2286000" algn="l">
              <a:lnSpc>
                <a:spcPct val="90000"/>
              </a:lnSpc>
              <a:spcBef>
                <a:spcPts val="500"/>
              </a:spcBef>
              <a:spcAft>
                <a:spcPts val="0"/>
              </a:spcAft>
              <a:buClr>
                <a:srgbClr val="3D001D"/>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4" name="Google Shape;84;p93"/>
          <p:cNvSpPr/>
          <p:nvPr/>
        </p:nvSpPr>
        <p:spPr>
          <a:xfrm>
            <a:off x="6677068" y="1604843"/>
            <a:ext cx="425364" cy="115574"/>
          </a:xfrm>
          <a:prstGeom prst="rect">
            <a:avLst/>
          </a:prstGeom>
          <a:solidFill>
            <a:schemeClr val="lt1"/>
          </a:solidFill>
          <a:ln cap="flat" cmpd="sng" w="12700">
            <a:solidFill>
              <a:srgbClr val="A325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5" name="Google Shape;85;p93"/>
          <p:cNvSpPr txBox="1"/>
          <p:nvPr>
            <p:ph idx="4" type="body"/>
          </p:nvPr>
        </p:nvSpPr>
        <p:spPr>
          <a:xfrm>
            <a:off x="6889750" y="4284893"/>
            <a:ext cx="4396739" cy="17404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a:lvl1pPr>
            <a:lvl2pPr indent="-228600" lvl="1" marL="914400" algn="l">
              <a:lnSpc>
                <a:spcPct val="90000"/>
              </a:lnSpc>
              <a:spcBef>
                <a:spcPts val="500"/>
              </a:spcBef>
              <a:spcAft>
                <a:spcPts val="0"/>
              </a:spcAft>
              <a:buClr>
                <a:srgbClr val="3D001D"/>
              </a:buClr>
              <a:buSzPts val="1800"/>
              <a:buNone/>
              <a:defRPr/>
            </a:lvl2pPr>
            <a:lvl3pPr indent="-228600" lvl="2" marL="1371600" algn="l">
              <a:lnSpc>
                <a:spcPct val="90000"/>
              </a:lnSpc>
              <a:spcBef>
                <a:spcPts val="500"/>
              </a:spcBef>
              <a:spcAft>
                <a:spcPts val="0"/>
              </a:spcAft>
              <a:buClr>
                <a:srgbClr val="3D001D"/>
              </a:buClr>
              <a:buSzPts val="1800"/>
              <a:buNone/>
              <a:defRPr/>
            </a:lvl3pPr>
            <a:lvl4pPr indent="-228600" lvl="3" marL="1828800" algn="l">
              <a:lnSpc>
                <a:spcPct val="90000"/>
              </a:lnSpc>
              <a:spcBef>
                <a:spcPts val="500"/>
              </a:spcBef>
              <a:spcAft>
                <a:spcPts val="0"/>
              </a:spcAft>
              <a:buClr>
                <a:srgbClr val="3D001D"/>
              </a:buClr>
              <a:buSzPts val="1800"/>
              <a:buNone/>
              <a:defRPr/>
            </a:lvl4pPr>
            <a:lvl5pPr indent="-228600" lvl="4" marL="2286000" algn="l">
              <a:lnSpc>
                <a:spcPct val="90000"/>
              </a:lnSpc>
              <a:spcBef>
                <a:spcPts val="500"/>
              </a:spcBef>
              <a:spcAft>
                <a:spcPts val="0"/>
              </a:spcAft>
              <a:buClr>
                <a:srgbClr val="3D001D"/>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6" name="Google Shape;86;p93"/>
          <p:cNvSpPr/>
          <p:nvPr/>
        </p:nvSpPr>
        <p:spPr>
          <a:xfrm>
            <a:off x="6677068" y="3982283"/>
            <a:ext cx="425364" cy="115574"/>
          </a:xfrm>
          <a:prstGeom prst="rect">
            <a:avLst/>
          </a:prstGeom>
          <a:solidFill>
            <a:schemeClr val="lt1"/>
          </a:solidFill>
          <a:ln cap="flat" cmpd="sng" w="12700">
            <a:solidFill>
              <a:srgbClr val="A325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hart">
    <p:spTree>
      <p:nvGrpSpPr>
        <p:cNvPr id="87" name="Shape 87"/>
        <p:cNvGrpSpPr/>
        <p:nvPr/>
      </p:nvGrpSpPr>
      <p:grpSpPr>
        <a:xfrm>
          <a:off x="0" y="0"/>
          <a:ext cx="0" cy="0"/>
          <a:chOff x="0" y="0"/>
          <a:chExt cx="0" cy="0"/>
        </a:xfrm>
      </p:grpSpPr>
      <p:sp>
        <p:nvSpPr>
          <p:cNvPr id="88" name="Google Shape;88;p94"/>
          <p:cNvSpPr txBox="1"/>
          <p:nvPr>
            <p:ph type="title"/>
          </p:nvPr>
        </p:nvSpPr>
        <p:spPr>
          <a:xfrm>
            <a:off x="838200" y="715787"/>
            <a:ext cx="8929255"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94"/>
          <p:cNvSpPr/>
          <p:nvPr>
            <p:ph idx="2" type="chart"/>
          </p:nvPr>
        </p:nvSpPr>
        <p:spPr>
          <a:xfrm>
            <a:off x="838200" y="2156460"/>
            <a:ext cx="5010150" cy="395605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lvl="1" marR="0" rtl="0" algn="l">
              <a:lnSpc>
                <a:spcPct val="90000"/>
              </a:lnSpc>
              <a:spcBef>
                <a:spcPts val="500"/>
              </a:spcBef>
              <a:spcAft>
                <a:spcPts val="0"/>
              </a:spcAft>
              <a:buClr>
                <a:srgbClr val="3D001D"/>
              </a:buClr>
              <a:buSzPts val="2000"/>
              <a:buFont typeface="Arial"/>
              <a:buNone/>
              <a:defRPr b="0" i="0" sz="2000" u="none" cap="none" strike="noStrike">
                <a:solidFill>
                  <a:srgbClr val="3D001D"/>
                </a:solidFill>
                <a:latin typeface="Arial"/>
                <a:ea typeface="Arial"/>
                <a:cs typeface="Arial"/>
                <a:sym typeface="Arial"/>
              </a:defRPr>
            </a:lvl2pPr>
            <a:lvl3pPr lvl="2" marR="0" rtl="0" algn="l">
              <a:lnSpc>
                <a:spcPct val="90000"/>
              </a:lnSpc>
              <a:spcBef>
                <a:spcPts val="500"/>
              </a:spcBef>
              <a:spcAft>
                <a:spcPts val="0"/>
              </a:spcAft>
              <a:buClr>
                <a:srgbClr val="3D001D"/>
              </a:buClr>
              <a:buSzPts val="1800"/>
              <a:buFont typeface="Arial"/>
              <a:buNone/>
              <a:defRPr b="0" i="0" sz="1800" u="none" cap="none" strike="noStrike">
                <a:solidFill>
                  <a:srgbClr val="3D001D"/>
                </a:solidFill>
                <a:latin typeface="Arial"/>
                <a:ea typeface="Arial"/>
                <a:cs typeface="Arial"/>
                <a:sym typeface="Arial"/>
              </a:defRPr>
            </a:lvl3pPr>
            <a:lvl4pPr lvl="3" marR="0" rtl="0" algn="l">
              <a:lnSpc>
                <a:spcPct val="90000"/>
              </a:lnSpc>
              <a:spcBef>
                <a:spcPts val="500"/>
              </a:spcBef>
              <a:spcAft>
                <a:spcPts val="0"/>
              </a:spcAft>
              <a:buClr>
                <a:srgbClr val="3D001D"/>
              </a:buClr>
              <a:buSzPts val="1600"/>
              <a:buFont typeface="Arial"/>
              <a:buNone/>
              <a:defRPr b="0" i="0" sz="1600" u="none" cap="none" strike="noStrike">
                <a:solidFill>
                  <a:srgbClr val="3D001D"/>
                </a:solidFill>
                <a:latin typeface="Arial"/>
                <a:ea typeface="Arial"/>
                <a:cs typeface="Arial"/>
                <a:sym typeface="Arial"/>
              </a:defRPr>
            </a:lvl4pPr>
            <a:lvl5pPr lvl="4" marR="0" rtl="0" algn="l">
              <a:lnSpc>
                <a:spcPct val="90000"/>
              </a:lnSpc>
              <a:spcBef>
                <a:spcPts val="500"/>
              </a:spcBef>
              <a:spcAft>
                <a:spcPts val="0"/>
              </a:spcAft>
              <a:buClr>
                <a:srgbClr val="3D001D"/>
              </a:buClr>
              <a:buSzPts val="1600"/>
              <a:buFont typeface="Arial"/>
              <a:buNone/>
              <a:defRPr b="0" i="0" sz="1600" u="none" cap="none" strike="noStrike">
                <a:solidFill>
                  <a:srgbClr val="3D001D"/>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90" name="Google Shape;90;p94"/>
          <p:cNvSpPr/>
          <p:nvPr>
            <p:ph idx="3" type="chart"/>
          </p:nvPr>
        </p:nvSpPr>
        <p:spPr>
          <a:xfrm>
            <a:off x="6172511" y="2156460"/>
            <a:ext cx="5010150" cy="395605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lvl="1" marR="0" rtl="0" algn="l">
              <a:lnSpc>
                <a:spcPct val="90000"/>
              </a:lnSpc>
              <a:spcBef>
                <a:spcPts val="500"/>
              </a:spcBef>
              <a:spcAft>
                <a:spcPts val="0"/>
              </a:spcAft>
              <a:buClr>
                <a:srgbClr val="3D001D"/>
              </a:buClr>
              <a:buSzPts val="2000"/>
              <a:buFont typeface="Arial"/>
              <a:buNone/>
              <a:defRPr b="0" i="0" sz="2000" u="none" cap="none" strike="noStrike">
                <a:solidFill>
                  <a:srgbClr val="3D001D"/>
                </a:solidFill>
                <a:latin typeface="Arial"/>
                <a:ea typeface="Arial"/>
                <a:cs typeface="Arial"/>
                <a:sym typeface="Arial"/>
              </a:defRPr>
            </a:lvl2pPr>
            <a:lvl3pPr lvl="2" marR="0" rtl="0" algn="l">
              <a:lnSpc>
                <a:spcPct val="90000"/>
              </a:lnSpc>
              <a:spcBef>
                <a:spcPts val="500"/>
              </a:spcBef>
              <a:spcAft>
                <a:spcPts val="0"/>
              </a:spcAft>
              <a:buClr>
                <a:srgbClr val="3D001D"/>
              </a:buClr>
              <a:buSzPts val="1800"/>
              <a:buFont typeface="Arial"/>
              <a:buNone/>
              <a:defRPr b="0" i="0" sz="1800" u="none" cap="none" strike="noStrike">
                <a:solidFill>
                  <a:srgbClr val="3D001D"/>
                </a:solidFill>
                <a:latin typeface="Arial"/>
                <a:ea typeface="Arial"/>
                <a:cs typeface="Arial"/>
                <a:sym typeface="Arial"/>
              </a:defRPr>
            </a:lvl3pPr>
            <a:lvl4pPr lvl="3" marR="0" rtl="0" algn="l">
              <a:lnSpc>
                <a:spcPct val="90000"/>
              </a:lnSpc>
              <a:spcBef>
                <a:spcPts val="500"/>
              </a:spcBef>
              <a:spcAft>
                <a:spcPts val="0"/>
              </a:spcAft>
              <a:buClr>
                <a:srgbClr val="3D001D"/>
              </a:buClr>
              <a:buSzPts val="1600"/>
              <a:buFont typeface="Arial"/>
              <a:buNone/>
              <a:defRPr b="0" i="0" sz="1600" u="none" cap="none" strike="noStrike">
                <a:solidFill>
                  <a:srgbClr val="3D001D"/>
                </a:solidFill>
                <a:latin typeface="Arial"/>
                <a:ea typeface="Arial"/>
                <a:cs typeface="Arial"/>
                <a:sym typeface="Arial"/>
              </a:defRPr>
            </a:lvl4pPr>
            <a:lvl5pPr lvl="4" marR="0" rtl="0" algn="l">
              <a:lnSpc>
                <a:spcPct val="90000"/>
              </a:lnSpc>
              <a:spcBef>
                <a:spcPts val="500"/>
              </a:spcBef>
              <a:spcAft>
                <a:spcPts val="0"/>
              </a:spcAft>
              <a:buClr>
                <a:srgbClr val="3D001D"/>
              </a:buClr>
              <a:buSzPts val="1600"/>
              <a:buFont typeface="Arial"/>
              <a:buNone/>
              <a:defRPr b="0" i="0" sz="1600" u="none" cap="none" strike="noStrike">
                <a:solidFill>
                  <a:srgbClr val="3D001D"/>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2">
  <p:cSld name="Chart 2">
    <p:spTree>
      <p:nvGrpSpPr>
        <p:cNvPr id="91" name="Shape 91"/>
        <p:cNvGrpSpPr/>
        <p:nvPr/>
      </p:nvGrpSpPr>
      <p:grpSpPr>
        <a:xfrm>
          <a:off x="0" y="0"/>
          <a:ext cx="0" cy="0"/>
          <a:chOff x="0" y="0"/>
          <a:chExt cx="0" cy="0"/>
        </a:xfrm>
      </p:grpSpPr>
      <p:sp>
        <p:nvSpPr>
          <p:cNvPr id="92" name="Google Shape;92;p95"/>
          <p:cNvSpPr txBox="1"/>
          <p:nvPr>
            <p:ph type="title"/>
          </p:nvPr>
        </p:nvSpPr>
        <p:spPr>
          <a:xfrm>
            <a:off x="838200" y="715787"/>
            <a:ext cx="8929255"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95"/>
          <p:cNvSpPr/>
          <p:nvPr>
            <p:ph idx="2" type="chart"/>
          </p:nvPr>
        </p:nvSpPr>
        <p:spPr>
          <a:xfrm>
            <a:off x="838200" y="2156460"/>
            <a:ext cx="9561513" cy="401955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lvl="1" marR="0" rtl="0" algn="l">
              <a:lnSpc>
                <a:spcPct val="90000"/>
              </a:lnSpc>
              <a:spcBef>
                <a:spcPts val="500"/>
              </a:spcBef>
              <a:spcAft>
                <a:spcPts val="0"/>
              </a:spcAft>
              <a:buClr>
                <a:srgbClr val="3D001D"/>
              </a:buClr>
              <a:buSzPts val="2000"/>
              <a:buFont typeface="Arial"/>
              <a:buNone/>
              <a:defRPr b="0" i="0" sz="2000" u="none" cap="none" strike="noStrike">
                <a:solidFill>
                  <a:srgbClr val="3D001D"/>
                </a:solidFill>
                <a:latin typeface="Arial"/>
                <a:ea typeface="Arial"/>
                <a:cs typeface="Arial"/>
                <a:sym typeface="Arial"/>
              </a:defRPr>
            </a:lvl2pPr>
            <a:lvl3pPr lvl="2" marR="0" rtl="0" algn="l">
              <a:lnSpc>
                <a:spcPct val="90000"/>
              </a:lnSpc>
              <a:spcBef>
                <a:spcPts val="500"/>
              </a:spcBef>
              <a:spcAft>
                <a:spcPts val="0"/>
              </a:spcAft>
              <a:buClr>
                <a:srgbClr val="3D001D"/>
              </a:buClr>
              <a:buSzPts val="1800"/>
              <a:buFont typeface="Arial"/>
              <a:buNone/>
              <a:defRPr b="0" i="0" sz="1800" u="none" cap="none" strike="noStrike">
                <a:solidFill>
                  <a:srgbClr val="3D001D"/>
                </a:solidFill>
                <a:latin typeface="Arial"/>
                <a:ea typeface="Arial"/>
                <a:cs typeface="Arial"/>
                <a:sym typeface="Arial"/>
              </a:defRPr>
            </a:lvl3pPr>
            <a:lvl4pPr lvl="3" marR="0" rtl="0" algn="l">
              <a:lnSpc>
                <a:spcPct val="90000"/>
              </a:lnSpc>
              <a:spcBef>
                <a:spcPts val="500"/>
              </a:spcBef>
              <a:spcAft>
                <a:spcPts val="0"/>
              </a:spcAft>
              <a:buClr>
                <a:srgbClr val="3D001D"/>
              </a:buClr>
              <a:buSzPts val="1600"/>
              <a:buFont typeface="Arial"/>
              <a:buNone/>
              <a:defRPr b="0" i="0" sz="1600" u="none" cap="none" strike="noStrike">
                <a:solidFill>
                  <a:srgbClr val="3D001D"/>
                </a:solidFill>
                <a:latin typeface="Arial"/>
                <a:ea typeface="Arial"/>
                <a:cs typeface="Arial"/>
                <a:sym typeface="Arial"/>
              </a:defRPr>
            </a:lvl4pPr>
            <a:lvl5pPr lvl="4" marR="0" rtl="0" algn="l">
              <a:lnSpc>
                <a:spcPct val="90000"/>
              </a:lnSpc>
              <a:spcBef>
                <a:spcPts val="500"/>
              </a:spcBef>
              <a:spcAft>
                <a:spcPts val="0"/>
              </a:spcAft>
              <a:buClr>
                <a:srgbClr val="3D001D"/>
              </a:buClr>
              <a:buSzPts val="1600"/>
              <a:buFont typeface="Arial"/>
              <a:buNone/>
              <a:defRPr b="0" i="0" sz="1600" u="none" cap="none" strike="noStrike">
                <a:solidFill>
                  <a:srgbClr val="3D001D"/>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ructure">
  <p:cSld name="Structure">
    <p:spTree>
      <p:nvGrpSpPr>
        <p:cNvPr id="94" name="Shape 94"/>
        <p:cNvGrpSpPr/>
        <p:nvPr/>
      </p:nvGrpSpPr>
      <p:grpSpPr>
        <a:xfrm>
          <a:off x="0" y="0"/>
          <a:ext cx="0" cy="0"/>
          <a:chOff x="0" y="0"/>
          <a:chExt cx="0" cy="0"/>
        </a:xfrm>
      </p:grpSpPr>
      <p:sp>
        <p:nvSpPr>
          <p:cNvPr id="95" name="Google Shape;95;p96"/>
          <p:cNvSpPr txBox="1"/>
          <p:nvPr>
            <p:ph type="title"/>
          </p:nvPr>
        </p:nvSpPr>
        <p:spPr>
          <a:xfrm>
            <a:off x="838200" y="715787"/>
            <a:ext cx="8929255"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96"/>
          <p:cNvSpPr/>
          <p:nvPr>
            <p:ph idx="2" type="dgm"/>
          </p:nvPr>
        </p:nvSpPr>
        <p:spPr>
          <a:xfrm>
            <a:off x="838200" y="2041525"/>
            <a:ext cx="8929688" cy="40687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lvl="1" marR="0" rtl="0" algn="l">
              <a:lnSpc>
                <a:spcPct val="90000"/>
              </a:lnSpc>
              <a:spcBef>
                <a:spcPts val="500"/>
              </a:spcBef>
              <a:spcAft>
                <a:spcPts val="0"/>
              </a:spcAft>
              <a:buClr>
                <a:srgbClr val="3D001D"/>
              </a:buClr>
              <a:buSzPts val="2000"/>
              <a:buFont typeface="Arial"/>
              <a:buNone/>
              <a:defRPr b="0" i="0" sz="2000" u="none" cap="none" strike="noStrike">
                <a:solidFill>
                  <a:srgbClr val="3D001D"/>
                </a:solidFill>
                <a:latin typeface="Arial"/>
                <a:ea typeface="Arial"/>
                <a:cs typeface="Arial"/>
                <a:sym typeface="Arial"/>
              </a:defRPr>
            </a:lvl2pPr>
            <a:lvl3pPr lvl="2" marR="0" rtl="0" algn="l">
              <a:lnSpc>
                <a:spcPct val="90000"/>
              </a:lnSpc>
              <a:spcBef>
                <a:spcPts val="500"/>
              </a:spcBef>
              <a:spcAft>
                <a:spcPts val="0"/>
              </a:spcAft>
              <a:buClr>
                <a:srgbClr val="3D001D"/>
              </a:buClr>
              <a:buSzPts val="1800"/>
              <a:buFont typeface="Arial"/>
              <a:buNone/>
              <a:defRPr b="0" i="0" sz="1800" u="none" cap="none" strike="noStrike">
                <a:solidFill>
                  <a:srgbClr val="3D001D"/>
                </a:solidFill>
                <a:latin typeface="Arial"/>
                <a:ea typeface="Arial"/>
                <a:cs typeface="Arial"/>
                <a:sym typeface="Arial"/>
              </a:defRPr>
            </a:lvl3pPr>
            <a:lvl4pPr lvl="3" marR="0" rtl="0" algn="l">
              <a:lnSpc>
                <a:spcPct val="90000"/>
              </a:lnSpc>
              <a:spcBef>
                <a:spcPts val="500"/>
              </a:spcBef>
              <a:spcAft>
                <a:spcPts val="0"/>
              </a:spcAft>
              <a:buClr>
                <a:srgbClr val="3D001D"/>
              </a:buClr>
              <a:buSzPts val="1600"/>
              <a:buFont typeface="Arial"/>
              <a:buNone/>
              <a:defRPr b="0" i="0" sz="1600" u="none" cap="none" strike="noStrike">
                <a:solidFill>
                  <a:srgbClr val="3D001D"/>
                </a:solidFill>
                <a:latin typeface="Arial"/>
                <a:ea typeface="Arial"/>
                <a:cs typeface="Arial"/>
                <a:sym typeface="Arial"/>
              </a:defRPr>
            </a:lvl4pPr>
            <a:lvl5pPr lvl="4" marR="0" rtl="0" algn="l">
              <a:lnSpc>
                <a:spcPct val="90000"/>
              </a:lnSpc>
              <a:spcBef>
                <a:spcPts val="500"/>
              </a:spcBef>
              <a:spcAft>
                <a:spcPts val="0"/>
              </a:spcAft>
              <a:buClr>
                <a:srgbClr val="3D001D"/>
              </a:buClr>
              <a:buSzPts val="1600"/>
              <a:buFont typeface="Arial"/>
              <a:buNone/>
              <a:defRPr b="0" i="0" sz="1600" u="none" cap="none" strike="noStrike">
                <a:solidFill>
                  <a:srgbClr val="3D001D"/>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cSld name="Table">
    <p:spTree>
      <p:nvGrpSpPr>
        <p:cNvPr id="97" name="Shape 97"/>
        <p:cNvGrpSpPr/>
        <p:nvPr/>
      </p:nvGrpSpPr>
      <p:grpSpPr>
        <a:xfrm>
          <a:off x="0" y="0"/>
          <a:ext cx="0" cy="0"/>
          <a:chOff x="0" y="0"/>
          <a:chExt cx="0" cy="0"/>
        </a:xfrm>
      </p:grpSpPr>
      <p:sp>
        <p:nvSpPr>
          <p:cNvPr id="98" name="Google Shape;98;p97"/>
          <p:cNvSpPr txBox="1"/>
          <p:nvPr>
            <p:ph type="title"/>
          </p:nvPr>
        </p:nvSpPr>
        <p:spPr>
          <a:xfrm>
            <a:off x="838200" y="715787"/>
            <a:ext cx="8929255"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showMasterSp="0">
  <p:cSld name="Title slide 2">
    <p:spTree>
      <p:nvGrpSpPr>
        <p:cNvPr id="18" name="Shape 18"/>
        <p:cNvGrpSpPr/>
        <p:nvPr/>
      </p:nvGrpSpPr>
      <p:grpSpPr>
        <a:xfrm>
          <a:off x="0" y="0"/>
          <a:ext cx="0" cy="0"/>
          <a:chOff x="0" y="0"/>
          <a:chExt cx="0" cy="0"/>
        </a:xfrm>
      </p:grpSpPr>
      <p:pic>
        <p:nvPicPr>
          <p:cNvPr id="19" name="Google Shape;19;p80"/>
          <p:cNvPicPr preferRelativeResize="0"/>
          <p:nvPr/>
        </p:nvPicPr>
        <p:blipFill rotWithShape="1">
          <a:blip r:embed="rId2">
            <a:alphaModFix/>
          </a:blip>
          <a:srcRect b="0" l="0" r="0" t="0"/>
          <a:stretch/>
        </p:blipFill>
        <p:spPr>
          <a:xfrm>
            <a:off x="483671" y="449990"/>
            <a:ext cx="3197723" cy="1365514"/>
          </a:xfrm>
          <a:prstGeom prst="rect">
            <a:avLst/>
          </a:prstGeom>
          <a:noFill/>
          <a:ln>
            <a:noFill/>
          </a:ln>
        </p:spPr>
      </p:pic>
      <p:sp>
        <p:nvSpPr>
          <p:cNvPr id="20" name="Google Shape;20;p80"/>
          <p:cNvSpPr txBox="1"/>
          <p:nvPr>
            <p:ph type="ctrTitle"/>
          </p:nvPr>
        </p:nvSpPr>
        <p:spPr>
          <a:xfrm>
            <a:off x="6458527" y="3102776"/>
            <a:ext cx="5396345" cy="3481198"/>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80"/>
          <p:cNvSpPr/>
          <p:nvPr/>
        </p:nvSpPr>
        <p:spPr>
          <a:xfrm>
            <a:off x="5946098" y="2667741"/>
            <a:ext cx="1754297" cy="14109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howMasterSp="0">
  <p:cSld name="Picture">
    <p:spTree>
      <p:nvGrpSpPr>
        <p:cNvPr id="99" name="Shape 99"/>
        <p:cNvGrpSpPr/>
        <p:nvPr/>
      </p:nvGrpSpPr>
      <p:grpSpPr>
        <a:xfrm>
          <a:off x="0" y="0"/>
          <a:ext cx="0" cy="0"/>
          <a:chOff x="0" y="0"/>
          <a:chExt cx="0" cy="0"/>
        </a:xfrm>
      </p:grpSpPr>
      <p:sp>
        <p:nvSpPr>
          <p:cNvPr id="100" name="Google Shape;100;p98"/>
          <p:cNvSpPr/>
          <p:nvPr>
            <p:ph idx="2" type="pic"/>
          </p:nvPr>
        </p:nvSpPr>
        <p:spPr>
          <a:xfrm>
            <a:off x="0" y="0"/>
            <a:ext cx="12192000" cy="6858000"/>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collage" showMasterSp="0">
  <p:cSld name="Picture collage">
    <p:spTree>
      <p:nvGrpSpPr>
        <p:cNvPr id="101" name="Shape 101"/>
        <p:cNvGrpSpPr/>
        <p:nvPr/>
      </p:nvGrpSpPr>
      <p:grpSpPr>
        <a:xfrm>
          <a:off x="0" y="0"/>
          <a:ext cx="0" cy="0"/>
          <a:chOff x="0" y="0"/>
          <a:chExt cx="0" cy="0"/>
        </a:xfrm>
      </p:grpSpPr>
      <p:sp>
        <p:nvSpPr>
          <p:cNvPr id="102" name="Google Shape;102;p99"/>
          <p:cNvSpPr/>
          <p:nvPr>
            <p:ph idx="2" type="pic"/>
          </p:nvPr>
        </p:nvSpPr>
        <p:spPr>
          <a:xfrm>
            <a:off x="0" y="0"/>
            <a:ext cx="6096000" cy="6850063"/>
          </a:xfrm>
          <a:prstGeom prst="rect">
            <a:avLst/>
          </a:prstGeom>
          <a:noFill/>
          <a:ln>
            <a:noFill/>
          </a:ln>
        </p:spPr>
      </p:sp>
      <p:sp>
        <p:nvSpPr>
          <p:cNvPr id="103" name="Google Shape;103;p99"/>
          <p:cNvSpPr/>
          <p:nvPr>
            <p:ph idx="3" type="pic"/>
          </p:nvPr>
        </p:nvSpPr>
        <p:spPr>
          <a:xfrm>
            <a:off x="6096000" y="2276475"/>
            <a:ext cx="6096000" cy="4573588"/>
          </a:xfrm>
          <a:prstGeom prst="rect">
            <a:avLst/>
          </a:prstGeom>
          <a:noFill/>
          <a:ln>
            <a:noFill/>
          </a:ln>
        </p:spPr>
      </p:sp>
      <p:sp>
        <p:nvSpPr>
          <p:cNvPr id="104" name="Google Shape;104;p99"/>
          <p:cNvSpPr/>
          <p:nvPr>
            <p:ph idx="4" type="pic"/>
          </p:nvPr>
        </p:nvSpPr>
        <p:spPr>
          <a:xfrm>
            <a:off x="6096000" y="0"/>
            <a:ext cx="6096000" cy="2276475"/>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collage" showMasterSp="0">
  <p:cSld name="Content collage">
    <p:spTree>
      <p:nvGrpSpPr>
        <p:cNvPr id="105" name="Shape 105"/>
        <p:cNvGrpSpPr/>
        <p:nvPr/>
      </p:nvGrpSpPr>
      <p:grpSpPr>
        <a:xfrm>
          <a:off x="0" y="0"/>
          <a:ext cx="0" cy="0"/>
          <a:chOff x="0" y="0"/>
          <a:chExt cx="0" cy="0"/>
        </a:xfrm>
      </p:grpSpPr>
      <p:sp>
        <p:nvSpPr>
          <p:cNvPr id="106" name="Google Shape;106;p100"/>
          <p:cNvSpPr/>
          <p:nvPr>
            <p:ph idx="2" type="pic"/>
          </p:nvPr>
        </p:nvSpPr>
        <p:spPr>
          <a:xfrm>
            <a:off x="0" y="0"/>
            <a:ext cx="6096000" cy="6850063"/>
          </a:xfrm>
          <a:prstGeom prst="rect">
            <a:avLst/>
          </a:prstGeom>
          <a:noFill/>
          <a:ln>
            <a:noFill/>
          </a:ln>
        </p:spPr>
      </p:sp>
      <p:sp>
        <p:nvSpPr>
          <p:cNvPr id="107" name="Google Shape;107;p100"/>
          <p:cNvSpPr/>
          <p:nvPr>
            <p:ph idx="3" type="pic"/>
          </p:nvPr>
        </p:nvSpPr>
        <p:spPr>
          <a:xfrm>
            <a:off x="6096000" y="2276475"/>
            <a:ext cx="6096000" cy="4573588"/>
          </a:xfrm>
          <a:prstGeom prst="rect">
            <a:avLst/>
          </a:prstGeom>
          <a:noFill/>
          <a:ln>
            <a:noFill/>
          </a:ln>
        </p:spPr>
      </p:sp>
      <p:sp>
        <p:nvSpPr>
          <p:cNvPr id="108" name="Google Shape;108;p100"/>
          <p:cNvSpPr txBox="1"/>
          <p:nvPr>
            <p:ph idx="1" type="body"/>
          </p:nvPr>
        </p:nvSpPr>
        <p:spPr>
          <a:xfrm>
            <a:off x="6423660" y="320041"/>
            <a:ext cx="5394960" cy="169164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a:lvl1pPr>
            <a:lvl2pPr indent="-228600" lvl="1" marL="914400" algn="l">
              <a:lnSpc>
                <a:spcPct val="90000"/>
              </a:lnSpc>
              <a:spcBef>
                <a:spcPts val="500"/>
              </a:spcBef>
              <a:spcAft>
                <a:spcPts val="0"/>
              </a:spcAft>
              <a:buClr>
                <a:srgbClr val="3D001D"/>
              </a:buClr>
              <a:buSzPts val="1800"/>
              <a:buNone/>
              <a:defRPr/>
            </a:lvl2pPr>
            <a:lvl3pPr indent="-228600" lvl="2" marL="1371600" algn="l">
              <a:lnSpc>
                <a:spcPct val="90000"/>
              </a:lnSpc>
              <a:spcBef>
                <a:spcPts val="500"/>
              </a:spcBef>
              <a:spcAft>
                <a:spcPts val="0"/>
              </a:spcAft>
              <a:buClr>
                <a:srgbClr val="3D001D"/>
              </a:buClr>
              <a:buSzPts val="1800"/>
              <a:buNone/>
              <a:defRPr/>
            </a:lvl3pPr>
            <a:lvl4pPr indent="-228600" lvl="3" marL="1828800" algn="l">
              <a:lnSpc>
                <a:spcPct val="90000"/>
              </a:lnSpc>
              <a:spcBef>
                <a:spcPts val="500"/>
              </a:spcBef>
              <a:spcAft>
                <a:spcPts val="0"/>
              </a:spcAft>
              <a:buClr>
                <a:srgbClr val="3D001D"/>
              </a:buClr>
              <a:buSzPts val="1800"/>
              <a:buNone/>
              <a:defRPr/>
            </a:lvl4pPr>
            <a:lvl5pPr indent="-228600" lvl="4" marL="2286000" algn="l">
              <a:lnSpc>
                <a:spcPct val="90000"/>
              </a:lnSpc>
              <a:spcBef>
                <a:spcPts val="500"/>
              </a:spcBef>
              <a:spcAft>
                <a:spcPts val="0"/>
              </a:spcAft>
              <a:buClr>
                <a:srgbClr val="3D001D"/>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s" showMasterSp="0">
  <p:cSld name="Contacts">
    <p:spTree>
      <p:nvGrpSpPr>
        <p:cNvPr id="109" name="Shape 109"/>
        <p:cNvGrpSpPr/>
        <p:nvPr/>
      </p:nvGrpSpPr>
      <p:grpSpPr>
        <a:xfrm>
          <a:off x="0" y="0"/>
          <a:ext cx="0" cy="0"/>
          <a:chOff x="0" y="0"/>
          <a:chExt cx="0" cy="0"/>
        </a:xfrm>
      </p:grpSpPr>
      <p:pic>
        <p:nvPicPr>
          <p:cNvPr id="110" name="Google Shape;110;p101"/>
          <p:cNvPicPr preferRelativeResize="0"/>
          <p:nvPr/>
        </p:nvPicPr>
        <p:blipFill rotWithShape="1">
          <a:blip r:embed="rId2">
            <a:alphaModFix/>
          </a:blip>
          <a:srcRect b="0" l="0" r="0" t="0"/>
          <a:stretch/>
        </p:blipFill>
        <p:spPr>
          <a:xfrm>
            <a:off x="483671" y="586112"/>
            <a:ext cx="2752482" cy="1175384"/>
          </a:xfrm>
          <a:prstGeom prst="rect">
            <a:avLst/>
          </a:prstGeom>
          <a:noFill/>
          <a:ln>
            <a:noFill/>
          </a:ln>
        </p:spPr>
      </p:pic>
      <p:sp>
        <p:nvSpPr>
          <p:cNvPr id="111" name="Google Shape;111;p101"/>
          <p:cNvSpPr txBox="1"/>
          <p:nvPr>
            <p:ph idx="1" type="body"/>
          </p:nvPr>
        </p:nvSpPr>
        <p:spPr>
          <a:xfrm>
            <a:off x="6389255" y="4279271"/>
            <a:ext cx="5394325" cy="203390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a:lvl1pPr>
            <a:lvl2pPr indent="-228600" lvl="1" marL="914400" algn="l">
              <a:lnSpc>
                <a:spcPct val="90000"/>
              </a:lnSpc>
              <a:spcBef>
                <a:spcPts val="500"/>
              </a:spcBef>
              <a:spcAft>
                <a:spcPts val="0"/>
              </a:spcAft>
              <a:buClr>
                <a:srgbClr val="3D001D"/>
              </a:buClr>
              <a:buSzPts val="1800"/>
              <a:buNone/>
              <a:defRPr/>
            </a:lvl2pPr>
            <a:lvl3pPr indent="-228600" lvl="2" marL="1371600" algn="l">
              <a:lnSpc>
                <a:spcPct val="90000"/>
              </a:lnSpc>
              <a:spcBef>
                <a:spcPts val="500"/>
              </a:spcBef>
              <a:spcAft>
                <a:spcPts val="0"/>
              </a:spcAft>
              <a:buClr>
                <a:srgbClr val="3D001D"/>
              </a:buClr>
              <a:buSzPts val="1800"/>
              <a:buNone/>
              <a:defRPr/>
            </a:lvl3pPr>
            <a:lvl4pPr indent="-228600" lvl="3" marL="1828800" algn="l">
              <a:lnSpc>
                <a:spcPct val="90000"/>
              </a:lnSpc>
              <a:spcBef>
                <a:spcPts val="500"/>
              </a:spcBef>
              <a:spcAft>
                <a:spcPts val="0"/>
              </a:spcAft>
              <a:buClr>
                <a:srgbClr val="3D001D"/>
              </a:buClr>
              <a:buSzPts val="1800"/>
              <a:buNone/>
              <a:defRPr/>
            </a:lvl4pPr>
            <a:lvl5pPr indent="-228600" lvl="4" marL="2286000" algn="l">
              <a:lnSpc>
                <a:spcPct val="90000"/>
              </a:lnSpc>
              <a:spcBef>
                <a:spcPts val="500"/>
              </a:spcBef>
              <a:spcAft>
                <a:spcPts val="0"/>
              </a:spcAft>
              <a:buClr>
                <a:srgbClr val="3D001D"/>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12" name="Google Shape;112;p101"/>
          <p:cNvSpPr txBox="1"/>
          <p:nvPr>
            <p:ph type="ctrTitle"/>
          </p:nvPr>
        </p:nvSpPr>
        <p:spPr>
          <a:xfrm>
            <a:off x="6389255" y="3221287"/>
            <a:ext cx="5396345" cy="8331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101"/>
          <p:cNvSpPr/>
          <p:nvPr/>
        </p:nvSpPr>
        <p:spPr>
          <a:xfrm>
            <a:off x="5849598" y="2855328"/>
            <a:ext cx="1692421" cy="14109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p:cSld name="Text slide">
    <p:spTree>
      <p:nvGrpSpPr>
        <p:cNvPr id="119" name="Shape 119"/>
        <p:cNvGrpSpPr/>
        <p:nvPr/>
      </p:nvGrpSpPr>
      <p:grpSpPr>
        <a:xfrm>
          <a:off x="0" y="0"/>
          <a:ext cx="0" cy="0"/>
          <a:chOff x="0" y="0"/>
          <a:chExt cx="0" cy="0"/>
        </a:xfrm>
      </p:grpSpPr>
      <p:sp>
        <p:nvSpPr>
          <p:cNvPr id="120" name="Google Shape;120;p57"/>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57"/>
          <p:cNvSpPr txBox="1"/>
          <p:nvPr>
            <p:ph idx="1" type="body"/>
          </p:nvPr>
        </p:nvSpPr>
        <p:spPr>
          <a:xfrm>
            <a:off x="838200" y="2512405"/>
            <a:ext cx="9053945" cy="35974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1800"/>
              <a:buNone/>
              <a:defRPr/>
            </a:lvl1pPr>
            <a:lvl2pPr indent="-228600" lvl="1" marL="914400" algn="l">
              <a:lnSpc>
                <a:spcPct val="90000"/>
              </a:lnSpc>
              <a:spcBef>
                <a:spcPts val="500"/>
              </a:spcBef>
              <a:spcAft>
                <a:spcPts val="0"/>
              </a:spcAft>
              <a:buClr>
                <a:srgbClr val="7F7F7F"/>
              </a:buClr>
              <a:buSzPts val="1800"/>
              <a:buNone/>
              <a:defRPr/>
            </a:lvl2pPr>
            <a:lvl3pPr indent="-228600" lvl="2" marL="1371600" algn="l">
              <a:lnSpc>
                <a:spcPct val="90000"/>
              </a:lnSpc>
              <a:spcBef>
                <a:spcPts val="500"/>
              </a:spcBef>
              <a:spcAft>
                <a:spcPts val="0"/>
              </a:spcAft>
              <a:buClr>
                <a:srgbClr val="7F7F7F"/>
              </a:buClr>
              <a:buSzPts val="1800"/>
              <a:buNone/>
              <a:defRPr/>
            </a:lvl3pPr>
            <a:lvl4pPr indent="-228600" lvl="3" marL="1828800" algn="l">
              <a:lnSpc>
                <a:spcPct val="90000"/>
              </a:lnSpc>
              <a:spcBef>
                <a:spcPts val="500"/>
              </a:spcBef>
              <a:spcAft>
                <a:spcPts val="0"/>
              </a:spcAft>
              <a:buClr>
                <a:srgbClr val="7F7F7F"/>
              </a:buClr>
              <a:buSzPts val="1800"/>
              <a:buNone/>
              <a:defRPr/>
            </a:lvl4pPr>
            <a:lvl5pPr indent="-228600" lvl="4" marL="2286000" algn="l">
              <a:lnSpc>
                <a:spcPct val="90000"/>
              </a:lnSpc>
              <a:spcBef>
                <a:spcPts val="500"/>
              </a:spcBef>
              <a:spcAft>
                <a:spcPts val="0"/>
              </a:spcAft>
              <a:buClr>
                <a:srgbClr val="7F7F7F"/>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showMasterSp="0">
  <p:cSld name="Title Slide 1">
    <p:spTree>
      <p:nvGrpSpPr>
        <p:cNvPr id="122" name="Shape 122"/>
        <p:cNvGrpSpPr/>
        <p:nvPr/>
      </p:nvGrpSpPr>
      <p:grpSpPr>
        <a:xfrm>
          <a:off x="0" y="0"/>
          <a:ext cx="0" cy="0"/>
          <a:chOff x="0" y="0"/>
          <a:chExt cx="0" cy="0"/>
        </a:xfrm>
      </p:grpSpPr>
      <p:pic>
        <p:nvPicPr>
          <p:cNvPr id="123" name="Google Shape;123;p58"/>
          <p:cNvPicPr preferRelativeResize="0"/>
          <p:nvPr/>
        </p:nvPicPr>
        <p:blipFill rotWithShape="1">
          <a:blip r:embed="rId2">
            <a:alphaModFix/>
          </a:blip>
          <a:srcRect b="0" l="0" r="0" t="0"/>
          <a:stretch/>
        </p:blipFill>
        <p:spPr>
          <a:xfrm>
            <a:off x="509016" y="459481"/>
            <a:ext cx="3178893" cy="1357473"/>
          </a:xfrm>
          <a:prstGeom prst="rect">
            <a:avLst/>
          </a:prstGeom>
          <a:noFill/>
          <a:ln>
            <a:noFill/>
          </a:ln>
        </p:spPr>
      </p:pic>
      <p:sp>
        <p:nvSpPr>
          <p:cNvPr id="124" name="Google Shape;124;p58"/>
          <p:cNvSpPr txBox="1"/>
          <p:nvPr>
            <p:ph type="ctrTitle"/>
          </p:nvPr>
        </p:nvSpPr>
        <p:spPr>
          <a:xfrm>
            <a:off x="3035300" y="4043088"/>
            <a:ext cx="8560955" cy="230505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 name="Google Shape;125;p58"/>
          <p:cNvSpPr/>
          <p:nvPr/>
        </p:nvSpPr>
        <p:spPr>
          <a:xfrm>
            <a:off x="2521776" y="3493564"/>
            <a:ext cx="1754297" cy="14109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showMasterSp="0">
  <p:cSld name="Title slide 2">
    <p:spTree>
      <p:nvGrpSpPr>
        <p:cNvPr id="126" name="Shape 126"/>
        <p:cNvGrpSpPr/>
        <p:nvPr/>
      </p:nvGrpSpPr>
      <p:grpSpPr>
        <a:xfrm>
          <a:off x="0" y="0"/>
          <a:ext cx="0" cy="0"/>
          <a:chOff x="0" y="0"/>
          <a:chExt cx="0" cy="0"/>
        </a:xfrm>
      </p:grpSpPr>
      <p:pic>
        <p:nvPicPr>
          <p:cNvPr id="127" name="Google Shape;127;p59"/>
          <p:cNvPicPr preferRelativeResize="0"/>
          <p:nvPr/>
        </p:nvPicPr>
        <p:blipFill rotWithShape="1">
          <a:blip r:embed="rId2">
            <a:alphaModFix/>
          </a:blip>
          <a:srcRect b="0" l="0" r="0" t="0"/>
          <a:stretch/>
        </p:blipFill>
        <p:spPr>
          <a:xfrm>
            <a:off x="509016" y="459481"/>
            <a:ext cx="3178893" cy="1357473"/>
          </a:xfrm>
          <a:prstGeom prst="rect">
            <a:avLst/>
          </a:prstGeom>
          <a:noFill/>
          <a:ln>
            <a:noFill/>
          </a:ln>
        </p:spPr>
      </p:pic>
      <p:sp>
        <p:nvSpPr>
          <p:cNvPr id="128" name="Google Shape;128;p59"/>
          <p:cNvSpPr txBox="1"/>
          <p:nvPr>
            <p:ph type="ctrTitle"/>
          </p:nvPr>
        </p:nvSpPr>
        <p:spPr>
          <a:xfrm>
            <a:off x="6458527" y="3102776"/>
            <a:ext cx="5396345" cy="3481198"/>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59"/>
          <p:cNvSpPr/>
          <p:nvPr/>
        </p:nvSpPr>
        <p:spPr>
          <a:xfrm>
            <a:off x="5946098" y="2667741"/>
            <a:ext cx="1754297" cy="14109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showMasterSp="0">
  <p:cSld name="Title slide 3">
    <p:spTree>
      <p:nvGrpSpPr>
        <p:cNvPr id="130" name="Shape 130"/>
        <p:cNvGrpSpPr/>
        <p:nvPr/>
      </p:nvGrpSpPr>
      <p:grpSpPr>
        <a:xfrm>
          <a:off x="0" y="0"/>
          <a:ext cx="0" cy="0"/>
          <a:chOff x="0" y="0"/>
          <a:chExt cx="0" cy="0"/>
        </a:xfrm>
      </p:grpSpPr>
      <p:pic>
        <p:nvPicPr>
          <p:cNvPr id="131" name="Google Shape;131;p60"/>
          <p:cNvPicPr preferRelativeResize="0"/>
          <p:nvPr/>
        </p:nvPicPr>
        <p:blipFill rotWithShape="1">
          <a:blip r:embed="rId2">
            <a:alphaModFix/>
          </a:blip>
          <a:srcRect b="0" l="0" r="0" t="0"/>
          <a:stretch/>
        </p:blipFill>
        <p:spPr>
          <a:xfrm>
            <a:off x="6796737" y="586111"/>
            <a:ext cx="2626664" cy="1121656"/>
          </a:xfrm>
          <a:prstGeom prst="rect">
            <a:avLst/>
          </a:prstGeom>
          <a:noFill/>
          <a:ln>
            <a:noFill/>
          </a:ln>
        </p:spPr>
      </p:pic>
      <p:sp>
        <p:nvSpPr>
          <p:cNvPr id="132" name="Google Shape;132;p60"/>
          <p:cNvSpPr txBox="1"/>
          <p:nvPr>
            <p:ph type="ctrTitle"/>
          </p:nvPr>
        </p:nvSpPr>
        <p:spPr>
          <a:xfrm>
            <a:off x="6458528" y="3338945"/>
            <a:ext cx="5396345" cy="31864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60"/>
          <p:cNvSpPr/>
          <p:nvPr/>
        </p:nvSpPr>
        <p:spPr>
          <a:xfrm>
            <a:off x="6096000" y="2869785"/>
            <a:ext cx="1410475" cy="13415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4" name="Google Shape;134;p60"/>
          <p:cNvSpPr/>
          <p:nvPr>
            <p:ph idx="2" type="pic"/>
          </p:nvPr>
        </p:nvSpPr>
        <p:spPr>
          <a:xfrm>
            <a:off x="0" y="0"/>
            <a:ext cx="6096000" cy="68580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135" name="Shape 135"/>
        <p:cNvGrpSpPr/>
        <p:nvPr/>
      </p:nvGrpSpPr>
      <p:grpSpPr>
        <a:xfrm>
          <a:off x="0" y="0"/>
          <a:ext cx="0" cy="0"/>
          <a:chOff x="0" y="0"/>
          <a:chExt cx="0" cy="0"/>
        </a:xfrm>
      </p:grpSpPr>
      <p:sp>
        <p:nvSpPr>
          <p:cNvPr id="136" name="Google Shape;136;p61"/>
          <p:cNvSpPr/>
          <p:nvPr>
            <p:ph idx="2" type="pic"/>
          </p:nvPr>
        </p:nvSpPr>
        <p:spPr>
          <a:xfrm>
            <a:off x="0" y="0"/>
            <a:ext cx="4640580" cy="6858000"/>
          </a:xfrm>
          <a:prstGeom prst="rect">
            <a:avLst/>
          </a:prstGeom>
          <a:noFill/>
          <a:ln>
            <a:noFill/>
          </a:ln>
        </p:spPr>
      </p:sp>
      <p:sp>
        <p:nvSpPr>
          <p:cNvPr id="137" name="Google Shape;137;p61"/>
          <p:cNvSpPr txBox="1"/>
          <p:nvPr>
            <p:ph type="title"/>
          </p:nvPr>
        </p:nvSpPr>
        <p:spPr>
          <a:xfrm>
            <a:off x="6054725" y="1889760"/>
            <a:ext cx="5483860" cy="83312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61"/>
          <p:cNvSpPr txBox="1"/>
          <p:nvPr>
            <p:ph idx="1" type="body"/>
          </p:nvPr>
        </p:nvSpPr>
        <p:spPr>
          <a:xfrm>
            <a:off x="6055360" y="3024493"/>
            <a:ext cx="5483225" cy="3345510"/>
          </a:xfrm>
          <a:prstGeom prst="rect">
            <a:avLst/>
          </a:prstGeom>
          <a:noFill/>
          <a:ln>
            <a:noFill/>
          </a:ln>
        </p:spPr>
        <p:txBody>
          <a:bodyPr anchorCtr="0" anchor="t" bIns="45700" lIns="91425" spcFirstLastPara="1" rIns="91425" wrap="square" tIns="45700">
            <a:normAutofit/>
          </a:bodyPr>
          <a:lstStyle>
            <a:lvl1pPr indent="-365760" lvl="0" marL="457200" marR="0" algn="l">
              <a:lnSpc>
                <a:spcPct val="90000"/>
              </a:lnSpc>
              <a:spcBef>
                <a:spcPts val="1000"/>
              </a:spcBef>
              <a:spcAft>
                <a:spcPts val="0"/>
              </a:spcAft>
              <a:buClr>
                <a:schemeClr val="dk1"/>
              </a:buClr>
              <a:buSzPts val="2160"/>
              <a:buFont typeface="Arial"/>
              <a:buAutoNum type="arabicPeriod"/>
              <a:defRPr/>
            </a:lvl1pPr>
            <a:lvl2pPr indent="-228600" lvl="1" marL="914400" algn="l">
              <a:lnSpc>
                <a:spcPct val="90000"/>
              </a:lnSpc>
              <a:spcBef>
                <a:spcPts val="500"/>
              </a:spcBef>
              <a:spcAft>
                <a:spcPts val="0"/>
              </a:spcAft>
              <a:buClr>
                <a:srgbClr val="7F7F7F"/>
              </a:buClr>
              <a:buSzPts val="1800"/>
              <a:buNone/>
              <a:defRPr/>
            </a:lvl2pPr>
            <a:lvl3pPr indent="-228600" lvl="2" marL="1371600" algn="l">
              <a:lnSpc>
                <a:spcPct val="90000"/>
              </a:lnSpc>
              <a:spcBef>
                <a:spcPts val="500"/>
              </a:spcBef>
              <a:spcAft>
                <a:spcPts val="0"/>
              </a:spcAft>
              <a:buClr>
                <a:srgbClr val="7F7F7F"/>
              </a:buClr>
              <a:buSzPts val="1800"/>
              <a:buNone/>
              <a:defRPr/>
            </a:lvl3pPr>
            <a:lvl4pPr indent="-228600" lvl="3" marL="1828800" algn="l">
              <a:lnSpc>
                <a:spcPct val="90000"/>
              </a:lnSpc>
              <a:spcBef>
                <a:spcPts val="500"/>
              </a:spcBef>
              <a:spcAft>
                <a:spcPts val="0"/>
              </a:spcAft>
              <a:buClr>
                <a:srgbClr val="7F7F7F"/>
              </a:buClr>
              <a:buSzPts val="1800"/>
              <a:buNone/>
              <a:defRPr/>
            </a:lvl4pPr>
            <a:lvl5pPr indent="-228600" lvl="4" marL="2286000" algn="l">
              <a:lnSpc>
                <a:spcPct val="90000"/>
              </a:lnSpc>
              <a:spcBef>
                <a:spcPts val="500"/>
              </a:spcBef>
              <a:spcAft>
                <a:spcPts val="0"/>
              </a:spcAft>
              <a:buClr>
                <a:srgbClr val="7F7F7F"/>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nd text slide">
  <p:cSld name="Picture and text slide">
    <p:spTree>
      <p:nvGrpSpPr>
        <p:cNvPr id="139" name="Shape 139"/>
        <p:cNvGrpSpPr/>
        <p:nvPr/>
      </p:nvGrpSpPr>
      <p:grpSpPr>
        <a:xfrm>
          <a:off x="0" y="0"/>
          <a:ext cx="0" cy="0"/>
          <a:chOff x="0" y="0"/>
          <a:chExt cx="0" cy="0"/>
        </a:xfrm>
      </p:grpSpPr>
      <p:sp>
        <p:nvSpPr>
          <p:cNvPr id="140" name="Google Shape;140;p62"/>
          <p:cNvSpPr txBox="1"/>
          <p:nvPr>
            <p:ph type="title"/>
          </p:nvPr>
        </p:nvSpPr>
        <p:spPr>
          <a:xfrm>
            <a:off x="4176591" y="1392063"/>
            <a:ext cx="6796209" cy="121692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62"/>
          <p:cNvSpPr txBox="1"/>
          <p:nvPr>
            <p:ph idx="1" type="body"/>
          </p:nvPr>
        </p:nvSpPr>
        <p:spPr>
          <a:xfrm>
            <a:off x="4176568" y="2909455"/>
            <a:ext cx="6796088" cy="317889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2000"/>
              <a:buNone/>
              <a:defRPr sz="2000"/>
            </a:lvl1pPr>
            <a:lvl2pPr indent="-228600" lvl="1" marL="914400" algn="l">
              <a:lnSpc>
                <a:spcPct val="90000"/>
              </a:lnSpc>
              <a:spcBef>
                <a:spcPts val="500"/>
              </a:spcBef>
              <a:spcAft>
                <a:spcPts val="0"/>
              </a:spcAft>
              <a:buClr>
                <a:srgbClr val="7F7F7F"/>
              </a:buClr>
              <a:buSzPts val="1800"/>
              <a:buNone/>
              <a:defRPr/>
            </a:lvl2pPr>
            <a:lvl3pPr indent="-228600" lvl="2" marL="1371600" algn="l">
              <a:lnSpc>
                <a:spcPct val="90000"/>
              </a:lnSpc>
              <a:spcBef>
                <a:spcPts val="500"/>
              </a:spcBef>
              <a:spcAft>
                <a:spcPts val="0"/>
              </a:spcAft>
              <a:buClr>
                <a:srgbClr val="7F7F7F"/>
              </a:buClr>
              <a:buSzPts val="1800"/>
              <a:buNone/>
              <a:defRPr/>
            </a:lvl3pPr>
            <a:lvl4pPr indent="-228600" lvl="3" marL="1828800" algn="l">
              <a:lnSpc>
                <a:spcPct val="90000"/>
              </a:lnSpc>
              <a:spcBef>
                <a:spcPts val="500"/>
              </a:spcBef>
              <a:spcAft>
                <a:spcPts val="0"/>
              </a:spcAft>
              <a:buClr>
                <a:srgbClr val="7F7F7F"/>
              </a:buClr>
              <a:buSzPts val="1800"/>
              <a:buNone/>
              <a:defRPr/>
            </a:lvl4pPr>
            <a:lvl5pPr indent="-228600" lvl="4" marL="2286000" algn="l">
              <a:lnSpc>
                <a:spcPct val="90000"/>
              </a:lnSpc>
              <a:spcBef>
                <a:spcPts val="500"/>
              </a:spcBef>
              <a:spcAft>
                <a:spcPts val="0"/>
              </a:spcAft>
              <a:buClr>
                <a:srgbClr val="7F7F7F"/>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62"/>
          <p:cNvSpPr/>
          <p:nvPr>
            <p:ph idx="2" type="pic"/>
          </p:nvPr>
        </p:nvSpPr>
        <p:spPr>
          <a:xfrm>
            <a:off x="0" y="7938"/>
            <a:ext cx="3035300" cy="6842125"/>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showMasterSp="0">
  <p:cSld name="Title slide 3">
    <p:spTree>
      <p:nvGrpSpPr>
        <p:cNvPr id="22" name="Shape 22"/>
        <p:cNvGrpSpPr/>
        <p:nvPr/>
      </p:nvGrpSpPr>
      <p:grpSpPr>
        <a:xfrm>
          <a:off x="0" y="0"/>
          <a:ext cx="0" cy="0"/>
          <a:chOff x="0" y="0"/>
          <a:chExt cx="0" cy="0"/>
        </a:xfrm>
      </p:grpSpPr>
      <p:pic>
        <p:nvPicPr>
          <p:cNvPr id="23" name="Google Shape;23;p81"/>
          <p:cNvPicPr preferRelativeResize="0"/>
          <p:nvPr/>
        </p:nvPicPr>
        <p:blipFill rotWithShape="1">
          <a:blip r:embed="rId2">
            <a:alphaModFix/>
          </a:blip>
          <a:srcRect b="0" l="0" r="0" t="0"/>
          <a:stretch/>
        </p:blipFill>
        <p:spPr>
          <a:xfrm>
            <a:off x="6796736" y="586112"/>
            <a:ext cx="2602159" cy="1111192"/>
          </a:xfrm>
          <a:prstGeom prst="rect">
            <a:avLst/>
          </a:prstGeom>
          <a:noFill/>
          <a:ln>
            <a:noFill/>
          </a:ln>
        </p:spPr>
      </p:pic>
      <p:sp>
        <p:nvSpPr>
          <p:cNvPr id="24" name="Google Shape;24;p81"/>
          <p:cNvSpPr txBox="1"/>
          <p:nvPr>
            <p:ph type="ctrTitle"/>
          </p:nvPr>
        </p:nvSpPr>
        <p:spPr>
          <a:xfrm>
            <a:off x="6458528" y="3338945"/>
            <a:ext cx="5396345" cy="31864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81"/>
          <p:cNvSpPr/>
          <p:nvPr/>
        </p:nvSpPr>
        <p:spPr>
          <a:xfrm>
            <a:off x="6096000" y="2869785"/>
            <a:ext cx="1410475" cy="13415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 name="Google Shape;26;p81"/>
          <p:cNvSpPr/>
          <p:nvPr>
            <p:ph idx="2" type="pic"/>
          </p:nvPr>
        </p:nvSpPr>
        <p:spPr>
          <a:xfrm>
            <a:off x="0" y="0"/>
            <a:ext cx="6096000" cy="6858000"/>
          </a:xfrm>
          <a:prstGeom prst="rect">
            <a:avLst/>
          </a:prstGeom>
          <a:no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spTree>
      <p:nvGrpSpPr>
        <p:cNvPr id="143" name="Shape 143"/>
        <p:cNvGrpSpPr/>
        <p:nvPr/>
      </p:nvGrpSpPr>
      <p:grpSpPr>
        <a:xfrm>
          <a:off x="0" y="0"/>
          <a:ext cx="0" cy="0"/>
          <a:chOff x="0" y="0"/>
          <a:chExt cx="0" cy="0"/>
        </a:xfrm>
      </p:grpSpPr>
      <p:pic>
        <p:nvPicPr>
          <p:cNvPr id="144" name="Google Shape;144;p63"/>
          <p:cNvPicPr preferRelativeResize="0"/>
          <p:nvPr/>
        </p:nvPicPr>
        <p:blipFill rotWithShape="1">
          <a:blip r:embed="rId2">
            <a:alphaModFix/>
          </a:blip>
          <a:srcRect b="0" l="0" r="0" t="0"/>
          <a:stretch/>
        </p:blipFill>
        <p:spPr>
          <a:xfrm>
            <a:off x="10163004" y="5852566"/>
            <a:ext cx="1104900" cy="495300"/>
          </a:xfrm>
          <a:prstGeom prst="rect">
            <a:avLst/>
          </a:prstGeom>
          <a:noFill/>
          <a:ln>
            <a:noFill/>
          </a:ln>
        </p:spPr>
      </p:pic>
      <p:sp>
        <p:nvSpPr>
          <p:cNvPr id="145" name="Google Shape;145;p63"/>
          <p:cNvSpPr txBox="1"/>
          <p:nvPr>
            <p:ph type="title"/>
          </p:nvPr>
        </p:nvSpPr>
        <p:spPr>
          <a:xfrm>
            <a:off x="1105870" y="1003148"/>
            <a:ext cx="5031696" cy="36576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6" name="Google Shape;146;p63"/>
          <p:cNvSpPr/>
          <p:nvPr/>
        </p:nvSpPr>
        <p:spPr>
          <a:xfrm>
            <a:off x="576213" y="573364"/>
            <a:ext cx="1692421" cy="14109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showMasterSp="0">
  <p:cSld name="Section Header 2">
    <p:spTree>
      <p:nvGrpSpPr>
        <p:cNvPr id="147" name="Shape 147"/>
        <p:cNvGrpSpPr/>
        <p:nvPr/>
      </p:nvGrpSpPr>
      <p:grpSpPr>
        <a:xfrm>
          <a:off x="0" y="0"/>
          <a:ext cx="0" cy="0"/>
          <a:chOff x="0" y="0"/>
          <a:chExt cx="0" cy="0"/>
        </a:xfrm>
      </p:grpSpPr>
      <p:sp>
        <p:nvSpPr>
          <p:cNvPr id="148" name="Google Shape;148;p64"/>
          <p:cNvSpPr txBox="1"/>
          <p:nvPr>
            <p:ph idx="1" type="body"/>
          </p:nvPr>
        </p:nvSpPr>
        <p:spPr>
          <a:xfrm>
            <a:off x="9943144" y="4727407"/>
            <a:ext cx="1943100" cy="1765468"/>
          </a:xfrm>
          <a:prstGeom prst="rect">
            <a:avLst/>
          </a:prstGeom>
          <a:no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9600"/>
              <a:buNone/>
              <a:defRPr b="1" sz="96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rgbClr val="7F7F7F"/>
              </a:buClr>
              <a:buSzPts val="1800"/>
              <a:buNone/>
              <a:defRPr/>
            </a:lvl2pPr>
            <a:lvl3pPr indent="-228600" lvl="2" marL="1371600" algn="l">
              <a:lnSpc>
                <a:spcPct val="90000"/>
              </a:lnSpc>
              <a:spcBef>
                <a:spcPts val="500"/>
              </a:spcBef>
              <a:spcAft>
                <a:spcPts val="0"/>
              </a:spcAft>
              <a:buClr>
                <a:srgbClr val="7F7F7F"/>
              </a:buClr>
              <a:buSzPts val="1800"/>
              <a:buNone/>
              <a:defRPr/>
            </a:lvl3pPr>
            <a:lvl4pPr indent="-228600" lvl="3" marL="1828800" algn="l">
              <a:lnSpc>
                <a:spcPct val="90000"/>
              </a:lnSpc>
              <a:spcBef>
                <a:spcPts val="500"/>
              </a:spcBef>
              <a:spcAft>
                <a:spcPts val="0"/>
              </a:spcAft>
              <a:buClr>
                <a:srgbClr val="7F7F7F"/>
              </a:buClr>
              <a:buSzPts val="1800"/>
              <a:buNone/>
              <a:defRPr/>
            </a:lvl4pPr>
            <a:lvl5pPr indent="-228600" lvl="4" marL="2286000" algn="l">
              <a:lnSpc>
                <a:spcPct val="90000"/>
              </a:lnSpc>
              <a:spcBef>
                <a:spcPts val="500"/>
              </a:spcBef>
              <a:spcAft>
                <a:spcPts val="0"/>
              </a:spcAft>
              <a:buClr>
                <a:srgbClr val="7F7F7F"/>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9" name="Google Shape;149;p64"/>
          <p:cNvSpPr txBox="1"/>
          <p:nvPr>
            <p:ph type="title"/>
          </p:nvPr>
        </p:nvSpPr>
        <p:spPr>
          <a:xfrm>
            <a:off x="1105870" y="1003148"/>
            <a:ext cx="5031696" cy="36576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64"/>
          <p:cNvSpPr/>
          <p:nvPr/>
        </p:nvSpPr>
        <p:spPr>
          <a:xfrm>
            <a:off x="576213" y="573364"/>
            <a:ext cx="1692421" cy="14109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showMasterSp="0">
  <p:cSld name="Section Header 3">
    <p:spTree>
      <p:nvGrpSpPr>
        <p:cNvPr id="151" name="Shape 151"/>
        <p:cNvGrpSpPr/>
        <p:nvPr/>
      </p:nvGrpSpPr>
      <p:grpSpPr>
        <a:xfrm>
          <a:off x="0" y="0"/>
          <a:ext cx="0" cy="0"/>
          <a:chOff x="0" y="0"/>
          <a:chExt cx="0" cy="0"/>
        </a:xfrm>
      </p:grpSpPr>
      <p:sp>
        <p:nvSpPr>
          <p:cNvPr id="152" name="Google Shape;152;p65"/>
          <p:cNvSpPr/>
          <p:nvPr>
            <p:ph idx="2" type="pic"/>
          </p:nvPr>
        </p:nvSpPr>
        <p:spPr>
          <a:xfrm>
            <a:off x="0" y="0"/>
            <a:ext cx="12192000" cy="6858000"/>
          </a:xfrm>
          <a:prstGeom prst="rect">
            <a:avLst/>
          </a:prstGeom>
          <a:noFill/>
          <a:ln>
            <a:noFill/>
          </a:ln>
        </p:spPr>
      </p:sp>
      <p:sp>
        <p:nvSpPr>
          <p:cNvPr id="153" name="Google Shape;153;p65"/>
          <p:cNvSpPr txBox="1"/>
          <p:nvPr>
            <p:ph type="title"/>
          </p:nvPr>
        </p:nvSpPr>
        <p:spPr>
          <a:xfrm>
            <a:off x="1105870" y="1003148"/>
            <a:ext cx="5031696" cy="36576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4" name="Google Shape;154;p65"/>
          <p:cNvSpPr/>
          <p:nvPr/>
        </p:nvSpPr>
        <p:spPr>
          <a:xfrm>
            <a:off x="576213" y="573364"/>
            <a:ext cx="1692421" cy="14109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spTree>
      <p:nvGrpSpPr>
        <p:cNvPr id="155" name="Shape 155"/>
        <p:cNvGrpSpPr/>
        <p:nvPr/>
      </p:nvGrpSpPr>
      <p:grpSpPr>
        <a:xfrm>
          <a:off x="0" y="0"/>
          <a:ext cx="0" cy="0"/>
          <a:chOff x="0" y="0"/>
          <a:chExt cx="0" cy="0"/>
        </a:xfrm>
      </p:grpSpPr>
      <p:sp>
        <p:nvSpPr>
          <p:cNvPr id="156" name="Google Shape;156;p66"/>
          <p:cNvSpPr/>
          <p:nvPr>
            <p:ph idx="2" type="pic"/>
          </p:nvPr>
        </p:nvSpPr>
        <p:spPr>
          <a:xfrm>
            <a:off x="4517136" y="0"/>
            <a:ext cx="7674864" cy="6858000"/>
          </a:xfrm>
          <a:prstGeom prst="rect">
            <a:avLst/>
          </a:prstGeom>
          <a:noFill/>
          <a:ln>
            <a:noFill/>
          </a:ln>
        </p:spPr>
      </p:sp>
      <p:sp>
        <p:nvSpPr>
          <p:cNvPr id="157" name="Google Shape;157;p66"/>
          <p:cNvSpPr txBox="1"/>
          <p:nvPr>
            <p:ph type="title"/>
          </p:nvPr>
        </p:nvSpPr>
        <p:spPr>
          <a:xfrm>
            <a:off x="417576" y="1314510"/>
            <a:ext cx="3576408" cy="1405621"/>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8" name="Google Shape;158;p66"/>
          <p:cNvSpPr txBox="1"/>
          <p:nvPr>
            <p:ph idx="1" type="body"/>
          </p:nvPr>
        </p:nvSpPr>
        <p:spPr>
          <a:xfrm>
            <a:off x="435864" y="3267940"/>
            <a:ext cx="3576408" cy="314444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1800"/>
              <a:buNone/>
              <a:defRPr/>
            </a:lvl1pPr>
            <a:lvl2pPr indent="-228600" lvl="1" marL="914400" algn="l">
              <a:lnSpc>
                <a:spcPct val="90000"/>
              </a:lnSpc>
              <a:spcBef>
                <a:spcPts val="500"/>
              </a:spcBef>
              <a:spcAft>
                <a:spcPts val="0"/>
              </a:spcAft>
              <a:buClr>
                <a:srgbClr val="7F7F7F"/>
              </a:buClr>
              <a:buSzPts val="1800"/>
              <a:buNone/>
              <a:defRPr/>
            </a:lvl2pPr>
            <a:lvl3pPr indent="-228600" lvl="2" marL="1371600" algn="l">
              <a:lnSpc>
                <a:spcPct val="90000"/>
              </a:lnSpc>
              <a:spcBef>
                <a:spcPts val="500"/>
              </a:spcBef>
              <a:spcAft>
                <a:spcPts val="0"/>
              </a:spcAft>
              <a:buClr>
                <a:srgbClr val="7F7F7F"/>
              </a:buClr>
              <a:buSzPts val="1800"/>
              <a:buNone/>
              <a:defRPr/>
            </a:lvl3pPr>
            <a:lvl4pPr indent="-228600" lvl="3" marL="1828800" algn="l">
              <a:lnSpc>
                <a:spcPct val="90000"/>
              </a:lnSpc>
              <a:spcBef>
                <a:spcPts val="500"/>
              </a:spcBef>
              <a:spcAft>
                <a:spcPts val="0"/>
              </a:spcAft>
              <a:buClr>
                <a:srgbClr val="7F7F7F"/>
              </a:buClr>
              <a:buSzPts val="1800"/>
              <a:buNone/>
              <a:defRPr/>
            </a:lvl4pPr>
            <a:lvl5pPr indent="-228600" lvl="4" marL="2286000" algn="l">
              <a:lnSpc>
                <a:spcPct val="90000"/>
              </a:lnSpc>
              <a:spcBef>
                <a:spcPts val="500"/>
              </a:spcBef>
              <a:spcAft>
                <a:spcPts val="0"/>
              </a:spcAft>
              <a:buClr>
                <a:srgbClr val="7F7F7F"/>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atation">
  <p:cSld name="Quatation">
    <p:spTree>
      <p:nvGrpSpPr>
        <p:cNvPr id="159" name="Shape 159"/>
        <p:cNvGrpSpPr/>
        <p:nvPr/>
      </p:nvGrpSpPr>
      <p:grpSpPr>
        <a:xfrm>
          <a:off x="0" y="0"/>
          <a:ext cx="0" cy="0"/>
          <a:chOff x="0" y="0"/>
          <a:chExt cx="0" cy="0"/>
        </a:xfrm>
      </p:grpSpPr>
      <p:sp>
        <p:nvSpPr>
          <p:cNvPr id="160" name="Google Shape;160;p67"/>
          <p:cNvSpPr txBox="1"/>
          <p:nvPr>
            <p:ph type="title"/>
          </p:nvPr>
        </p:nvSpPr>
        <p:spPr>
          <a:xfrm>
            <a:off x="756227" y="755793"/>
            <a:ext cx="5332846" cy="376150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1" name="Google Shape;161;p67"/>
          <p:cNvSpPr txBox="1"/>
          <p:nvPr>
            <p:ph idx="1" type="body"/>
          </p:nvPr>
        </p:nvSpPr>
        <p:spPr>
          <a:xfrm>
            <a:off x="6490277" y="2636548"/>
            <a:ext cx="4918075" cy="357461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1800"/>
              <a:buNone/>
              <a:defRPr/>
            </a:lvl1pPr>
            <a:lvl2pPr indent="-228600" lvl="1" marL="914400" algn="l">
              <a:lnSpc>
                <a:spcPct val="90000"/>
              </a:lnSpc>
              <a:spcBef>
                <a:spcPts val="500"/>
              </a:spcBef>
              <a:spcAft>
                <a:spcPts val="0"/>
              </a:spcAft>
              <a:buClr>
                <a:srgbClr val="7F7F7F"/>
              </a:buClr>
              <a:buSzPts val="1800"/>
              <a:buNone/>
              <a:defRPr/>
            </a:lvl2pPr>
            <a:lvl3pPr indent="-228600" lvl="2" marL="1371600" algn="l">
              <a:lnSpc>
                <a:spcPct val="90000"/>
              </a:lnSpc>
              <a:spcBef>
                <a:spcPts val="500"/>
              </a:spcBef>
              <a:spcAft>
                <a:spcPts val="0"/>
              </a:spcAft>
              <a:buClr>
                <a:srgbClr val="7F7F7F"/>
              </a:buClr>
              <a:buSzPts val="1800"/>
              <a:buNone/>
              <a:defRPr/>
            </a:lvl3pPr>
            <a:lvl4pPr indent="-228600" lvl="3" marL="1828800" algn="l">
              <a:lnSpc>
                <a:spcPct val="90000"/>
              </a:lnSpc>
              <a:spcBef>
                <a:spcPts val="500"/>
              </a:spcBef>
              <a:spcAft>
                <a:spcPts val="0"/>
              </a:spcAft>
              <a:buClr>
                <a:srgbClr val="7F7F7F"/>
              </a:buClr>
              <a:buSzPts val="1800"/>
              <a:buNone/>
              <a:defRPr/>
            </a:lvl4pPr>
            <a:lvl5pPr indent="-228600" lvl="4" marL="2286000" algn="l">
              <a:lnSpc>
                <a:spcPct val="90000"/>
              </a:lnSpc>
              <a:spcBef>
                <a:spcPts val="500"/>
              </a:spcBef>
              <a:spcAft>
                <a:spcPts val="0"/>
              </a:spcAft>
              <a:buClr>
                <a:srgbClr val="7F7F7F"/>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atation 2" showMasterSp="0">
  <p:cSld name="Quatation 2">
    <p:spTree>
      <p:nvGrpSpPr>
        <p:cNvPr id="162" name="Shape 162"/>
        <p:cNvGrpSpPr/>
        <p:nvPr/>
      </p:nvGrpSpPr>
      <p:grpSpPr>
        <a:xfrm>
          <a:off x="0" y="0"/>
          <a:ext cx="0" cy="0"/>
          <a:chOff x="0" y="0"/>
          <a:chExt cx="0" cy="0"/>
        </a:xfrm>
      </p:grpSpPr>
      <p:sp>
        <p:nvSpPr>
          <p:cNvPr id="163" name="Google Shape;163;p68"/>
          <p:cNvSpPr txBox="1"/>
          <p:nvPr>
            <p:ph type="title"/>
          </p:nvPr>
        </p:nvSpPr>
        <p:spPr>
          <a:xfrm>
            <a:off x="1936750" y="2093595"/>
            <a:ext cx="8318500" cy="270700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68"/>
          <p:cNvSpPr/>
          <p:nvPr/>
        </p:nvSpPr>
        <p:spPr>
          <a:xfrm>
            <a:off x="0" y="0"/>
            <a:ext cx="3035300" cy="9347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5" name="Google Shape;165;p68"/>
          <p:cNvSpPr/>
          <p:nvPr/>
        </p:nvSpPr>
        <p:spPr>
          <a:xfrm>
            <a:off x="1104275" y="1724494"/>
            <a:ext cx="1692421" cy="14109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6" name="Google Shape;166;p68"/>
          <p:cNvSpPr/>
          <p:nvPr/>
        </p:nvSpPr>
        <p:spPr>
          <a:xfrm>
            <a:off x="9409039" y="5038690"/>
            <a:ext cx="1692421" cy="14109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 showMasterSp="0">
  <p:cSld name="3 columns">
    <p:spTree>
      <p:nvGrpSpPr>
        <p:cNvPr id="167" name="Shape 167"/>
        <p:cNvGrpSpPr/>
        <p:nvPr/>
      </p:nvGrpSpPr>
      <p:grpSpPr>
        <a:xfrm>
          <a:off x="0" y="0"/>
          <a:ext cx="0" cy="0"/>
          <a:chOff x="0" y="0"/>
          <a:chExt cx="0" cy="0"/>
        </a:xfrm>
      </p:grpSpPr>
      <p:sp>
        <p:nvSpPr>
          <p:cNvPr id="168" name="Google Shape;168;p69"/>
          <p:cNvSpPr txBox="1"/>
          <p:nvPr>
            <p:ph idx="1" type="body"/>
          </p:nvPr>
        </p:nvSpPr>
        <p:spPr>
          <a:xfrm>
            <a:off x="838201" y="3075709"/>
            <a:ext cx="3193472" cy="307585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1800"/>
              <a:buNone/>
              <a:defRPr/>
            </a:lvl1pPr>
            <a:lvl2pPr indent="-228600" lvl="1" marL="914400" algn="l">
              <a:lnSpc>
                <a:spcPct val="90000"/>
              </a:lnSpc>
              <a:spcBef>
                <a:spcPts val="500"/>
              </a:spcBef>
              <a:spcAft>
                <a:spcPts val="0"/>
              </a:spcAft>
              <a:buClr>
                <a:srgbClr val="7F7F7F"/>
              </a:buClr>
              <a:buSzPts val="1800"/>
              <a:buNone/>
              <a:defRPr/>
            </a:lvl2pPr>
            <a:lvl3pPr indent="-228600" lvl="2" marL="1371600" algn="l">
              <a:lnSpc>
                <a:spcPct val="90000"/>
              </a:lnSpc>
              <a:spcBef>
                <a:spcPts val="500"/>
              </a:spcBef>
              <a:spcAft>
                <a:spcPts val="0"/>
              </a:spcAft>
              <a:buClr>
                <a:srgbClr val="7F7F7F"/>
              </a:buClr>
              <a:buSzPts val="1800"/>
              <a:buNone/>
              <a:defRPr/>
            </a:lvl3pPr>
            <a:lvl4pPr indent="-228600" lvl="3" marL="1828800" algn="l">
              <a:lnSpc>
                <a:spcPct val="90000"/>
              </a:lnSpc>
              <a:spcBef>
                <a:spcPts val="500"/>
              </a:spcBef>
              <a:spcAft>
                <a:spcPts val="0"/>
              </a:spcAft>
              <a:buClr>
                <a:srgbClr val="7F7F7F"/>
              </a:buClr>
              <a:buSzPts val="1800"/>
              <a:buNone/>
              <a:defRPr/>
            </a:lvl4pPr>
            <a:lvl5pPr indent="-228600" lvl="4" marL="2286000" algn="l">
              <a:lnSpc>
                <a:spcPct val="90000"/>
              </a:lnSpc>
              <a:spcBef>
                <a:spcPts val="500"/>
              </a:spcBef>
              <a:spcAft>
                <a:spcPts val="0"/>
              </a:spcAft>
              <a:buClr>
                <a:srgbClr val="7F7F7F"/>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9" name="Google Shape;169;p69"/>
          <p:cNvSpPr txBox="1"/>
          <p:nvPr>
            <p:ph idx="2" type="body"/>
          </p:nvPr>
        </p:nvSpPr>
        <p:spPr>
          <a:xfrm>
            <a:off x="4499264" y="3075709"/>
            <a:ext cx="3193472" cy="307585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1800"/>
              <a:buNone/>
              <a:defRPr/>
            </a:lvl1pPr>
            <a:lvl2pPr indent="-228600" lvl="1" marL="914400" algn="l">
              <a:lnSpc>
                <a:spcPct val="90000"/>
              </a:lnSpc>
              <a:spcBef>
                <a:spcPts val="500"/>
              </a:spcBef>
              <a:spcAft>
                <a:spcPts val="0"/>
              </a:spcAft>
              <a:buClr>
                <a:srgbClr val="7F7F7F"/>
              </a:buClr>
              <a:buSzPts val="1800"/>
              <a:buNone/>
              <a:defRPr/>
            </a:lvl2pPr>
            <a:lvl3pPr indent="-228600" lvl="2" marL="1371600" algn="l">
              <a:lnSpc>
                <a:spcPct val="90000"/>
              </a:lnSpc>
              <a:spcBef>
                <a:spcPts val="500"/>
              </a:spcBef>
              <a:spcAft>
                <a:spcPts val="0"/>
              </a:spcAft>
              <a:buClr>
                <a:srgbClr val="7F7F7F"/>
              </a:buClr>
              <a:buSzPts val="1800"/>
              <a:buNone/>
              <a:defRPr/>
            </a:lvl3pPr>
            <a:lvl4pPr indent="-228600" lvl="3" marL="1828800" algn="l">
              <a:lnSpc>
                <a:spcPct val="90000"/>
              </a:lnSpc>
              <a:spcBef>
                <a:spcPts val="500"/>
              </a:spcBef>
              <a:spcAft>
                <a:spcPts val="0"/>
              </a:spcAft>
              <a:buClr>
                <a:srgbClr val="7F7F7F"/>
              </a:buClr>
              <a:buSzPts val="1800"/>
              <a:buNone/>
              <a:defRPr/>
            </a:lvl4pPr>
            <a:lvl5pPr indent="-228600" lvl="4" marL="2286000" algn="l">
              <a:lnSpc>
                <a:spcPct val="90000"/>
              </a:lnSpc>
              <a:spcBef>
                <a:spcPts val="500"/>
              </a:spcBef>
              <a:spcAft>
                <a:spcPts val="0"/>
              </a:spcAft>
              <a:buClr>
                <a:srgbClr val="7F7F7F"/>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 name="Google Shape;170;p69"/>
          <p:cNvSpPr txBox="1"/>
          <p:nvPr>
            <p:ph idx="3" type="body"/>
          </p:nvPr>
        </p:nvSpPr>
        <p:spPr>
          <a:xfrm>
            <a:off x="8160327" y="3075709"/>
            <a:ext cx="3193472" cy="307585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1800"/>
              <a:buNone/>
              <a:defRPr/>
            </a:lvl1pPr>
            <a:lvl2pPr indent="-228600" lvl="1" marL="914400" algn="l">
              <a:lnSpc>
                <a:spcPct val="90000"/>
              </a:lnSpc>
              <a:spcBef>
                <a:spcPts val="500"/>
              </a:spcBef>
              <a:spcAft>
                <a:spcPts val="0"/>
              </a:spcAft>
              <a:buClr>
                <a:srgbClr val="7F7F7F"/>
              </a:buClr>
              <a:buSzPts val="1800"/>
              <a:buNone/>
              <a:defRPr/>
            </a:lvl2pPr>
            <a:lvl3pPr indent="-228600" lvl="2" marL="1371600" algn="l">
              <a:lnSpc>
                <a:spcPct val="90000"/>
              </a:lnSpc>
              <a:spcBef>
                <a:spcPts val="500"/>
              </a:spcBef>
              <a:spcAft>
                <a:spcPts val="0"/>
              </a:spcAft>
              <a:buClr>
                <a:srgbClr val="7F7F7F"/>
              </a:buClr>
              <a:buSzPts val="1800"/>
              <a:buNone/>
              <a:defRPr/>
            </a:lvl3pPr>
            <a:lvl4pPr indent="-228600" lvl="3" marL="1828800" algn="l">
              <a:lnSpc>
                <a:spcPct val="90000"/>
              </a:lnSpc>
              <a:spcBef>
                <a:spcPts val="500"/>
              </a:spcBef>
              <a:spcAft>
                <a:spcPts val="0"/>
              </a:spcAft>
              <a:buClr>
                <a:srgbClr val="7F7F7F"/>
              </a:buClr>
              <a:buSzPts val="1800"/>
              <a:buNone/>
              <a:defRPr/>
            </a:lvl4pPr>
            <a:lvl5pPr indent="-228600" lvl="4" marL="2286000" algn="l">
              <a:lnSpc>
                <a:spcPct val="90000"/>
              </a:lnSpc>
              <a:spcBef>
                <a:spcPts val="500"/>
              </a:spcBef>
              <a:spcAft>
                <a:spcPts val="0"/>
              </a:spcAft>
              <a:buClr>
                <a:srgbClr val="7F7F7F"/>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1" name="Google Shape;171;p69"/>
          <p:cNvSpPr/>
          <p:nvPr/>
        </p:nvSpPr>
        <p:spPr>
          <a:xfrm>
            <a:off x="661924" y="2773099"/>
            <a:ext cx="425364" cy="115574"/>
          </a:xfrm>
          <a:prstGeom prst="rect">
            <a:avLst/>
          </a:prstGeom>
          <a:solidFill>
            <a:schemeClr val="dk1"/>
          </a:solidFill>
          <a:ln cap="flat" cmpd="sng" w="12700">
            <a:solidFill>
              <a:srgbClr val="A325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2" name="Google Shape;172;p69"/>
          <p:cNvSpPr/>
          <p:nvPr/>
        </p:nvSpPr>
        <p:spPr>
          <a:xfrm>
            <a:off x="4302204" y="2773099"/>
            <a:ext cx="425364" cy="115574"/>
          </a:xfrm>
          <a:prstGeom prst="rect">
            <a:avLst/>
          </a:prstGeom>
          <a:solidFill>
            <a:schemeClr val="dk1"/>
          </a:solidFill>
          <a:ln cap="flat" cmpd="sng" w="12700">
            <a:solidFill>
              <a:srgbClr val="A325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3" name="Google Shape;173;p69"/>
          <p:cNvSpPr/>
          <p:nvPr/>
        </p:nvSpPr>
        <p:spPr>
          <a:xfrm>
            <a:off x="7963267" y="2773099"/>
            <a:ext cx="425364" cy="115574"/>
          </a:xfrm>
          <a:prstGeom prst="rect">
            <a:avLst/>
          </a:prstGeom>
          <a:solidFill>
            <a:schemeClr val="dk1"/>
          </a:solidFill>
          <a:ln cap="flat" cmpd="sng" w="12700">
            <a:solidFill>
              <a:srgbClr val="A325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4" name="Google Shape;174;p69"/>
          <p:cNvSpPr/>
          <p:nvPr>
            <p:ph idx="4" type="pic"/>
          </p:nvPr>
        </p:nvSpPr>
        <p:spPr>
          <a:xfrm>
            <a:off x="0" y="0"/>
            <a:ext cx="12192000" cy="2276475"/>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 2">
  <p:cSld name="3 columns 2">
    <p:spTree>
      <p:nvGrpSpPr>
        <p:cNvPr id="175" name="Shape 175"/>
        <p:cNvGrpSpPr/>
        <p:nvPr/>
      </p:nvGrpSpPr>
      <p:grpSpPr>
        <a:xfrm>
          <a:off x="0" y="0"/>
          <a:ext cx="0" cy="0"/>
          <a:chOff x="0" y="0"/>
          <a:chExt cx="0" cy="0"/>
        </a:xfrm>
      </p:grpSpPr>
      <p:sp>
        <p:nvSpPr>
          <p:cNvPr id="176" name="Google Shape;176;p70"/>
          <p:cNvSpPr txBox="1"/>
          <p:nvPr>
            <p:ph idx="1" type="body"/>
          </p:nvPr>
        </p:nvSpPr>
        <p:spPr>
          <a:xfrm>
            <a:off x="838201" y="1773528"/>
            <a:ext cx="3193472" cy="43236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1800"/>
              <a:buNone/>
              <a:defRPr/>
            </a:lvl1pPr>
            <a:lvl2pPr indent="-228600" lvl="1" marL="914400" algn="l">
              <a:lnSpc>
                <a:spcPct val="90000"/>
              </a:lnSpc>
              <a:spcBef>
                <a:spcPts val="500"/>
              </a:spcBef>
              <a:spcAft>
                <a:spcPts val="0"/>
              </a:spcAft>
              <a:buClr>
                <a:srgbClr val="7F7F7F"/>
              </a:buClr>
              <a:buSzPts val="1800"/>
              <a:buNone/>
              <a:defRPr/>
            </a:lvl2pPr>
            <a:lvl3pPr indent="-228600" lvl="2" marL="1371600" algn="l">
              <a:lnSpc>
                <a:spcPct val="90000"/>
              </a:lnSpc>
              <a:spcBef>
                <a:spcPts val="500"/>
              </a:spcBef>
              <a:spcAft>
                <a:spcPts val="0"/>
              </a:spcAft>
              <a:buClr>
                <a:srgbClr val="7F7F7F"/>
              </a:buClr>
              <a:buSzPts val="1800"/>
              <a:buNone/>
              <a:defRPr/>
            </a:lvl3pPr>
            <a:lvl4pPr indent="-228600" lvl="3" marL="1828800" algn="l">
              <a:lnSpc>
                <a:spcPct val="90000"/>
              </a:lnSpc>
              <a:spcBef>
                <a:spcPts val="500"/>
              </a:spcBef>
              <a:spcAft>
                <a:spcPts val="0"/>
              </a:spcAft>
              <a:buClr>
                <a:srgbClr val="7F7F7F"/>
              </a:buClr>
              <a:buSzPts val="1800"/>
              <a:buNone/>
              <a:defRPr/>
            </a:lvl4pPr>
            <a:lvl5pPr indent="-228600" lvl="4" marL="2286000" algn="l">
              <a:lnSpc>
                <a:spcPct val="90000"/>
              </a:lnSpc>
              <a:spcBef>
                <a:spcPts val="500"/>
              </a:spcBef>
              <a:spcAft>
                <a:spcPts val="0"/>
              </a:spcAft>
              <a:buClr>
                <a:srgbClr val="7F7F7F"/>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7" name="Google Shape;177;p70"/>
          <p:cNvSpPr txBox="1"/>
          <p:nvPr>
            <p:ph idx="2" type="body"/>
          </p:nvPr>
        </p:nvSpPr>
        <p:spPr>
          <a:xfrm>
            <a:off x="4499264" y="1773528"/>
            <a:ext cx="3193472" cy="43236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1800"/>
              <a:buNone/>
              <a:defRPr/>
            </a:lvl1pPr>
            <a:lvl2pPr indent="-228600" lvl="1" marL="914400" algn="l">
              <a:lnSpc>
                <a:spcPct val="90000"/>
              </a:lnSpc>
              <a:spcBef>
                <a:spcPts val="500"/>
              </a:spcBef>
              <a:spcAft>
                <a:spcPts val="0"/>
              </a:spcAft>
              <a:buClr>
                <a:srgbClr val="7F7F7F"/>
              </a:buClr>
              <a:buSzPts val="1800"/>
              <a:buNone/>
              <a:defRPr/>
            </a:lvl2pPr>
            <a:lvl3pPr indent="-228600" lvl="2" marL="1371600" algn="l">
              <a:lnSpc>
                <a:spcPct val="90000"/>
              </a:lnSpc>
              <a:spcBef>
                <a:spcPts val="500"/>
              </a:spcBef>
              <a:spcAft>
                <a:spcPts val="0"/>
              </a:spcAft>
              <a:buClr>
                <a:srgbClr val="7F7F7F"/>
              </a:buClr>
              <a:buSzPts val="1800"/>
              <a:buNone/>
              <a:defRPr/>
            </a:lvl3pPr>
            <a:lvl4pPr indent="-228600" lvl="3" marL="1828800" algn="l">
              <a:lnSpc>
                <a:spcPct val="90000"/>
              </a:lnSpc>
              <a:spcBef>
                <a:spcPts val="500"/>
              </a:spcBef>
              <a:spcAft>
                <a:spcPts val="0"/>
              </a:spcAft>
              <a:buClr>
                <a:srgbClr val="7F7F7F"/>
              </a:buClr>
              <a:buSzPts val="1800"/>
              <a:buNone/>
              <a:defRPr/>
            </a:lvl4pPr>
            <a:lvl5pPr indent="-228600" lvl="4" marL="2286000" algn="l">
              <a:lnSpc>
                <a:spcPct val="90000"/>
              </a:lnSpc>
              <a:spcBef>
                <a:spcPts val="500"/>
              </a:spcBef>
              <a:spcAft>
                <a:spcPts val="0"/>
              </a:spcAft>
              <a:buClr>
                <a:srgbClr val="7F7F7F"/>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8" name="Google Shape;178;p70"/>
          <p:cNvSpPr txBox="1"/>
          <p:nvPr>
            <p:ph idx="3" type="body"/>
          </p:nvPr>
        </p:nvSpPr>
        <p:spPr>
          <a:xfrm>
            <a:off x="8160327" y="1773528"/>
            <a:ext cx="3193472" cy="43236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1800"/>
              <a:buNone/>
              <a:defRPr/>
            </a:lvl1pPr>
            <a:lvl2pPr indent="-228600" lvl="1" marL="914400" algn="l">
              <a:lnSpc>
                <a:spcPct val="90000"/>
              </a:lnSpc>
              <a:spcBef>
                <a:spcPts val="500"/>
              </a:spcBef>
              <a:spcAft>
                <a:spcPts val="0"/>
              </a:spcAft>
              <a:buClr>
                <a:srgbClr val="7F7F7F"/>
              </a:buClr>
              <a:buSzPts val="1800"/>
              <a:buNone/>
              <a:defRPr/>
            </a:lvl2pPr>
            <a:lvl3pPr indent="-228600" lvl="2" marL="1371600" algn="l">
              <a:lnSpc>
                <a:spcPct val="90000"/>
              </a:lnSpc>
              <a:spcBef>
                <a:spcPts val="500"/>
              </a:spcBef>
              <a:spcAft>
                <a:spcPts val="0"/>
              </a:spcAft>
              <a:buClr>
                <a:srgbClr val="7F7F7F"/>
              </a:buClr>
              <a:buSzPts val="1800"/>
              <a:buNone/>
              <a:defRPr/>
            </a:lvl3pPr>
            <a:lvl4pPr indent="-228600" lvl="3" marL="1828800" algn="l">
              <a:lnSpc>
                <a:spcPct val="90000"/>
              </a:lnSpc>
              <a:spcBef>
                <a:spcPts val="500"/>
              </a:spcBef>
              <a:spcAft>
                <a:spcPts val="0"/>
              </a:spcAft>
              <a:buClr>
                <a:srgbClr val="7F7F7F"/>
              </a:buClr>
              <a:buSzPts val="1800"/>
              <a:buNone/>
              <a:defRPr/>
            </a:lvl4pPr>
            <a:lvl5pPr indent="-228600" lvl="4" marL="2286000" algn="l">
              <a:lnSpc>
                <a:spcPct val="90000"/>
              </a:lnSpc>
              <a:spcBef>
                <a:spcPts val="500"/>
              </a:spcBef>
              <a:spcAft>
                <a:spcPts val="0"/>
              </a:spcAft>
              <a:buClr>
                <a:srgbClr val="7F7F7F"/>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9" name="Google Shape;179;p70"/>
          <p:cNvSpPr/>
          <p:nvPr/>
        </p:nvSpPr>
        <p:spPr>
          <a:xfrm>
            <a:off x="646302" y="1470919"/>
            <a:ext cx="425364" cy="115574"/>
          </a:xfrm>
          <a:prstGeom prst="rect">
            <a:avLst/>
          </a:prstGeom>
          <a:solidFill>
            <a:schemeClr val="dk1"/>
          </a:solidFill>
          <a:ln cap="flat" cmpd="sng" w="12700">
            <a:solidFill>
              <a:srgbClr val="A325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0" name="Google Shape;180;p70"/>
          <p:cNvSpPr/>
          <p:nvPr/>
        </p:nvSpPr>
        <p:spPr>
          <a:xfrm>
            <a:off x="4286582" y="1470919"/>
            <a:ext cx="425364" cy="115574"/>
          </a:xfrm>
          <a:prstGeom prst="rect">
            <a:avLst/>
          </a:prstGeom>
          <a:solidFill>
            <a:schemeClr val="dk1"/>
          </a:solidFill>
          <a:ln cap="flat" cmpd="sng" w="12700">
            <a:solidFill>
              <a:srgbClr val="A325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1" name="Google Shape;181;p70"/>
          <p:cNvSpPr/>
          <p:nvPr/>
        </p:nvSpPr>
        <p:spPr>
          <a:xfrm>
            <a:off x="7947645" y="1470919"/>
            <a:ext cx="425364" cy="115574"/>
          </a:xfrm>
          <a:prstGeom prst="rect">
            <a:avLst/>
          </a:prstGeom>
          <a:solidFill>
            <a:schemeClr val="dk1"/>
          </a:solidFill>
          <a:ln cap="flat" cmpd="sng" w="12700">
            <a:solidFill>
              <a:srgbClr val="A325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2" name="Google Shape;182;p70"/>
          <p:cNvSpPr/>
          <p:nvPr/>
        </p:nvSpPr>
        <p:spPr>
          <a:xfrm>
            <a:off x="0" y="0"/>
            <a:ext cx="3271520" cy="85344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s">
  <p:cSld name="4 columns">
    <p:spTree>
      <p:nvGrpSpPr>
        <p:cNvPr id="183" name="Shape 183"/>
        <p:cNvGrpSpPr/>
        <p:nvPr/>
      </p:nvGrpSpPr>
      <p:grpSpPr>
        <a:xfrm>
          <a:off x="0" y="0"/>
          <a:ext cx="0" cy="0"/>
          <a:chOff x="0" y="0"/>
          <a:chExt cx="0" cy="0"/>
        </a:xfrm>
      </p:grpSpPr>
      <p:sp>
        <p:nvSpPr>
          <p:cNvPr id="184" name="Google Shape;184;p71"/>
          <p:cNvSpPr txBox="1"/>
          <p:nvPr>
            <p:ph idx="1" type="body"/>
          </p:nvPr>
        </p:nvSpPr>
        <p:spPr>
          <a:xfrm>
            <a:off x="1004460" y="1907453"/>
            <a:ext cx="4396739" cy="17404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1800"/>
              <a:buNone/>
              <a:defRPr/>
            </a:lvl1pPr>
            <a:lvl2pPr indent="-228600" lvl="1" marL="914400" algn="l">
              <a:lnSpc>
                <a:spcPct val="90000"/>
              </a:lnSpc>
              <a:spcBef>
                <a:spcPts val="500"/>
              </a:spcBef>
              <a:spcAft>
                <a:spcPts val="0"/>
              </a:spcAft>
              <a:buClr>
                <a:srgbClr val="7F7F7F"/>
              </a:buClr>
              <a:buSzPts val="1800"/>
              <a:buNone/>
              <a:defRPr/>
            </a:lvl2pPr>
            <a:lvl3pPr indent="-228600" lvl="2" marL="1371600" algn="l">
              <a:lnSpc>
                <a:spcPct val="90000"/>
              </a:lnSpc>
              <a:spcBef>
                <a:spcPts val="500"/>
              </a:spcBef>
              <a:spcAft>
                <a:spcPts val="0"/>
              </a:spcAft>
              <a:buClr>
                <a:srgbClr val="7F7F7F"/>
              </a:buClr>
              <a:buSzPts val="1800"/>
              <a:buNone/>
              <a:defRPr/>
            </a:lvl3pPr>
            <a:lvl4pPr indent="-228600" lvl="3" marL="1828800" algn="l">
              <a:lnSpc>
                <a:spcPct val="90000"/>
              </a:lnSpc>
              <a:spcBef>
                <a:spcPts val="500"/>
              </a:spcBef>
              <a:spcAft>
                <a:spcPts val="0"/>
              </a:spcAft>
              <a:buClr>
                <a:srgbClr val="7F7F7F"/>
              </a:buClr>
              <a:buSzPts val="1800"/>
              <a:buNone/>
              <a:defRPr/>
            </a:lvl4pPr>
            <a:lvl5pPr indent="-228600" lvl="4" marL="2286000" algn="l">
              <a:lnSpc>
                <a:spcPct val="90000"/>
              </a:lnSpc>
              <a:spcBef>
                <a:spcPts val="500"/>
              </a:spcBef>
              <a:spcAft>
                <a:spcPts val="0"/>
              </a:spcAft>
              <a:buClr>
                <a:srgbClr val="7F7F7F"/>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5" name="Google Shape;185;p71"/>
          <p:cNvSpPr/>
          <p:nvPr/>
        </p:nvSpPr>
        <p:spPr>
          <a:xfrm>
            <a:off x="791778" y="1604843"/>
            <a:ext cx="425364" cy="115574"/>
          </a:xfrm>
          <a:prstGeom prst="rect">
            <a:avLst/>
          </a:prstGeom>
          <a:solidFill>
            <a:schemeClr val="dk1"/>
          </a:solidFill>
          <a:ln cap="flat" cmpd="sng" w="12700">
            <a:solidFill>
              <a:srgbClr val="A325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6" name="Google Shape;186;p71"/>
          <p:cNvSpPr txBox="1"/>
          <p:nvPr>
            <p:ph idx="2" type="body"/>
          </p:nvPr>
        </p:nvSpPr>
        <p:spPr>
          <a:xfrm>
            <a:off x="1004460" y="4284893"/>
            <a:ext cx="4396739" cy="17404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1800"/>
              <a:buNone/>
              <a:defRPr/>
            </a:lvl1pPr>
            <a:lvl2pPr indent="-228600" lvl="1" marL="914400" algn="l">
              <a:lnSpc>
                <a:spcPct val="90000"/>
              </a:lnSpc>
              <a:spcBef>
                <a:spcPts val="500"/>
              </a:spcBef>
              <a:spcAft>
                <a:spcPts val="0"/>
              </a:spcAft>
              <a:buClr>
                <a:srgbClr val="7F7F7F"/>
              </a:buClr>
              <a:buSzPts val="1800"/>
              <a:buNone/>
              <a:defRPr/>
            </a:lvl2pPr>
            <a:lvl3pPr indent="-228600" lvl="2" marL="1371600" algn="l">
              <a:lnSpc>
                <a:spcPct val="90000"/>
              </a:lnSpc>
              <a:spcBef>
                <a:spcPts val="500"/>
              </a:spcBef>
              <a:spcAft>
                <a:spcPts val="0"/>
              </a:spcAft>
              <a:buClr>
                <a:srgbClr val="7F7F7F"/>
              </a:buClr>
              <a:buSzPts val="1800"/>
              <a:buNone/>
              <a:defRPr/>
            </a:lvl3pPr>
            <a:lvl4pPr indent="-228600" lvl="3" marL="1828800" algn="l">
              <a:lnSpc>
                <a:spcPct val="90000"/>
              </a:lnSpc>
              <a:spcBef>
                <a:spcPts val="500"/>
              </a:spcBef>
              <a:spcAft>
                <a:spcPts val="0"/>
              </a:spcAft>
              <a:buClr>
                <a:srgbClr val="7F7F7F"/>
              </a:buClr>
              <a:buSzPts val="1800"/>
              <a:buNone/>
              <a:defRPr/>
            </a:lvl4pPr>
            <a:lvl5pPr indent="-228600" lvl="4" marL="2286000" algn="l">
              <a:lnSpc>
                <a:spcPct val="90000"/>
              </a:lnSpc>
              <a:spcBef>
                <a:spcPts val="500"/>
              </a:spcBef>
              <a:spcAft>
                <a:spcPts val="0"/>
              </a:spcAft>
              <a:buClr>
                <a:srgbClr val="7F7F7F"/>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71"/>
          <p:cNvSpPr/>
          <p:nvPr/>
        </p:nvSpPr>
        <p:spPr>
          <a:xfrm>
            <a:off x="791778" y="3982283"/>
            <a:ext cx="425364" cy="115574"/>
          </a:xfrm>
          <a:prstGeom prst="rect">
            <a:avLst/>
          </a:prstGeom>
          <a:solidFill>
            <a:schemeClr val="dk1"/>
          </a:solidFill>
          <a:ln cap="flat" cmpd="sng" w="12700">
            <a:solidFill>
              <a:srgbClr val="A325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8" name="Google Shape;188;p71"/>
          <p:cNvSpPr txBox="1"/>
          <p:nvPr>
            <p:ph idx="3" type="body"/>
          </p:nvPr>
        </p:nvSpPr>
        <p:spPr>
          <a:xfrm>
            <a:off x="6889750" y="1907453"/>
            <a:ext cx="4396739" cy="17404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1800"/>
              <a:buNone/>
              <a:defRPr/>
            </a:lvl1pPr>
            <a:lvl2pPr indent="-228600" lvl="1" marL="914400" algn="l">
              <a:lnSpc>
                <a:spcPct val="90000"/>
              </a:lnSpc>
              <a:spcBef>
                <a:spcPts val="500"/>
              </a:spcBef>
              <a:spcAft>
                <a:spcPts val="0"/>
              </a:spcAft>
              <a:buClr>
                <a:srgbClr val="7F7F7F"/>
              </a:buClr>
              <a:buSzPts val="1800"/>
              <a:buNone/>
              <a:defRPr/>
            </a:lvl2pPr>
            <a:lvl3pPr indent="-228600" lvl="2" marL="1371600" algn="l">
              <a:lnSpc>
                <a:spcPct val="90000"/>
              </a:lnSpc>
              <a:spcBef>
                <a:spcPts val="500"/>
              </a:spcBef>
              <a:spcAft>
                <a:spcPts val="0"/>
              </a:spcAft>
              <a:buClr>
                <a:srgbClr val="7F7F7F"/>
              </a:buClr>
              <a:buSzPts val="1800"/>
              <a:buNone/>
              <a:defRPr/>
            </a:lvl3pPr>
            <a:lvl4pPr indent="-228600" lvl="3" marL="1828800" algn="l">
              <a:lnSpc>
                <a:spcPct val="90000"/>
              </a:lnSpc>
              <a:spcBef>
                <a:spcPts val="500"/>
              </a:spcBef>
              <a:spcAft>
                <a:spcPts val="0"/>
              </a:spcAft>
              <a:buClr>
                <a:srgbClr val="7F7F7F"/>
              </a:buClr>
              <a:buSzPts val="1800"/>
              <a:buNone/>
              <a:defRPr/>
            </a:lvl4pPr>
            <a:lvl5pPr indent="-228600" lvl="4" marL="2286000" algn="l">
              <a:lnSpc>
                <a:spcPct val="90000"/>
              </a:lnSpc>
              <a:spcBef>
                <a:spcPts val="500"/>
              </a:spcBef>
              <a:spcAft>
                <a:spcPts val="0"/>
              </a:spcAft>
              <a:buClr>
                <a:srgbClr val="7F7F7F"/>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9" name="Google Shape;189;p71"/>
          <p:cNvSpPr/>
          <p:nvPr/>
        </p:nvSpPr>
        <p:spPr>
          <a:xfrm>
            <a:off x="6677068" y="1604843"/>
            <a:ext cx="425364" cy="115574"/>
          </a:xfrm>
          <a:prstGeom prst="rect">
            <a:avLst/>
          </a:prstGeom>
          <a:solidFill>
            <a:schemeClr val="dk1"/>
          </a:solidFill>
          <a:ln cap="flat" cmpd="sng" w="12700">
            <a:solidFill>
              <a:srgbClr val="A325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0" name="Google Shape;190;p71"/>
          <p:cNvSpPr txBox="1"/>
          <p:nvPr>
            <p:ph idx="4" type="body"/>
          </p:nvPr>
        </p:nvSpPr>
        <p:spPr>
          <a:xfrm>
            <a:off x="6889750" y="4284893"/>
            <a:ext cx="4396739" cy="17404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1800"/>
              <a:buNone/>
              <a:defRPr/>
            </a:lvl1pPr>
            <a:lvl2pPr indent="-228600" lvl="1" marL="914400" algn="l">
              <a:lnSpc>
                <a:spcPct val="90000"/>
              </a:lnSpc>
              <a:spcBef>
                <a:spcPts val="500"/>
              </a:spcBef>
              <a:spcAft>
                <a:spcPts val="0"/>
              </a:spcAft>
              <a:buClr>
                <a:srgbClr val="7F7F7F"/>
              </a:buClr>
              <a:buSzPts val="1800"/>
              <a:buNone/>
              <a:defRPr/>
            </a:lvl2pPr>
            <a:lvl3pPr indent="-228600" lvl="2" marL="1371600" algn="l">
              <a:lnSpc>
                <a:spcPct val="90000"/>
              </a:lnSpc>
              <a:spcBef>
                <a:spcPts val="500"/>
              </a:spcBef>
              <a:spcAft>
                <a:spcPts val="0"/>
              </a:spcAft>
              <a:buClr>
                <a:srgbClr val="7F7F7F"/>
              </a:buClr>
              <a:buSzPts val="1800"/>
              <a:buNone/>
              <a:defRPr/>
            </a:lvl3pPr>
            <a:lvl4pPr indent="-228600" lvl="3" marL="1828800" algn="l">
              <a:lnSpc>
                <a:spcPct val="90000"/>
              </a:lnSpc>
              <a:spcBef>
                <a:spcPts val="500"/>
              </a:spcBef>
              <a:spcAft>
                <a:spcPts val="0"/>
              </a:spcAft>
              <a:buClr>
                <a:srgbClr val="7F7F7F"/>
              </a:buClr>
              <a:buSzPts val="1800"/>
              <a:buNone/>
              <a:defRPr/>
            </a:lvl4pPr>
            <a:lvl5pPr indent="-228600" lvl="4" marL="2286000" algn="l">
              <a:lnSpc>
                <a:spcPct val="90000"/>
              </a:lnSpc>
              <a:spcBef>
                <a:spcPts val="500"/>
              </a:spcBef>
              <a:spcAft>
                <a:spcPts val="0"/>
              </a:spcAft>
              <a:buClr>
                <a:srgbClr val="7F7F7F"/>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1" name="Google Shape;191;p71"/>
          <p:cNvSpPr/>
          <p:nvPr/>
        </p:nvSpPr>
        <p:spPr>
          <a:xfrm>
            <a:off x="6677068" y="3982283"/>
            <a:ext cx="425364" cy="115574"/>
          </a:xfrm>
          <a:prstGeom prst="rect">
            <a:avLst/>
          </a:prstGeom>
          <a:solidFill>
            <a:schemeClr val="dk1"/>
          </a:solidFill>
          <a:ln cap="flat" cmpd="sng" w="12700">
            <a:solidFill>
              <a:srgbClr val="A325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hart">
    <p:spTree>
      <p:nvGrpSpPr>
        <p:cNvPr id="192" name="Shape 192"/>
        <p:cNvGrpSpPr/>
        <p:nvPr/>
      </p:nvGrpSpPr>
      <p:grpSpPr>
        <a:xfrm>
          <a:off x="0" y="0"/>
          <a:ext cx="0" cy="0"/>
          <a:chOff x="0" y="0"/>
          <a:chExt cx="0" cy="0"/>
        </a:xfrm>
      </p:grpSpPr>
      <p:sp>
        <p:nvSpPr>
          <p:cNvPr id="193" name="Google Shape;193;p72"/>
          <p:cNvSpPr txBox="1"/>
          <p:nvPr>
            <p:ph type="title"/>
          </p:nvPr>
        </p:nvSpPr>
        <p:spPr>
          <a:xfrm>
            <a:off x="838200" y="715787"/>
            <a:ext cx="8929255"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4" name="Google Shape;194;p72"/>
          <p:cNvSpPr/>
          <p:nvPr>
            <p:ph idx="2" type="chart"/>
          </p:nvPr>
        </p:nvSpPr>
        <p:spPr>
          <a:xfrm>
            <a:off x="838200" y="2156460"/>
            <a:ext cx="5010150" cy="395605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rtl="0" algn="l">
              <a:lnSpc>
                <a:spcPct val="90000"/>
              </a:lnSpc>
              <a:spcBef>
                <a:spcPts val="5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2pPr>
            <a:lvl3pPr lvl="2" marR="0" rtl="0" algn="l">
              <a:lnSpc>
                <a:spcPct val="90000"/>
              </a:lnSpc>
              <a:spcBef>
                <a:spcPts val="500"/>
              </a:spcBef>
              <a:spcAft>
                <a:spcPts val="0"/>
              </a:spcAft>
              <a:buClr>
                <a:srgbClr val="7F7F7F"/>
              </a:buClr>
              <a:buSzPts val="1800"/>
              <a:buFont typeface="Arial"/>
              <a:buNone/>
              <a:defRPr b="0" i="0" sz="1800" u="none" cap="none" strike="noStrike">
                <a:solidFill>
                  <a:srgbClr val="7F7F7F"/>
                </a:solidFill>
                <a:latin typeface="Arial"/>
                <a:ea typeface="Arial"/>
                <a:cs typeface="Arial"/>
                <a:sym typeface="Arial"/>
              </a:defRPr>
            </a:lvl3pPr>
            <a:lvl4pPr lvl="3" marR="0" rtl="0" algn="l">
              <a:lnSpc>
                <a:spcPct val="90000"/>
              </a:lnSpc>
              <a:spcBef>
                <a:spcPts val="500"/>
              </a:spcBef>
              <a:spcAft>
                <a:spcPts val="0"/>
              </a:spcAft>
              <a:buClr>
                <a:srgbClr val="7F7F7F"/>
              </a:buClr>
              <a:buSzPts val="1600"/>
              <a:buFont typeface="Arial"/>
              <a:buNone/>
              <a:defRPr b="0" i="0" sz="1600" u="none" cap="none" strike="noStrike">
                <a:solidFill>
                  <a:srgbClr val="7F7F7F"/>
                </a:solidFill>
                <a:latin typeface="Arial"/>
                <a:ea typeface="Arial"/>
                <a:cs typeface="Arial"/>
                <a:sym typeface="Arial"/>
              </a:defRPr>
            </a:lvl4pPr>
            <a:lvl5pPr lvl="4" marR="0" rtl="0" algn="l">
              <a:lnSpc>
                <a:spcPct val="90000"/>
              </a:lnSpc>
              <a:spcBef>
                <a:spcPts val="500"/>
              </a:spcBef>
              <a:spcAft>
                <a:spcPts val="0"/>
              </a:spcAft>
              <a:buClr>
                <a:srgbClr val="7F7F7F"/>
              </a:buClr>
              <a:buSzPts val="1600"/>
              <a:buFont typeface="Arial"/>
              <a:buNone/>
              <a:defRPr b="0" i="0" sz="1600" u="none" cap="none" strike="noStrike">
                <a:solidFill>
                  <a:srgbClr val="7F7F7F"/>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95" name="Google Shape;195;p72"/>
          <p:cNvSpPr/>
          <p:nvPr>
            <p:ph idx="3" type="chart"/>
          </p:nvPr>
        </p:nvSpPr>
        <p:spPr>
          <a:xfrm>
            <a:off x="6172511" y="2156460"/>
            <a:ext cx="5010150" cy="395605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rtl="0" algn="l">
              <a:lnSpc>
                <a:spcPct val="90000"/>
              </a:lnSpc>
              <a:spcBef>
                <a:spcPts val="5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2pPr>
            <a:lvl3pPr lvl="2" marR="0" rtl="0" algn="l">
              <a:lnSpc>
                <a:spcPct val="90000"/>
              </a:lnSpc>
              <a:spcBef>
                <a:spcPts val="500"/>
              </a:spcBef>
              <a:spcAft>
                <a:spcPts val="0"/>
              </a:spcAft>
              <a:buClr>
                <a:srgbClr val="7F7F7F"/>
              </a:buClr>
              <a:buSzPts val="1800"/>
              <a:buFont typeface="Arial"/>
              <a:buNone/>
              <a:defRPr b="0" i="0" sz="1800" u="none" cap="none" strike="noStrike">
                <a:solidFill>
                  <a:srgbClr val="7F7F7F"/>
                </a:solidFill>
                <a:latin typeface="Arial"/>
                <a:ea typeface="Arial"/>
                <a:cs typeface="Arial"/>
                <a:sym typeface="Arial"/>
              </a:defRPr>
            </a:lvl3pPr>
            <a:lvl4pPr lvl="3" marR="0" rtl="0" algn="l">
              <a:lnSpc>
                <a:spcPct val="90000"/>
              </a:lnSpc>
              <a:spcBef>
                <a:spcPts val="500"/>
              </a:spcBef>
              <a:spcAft>
                <a:spcPts val="0"/>
              </a:spcAft>
              <a:buClr>
                <a:srgbClr val="7F7F7F"/>
              </a:buClr>
              <a:buSzPts val="1600"/>
              <a:buFont typeface="Arial"/>
              <a:buNone/>
              <a:defRPr b="0" i="0" sz="1600" u="none" cap="none" strike="noStrike">
                <a:solidFill>
                  <a:srgbClr val="7F7F7F"/>
                </a:solidFill>
                <a:latin typeface="Arial"/>
                <a:ea typeface="Arial"/>
                <a:cs typeface="Arial"/>
                <a:sym typeface="Arial"/>
              </a:defRPr>
            </a:lvl4pPr>
            <a:lvl5pPr lvl="4" marR="0" rtl="0" algn="l">
              <a:lnSpc>
                <a:spcPct val="90000"/>
              </a:lnSpc>
              <a:spcBef>
                <a:spcPts val="500"/>
              </a:spcBef>
              <a:spcAft>
                <a:spcPts val="0"/>
              </a:spcAft>
              <a:buClr>
                <a:srgbClr val="7F7F7F"/>
              </a:buClr>
              <a:buSzPts val="1600"/>
              <a:buFont typeface="Arial"/>
              <a:buNone/>
              <a:defRPr b="0" i="0" sz="1600" u="none" cap="none" strike="noStrike">
                <a:solidFill>
                  <a:srgbClr val="7F7F7F"/>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27" name="Shape 27"/>
        <p:cNvGrpSpPr/>
        <p:nvPr/>
      </p:nvGrpSpPr>
      <p:grpSpPr>
        <a:xfrm>
          <a:off x="0" y="0"/>
          <a:ext cx="0" cy="0"/>
          <a:chOff x="0" y="0"/>
          <a:chExt cx="0" cy="0"/>
        </a:xfrm>
      </p:grpSpPr>
      <p:sp>
        <p:nvSpPr>
          <p:cNvPr id="28" name="Google Shape;28;p82"/>
          <p:cNvSpPr/>
          <p:nvPr>
            <p:ph idx="2" type="pic"/>
          </p:nvPr>
        </p:nvSpPr>
        <p:spPr>
          <a:xfrm>
            <a:off x="0" y="0"/>
            <a:ext cx="4640580" cy="6858000"/>
          </a:xfrm>
          <a:prstGeom prst="rect">
            <a:avLst/>
          </a:prstGeom>
          <a:noFill/>
          <a:ln>
            <a:noFill/>
          </a:ln>
        </p:spPr>
      </p:sp>
      <p:sp>
        <p:nvSpPr>
          <p:cNvPr id="29" name="Google Shape;29;p82"/>
          <p:cNvSpPr txBox="1"/>
          <p:nvPr>
            <p:ph type="title"/>
          </p:nvPr>
        </p:nvSpPr>
        <p:spPr>
          <a:xfrm>
            <a:off x="6054725" y="1889760"/>
            <a:ext cx="5483860" cy="83312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82"/>
          <p:cNvSpPr txBox="1"/>
          <p:nvPr>
            <p:ph idx="1" type="body"/>
          </p:nvPr>
        </p:nvSpPr>
        <p:spPr>
          <a:xfrm>
            <a:off x="6055360" y="3024493"/>
            <a:ext cx="5483225" cy="3345510"/>
          </a:xfrm>
          <a:prstGeom prst="rect">
            <a:avLst/>
          </a:prstGeom>
          <a:noFill/>
          <a:ln>
            <a:noFill/>
          </a:ln>
        </p:spPr>
        <p:txBody>
          <a:bodyPr anchorCtr="0" anchor="t" bIns="45700" lIns="91425" spcFirstLastPara="1" rIns="91425" wrap="square" tIns="45700">
            <a:normAutofit/>
          </a:bodyPr>
          <a:lstStyle>
            <a:lvl1pPr indent="-365760" lvl="0" marL="457200" marR="0" algn="l">
              <a:lnSpc>
                <a:spcPct val="90000"/>
              </a:lnSpc>
              <a:spcBef>
                <a:spcPts val="1000"/>
              </a:spcBef>
              <a:spcAft>
                <a:spcPts val="0"/>
              </a:spcAft>
              <a:buClr>
                <a:schemeClr val="lt1"/>
              </a:buClr>
              <a:buSzPts val="2160"/>
              <a:buFont typeface="Arial"/>
              <a:buAutoNum type="arabicPeriod"/>
              <a:defRPr/>
            </a:lvl1pPr>
            <a:lvl2pPr indent="-228600" lvl="1" marL="914400" algn="l">
              <a:lnSpc>
                <a:spcPct val="90000"/>
              </a:lnSpc>
              <a:spcBef>
                <a:spcPts val="500"/>
              </a:spcBef>
              <a:spcAft>
                <a:spcPts val="0"/>
              </a:spcAft>
              <a:buClr>
                <a:srgbClr val="3D001D"/>
              </a:buClr>
              <a:buSzPts val="1800"/>
              <a:buNone/>
              <a:defRPr/>
            </a:lvl2pPr>
            <a:lvl3pPr indent="-228600" lvl="2" marL="1371600" algn="l">
              <a:lnSpc>
                <a:spcPct val="90000"/>
              </a:lnSpc>
              <a:spcBef>
                <a:spcPts val="500"/>
              </a:spcBef>
              <a:spcAft>
                <a:spcPts val="0"/>
              </a:spcAft>
              <a:buClr>
                <a:srgbClr val="3D001D"/>
              </a:buClr>
              <a:buSzPts val="1800"/>
              <a:buNone/>
              <a:defRPr/>
            </a:lvl3pPr>
            <a:lvl4pPr indent="-228600" lvl="3" marL="1828800" algn="l">
              <a:lnSpc>
                <a:spcPct val="90000"/>
              </a:lnSpc>
              <a:spcBef>
                <a:spcPts val="500"/>
              </a:spcBef>
              <a:spcAft>
                <a:spcPts val="0"/>
              </a:spcAft>
              <a:buClr>
                <a:srgbClr val="3D001D"/>
              </a:buClr>
              <a:buSzPts val="1800"/>
              <a:buNone/>
              <a:defRPr/>
            </a:lvl4pPr>
            <a:lvl5pPr indent="-228600" lvl="4" marL="2286000" algn="l">
              <a:lnSpc>
                <a:spcPct val="90000"/>
              </a:lnSpc>
              <a:spcBef>
                <a:spcPts val="500"/>
              </a:spcBef>
              <a:spcAft>
                <a:spcPts val="0"/>
              </a:spcAft>
              <a:buClr>
                <a:srgbClr val="3D001D"/>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2">
  <p:cSld name="Chart 2">
    <p:spTree>
      <p:nvGrpSpPr>
        <p:cNvPr id="196" name="Shape 196"/>
        <p:cNvGrpSpPr/>
        <p:nvPr/>
      </p:nvGrpSpPr>
      <p:grpSpPr>
        <a:xfrm>
          <a:off x="0" y="0"/>
          <a:ext cx="0" cy="0"/>
          <a:chOff x="0" y="0"/>
          <a:chExt cx="0" cy="0"/>
        </a:xfrm>
      </p:grpSpPr>
      <p:sp>
        <p:nvSpPr>
          <p:cNvPr id="197" name="Google Shape;197;p73"/>
          <p:cNvSpPr txBox="1"/>
          <p:nvPr>
            <p:ph type="title"/>
          </p:nvPr>
        </p:nvSpPr>
        <p:spPr>
          <a:xfrm>
            <a:off x="838200" y="715787"/>
            <a:ext cx="8929255"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8" name="Google Shape;198;p73"/>
          <p:cNvSpPr/>
          <p:nvPr>
            <p:ph idx="2" type="chart"/>
          </p:nvPr>
        </p:nvSpPr>
        <p:spPr>
          <a:xfrm>
            <a:off x="838200" y="2156460"/>
            <a:ext cx="9561513" cy="401955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rtl="0" algn="l">
              <a:lnSpc>
                <a:spcPct val="90000"/>
              </a:lnSpc>
              <a:spcBef>
                <a:spcPts val="5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2pPr>
            <a:lvl3pPr lvl="2" marR="0" rtl="0" algn="l">
              <a:lnSpc>
                <a:spcPct val="90000"/>
              </a:lnSpc>
              <a:spcBef>
                <a:spcPts val="500"/>
              </a:spcBef>
              <a:spcAft>
                <a:spcPts val="0"/>
              </a:spcAft>
              <a:buClr>
                <a:srgbClr val="7F7F7F"/>
              </a:buClr>
              <a:buSzPts val="1800"/>
              <a:buFont typeface="Arial"/>
              <a:buNone/>
              <a:defRPr b="0" i="0" sz="1800" u="none" cap="none" strike="noStrike">
                <a:solidFill>
                  <a:srgbClr val="7F7F7F"/>
                </a:solidFill>
                <a:latin typeface="Arial"/>
                <a:ea typeface="Arial"/>
                <a:cs typeface="Arial"/>
                <a:sym typeface="Arial"/>
              </a:defRPr>
            </a:lvl3pPr>
            <a:lvl4pPr lvl="3" marR="0" rtl="0" algn="l">
              <a:lnSpc>
                <a:spcPct val="90000"/>
              </a:lnSpc>
              <a:spcBef>
                <a:spcPts val="500"/>
              </a:spcBef>
              <a:spcAft>
                <a:spcPts val="0"/>
              </a:spcAft>
              <a:buClr>
                <a:srgbClr val="7F7F7F"/>
              </a:buClr>
              <a:buSzPts val="1600"/>
              <a:buFont typeface="Arial"/>
              <a:buNone/>
              <a:defRPr b="0" i="0" sz="1600" u="none" cap="none" strike="noStrike">
                <a:solidFill>
                  <a:srgbClr val="7F7F7F"/>
                </a:solidFill>
                <a:latin typeface="Arial"/>
                <a:ea typeface="Arial"/>
                <a:cs typeface="Arial"/>
                <a:sym typeface="Arial"/>
              </a:defRPr>
            </a:lvl4pPr>
            <a:lvl5pPr lvl="4" marR="0" rtl="0" algn="l">
              <a:lnSpc>
                <a:spcPct val="90000"/>
              </a:lnSpc>
              <a:spcBef>
                <a:spcPts val="500"/>
              </a:spcBef>
              <a:spcAft>
                <a:spcPts val="0"/>
              </a:spcAft>
              <a:buClr>
                <a:srgbClr val="7F7F7F"/>
              </a:buClr>
              <a:buSzPts val="1600"/>
              <a:buFont typeface="Arial"/>
              <a:buNone/>
              <a:defRPr b="0" i="0" sz="1600" u="none" cap="none" strike="noStrike">
                <a:solidFill>
                  <a:srgbClr val="7F7F7F"/>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ructure">
  <p:cSld name="Structure">
    <p:spTree>
      <p:nvGrpSpPr>
        <p:cNvPr id="199" name="Shape 199"/>
        <p:cNvGrpSpPr/>
        <p:nvPr/>
      </p:nvGrpSpPr>
      <p:grpSpPr>
        <a:xfrm>
          <a:off x="0" y="0"/>
          <a:ext cx="0" cy="0"/>
          <a:chOff x="0" y="0"/>
          <a:chExt cx="0" cy="0"/>
        </a:xfrm>
      </p:grpSpPr>
      <p:sp>
        <p:nvSpPr>
          <p:cNvPr id="200" name="Google Shape;200;p74"/>
          <p:cNvSpPr txBox="1"/>
          <p:nvPr>
            <p:ph type="title"/>
          </p:nvPr>
        </p:nvSpPr>
        <p:spPr>
          <a:xfrm>
            <a:off x="838200" y="715787"/>
            <a:ext cx="8929255"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1" name="Google Shape;201;p74"/>
          <p:cNvSpPr/>
          <p:nvPr>
            <p:ph idx="2" type="dgm"/>
          </p:nvPr>
        </p:nvSpPr>
        <p:spPr>
          <a:xfrm>
            <a:off x="838200" y="2041525"/>
            <a:ext cx="8929688" cy="40687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rtl="0" algn="l">
              <a:lnSpc>
                <a:spcPct val="90000"/>
              </a:lnSpc>
              <a:spcBef>
                <a:spcPts val="5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2pPr>
            <a:lvl3pPr lvl="2" marR="0" rtl="0" algn="l">
              <a:lnSpc>
                <a:spcPct val="90000"/>
              </a:lnSpc>
              <a:spcBef>
                <a:spcPts val="500"/>
              </a:spcBef>
              <a:spcAft>
                <a:spcPts val="0"/>
              </a:spcAft>
              <a:buClr>
                <a:srgbClr val="7F7F7F"/>
              </a:buClr>
              <a:buSzPts val="1800"/>
              <a:buFont typeface="Arial"/>
              <a:buNone/>
              <a:defRPr b="0" i="0" sz="1800" u="none" cap="none" strike="noStrike">
                <a:solidFill>
                  <a:srgbClr val="7F7F7F"/>
                </a:solidFill>
                <a:latin typeface="Arial"/>
                <a:ea typeface="Arial"/>
                <a:cs typeface="Arial"/>
                <a:sym typeface="Arial"/>
              </a:defRPr>
            </a:lvl3pPr>
            <a:lvl4pPr lvl="3" marR="0" rtl="0" algn="l">
              <a:lnSpc>
                <a:spcPct val="90000"/>
              </a:lnSpc>
              <a:spcBef>
                <a:spcPts val="500"/>
              </a:spcBef>
              <a:spcAft>
                <a:spcPts val="0"/>
              </a:spcAft>
              <a:buClr>
                <a:srgbClr val="7F7F7F"/>
              </a:buClr>
              <a:buSzPts val="1600"/>
              <a:buFont typeface="Arial"/>
              <a:buNone/>
              <a:defRPr b="0" i="0" sz="1600" u="none" cap="none" strike="noStrike">
                <a:solidFill>
                  <a:srgbClr val="7F7F7F"/>
                </a:solidFill>
                <a:latin typeface="Arial"/>
                <a:ea typeface="Arial"/>
                <a:cs typeface="Arial"/>
                <a:sym typeface="Arial"/>
              </a:defRPr>
            </a:lvl4pPr>
            <a:lvl5pPr lvl="4" marR="0" rtl="0" algn="l">
              <a:lnSpc>
                <a:spcPct val="90000"/>
              </a:lnSpc>
              <a:spcBef>
                <a:spcPts val="500"/>
              </a:spcBef>
              <a:spcAft>
                <a:spcPts val="0"/>
              </a:spcAft>
              <a:buClr>
                <a:srgbClr val="7F7F7F"/>
              </a:buClr>
              <a:buSzPts val="1600"/>
              <a:buFont typeface="Arial"/>
              <a:buNone/>
              <a:defRPr b="0" i="0" sz="1600" u="none" cap="none" strike="noStrike">
                <a:solidFill>
                  <a:srgbClr val="7F7F7F"/>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cSld name="Table">
    <p:spTree>
      <p:nvGrpSpPr>
        <p:cNvPr id="202" name="Shape 202"/>
        <p:cNvGrpSpPr/>
        <p:nvPr/>
      </p:nvGrpSpPr>
      <p:grpSpPr>
        <a:xfrm>
          <a:off x="0" y="0"/>
          <a:ext cx="0" cy="0"/>
          <a:chOff x="0" y="0"/>
          <a:chExt cx="0" cy="0"/>
        </a:xfrm>
      </p:grpSpPr>
      <p:sp>
        <p:nvSpPr>
          <p:cNvPr id="203" name="Google Shape;203;p75"/>
          <p:cNvSpPr txBox="1"/>
          <p:nvPr>
            <p:ph type="title"/>
          </p:nvPr>
        </p:nvSpPr>
        <p:spPr>
          <a:xfrm>
            <a:off x="838200" y="715787"/>
            <a:ext cx="8929255"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howMasterSp="0">
  <p:cSld name="Picture">
    <p:spTree>
      <p:nvGrpSpPr>
        <p:cNvPr id="204" name="Shape 204"/>
        <p:cNvGrpSpPr/>
        <p:nvPr/>
      </p:nvGrpSpPr>
      <p:grpSpPr>
        <a:xfrm>
          <a:off x="0" y="0"/>
          <a:ext cx="0" cy="0"/>
          <a:chOff x="0" y="0"/>
          <a:chExt cx="0" cy="0"/>
        </a:xfrm>
      </p:grpSpPr>
      <p:sp>
        <p:nvSpPr>
          <p:cNvPr id="205" name="Google Shape;205;p76"/>
          <p:cNvSpPr/>
          <p:nvPr>
            <p:ph idx="2" type="pic"/>
          </p:nvPr>
        </p:nvSpPr>
        <p:spPr>
          <a:xfrm>
            <a:off x="0" y="0"/>
            <a:ext cx="12192000" cy="685800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collage" showMasterSp="0">
  <p:cSld name="Picture collage">
    <p:spTree>
      <p:nvGrpSpPr>
        <p:cNvPr id="206" name="Shape 206"/>
        <p:cNvGrpSpPr/>
        <p:nvPr/>
      </p:nvGrpSpPr>
      <p:grpSpPr>
        <a:xfrm>
          <a:off x="0" y="0"/>
          <a:ext cx="0" cy="0"/>
          <a:chOff x="0" y="0"/>
          <a:chExt cx="0" cy="0"/>
        </a:xfrm>
      </p:grpSpPr>
      <p:sp>
        <p:nvSpPr>
          <p:cNvPr id="207" name="Google Shape;207;p77"/>
          <p:cNvSpPr/>
          <p:nvPr>
            <p:ph idx="2" type="pic"/>
          </p:nvPr>
        </p:nvSpPr>
        <p:spPr>
          <a:xfrm>
            <a:off x="0" y="0"/>
            <a:ext cx="6096000" cy="6850063"/>
          </a:xfrm>
          <a:prstGeom prst="rect">
            <a:avLst/>
          </a:prstGeom>
          <a:noFill/>
          <a:ln>
            <a:noFill/>
          </a:ln>
        </p:spPr>
      </p:sp>
      <p:sp>
        <p:nvSpPr>
          <p:cNvPr id="208" name="Google Shape;208;p77"/>
          <p:cNvSpPr/>
          <p:nvPr>
            <p:ph idx="3" type="pic"/>
          </p:nvPr>
        </p:nvSpPr>
        <p:spPr>
          <a:xfrm>
            <a:off x="6096000" y="2276475"/>
            <a:ext cx="6096000" cy="4573588"/>
          </a:xfrm>
          <a:prstGeom prst="rect">
            <a:avLst/>
          </a:prstGeom>
          <a:noFill/>
          <a:ln>
            <a:noFill/>
          </a:ln>
        </p:spPr>
      </p:sp>
      <p:sp>
        <p:nvSpPr>
          <p:cNvPr id="209" name="Google Shape;209;p77"/>
          <p:cNvSpPr/>
          <p:nvPr>
            <p:ph idx="4" type="pic"/>
          </p:nvPr>
        </p:nvSpPr>
        <p:spPr>
          <a:xfrm>
            <a:off x="6096000" y="0"/>
            <a:ext cx="6096000" cy="2276475"/>
          </a:xfrm>
          <a:prstGeom prst="rect">
            <a:avLst/>
          </a:prstGeom>
          <a:no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collage" showMasterSp="0">
  <p:cSld name="Content collage">
    <p:spTree>
      <p:nvGrpSpPr>
        <p:cNvPr id="210" name="Shape 210"/>
        <p:cNvGrpSpPr/>
        <p:nvPr/>
      </p:nvGrpSpPr>
      <p:grpSpPr>
        <a:xfrm>
          <a:off x="0" y="0"/>
          <a:ext cx="0" cy="0"/>
          <a:chOff x="0" y="0"/>
          <a:chExt cx="0" cy="0"/>
        </a:xfrm>
      </p:grpSpPr>
      <p:sp>
        <p:nvSpPr>
          <p:cNvPr id="211" name="Google Shape;211;p78"/>
          <p:cNvSpPr/>
          <p:nvPr>
            <p:ph idx="2" type="pic"/>
          </p:nvPr>
        </p:nvSpPr>
        <p:spPr>
          <a:xfrm>
            <a:off x="0" y="0"/>
            <a:ext cx="6096000" cy="6850063"/>
          </a:xfrm>
          <a:prstGeom prst="rect">
            <a:avLst/>
          </a:prstGeom>
          <a:noFill/>
          <a:ln>
            <a:noFill/>
          </a:ln>
        </p:spPr>
      </p:sp>
      <p:sp>
        <p:nvSpPr>
          <p:cNvPr id="212" name="Google Shape;212;p78"/>
          <p:cNvSpPr/>
          <p:nvPr>
            <p:ph idx="3" type="pic"/>
          </p:nvPr>
        </p:nvSpPr>
        <p:spPr>
          <a:xfrm>
            <a:off x="6096000" y="2276475"/>
            <a:ext cx="6096000" cy="4573588"/>
          </a:xfrm>
          <a:prstGeom prst="rect">
            <a:avLst/>
          </a:prstGeom>
          <a:noFill/>
          <a:ln>
            <a:noFill/>
          </a:ln>
        </p:spPr>
      </p:sp>
      <p:sp>
        <p:nvSpPr>
          <p:cNvPr id="213" name="Google Shape;213;p78"/>
          <p:cNvSpPr txBox="1"/>
          <p:nvPr>
            <p:ph idx="1" type="body"/>
          </p:nvPr>
        </p:nvSpPr>
        <p:spPr>
          <a:xfrm>
            <a:off x="6423660" y="320041"/>
            <a:ext cx="5394960" cy="169164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1800"/>
              <a:buNone/>
              <a:defRPr/>
            </a:lvl1pPr>
            <a:lvl2pPr indent="-228600" lvl="1" marL="914400" algn="l">
              <a:lnSpc>
                <a:spcPct val="90000"/>
              </a:lnSpc>
              <a:spcBef>
                <a:spcPts val="500"/>
              </a:spcBef>
              <a:spcAft>
                <a:spcPts val="0"/>
              </a:spcAft>
              <a:buClr>
                <a:srgbClr val="7F7F7F"/>
              </a:buClr>
              <a:buSzPts val="1800"/>
              <a:buNone/>
              <a:defRPr/>
            </a:lvl2pPr>
            <a:lvl3pPr indent="-228600" lvl="2" marL="1371600" algn="l">
              <a:lnSpc>
                <a:spcPct val="90000"/>
              </a:lnSpc>
              <a:spcBef>
                <a:spcPts val="500"/>
              </a:spcBef>
              <a:spcAft>
                <a:spcPts val="0"/>
              </a:spcAft>
              <a:buClr>
                <a:srgbClr val="7F7F7F"/>
              </a:buClr>
              <a:buSzPts val="1800"/>
              <a:buNone/>
              <a:defRPr/>
            </a:lvl3pPr>
            <a:lvl4pPr indent="-228600" lvl="3" marL="1828800" algn="l">
              <a:lnSpc>
                <a:spcPct val="90000"/>
              </a:lnSpc>
              <a:spcBef>
                <a:spcPts val="500"/>
              </a:spcBef>
              <a:spcAft>
                <a:spcPts val="0"/>
              </a:spcAft>
              <a:buClr>
                <a:srgbClr val="7F7F7F"/>
              </a:buClr>
              <a:buSzPts val="1800"/>
              <a:buNone/>
              <a:defRPr/>
            </a:lvl4pPr>
            <a:lvl5pPr indent="-228600" lvl="4" marL="2286000" algn="l">
              <a:lnSpc>
                <a:spcPct val="90000"/>
              </a:lnSpc>
              <a:spcBef>
                <a:spcPts val="500"/>
              </a:spcBef>
              <a:spcAft>
                <a:spcPts val="0"/>
              </a:spcAft>
              <a:buClr>
                <a:srgbClr val="7F7F7F"/>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s" showMasterSp="0">
  <p:cSld name="Contacts">
    <p:spTree>
      <p:nvGrpSpPr>
        <p:cNvPr id="214" name="Shape 214"/>
        <p:cNvGrpSpPr/>
        <p:nvPr/>
      </p:nvGrpSpPr>
      <p:grpSpPr>
        <a:xfrm>
          <a:off x="0" y="0"/>
          <a:ext cx="0" cy="0"/>
          <a:chOff x="0" y="0"/>
          <a:chExt cx="0" cy="0"/>
        </a:xfrm>
      </p:grpSpPr>
      <p:pic>
        <p:nvPicPr>
          <p:cNvPr id="215" name="Google Shape;215;p79"/>
          <p:cNvPicPr preferRelativeResize="0"/>
          <p:nvPr/>
        </p:nvPicPr>
        <p:blipFill rotWithShape="1">
          <a:blip r:embed="rId2">
            <a:alphaModFix/>
          </a:blip>
          <a:srcRect b="0" l="0" r="0" t="0"/>
          <a:stretch/>
        </p:blipFill>
        <p:spPr>
          <a:xfrm>
            <a:off x="496455" y="599441"/>
            <a:ext cx="2721271" cy="1162056"/>
          </a:xfrm>
          <a:prstGeom prst="rect">
            <a:avLst/>
          </a:prstGeom>
          <a:noFill/>
          <a:ln>
            <a:noFill/>
          </a:ln>
        </p:spPr>
      </p:pic>
      <p:sp>
        <p:nvSpPr>
          <p:cNvPr id="216" name="Google Shape;216;p79"/>
          <p:cNvSpPr txBox="1"/>
          <p:nvPr>
            <p:ph idx="1" type="body"/>
          </p:nvPr>
        </p:nvSpPr>
        <p:spPr>
          <a:xfrm>
            <a:off x="6389255" y="4279271"/>
            <a:ext cx="5394325" cy="203390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1800"/>
              <a:buNone/>
              <a:defRPr/>
            </a:lvl1pPr>
            <a:lvl2pPr indent="-228600" lvl="1" marL="914400" algn="l">
              <a:lnSpc>
                <a:spcPct val="90000"/>
              </a:lnSpc>
              <a:spcBef>
                <a:spcPts val="500"/>
              </a:spcBef>
              <a:spcAft>
                <a:spcPts val="0"/>
              </a:spcAft>
              <a:buClr>
                <a:srgbClr val="7F7F7F"/>
              </a:buClr>
              <a:buSzPts val="1800"/>
              <a:buNone/>
              <a:defRPr/>
            </a:lvl2pPr>
            <a:lvl3pPr indent="-228600" lvl="2" marL="1371600" algn="l">
              <a:lnSpc>
                <a:spcPct val="90000"/>
              </a:lnSpc>
              <a:spcBef>
                <a:spcPts val="500"/>
              </a:spcBef>
              <a:spcAft>
                <a:spcPts val="0"/>
              </a:spcAft>
              <a:buClr>
                <a:srgbClr val="7F7F7F"/>
              </a:buClr>
              <a:buSzPts val="1800"/>
              <a:buNone/>
              <a:defRPr/>
            </a:lvl3pPr>
            <a:lvl4pPr indent="-228600" lvl="3" marL="1828800" algn="l">
              <a:lnSpc>
                <a:spcPct val="90000"/>
              </a:lnSpc>
              <a:spcBef>
                <a:spcPts val="500"/>
              </a:spcBef>
              <a:spcAft>
                <a:spcPts val="0"/>
              </a:spcAft>
              <a:buClr>
                <a:srgbClr val="7F7F7F"/>
              </a:buClr>
              <a:buSzPts val="1800"/>
              <a:buNone/>
              <a:defRPr/>
            </a:lvl4pPr>
            <a:lvl5pPr indent="-228600" lvl="4" marL="2286000" algn="l">
              <a:lnSpc>
                <a:spcPct val="90000"/>
              </a:lnSpc>
              <a:spcBef>
                <a:spcPts val="500"/>
              </a:spcBef>
              <a:spcAft>
                <a:spcPts val="0"/>
              </a:spcAft>
              <a:buClr>
                <a:srgbClr val="7F7F7F"/>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7" name="Google Shape;217;p79"/>
          <p:cNvSpPr txBox="1"/>
          <p:nvPr>
            <p:ph type="ctrTitle"/>
          </p:nvPr>
        </p:nvSpPr>
        <p:spPr>
          <a:xfrm>
            <a:off x="6389255" y="3221287"/>
            <a:ext cx="5396345" cy="8331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8" name="Google Shape;218;p79"/>
          <p:cNvSpPr/>
          <p:nvPr/>
        </p:nvSpPr>
        <p:spPr>
          <a:xfrm>
            <a:off x="5849598" y="2855328"/>
            <a:ext cx="1692421" cy="14109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p:cSld name="Text slide">
    <p:spTree>
      <p:nvGrpSpPr>
        <p:cNvPr id="31" name="Shape 31"/>
        <p:cNvGrpSpPr/>
        <p:nvPr/>
      </p:nvGrpSpPr>
      <p:grpSpPr>
        <a:xfrm>
          <a:off x="0" y="0"/>
          <a:ext cx="0" cy="0"/>
          <a:chOff x="0" y="0"/>
          <a:chExt cx="0" cy="0"/>
        </a:xfrm>
      </p:grpSpPr>
      <p:sp>
        <p:nvSpPr>
          <p:cNvPr id="32" name="Google Shape;32;p83"/>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83"/>
          <p:cNvSpPr txBox="1"/>
          <p:nvPr>
            <p:ph idx="1" type="body"/>
          </p:nvPr>
        </p:nvSpPr>
        <p:spPr>
          <a:xfrm>
            <a:off x="838200" y="2512405"/>
            <a:ext cx="9053945" cy="35974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a:lvl1pPr>
            <a:lvl2pPr indent="-228600" lvl="1" marL="914400" algn="l">
              <a:lnSpc>
                <a:spcPct val="90000"/>
              </a:lnSpc>
              <a:spcBef>
                <a:spcPts val="500"/>
              </a:spcBef>
              <a:spcAft>
                <a:spcPts val="0"/>
              </a:spcAft>
              <a:buClr>
                <a:srgbClr val="3D001D"/>
              </a:buClr>
              <a:buSzPts val="1800"/>
              <a:buNone/>
              <a:defRPr/>
            </a:lvl2pPr>
            <a:lvl3pPr indent="-228600" lvl="2" marL="1371600" algn="l">
              <a:lnSpc>
                <a:spcPct val="90000"/>
              </a:lnSpc>
              <a:spcBef>
                <a:spcPts val="500"/>
              </a:spcBef>
              <a:spcAft>
                <a:spcPts val="0"/>
              </a:spcAft>
              <a:buClr>
                <a:srgbClr val="3D001D"/>
              </a:buClr>
              <a:buSzPts val="1800"/>
              <a:buNone/>
              <a:defRPr/>
            </a:lvl3pPr>
            <a:lvl4pPr indent="-228600" lvl="3" marL="1828800" algn="l">
              <a:lnSpc>
                <a:spcPct val="90000"/>
              </a:lnSpc>
              <a:spcBef>
                <a:spcPts val="500"/>
              </a:spcBef>
              <a:spcAft>
                <a:spcPts val="0"/>
              </a:spcAft>
              <a:buClr>
                <a:srgbClr val="3D001D"/>
              </a:buClr>
              <a:buSzPts val="1800"/>
              <a:buNone/>
              <a:defRPr/>
            </a:lvl4pPr>
            <a:lvl5pPr indent="-228600" lvl="4" marL="2286000" algn="l">
              <a:lnSpc>
                <a:spcPct val="90000"/>
              </a:lnSpc>
              <a:spcBef>
                <a:spcPts val="500"/>
              </a:spcBef>
              <a:spcAft>
                <a:spcPts val="0"/>
              </a:spcAft>
              <a:buClr>
                <a:srgbClr val="3D001D"/>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icture">
  <p:cSld name="Text and picture">
    <p:spTree>
      <p:nvGrpSpPr>
        <p:cNvPr id="34" name="Shape 34"/>
        <p:cNvGrpSpPr/>
        <p:nvPr/>
      </p:nvGrpSpPr>
      <p:grpSpPr>
        <a:xfrm>
          <a:off x="0" y="0"/>
          <a:ext cx="0" cy="0"/>
          <a:chOff x="0" y="0"/>
          <a:chExt cx="0" cy="0"/>
        </a:xfrm>
      </p:grpSpPr>
      <p:sp>
        <p:nvSpPr>
          <p:cNvPr id="35" name="Google Shape;35;p84"/>
          <p:cNvSpPr txBox="1"/>
          <p:nvPr>
            <p:ph type="title"/>
          </p:nvPr>
        </p:nvSpPr>
        <p:spPr>
          <a:xfrm>
            <a:off x="4176591" y="1392063"/>
            <a:ext cx="6796209" cy="121692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84"/>
          <p:cNvSpPr txBox="1"/>
          <p:nvPr>
            <p:ph idx="1" type="body"/>
          </p:nvPr>
        </p:nvSpPr>
        <p:spPr>
          <a:xfrm>
            <a:off x="4176568" y="2909455"/>
            <a:ext cx="6796088" cy="317889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000"/>
              <a:buNone/>
              <a:defRPr sz="2000"/>
            </a:lvl1pPr>
            <a:lvl2pPr indent="-228600" lvl="1" marL="914400" algn="l">
              <a:lnSpc>
                <a:spcPct val="90000"/>
              </a:lnSpc>
              <a:spcBef>
                <a:spcPts val="500"/>
              </a:spcBef>
              <a:spcAft>
                <a:spcPts val="0"/>
              </a:spcAft>
              <a:buClr>
                <a:srgbClr val="3D001D"/>
              </a:buClr>
              <a:buSzPts val="1800"/>
              <a:buNone/>
              <a:defRPr/>
            </a:lvl2pPr>
            <a:lvl3pPr indent="-228600" lvl="2" marL="1371600" algn="l">
              <a:lnSpc>
                <a:spcPct val="90000"/>
              </a:lnSpc>
              <a:spcBef>
                <a:spcPts val="500"/>
              </a:spcBef>
              <a:spcAft>
                <a:spcPts val="0"/>
              </a:spcAft>
              <a:buClr>
                <a:srgbClr val="3D001D"/>
              </a:buClr>
              <a:buSzPts val="1800"/>
              <a:buNone/>
              <a:defRPr/>
            </a:lvl3pPr>
            <a:lvl4pPr indent="-228600" lvl="3" marL="1828800" algn="l">
              <a:lnSpc>
                <a:spcPct val="90000"/>
              </a:lnSpc>
              <a:spcBef>
                <a:spcPts val="500"/>
              </a:spcBef>
              <a:spcAft>
                <a:spcPts val="0"/>
              </a:spcAft>
              <a:buClr>
                <a:srgbClr val="3D001D"/>
              </a:buClr>
              <a:buSzPts val="1800"/>
              <a:buNone/>
              <a:defRPr/>
            </a:lvl4pPr>
            <a:lvl5pPr indent="-228600" lvl="4" marL="2286000" algn="l">
              <a:lnSpc>
                <a:spcPct val="90000"/>
              </a:lnSpc>
              <a:spcBef>
                <a:spcPts val="500"/>
              </a:spcBef>
              <a:spcAft>
                <a:spcPts val="0"/>
              </a:spcAft>
              <a:buClr>
                <a:srgbClr val="3D001D"/>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7" name="Google Shape;37;p84"/>
          <p:cNvSpPr/>
          <p:nvPr>
            <p:ph idx="2" type="pic"/>
          </p:nvPr>
        </p:nvSpPr>
        <p:spPr>
          <a:xfrm>
            <a:off x="0" y="7938"/>
            <a:ext cx="3035300" cy="6842125"/>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spTree>
      <p:nvGrpSpPr>
        <p:cNvPr id="38" name="Shape 38"/>
        <p:cNvGrpSpPr/>
        <p:nvPr/>
      </p:nvGrpSpPr>
      <p:grpSpPr>
        <a:xfrm>
          <a:off x="0" y="0"/>
          <a:ext cx="0" cy="0"/>
          <a:chOff x="0" y="0"/>
          <a:chExt cx="0" cy="0"/>
        </a:xfrm>
      </p:grpSpPr>
      <p:pic>
        <p:nvPicPr>
          <p:cNvPr id="39" name="Google Shape;39;p85"/>
          <p:cNvPicPr preferRelativeResize="0"/>
          <p:nvPr/>
        </p:nvPicPr>
        <p:blipFill rotWithShape="1">
          <a:blip r:embed="rId2">
            <a:alphaModFix/>
          </a:blip>
          <a:srcRect b="0" l="0" r="0" t="0"/>
          <a:stretch/>
        </p:blipFill>
        <p:spPr>
          <a:xfrm>
            <a:off x="10163004" y="5893918"/>
            <a:ext cx="1104900" cy="495300"/>
          </a:xfrm>
          <a:prstGeom prst="rect">
            <a:avLst/>
          </a:prstGeom>
          <a:noFill/>
          <a:ln>
            <a:noFill/>
          </a:ln>
        </p:spPr>
      </p:pic>
      <p:sp>
        <p:nvSpPr>
          <p:cNvPr id="40" name="Google Shape;40;p85"/>
          <p:cNvSpPr txBox="1"/>
          <p:nvPr>
            <p:ph type="title"/>
          </p:nvPr>
        </p:nvSpPr>
        <p:spPr>
          <a:xfrm>
            <a:off x="1105870" y="1003148"/>
            <a:ext cx="5031696" cy="36576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85"/>
          <p:cNvSpPr/>
          <p:nvPr/>
        </p:nvSpPr>
        <p:spPr>
          <a:xfrm>
            <a:off x="576213" y="573364"/>
            <a:ext cx="1692421" cy="14109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showMasterSp="0">
  <p:cSld name="Section Header 2">
    <p:spTree>
      <p:nvGrpSpPr>
        <p:cNvPr id="42" name="Shape 42"/>
        <p:cNvGrpSpPr/>
        <p:nvPr/>
      </p:nvGrpSpPr>
      <p:grpSpPr>
        <a:xfrm>
          <a:off x="0" y="0"/>
          <a:ext cx="0" cy="0"/>
          <a:chOff x="0" y="0"/>
          <a:chExt cx="0" cy="0"/>
        </a:xfrm>
      </p:grpSpPr>
      <p:sp>
        <p:nvSpPr>
          <p:cNvPr id="43" name="Google Shape;43;p86"/>
          <p:cNvSpPr txBox="1"/>
          <p:nvPr>
            <p:ph idx="1" type="body"/>
          </p:nvPr>
        </p:nvSpPr>
        <p:spPr>
          <a:xfrm>
            <a:off x="9943144" y="4727407"/>
            <a:ext cx="1943100" cy="1765468"/>
          </a:xfrm>
          <a:prstGeom prst="rect">
            <a:avLst/>
          </a:prstGeom>
          <a:no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sz="96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rgbClr val="3D001D"/>
              </a:buClr>
              <a:buSzPts val="1800"/>
              <a:buNone/>
              <a:defRPr/>
            </a:lvl2pPr>
            <a:lvl3pPr indent="-228600" lvl="2" marL="1371600" algn="l">
              <a:lnSpc>
                <a:spcPct val="90000"/>
              </a:lnSpc>
              <a:spcBef>
                <a:spcPts val="500"/>
              </a:spcBef>
              <a:spcAft>
                <a:spcPts val="0"/>
              </a:spcAft>
              <a:buClr>
                <a:srgbClr val="3D001D"/>
              </a:buClr>
              <a:buSzPts val="1800"/>
              <a:buNone/>
              <a:defRPr/>
            </a:lvl3pPr>
            <a:lvl4pPr indent="-228600" lvl="3" marL="1828800" algn="l">
              <a:lnSpc>
                <a:spcPct val="90000"/>
              </a:lnSpc>
              <a:spcBef>
                <a:spcPts val="500"/>
              </a:spcBef>
              <a:spcAft>
                <a:spcPts val="0"/>
              </a:spcAft>
              <a:buClr>
                <a:srgbClr val="3D001D"/>
              </a:buClr>
              <a:buSzPts val="1800"/>
              <a:buNone/>
              <a:defRPr/>
            </a:lvl4pPr>
            <a:lvl5pPr indent="-228600" lvl="4" marL="2286000" algn="l">
              <a:lnSpc>
                <a:spcPct val="90000"/>
              </a:lnSpc>
              <a:spcBef>
                <a:spcPts val="500"/>
              </a:spcBef>
              <a:spcAft>
                <a:spcPts val="0"/>
              </a:spcAft>
              <a:buClr>
                <a:srgbClr val="3D001D"/>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4" name="Google Shape;44;p86"/>
          <p:cNvSpPr txBox="1"/>
          <p:nvPr>
            <p:ph type="title"/>
          </p:nvPr>
        </p:nvSpPr>
        <p:spPr>
          <a:xfrm>
            <a:off x="1105870" y="1003148"/>
            <a:ext cx="5031696" cy="36576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86"/>
          <p:cNvSpPr/>
          <p:nvPr/>
        </p:nvSpPr>
        <p:spPr>
          <a:xfrm>
            <a:off x="576213" y="573364"/>
            <a:ext cx="1692421" cy="14109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showMasterSp="0">
  <p:cSld name="Section Header 3">
    <p:spTree>
      <p:nvGrpSpPr>
        <p:cNvPr id="46" name="Shape 46"/>
        <p:cNvGrpSpPr/>
        <p:nvPr/>
      </p:nvGrpSpPr>
      <p:grpSpPr>
        <a:xfrm>
          <a:off x="0" y="0"/>
          <a:ext cx="0" cy="0"/>
          <a:chOff x="0" y="0"/>
          <a:chExt cx="0" cy="0"/>
        </a:xfrm>
      </p:grpSpPr>
      <p:sp>
        <p:nvSpPr>
          <p:cNvPr id="47" name="Google Shape;47;p87"/>
          <p:cNvSpPr/>
          <p:nvPr>
            <p:ph idx="2" type="pic"/>
          </p:nvPr>
        </p:nvSpPr>
        <p:spPr>
          <a:xfrm>
            <a:off x="0" y="0"/>
            <a:ext cx="12192000" cy="6858000"/>
          </a:xfrm>
          <a:prstGeom prst="rect">
            <a:avLst/>
          </a:prstGeom>
          <a:noFill/>
          <a:ln>
            <a:noFill/>
          </a:ln>
        </p:spPr>
      </p:sp>
      <p:sp>
        <p:nvSpPr>
          <p:cNvPr id="48" name="Google Shape;48;p87"/>
          <p:cNvSpPr txBox="1"/>
          <p:nvPr>
            <p:ph type="title"/>
          </p:nvPr>
        </p:nvSpPr>
        <p:spPr>
          <a:xfrm>
            <a:off x="1105870" y="1003148"/>
            <a:ext cx="5031696" cy="36576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87"/>
          <p:cNvSpPr/>
          <p:nvPr/>
        </p:nvSpPr>
        <p:spPr>
          <a:xfrm>
            <a:off x="576213" y="573364"/>
            <a:ext cx="1692421" cy="14109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5"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2.xml"/><Relationship Id="rId22" Type="http://schemas.openxmlformats.org/officeDocument/2006/relationships/slideLayout" Target="../slideLayouts/slideLayout44.xml"/><Relationship Id="rId21" Type="http://schemas.openxmlformats.org/officeDocument/2006/relationships/slideLayout" Target="../slideLayouts/slideLayout43.xml"/><Relationship Id="rId24" Type="http://schemas.openxmlformats.org/officeDocument/2006/relationships/slideLayout" Target="../slideLayouts/slideLayout46.xml"/><Relationship Id="rId23" Type="http://schemas.openxmlformats.org/officeDocument/2006/relationships/slideLayout" Target="../slideLayouts/slideLayout45.xml"/><Relationship Id="rId1" Type="http://schemas.openxmlformats.org/officeDocument/2006/relationships/image" Target="../media/image2.png"/><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25" Type="http://schemas.openxmlformats.org/officeDocument/2006/relationships/theme" Target="../theme/theme2.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5" Type="http://schemas.openxmlformats.org/officeDocument/2006/relationships/slideLayout" Target="../slideLayouts/slideLayout37.xml"/><Relationship Id="rId14" Type="http://schemas.openxmlformats.org/officeDocument/2006/relationships/slideLayout" Target="../slideLayouts/slideLayout36.xml"/><Relationship Id="rId17" Type="http://schemas.openxmlformats.org/officeDocument/2006/relationships/slideLayout" Target="../slideLayouts/slideLayout39.xml"/><Relationship Id="rId16" Type="http://schemas.openxmlformats.org/officeDocument/2006/relationships/slideLayout" Target="../slideLayouts/slideLayout38.xml"/><Relationship Id="rId19" Type="http://schemas.openxmlformats.org/officeDocument/2006/relationships/slideLayout" Target="../slideLayouts/slideLayout41.xml"/><Relationship Id="rId18"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pic>
        <p:nvPicPr>
          <p:cNvPr id="10" name="Google Shape;10;p54"/>
          <p:cNvPicPr preferRelativeResize="0"/>
          <p:nvPr/>
        </p:nvPicPr>
        <p:blipFill rotWithShape="1">
          <a:blip r:embed="rId1">
            <a:alphaModFix/>
          </a:blip>
          <a:srcRect b="0" l="0" r="0" t="0"/>
          <a:stretch/>
        </p:blipFill>
        <p:spPr>
          <a:xfrm>
            <a:off x="10163004" y="518720"/>
            <a:ext cx="1104900" cy="495300"/>
          </a:xfrm>
          <a:prstGeom prst="rect">
            <a:avLst/>
          </a:prstGeom>
          <a:noFill/>
          <a:ln>
            <a:noFill/>
          </a:ln>
        </p:spPr>
      </p:pic>
      <p:sp>
        <p:nvSpPr>
          <p:cNvPr id="11" name="Google Shape;11;p54"/>
          <p:cNvSpPr txBox="1"/>
          <p:nvPr>
            <p:ph type="title"/>
          </p:nvPr>
        </p:nvSpPr>
        <p:spPr>
          <a:xfrm>
            <a:off x="838200" y="715787"/>
            <a:ext cx="8929255" cy="13255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54"/>
          <p:cNvSpPr txBox="1"/>
          <p:nvPr>
            <p:ph idx="1" type="body"/>
          </p:nvPr>
        </p:nvSpPr>
        <p:spPr>
          <a:xfrm>
            <a:off x="838200" y="2276475"/>
            <a:ext cx="8929255" cy="314896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rgbClr val="3D001D"/>
              </a:buClr>
              <a:buSzPts val="2000"/>
              <a:buFont typeface="Arial"/>
              <a:buNone/>
              <a:defRPr b="0" i="0" sz="2000" u="none" cap="none" strike="noStrike">
                <a:solidFill>
                  <a:srgbClr val="3D001D"/>
                </a:solidFill>
                <a:latin typeface="Arial"/>
                <a:ea typeface="Arial"/>
                <a:cs typeface="Arial"/>
                <a:sym typeface="Arial"/>
              </a:defRPr>
            </a:lvl2pPr>
            <a:lvl3pPr indent="-228600" lvl="2" marL="1371600" marR="0" rtl="0" algn="l">
              <a:lnSpc>
                <a:spcPct val="90000"/>
              </a:lnSpc>
              <a:spcBef>
                <a:spcPts val="500"/>
              </a:spcBef>
              <a:spcAft>
                <a:spcPts val="0"/>
              </a:spcAft>
              <a:buClr>
                <a:srgbClr val="3D001D"/>
              </a:buClr>
              <a:buSzPts val="1800"/>
              <a:buFont typeface="Arial"/>
              <a:buNone/>
              <a:defRPr b="0" i="0" sz="1800" u="none" cap="none" strike="noStrike">
                <a:solidFill>
                  <a:srgbClr val="3D001D"/>
                </a:solidFill>
                <a:latin typeface="Arial"/>
                <a:ea typeface="Arial"/>
                <a:cs typeface="Arial"/>
                <a:sym typeface="Arial"/>
              </a:defRPr>
            </a:lvl3pPr>
            <a:lvl4pPr indent="-228600" lvl="3" marL="1828800" marR="0" rtl="0" algn="l">
              <a:lnSpc>
                <a:spcPct val="90000"/>
              </a:lnSpc>
              <a:spcBef>
                <a:spcPts val="500"/>
              </a:spcBef>
              <a:spcAft>
                <a:spcPts val="0"/>
              </a:spcAft>
              <a:buClr>
                <a:srgbClr val="3D001D"/>
              </a:buClr>
              <a:buSzPts val="1600"/>
              <a:buFont typeface="Arial"/>
              <a:buNone/>
              <a:defRPr b="0" i="0" sz="1600" u="none" cap="none" strike="noStrike">
                <a:solidFill>
                  <a:srgbClr val="3D001D"/>
                </a:solidFill>
                <a:latin typeface="Arial"/>
                <a:ea typeface="Arial"/>
                <a:cs typeface="Arial"/>
                <a:sym typeface="Arial"/>
              </a:defRPr>
            </a:lvl4pPr>
            <a:lvl5pPr indent="-228600" lvl="4" marL="2286000" marR="0" rtl="0" algn="l">
              <a:lnSpc>
                <a:spcPct val="90000"/>
              </a:lnSpc>
              <a:spcBef>
                <a:spcPts val="500"/>
              </a:spcBef>
              <a:spcAft>
                <a:spcPts val="0"/>
              </a:spcAft>
              <a:buClr>
                <a:srgbClr val="3D001D"/>
              </a:buClr>
              <a:buSzPts val="1600"/>
              <a:buFont typeface="Arial"/>
              <a:buNone/>
              <a:defRPr b="0" i="0" sz="1600" u="none" cap="none" strike="noStrike">
                <a:solidFill>
                  <a:srgbClr val="3D001D"/>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13" name="Google Shape;13;p54"/>
          <p:cNvSpPr txBox="1"/>
          <p:nvPr/>
        </p:nvSpPr>
        <p:spPr>
          <a:xfrm>
            <a:off x="6770747" y="6356350"/>
            <a:ext cx="3714374"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rgbClr val="3D001D"/>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5">
          <p15:clr>
            <a:srgbClr val="F26B43"/>
          </p15:clr>
        </p15:guide>
        <p15:guide id="2">
          <p15:clr>
            <a:srgbClr val="F26B43"/>
          </p15:clr>
        </p15:guide>
        <p15:guide id="3" pos="5768">
          <p15:clr>
            <a:srgbClr val="F26B43"/>
          </p15:clr>
        </p15:guide>
        <p15:guide id="4" pos="1912">
          <p15:clr>
            <a:srgbClr val="F26B43"/>
          </p15:clr>
        </p15:guide>
        <p15:guide id="5" pos="3840">
          <p15:clr>
            <a:srgbClr val="F26B43"/>
          </p15:clr>
        </p15:guide>
        <p15:guide id="6" pos="7680">
          <p15:clr>
            <a:srgbClr val="F26B43"/>
          </p15:clr>
        </p15:guide>
        <p15:guide id="7" orient="horz" pos="1434">
          <p15:clr>
            <a:srgbClr val="F26B43"/>
          </p15:clr>
        </p15:guide>
        <p15:guide id="8" orient="horz" pos="2886">
          <p15:clr>
            <a:srgbClr val="F26B43"/>
          </p15:clr>
        </p15:guide>
        <p15:guide id="9" orient="horz" pos="431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 name="Shape 114"/>
        <p:cNvGrpSpPr/>
        <p:nvPr/>
      </p:nvGrpSpPr>
      <p:grpSpPr>
        <a:xfrm>
          <a:off x="0" y="0"/>
          <a:ext cx="0" cy="0"/>
          <a:chOff x="0" y="0"/>
          <a:chExt cx="0" cy="0"/>
        </a:xfrm>
      </p:grpSpPr>
      <p:pic>
        <p:nvPicPr>
          <p:cNvPr id="115" name="Google Shape;115;p56"/>
          <p:cNvPicPr preferRelativeResize="0"/>
          <p:nvPr/>
        </p:nvPicPr>
        <p:blipFill rotWithShape="1">
          <a:blip r:embed="rId1">
            <a:alphaModFix/>
          </a:blip>
          <a:srcRect b="0" l="0" r="0" t="0"/>
          <a:stretch/>
        </p:blipFill>
        <p:spPr>
          <a:xfrm>
            <a:off x="10163004" y="521818"/>
            <a:ext cx="1104900" cy="495300"/>
          </a:xfrm>
          <a:prstGeom prst="rect">
            <a:avLst/>
          </a:prstGeom>
          <a:noFill/>
          <a:ln>
            <a:noFill/>
          </a:ln>
        </p:spPr>
      </p:pic>
      <p:sp>
        <p:nvSpPr>
          <p:cNvPr id="116" name="Google Shape;116;p56"/>
          <p:cNvSpPr txBox="1"/>
          <p:nvPr>
            <p:ph type="title"/>
          </p:nvPr>
        </p:nvSpPr>
        <p:spPr>
          <a:xfrm>
            <a:off x="838200" y="715787"/>
            <a:ext cx="8929255" cy="13255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1"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7" name="Google Shape;117;p56"/>
          <p:cNvSpPr txBox="1"/>
          <p:nvPr>
            <p:ph idx="1" type="body"/>
          </p:nvPr>
        </p:nvSpPr>
        <p:spPr>
          <a:xfrm>
            <a:off x="838200" y="2276475"/>
            <a:ext cx="8929255" cy="314896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indent="-228600" lvl="1" marL="914400" marR="0" rtl="0" algn="l">
              <a:lnSpc>
                <a:spcPct val="90000"/>
              </a:lnSpc>
              <a:spcBef>
                <a:spcPts val="5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2pPr>
            <a:lvl3pPr indent="-228600" lvl="2" marL="1371600" marR="0" rtl="0" algn="l">
              <a:lnSpc>
                <a:spcPct val="90000"/>
              </a:lnSpc>
              <a:spcBef>
                <a:spcPts val="500"/>
              </a:spcBef>
              <a:spcAft>
                <a:spcPts val="0"/>
              </a:spcAft>
              <a:buClr>
                <a:srgbClr val="7F7F7F"/>
              </a:buClr>
              <a:buSzPts val="1800"/>
              <a:buFont typeface="Arial"/>
              <a:buNone/>
              <a:defRPr b="0" i="0" sz="1800" u="none" cap="none" strike="noStrike">
                <a:solidFill>
                  <a:srgbClr val="7F7F7F"/>
                </a:solidFill>
                <a:latin typeface="Arial"/>
                <a:ea typeface="Arial"/>
                <a:cs typeface="Arial"/>
                <a:sym typeface="Arial"/>
              </a:defRPr>
            </a:lvl3pPr>
            <a:lvl4pPr indent="-228600" lvl="3" marL="1828800" marR="0" rtl="0" algn="l">
              <a:lnSpc>
                <a:spcPct val="90000"/>
              </a:lnSpc>
              <a:spcBef>
                <a:spcPts val="500"/>
              </a:spcBef>
              <a:spcAft>
                <a:spcPts val="0"/>
              </a:spcAft>
              <a:buClr>
                <a:srgbClr val="7F7F7F"/>
              </a:buClr>
              <a:buSzPts val="1600"/>
              <a:buFont typeface="Arial"/>
              <a:buNone/>
              <a:defRPr b="0" i="0" sz="1600" u="none" cap="none" strike="noStrike">
                <a:solidFill>
                  <a:srgbClr val="7F7F7F"/>
                </a:solidFill>
                <a:latin typeface="Arial"/>
                <a:ea typeface="Arial"/>
                <a:cs typeface="Arial"/>
                <a:sym typeface="Arial"/>
              </a:defRPr>
            </a:lvl4pPr>
            <a:lvl5pPr indent="-228600" lvl="4" marL="2286000" marR="0" rtl="0" algn="l">
              <a:lnSpc>
                <a:spcPct val="90000"/>
              </a:lnSpc>
              <a:spcBef>
                <a:spcPts val="500"/>
              </a:spcBef>
              <a:spcAft>
                <a:spcPts val="0"/>
              </a:spcAft>
              <a:buClr>
                <a:srgbClr val="7F7F7F"/>
              </a:buClr>
              <a:buSzPts val="1600"/>
              <a:buFont typeface="Arial"/>
              <a:buNone/>
              <a:defRPr b="0" i="0" sz="1600" u="none" cap="none" strike="noStrike">
                <a:solidFill>
                  <a:srgbClr val="7F7F7F"/>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8" name="Google Shape;118;p56"/>
          <p:cNvSpPr txBox="1"/>
          <p:nvPr/>
        </p:nvSpPr>
        <p:spPr>
          <a:xfrm>
            <a:off x="6770747" y="6356350"/>
            <a:ext cx="3714374"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rgbClr val="7F7F7F"/>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5">
          <p15:clr>
            <a:srgbClr val="F26B43"/>
          </p15:clr>
        </p15:guide>
        <p15:guide id="2">
          <p15:clr>
            <a:srgbClr val="F26B43"/>
          </p15:clr>
        </p15:guide>
        <p15:guide id="3" pos="5768">
          <p15:clr>
            <a:srgbClr val="F26B43"/>
          </p15:clr>
        </p15:guide>
        <p15:guide id="4" pos="1912">
          <p15:clr>
            <a:srgbClr val="F26B43"/>
          </p15:clr>
        </p15:guide>
        <p15:guide id="5" pos="3840">
          <p15:clr>
            <a:srgbClr val="F26B43"/>
          </p15:clr>
        </p15:guide>
        <p15:guide id="6" pos="7680">
          <p15:clr>
            <a:srgbClr val="F26B43"/>
          </p15:clr>
        </p15:guide>
        <p15:guide id="7" orient="horz" pos="1434">
          <p15:clr>
            <a:srgbClr val="F26B43"/>
          </p15:clr>
        </p15:guide>
        <p15:guide id="8" orient="horz" pos="2886">
          <p15:clr>
            <a:srgbClr val="F26B43"/>
          </p15:clr>
        </p15:guide>
        <p15:guide id="9" orient="horz" pos="431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8.xml"/><Relationship Id="rId3"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0.xml"/><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1.xml"/><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2.xml"/><Relationship Id="rId3"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3.xml"/><Relationship Id="rId3" Type="http://schemas.openxmlformats.org/officeDocument/2006/relationships/image" Target="../media/image27.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5.xml"/><Relationship Id="rId3" Type="http://schemas.openxmlformats.org/officeDocument/2006/relationships/image" Target="../media/image19.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7.xml"/><Relationship Id="rId3" Type="http://schemas.openxmlformats.org/officeDocument/2006/relationships/image" Target="../media/image18.pn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8.xml"/><Relationship Id="rId3"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0.xml"/><Relationship Id="rId3"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2.xml"/><Relationship Id="rId3"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3.xml"/><Relationship Id="rId3" Type="http://schemas.openxmlformats.org/officeDocument/2006/relationships/chart" Target="../charts/chart1.xml"/><Relationship Id="rId4" Type="http://schemas.openxmlformats.org/officeDocument/2006/relationships/chart" Target="../charts/char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6.xml"/><Relationship Id="rId3" Type="http://schemas.openxmlformats.org/officeDocument/2006/relationships/image" Target="../media/image2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9.xml"/><Relationship Id="rId3"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1.xml"/><Relationship Id="rId3" Type="http://schemas.openxmlformats.org/officeDocument/2006/relationships/hyperlink" Target="https://doi.org/10.1515/9783110876666" TargetMode="External"/><Relationship Id="rId4" Type="http://schemas.openxmlformats.org/officeDocument/2006/relationships/hyperlink" Target="https://doi.org/10.1093/acprof:oso/9780199297337.001.0001"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
          <p:cNvSpPr txBox="1"/>
          <p:nvPr>
            <p:ph type="ctrTitle"/>
          </p:nvPr>
        </p:nvSpPr>
        <p:spPr>
          <a:xfrm>
            <a:off x="1143001" y="4043088"/>
            <a:ext cx="10453256" cy="2305050"/>
          </a:xfrm>
          <a:prstGeom prst="rect">
            <a:avLst/>
          </a:prstGeom>
          <a:noFill/>
          <a:ln>
            <a:noFill/>
          </a:ln>
        </p:spPr>
        <p:txBody>
          <a:bodyPr anchorCtr="0" anchor="t" bIns="45700" lIns="91425" spcFirstLastPara="1" rIns="91425" wrap="square" tIns="45700">
            <a:noAutofit/>
          </a:bodyPr>
          <a:lstStyle/>
          <a:p>
            <a:pPr indent="457200" lvl="0" marL="0" rtl="0" algn="ctr">
              <a:lnSpc>
                <a:spcPct val="115000"/>
              </a:lnSpc>
              <a:spcBef>
                <a:spcPts val="0"/>
              </a:spcBef>
              <a:spcAft>
                <a:spcPts val="0"/>
              </a:spcAft>
              <a:buClr>
                <a:schemeClr val="lt1"/>
              </a:buClr>
              <a:buSzPts val="4000"/>
              <a:buFont typeface="Calibri"/>
              <a:buNone/>
            </a:pPr>
            <a:r>
              <a:rPr b="1" lang="en-US" sz="4000">
                <a:latin typeface="Calibri"/>
                <a:ea typeface="Calibri"/>
                <a:cs typeface="Calibri"/>
                <a:sym typeface="Calibri"/>
              </a:rPr>
              <a:t>BE perfects and grammaticalization in Bulgarian and Lithuanian: </a:t>
            </a:r>
            <a:br>
              <a:rPr lang="en-US" sz="4000">
                <a:latin typeface="Calibri"/>
                <a:ea typeface="Calibri"/>
                <a:cs typeface="Calibri"/>
                <a:sym typeface="Calibri"/>
              </a:rPr>
            </a:br>
            <a:r>
              <a:rPr b="1" lang="en-US" sz="4000">
                <a:latin typeface="Calibri"/>
                <a:ea typeface="Calibri"/>
                <a:cs typeface="Calibri"/>
                <a:sym typeface="Calibri"/>
              </a:rPr>
              <a:t>A study based on data from Facebook comments</a:t>
            </a:r>
            <a:br>
              <a:rPr lang="en-US" sz="5400"/>
            </a:br>
            <a:endParaRPr sz="5400"/>
          </a:p>
        </p:txBody>
      </p:sp>
      <p:sp>
        <p:nvSpPr>
          <p:cNvPr id="224" name="Google Shape;224;p1"/>
          <p:cNvSpPr txBox="1"/>
          <p:nvPr/>
        </p:nvSpPr>
        <p:spPr>
          <a:xfrm>
            <a:off x="6096001" y="844550"/>
            <a:ext cx="491490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lt1"/>
                </a:solidFill>
                <a:latin typeface="Arial"/>
                <a:ea typeface="Arial"/>
                <a:cs typeface="Arial"/>
                <a:sym typeface="Arial"/>
              </a:rPr>
              <a:t>Danguolė Kotryna Kapkan</a:t>
            </a:r>
            <a:endParaRPr/>
          </a:p>
          <a:p>
            <a:pPr indent="0" lvl="0" marL="0" marR="0" rtl="0" algn="ctr">
              <a:spcBef>
                <a:spcPts val="0"/>
              </a:spcBef>
              <a:spcAft>
                <a:spcPts val="0"/>
              </a:spcAft>
              <a:buNone/>
            </a:pPr>
            <a:r>
              <a:rPr b="0" i="0" lang="en-US" sz="1800" u="none" cap="none" strike="noStrike">
                <a:solidFill>
                  <a:schemeClr val="lt1"/>
                </a:solidFill>
                <a:latin typeface="Arial"/>
                <a:ea typeface="Arial"/>
                <a:cs typeface="Arial"/>
                <a:sym typeface="Arial"/>
              </a:rPr>
              <a:t>Academia Grammaticorum Salensis Vigesima</a:t>
            </a:r>
            <a:endParaRPr b="0" i="0" sz="18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rPr b="0" i="0" lang="en-US" sz="1800" u="none" cap="none" strike="noStrike">
                <a:solidFill>
                  <a:schemeClr val="lt1"/>
                </a:solidFill>
                <a:latin typeface="Arial"/>
                <a:ea typeface="Arial"/>
                <a:cs typeface="Arial"/>
                <a:sym typeface="Arial"/>
              </a:rPr>
              <a:t>2023-07-26</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0"/>
          <p:cNvSpPr txBox="1"/>
          <p:nvPr>
            <p:ph idx="1" type="body"/>
          </p:nvPr>
        </p:nvSpPr>
        <p:spPr>
          <a:xfrm>
            <a:off x="838200" y="2512405"/>
            <a:ext cx="9053945" cy="35974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F7F7F"/>
              </a:buClr>
              <a:buSzPts val="2000"/>
              <a:buNone/>
            </a:pPr>
            <a:r>
              <a:t/>
            </a:r>
            <a:endParaRPr/>
          </a:p>
        </p:txBody>
      </p:sp>
      <p:graphicFrame>
        <p:nvGraphicFramePr>
          <p:cNvPr id="281" name="Google Shape;281;p10"/>
          <p:cNvGraphicFramePr/>
          <p:nvPr/>
        </p:nvGraphicFramePr>
        <p:xfrm>
          <a:off x="410817" y="748145"/>
          <a:ext cx="3000000" cy="3000000"/>
        </p:xfrm>
        <a:graphic>
          <a:graphicData uri="http://schemas.openxmlformats.org/drawingml/2006/table">
            <a:tbl>
              <a:tblPr>
                <a:noFill/>
                <a:tableStyleId>{8F286349-7D1B-4B67-829F-7008619814E2}</a:tableStyleId>
              </a:tblPr>
              <a:tblGrid>
                <a:gridCol w="1578825"/>
                <a:gridCol w="1580925"/>
                <a:gridCol w="1580925"/>
                <a:gridCol w="1579875"/>
                <a:gridCol w="1579875"/>
                <a:gridCol w="1580925"/>
              </a:tblGrid>
              <a:tr h="214375">
                <a:tc gridSpan="2">
                  <a:txBody>
                    <a:bodyPr/>
                    <a:lstStyle/>
                    <a:p>
                      <a:pPr indent="0" lvl="0" marL="0" marR="0" rtl="0" algn="l">
                        <a:spcBef>
                          <a:spcPts val="0"/>
                        </a:spcBef>
                        <a:spcAft>
                          <a:spcPts val="0"/>
                        </a:spcAft>
                        <a:buNone/>
                      </a:pPr>
                      <a:r>
                        <a:rPr i="1" lang="en-US" sz="1600">
                          <a:latin typeface="Times New Roman"/>
                          <a:ea typeface="Times New Roman"/>
                          <a:cs typeface="Times New Roman"/>
                          <a:sym typeface="Times New Roman"/>
                        </a:rPr>
                        <a:t>Stage</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rPr i="1" lang="en-US" sz="1600">
                          <a:latin typeface="Times New Roman"/>
                          <a:ea typeface="Times New Roman"/>
                          <a:cs typeface="Times New Roman"/>
                          <a:sym typeface="Times New Roman"/>
                        </a:rPr>
                        <a:t>Value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rPr i="1" lang="en-US" sz="1600">
                          <a:latin typeface="Times New Roman"/>
                          <a:ea typeface="Times New Roman"/>
                          <a:cs typeface="Times New Roman"/>
                          <a:sym typeface="Times New Roman"/>
                        </a:rPr>
                        <a:t>Paraphrase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203200">
                <a:tc gridSpan="2">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0</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Copular ascriptive construction with an adjective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Subject X has a property Y</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428725">
                <a:tc gridSpan="2">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1</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Stative (Copular ascriptive construction with a participle)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Subject X has a verbal property Y</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214375">
                <a:tc gridSpan="2">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2</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Subject-oriented resultative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Subject X is having-done-Y</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hMerge="1"/>
              </a:tr>
              <a:tr h="214375">
                <a:tc>
                  <a:txBody>
                    <a:bodyPr/>
                    <a:lstStyle/>
                    <a:p>
                      <a:pPr indent="0" lvl="0" marL="0" marR="0" rtl="0" algn="l">
                        <a:spcBef>
                          <a:spcPts val="0"/>
                        </a:spcBef>
                        <a:spcAft>
                          <a:spcPts val="0"/>
                        </a:spcAft>
                        <a:buNone/>
                      </a:pPr>
                      <a:r>
                        <a:rPr i="1" lang="en-US" sz="1600">
                          <a:latin typeface="Times New Roman"/>
                          <a:ea typeface="Times New Roman"/>
                          <a:cs typeface="Times New Roman"/>
                          <a:sym typeface="Times New Roman"/>
                        </a:rPr>
                        <a:t>Stage</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i="1" lang="en-US" sz="1600">
                          <a:latin typeface="Times New Roman"/>
                          <a:ea typeface="Times New Roman"/>
                          <a:cs typeface="Times New Roman"/>
                          <a:sym typeface="Times New Roman"/>
                        </a:rPr>
                        <a:t>Value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i="1" lang="en-US" sz="1600">
                          <a:latin typeface="Times New Roman"/>
                          <a:ea typeface="Times New Roman"/>
                          <a:cs typeface="Times New Roman"/>
                          <a:sym typeface="Times New Roman"/>
                        </a:rPr>
                        <a:t>Paraphrase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i="1" lang="en-US" sz="1600">
                          <a:latin typeface="Times New Roman"/>
                          <a:ea typeface="Times New Roman"/>
                          <a:cs typeface="Times New Roman"/>
                          <a:sym typeface="Times New Roman"/>
                        </a:rPr>
                        <a:t>Stage</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i="1" lang="en-US" sz="1600">
                          <a:latin typeface="Times New Roman"/>
                          <a:ea typeface="Times New Roman"/>
                          <a:cs typeface="Times New Roman"/>
                          <a:sym typeface="Times New Roman"/>
                        </a:rPr>
                        <a:t>Value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i="1" lang="en-US" sz="1600">
                          <a:latin typeface="Times New Roman"/>
                          <a:ea typeface="Times New Roman"/>
                          <a:cs typeface="Times New Roman"/>
                          <a:sym typeface="Times New Roman"/>
                        </a:rPr>
                        <a:t>Paraphrase</a:t>
                      </a:r>
                      <a:endParaRPr sz="16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28725">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3A</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Possessive resultative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X is having-done-Y-to-Z/X</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3B</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Experiential</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X has experience of Y</a:t>
                      </a:r>
                      <a:endParaRPr sz="16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28725">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4A[I]</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Transitive resultative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X is having-done-Y-to-Z</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4B[I]</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Cumulative</a:t>
                      </a:r>
                      <a:endParaRPr sz="2800">
                        <a:latin typeface="Times New Roman"/>
                        <a:ea typeface="Times New Roman"/>
                        <a:cs typeface="Times New Roman"/>
                        <a:sym typeface="Times New Roman"/>
                      </a:endParaRPr>
                    </a:p>
                    <a:p>
                      <a:pPr indent="0" lvl="0" marL="0" marR="0" rtl="0" algn="l">
                        <a:spcBef>
                          <a:spcPts val="0"/>
                        </a:spcBef>
                        <a:spcAft>
                          <a:spcPts val="0"/>
                        </a:spcAft>
                        <a:buNone/>
                      </a:pPr>
                      <a:r>
                        <a:rPr lang="en-US" sz="1600">
                          <a:latin typeface="Times New Roman"/>
                          <a:ea typeface="Times New Roman"/>
                          <a:cs typeface="Times New Roman"/>
                          <a:sym typeface="Times New Roman"/>
                        </a:rPr>
                        <a:t> </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a:ea typeface="Times"/>
                          <a:cs typeface="Times"/>
                          <a:sym typeface="Times"/>
                        </a:rPr>
                        <a:t>X has repeated experience of Y</a:t>
                      </a:r>
                      <a:endParaRPr sz="16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57475">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4A[II]</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Current relevance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X has done Y (to Z)</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4B[II]</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Sufficitive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a:ea typeface="Times"/>
                          <a:cs typeface="Times"/>
                          <a:sym typeface="Times"/>
                        </a:rPr>
                        <a:t>X has excessively repeated experience of Y</a:t>
                      </a:r>
                      <a:endParaRPr sz="16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43100">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5A</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Inferential</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X apparently is-having-done-Y (to Z)</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5B</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Persistent situation</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a:ea typeface="Times"/>
                          <a:cs typeface="Times"/>
                          <a:sym typeface="Times"/>
                        </a:rPr>
                        <a:t>X began Y, and Y still lasts</a:t>
                      </a:r>
                      <a:endParaRPr sz="16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28725">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6A</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Reportive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X reportedly has done Y (to Z)</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3">
                  <a:txBody>
                    <a:bodyPr/>
                    <a:lstStyle/>
                    <a:p>
                      <a:pPr indent="0" lvl="0" marL="0" marR="0" rtl="0" algn="l">
                        <a:spcBef>
                          <a:spcPts val="0"/>
                        </a:spcBef>
                        <a:spcAft>
                          <a:spcPts val="0"/>
                        </a:spcAft>
                        <a:buNone/>
                      </a:pPr>
                      <a:r>
                        <a:rPr lang="en-US" sz="2800">
                          <a:latin typeface="Times New Roman"/>
                          <a:ea typeface="Times New Roman"/>
                          <a:cs typeface="Times New Roman"/>
                          <a:sym typeface="Times New Roman"/>
                        </a:rPr>
                        <a:t> </a:t>
                      </a:r>
                      <a:endParaRPr/>
                    </a:p>
                  </a:txBody>
                  <a:tcPr marT="0" marB="0" marR="0" marL="0" anchor="ctr">
                    <a:lnL cap="flat" cmpd="sng" w="1905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r>
              <a:tr h="643100">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7A</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Narrative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X has done Y (to Z) [non-firsthand]</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gridSpan="3">
                  <a:txBody>
                    <a:bodyPr/>
                    <a:lstStyle/>
                    <a:p>
                      <a:pPr indent="0" lvl="0" marL="0" marR="0" rtl="0" algn="l">
                        <a:spcBef>
                          <a:spcPts val="0"/>
                        </a:spcBef>
                        <a:spcAft>
                          <a:spcPts val="0"/>
                        </a:spcAft>
                        <a:buNone/>
                      </a:pPr>
                      <a:r>
                        <a:rPr lang="en-US" sz="2800">
                          <a:latin typeface="Times New Roman"/>
                          <a:ea typeface="Times New Roman"/>
                          <a:cs typeface="Times New Roman"/>
                          <a:sym typeface="Times New Roman"/>
                        </a:rPr>
                        <a:t> </a:t>
                      </a:r>
                      <a:endParaRPr/>
                    </a:p>
                  </a:txBody>
                  <a:tcPr marT="0" marB="0" marR="0" marL="0" anchor="ctr">
                    <a:lnL cap="flat" cmpd="sng" w="1905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1"/>
          <p:cNvSpPr txBox="1"/>
          <p:nvPr>
            <p:ph idx="1" type="body"/>
          </p:nvPr>
        </p:nvSpPr>
        <p:spPr>
          <a:xfrm>
            <a:off x="838200" y="2512405"/>
            <a:ext cx="9053945" cy="35974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F7F7F"/>
              </a:buClr>
              <a:buSzPts val="2000"/>
              <a:buNone/>
            </a:pPr>
            <a:r>
              <a:t/>
            </a:r>
            <a:endParaRPr/>
          </a:p>
        </p:txBody>
      </p:sp>
      <p:graphicFrame>
        <p:nvGraphicFramePr>
          <p:cNvPr id="287" name="Google Shape;287;p11"/>
          <p:cNvGraphicFramePr/>
          <p:nvPr/>
        </p:nvGraphicFramePr>
        <p:xfrm>
          <a:off x="410817" y="748145"/>
          <a:ext cx="3000000" cy="3000000"/>
        </p:xfrm>
        <a:graphic>
          <a:graphicData uri="http://schemas.openxmlformats.org/drawingml/2006/table">
            <a:tbl>
              <a:tblPr>
                <a:noFill/>
                <a:tableStyleId>{8F286349-7D1B-4B67-829F-7008619814E2}</a:tableStyleId>
              </a:tblPr>
              <a:tblGrid>
                <a:gridCol w="1578825"/>
                <a:gridCol w="1580925"/>
                <a:gridCol w="1580925"/>
                <a:gridCol w="1579875"/>
                <a:gridCol w="1579875"/>
                <a:gridCol w="1580925"/>
              </a:tblGrid>
              <a:tr h="214375">
                <a:tc gridSpan="2">
                  <a:txBody>
                    <a:bodyPr/>
                    <a:lstStyle/>
                    <a:p>
                      <a:pPr indent="0" lvl="0" marL="0" marR="0" rtl="0" algn="l">
                        <a:spcBef>
                          <a:spcPts val="0"/>
                        </a:spcBef>
                        <a:spcAft>
                          <a:spcPts val="0"/>
                        </a:spcAft>
                        <a:buNone/>
                      </a:pPr>
                      <a:r>
                        <a:rPr i="1" lang="en-US" sz="1600">
                          <a:latin typeface="Times New Roman"/>
                          <a:ea typeface="Times New Roman"/>
                          <a:cs typeface="Times New Roman"/>
                          <a:sym typeface="Times New Roman"/>
                        </a:rPr>
                        <a:t>Stage</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rPr i="1" lang="en-US" sz="1600">
                          <a:latin typeface="Times New Roman"/>
                          <a:ea typeface="Times New Roman"/>
                          <a:cs typeface="Times New Roman"/>
                          <a:sym typeface="Times New Roman"/>
                        </a:rPr>
                        <a:t>Value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rPr i="1" lang="en-US" sz="1600">
                          <a:latin typeface="Times New Roman"/>
                          <a:ea typeface="Times New Roman"/>
                          <a:cs typeface="Times New Roman"/>
                          <a:sym typeface="Times New Roman"/>
                        </a:rPr>
                        <a:t>Paraphrase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203200">
                <a:tc gridSpan="2">
                  <a:txBody>
                    <a:bodyPr/>
                    <a:lstStyle/>
                    <a:p>
                      <a:pPr indent="0" lvl="0" marL="0" marR="0" rtl="0" algn="l">
                        <a:spcBef>
                          <a:spcPts val="0"/>
                        </a:spcBef>
                        <a:spcAft>
                          <a:spcPts val="0"/>
                        </a:spcAft>
                        <a:buNone/>
                      </a:pPr>
                      <a:r>
                        <a:rPr b="1" lang="en-US" sz="1600">
                          <a:latin typeface="Times New Roman"/>
                          <a:ea typeface="Times New Roman"/>
                          <a:cs typeface="Times New Roman"/>
                          <a:sym typeface="Times New Roman"/>
                        </a:rPr>
                        <a:t>Stage 0</a:t>
                      </a:r>
                      <a:endParaRPr b="1"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DF2F4"/>
                        </a:gs>
                        <a:gs pos="74000">
                          <a:srgbClr val="F1A2B2"/>
                        </a:gs>
                        <a:gs pos="83000">
                          <a:srgbClr val="F1A2B2"/>
                        </a:gs>
                        <a:gs pos="100000">
                          <a:srgbClr val="F6BFCB"/>
                        </a:gs>
                      </a:gsLst>
                      <a:lin ang="5400000" scaled="0"/>
                    </a:gradFill>
                  </a:tcPr>
                </a:tc>
                <a:tc hMerge="1"/>
                <a:tc gridSpan="2">
                  <a:txBody>
                    <a:bodyPr/>
                    <a:lstStyle/>
                    <a:p>
                      <a:pPr indent="0" lvl="0" marL="0" marR="0" rtl="0" algn="l">
                        <a:spcBef>
                          <a:spcPts val="0"/>
                        </a:spcBef>
                        <a:spcAft>
                          <a:spcPts val="0"/>
                        </a:spcAft>
                        <a:buNone/>
                      </a:pPr>
                      <a:r>
                        <a:rPr b="1" lang="en-US" sz="1600">
                          <a:latin typeface="Times New Roman"/>
                          <a:ea typeface="Times New Roman"/>
                          <a:cs typeface="Times New Roman"/>
                          <a:sym typeface="Times New Roman"/>
                        </a:rPr>
                        <a:t>Copular ascriptive construction with an adjective</a:t>
                      </a:r>
                      <a:endParaRPr b="1"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DF2F4"/>
                        </a:gs>
                        <a:gs pos="74000">
                          <a:srgbClr val="F1A2B2"/>
                        </a:gs>
                        <a:gs pos="83000">
                          <a:srgbClr val="F1A2B2"/>
                        </a:gs>
                        <a:gs pos="100000">
                          <a:srgbClr val="F6BFCB"/>
                        </a:gs>
                      </a:gsLst>
                      <a:lin ang="5400000" scaled="0"/>
                    </a:gradFill>
                  </a:tcPr>
                </a:tc>
                <a:tc hMerge="1"/>
                <a:tc gridSpan="2">
                  <a:txBody>
                    <a:bodyPr/>
                    <a:lstStyle/>
                    <a:p>
                      <a:pPr indent="0" lvl="0" marL="0" marR="0" rtl="0" algn="l">
                        <a:spcBef>
                          <a:spcPts val="0"/>
                        </a:spcBef>
                        <a:spcAft>
                          <a:spcPts val="0"/>
                        </a:spcAft>
                        <a:buNone/>
                      </a:pPr>
                      <a:r>
                        <a:rPr b="1" lang="en-US" sz="1600">
                          <a:latin typeface="Times New Roman"/>
                          <a:ea typeface="Times New Roman"/>
                          <a:cs typeface="Times New Roman"/>
                          <a:sym typeface="Times New Roman"/>
                        </a:rPr>
                        <a:t>Subject X has a property Y</a:t>
                      </a:r>
                      <a:endParaRPr b="1"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DF2F4"/>
                        </a:gs>
                        <a:gs pos="74000">
                          <a:srgbClr val="F1A2B2"/>
                        </a:gs>
                        <a:gs pos="83000">
                          <a:srgbClr val="F1A2B2"/>
                        </a:gs>
                        <a:gs pos="100000">
                          <a:srgbClr val="F6BFCB"/>
                        </a:gs>
                      </a:gsLst>
                      <a:lin ang="5400000" scaled="0"/>
                    </a:gradFill>
                  </a:tcPr>
                </a:tc>
                <a:tc hMerge="1"/>
              </a:tr>
              <a:tr h="428725">
                <a:tc gridSpan="2">
                  <a:txBody>
                    <a:bodyPr/>
                    <a:lstStyle/>
                    <a:p>
                      <a:pPr indent="0" lvl="0" marL="0" marR="0" rtl="0" algn="l">
                        <a:spcBef>
                          <a:spcPts val="0"/>
                        </a:spcBef>
                        <a:spcAft>
                          <a:spcPts val="0"/>
                        </a:spcAft>
                        <a:buNone/>
                      </a:pPr>
                      <a:r>
                        <a:rPr b="1" lang="en-US" sz="1600">
                          <a:latin typeface="Times New Roman"/>
                          <a:ea typeface="Times New Roman"/>
                          <a:cs typeface="Times New Roman"/>
                          <a:sym typeface="Times New Roman"/>
                        </a:rPr>
                        <a:t>Stage 1</a:t>
                      </a:r>
                      <a:endParaRPr b="1"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DF2F4"/>
                        </a:gs>
                        <a:gs pos="74000">
                          <a:srgbClr val="F1A2B2"/>
                        </a:gs>
                        <a:gs pos="83000">
                          <a:srgbClr val="F1A2B2"/>
                        </a:gs>
                        <a:gs pos="100000">
                          <a:srgbClr val="F6BFCB"/>
                        </a:gs>
                      </a:gsLst>
                      <a:lin ang="5400000" scaled="0"/>
                    </a:gradFill>
                  </a:tcPr>
                </a:tc>
                <a:tc hMerge="1"/>
                <a:tc gridSpan="2">
                  <a:txBody>
                    <a:bodyPr/>
                    <a:lstStyle/>
                    <a:p>
                      <a:pPr indent="0" lvl="0" marL="0" marR="0" rtl="0" algn="l">
                        <a:spcBef>
                          <a:spcPts val="0"/>
                        </a:spcBef>
                        <a:spcAft>
                          <a:spcPts val="0"/>
                        </a:spcAft>
                        <a:buNone/>
                      </a:pPr>
                      <a:r>
                        <a:rPr b="1" lang="en-US" sz="1600">
                          <a:latin typeface="Times New Roman"/>
                          <a:ea typeface="Times New Roman"/>
                          <a:cs typeface="Times New Roman"/>
                          <a:sym typeface="Times New Roman"/>
                        </a:rPr>
                        <a:t>Stative (Copular ascriptive construction with a participle)</a:t>
                      </a:r>
                      <a:endParaRPr b="1"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DF2F4"/>
                        </a:gs>
                        <a:gs pos="74000">
                          <a:srgbClr val="F1A2B2"/>
                        </a:gs>
                        <a:gs pos="83000">
                          <a:srgbClr val="F1A2B2"/>
                        </a:gs>
                        <a:gs pos="100000">
                          <a:srgbClr val="F6BFCB"/>
                        </a:gs>
                      </a:gsLst>
                      <a:lin ang="5400000" scaled="0"/>
                    </a:gradFill>
                  </a:tcPr>
                </a:tc>
                <a:tc hMerge="1"/>
                <a:tc gridSpan="2">
                  <a:txBody>
                    <a:bodyPr/>
                    <a:lstStyle/>
                    <a:p>
                      <a:pPr indent="0" lvl="0" marL="0" marR="0" rtl="0" algn="l">
                        <a:spcBef>
                          <a:spcPts val="0"/>
                        </a:spcBef>
                        <a:spcAft>
                          <a:spcPts val="0"/>
                        </a:spcAft>
                        <a:buNone/>
                      </a:pPr>
                      <a:r>
                        <a:rPr b="1" lang="en-US" sz="1600">
                          <a:latin typeface="Times New Roman"/>
                          <a:ea typeface="Times New Roman"/>
                          <a:cs typeface="Times New Roman"/>
                          <a:sym typeface="Times New Roman"/>
                        </a:rPr>
                        <a:t>Subject X has a verbal property Y</a:t>
                      </a:r>
                      <a:endParaRPr b="1"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DF2F4"/>
                        </a:gs>
                        <a:gs pos="74000">
                          <a:srgbClr val="F1A2B2"/>
                        </a:gs>
                        <a:gs pos="83000">
                          <a:srgbClr val="F1A2B2"/>
                        </a:gs>
                        <a:gs pos="100000">
                          <a:srgbClr val="F6BFCB"/>
                        </a:gs>
                      </a:gsLst>
                      <a:lin ang="5400000" scaled="0"/>
                    </a:gradFill>
                  </a:tcPr>
                </a:tc>
                <a:tc hMerge="1"/>
              </a:tr>
              <a:tr h="214375">
                <a:tc gridSpan="2">
                  <a:txBody>
                    <a:bodyPr/>
                    <a:lstStyle/>
                    <a:p>
                      <a:pPr indent="0" lvl="0" marL="0" marR="0" rtl="0" algn="l">
                        <a:spcBef>
                          <a:spcPts val="0"/>
                        </a:spcBef>
                        <a:spcAft>
                          <a:spcPts val="0"/>
                        </a:spcAft>
                        <a:buNone/>
                      </a:pPr>
                      <a:r>
                        <a:rPr b="1" lang="en-US" sz="1600">
                          <a:latin typeface="Times New Roman"/>
                          <a:ea typeface="Times New Roman"/>
                          <a:cs typeface="Times New Roman"/>
                          <a:sym typeface="Times New Roman"/>
                        </a:rPr>
                        <a:t>Stage 2</a:t>
                      </a:r>
                      <a:endParaRPr b="1"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gradFill>
                      <a:gsLst>
                        <a:gs pos="0">
                          <a:srgbClr val="FDF2F4"/>
                        </a:gs>
                        <a:gs pos="74000">
                          <a:srgbClr val="F1A2B2"/>
                        </a:gs>
                        <a:gs pos="83000">
                          <a:srgbClr val="F1A2B2"/>
                        </a:gs>
                        <a:gs pos="100000">
                          <a:srgbClr val="F6BFCB"/>
                        </a:gs>
                      </a:gsLst>
                      <a:lin ang="5400000" scaled="0"/>
                    </a:gradFill>
                  </a:tcPr>
                </a:tc>
                <a:tc hMerge="1"/>
                <a:tc gridSpan="2">
                  <a:txBody>
                    <a:bodyPr/>
                    <a:lstStyle/>
                    <a:p>
                      <a:pPr indent="0" lvl="0" marL="0" marR="0" rtl="0" algn="l">
                        <a:spcBef>
                          <a:spcPts val="0"/>
                        </a:spcBef>
                        <a:spcAft>
                          <a:spcPts val="0"/>
                        </a:spcAft>
                        <a:buNone/>
                      </a:pPr>
                      <a:r>
                        <a:rPr b="1" lang="en-US" sz="1600">
                          <a:latin typeface="Times New Roman"/>
                          <a:ea typeface="Times New Roman"/>
                          <a:cs typeface="Times New Roman"/>
                          <a:sym typeface="Times New Roman"/>
                        </a:rPr>
                        <a:t>Subject-oriented resultative</a:t>
                      </a:r>
                      <a:endParaRPr b="1"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gradFill>
                      <a:gsLst>
                        <a:gs pos="0">
                          <a:srgbClr val="FDF2F4"/>
                        </a:gs>
                        <a:gs pos="74000">
                          <a:srgbClr val="F1A2B2"/>
                        </a:gs>
                        <a:gs pos="83000">
                          <a:srgbClr val="F1A2B2"/>
                        </a:gs>
                        <a:gs pos="100000">
                          <a:srgbClr val="F6BFCB"/>
                        </a:gs>
                      </a:gsLst>
                      <a:lin ang="5400000" scaled="0"/>
                    </a:gradFill>
                  </a:tcPr>
                </a:tc>
                <a:tc hMerge="1"/>
                <a:tc gridSpan="2">
                  <a:txBody>
                    <a:bodyPr/>
                    <a:lstStyle/>
                    <a:p>
                      <a:pPr indent="0" lvl="0" marL="0" marR="0" rtl="0" algn="l">
                        <a:spcBef>
                          <a:spcPts val="0"/>
                        </a:spcBef>
                        <a:spcAft>
                          <a:spcPts val="0"/>
                        </a:spcAft>
                        <a:buNone/>
                      </a:pPr>
                      <a:r>
                        <a:rPr b="1" lang="en-US" sz="1600">
                          <a:latin typeface="Times New Roman"/>
                          <a:ea typeface="Times New Roman"/>
                          <a:cs typeface="Times New Roman"/>
                          <a:sym typeface="Times New Roman"/>
                        </a:rPr>
                        <a:t>Subject X is having-done-Y</a:t>
                      </a:r>
                      <a:endParaRPr b="1"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gradFill>
                      <a:gsLst>
                        <a:gs pos="0">
                          <a:srgbClr val="FDF2F4"/>
                        </a:gs>
                        <a:gs pos="74000">
                          <a:srgbClr val="F1A2B2"/>
                        </a:gs>
                        <a:gs pos="83000">
                          <a:srgbClr val="F1A2B2"/>
                        </a:gs>
                        <a:gs pos="100000">
                          <a:srgbClr val="F6BFCB"/>
                        </a:gs>
                      </a:gsLst>
                      <a:lin ang="5400000" scaled="0"/>
                    </a:gradFill>
                  </a:tcPr>
                </a:tc>
                <a:tc hMerge="1"/>
              </a:tr>
              <a:tr h="214375">
                <a:tc>
                  <a:txBody>
                    <a:bodyPr/>
                    <a:lstStyle/>
                    <a:p>
                      <a:pPr indent="0" lvl="0" marL="0" marR="0" rtl="0" algn="l">
                        <a:spcBef>
                          <a:spcPts val="0"/>
                        </a:spcBef>
                        <a:spcAft>
                          <a:spcPts val="0"/>
                        </a:spcAft>
                        <a:buNone/>
                      </a:pPr>
                      <a:r>
                        <a:rPr i="1" lang="en-US" sz="1600">
                          <a:latin typeface="Times New Roman"/>
                          <a:ea typeface="Times New Roman"/>
                          <a:cs typeface="Times New Roman"/>
                          <a:sym typeface="Times New Roman"/>
                        </a:rPr>
                        <a:t>Stage</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i="1" lang="en-US" sz="1600">
                          <a:latin typeface="Times New Roman"/>
                          <a:ea typeface="Times New Roman"/>
                          <a:cs typeface="Times New Roman"/>
                          <a:sym typeface="Times New Roman"/>
                        </a:rPr>
                        <a:t>Value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i="1" lang="en-US" sz="1600">
                          <a:latin typeface="Times New Roman"/>
                          <a:ea typeface="Times New Roman"/>
                          <a:cs typeface="Times New Roman"/>
                          <a:sym typeface="Times New Roman"/>
                        </a:rPr>
                        <a:t>Paraphrase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i="1" lang="en-US" sz="1600">
                          <a:latin typeface="Times New Roman"/>
                          <a:ea typeface="Times New Roman"/>
                          <a:cs typeface="Times New Roman"/>
                          <a:sym typeface="Times New Roman"/>
                        </a:rPr>
                        <a:t>Stage</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i="1" lang="en-US" sz="1600">
                          <a:latin typeface="Times New Roman"/>
                          <a:ea typeface="Times New Roman"/>
                          <a:cs typeface="Times New Roman"/>
                          <a:sym typeface="Times New Roman"/>
                        </a:rPr>
                        <a:t>Value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i="1" lang="en-US" sz="1600">
                          <a:latin typeface="Times New Roman"/>
                          <a:ea typeface="Times New Roman"/>
                          <a:cs typeface="Times New Roman"/>
                          <a:sym typeface="Times New Roman"/>
                        </a:rPr>
                        <a:t>Paraphrase</a:t>
                      </a:r>
                      <a:endParaRPr sz="16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28725">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3A</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Possessive resultative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X is having-done-Y-to-Z/X</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3B</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Experiential</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X has experience of Y</a:t>
                      </a:r>
                      <a:endParaRPr sz="16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28725">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4A[I]</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Transitive resultative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X is having-done-Y-to-Z</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4B[I]</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Cumulative</a:t>
                      </a:r>
                      <a:endParaRPr sz="2800">
                        <a:latin typeface="Times New Roman"/>
                        <a:ea typeface="Times New Roman"/>
                        <a:cs typeface="Times New Roman"/>
                        <a:sym typeface="Times New Roman"/>
                      </a:endParaRPr>
                    </a:p>
                    <a:p>
                      <a:pPr indent="0" lvl="0" marL="0" marR="0" rtl="0" algn="l">
                        <a:spcBef>
                          <a:spcPts val="0"/>
                        </a:spcBef>
                        <a:spcAft>
                          <a:spcPts val="0"/>
                        </a:spcAft>
                        <a:buNone/>
                      </a:pPr>
                      <a:r>
                        <a:rPr lang="en-US" sz="1600">
                          <a:latin typeface="Times New Roman"/>
                          <a:ea typeface="Times New Roman"/>
                          <a:cs typeface="Times New Roman"/>
                          <a:sym typeface="Times New Roman"/>
                        </a:rPr>
                        <a:t> </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a:ea typeface="Times"/>
                          <a:cs typeface="Times"/>
                          <a:sym typeface="Times"/>
                        </a:rPr>
                        <a:t>X has repeated experience of Y</a:t>
                      </a:r>
                      <a:endParaRPr sz="16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57475">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4A[II]</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Current relevance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X has done Y (to Z)</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4B[II]</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Sufficitive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a:ea typeface="Times"/>
                          <a:cs typeface="Times"/>
                          <a:sym typeface="Times"/>
                        </a:rPr>
                        <a:t>X has excessively repeated experience of Y</a:t>
                      </a:r>
                      <a:endParaRPr sz="16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43100">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5A</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Inferential</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X apparently is-having-done-Y (to Z)</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5B</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Persistent situation</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a:ea typeface="Times"/>
                          <a:cs typeface="Times"/>
                          <a:sym typeface="Times"/>
                        </a:rPr>
                        <a:t>X began Y, and Y still lasts</a:t>
                      </a:r>
                      <a:endParaRPr sz="16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28725">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6A</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Reportive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X reportedly has done Y (to Z)</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3">
                  <a:txBody>
                    <a:bodyPr/>
                    <a:lstStyle/>
                    <a:p>
                      <a:pPr indent="0" lvl="0" marL="0" marR="0" rtl="0" algn="l">
                        <a:spcBef>
                          <a:spcPts val="0"/>
                        </a:spcBef>
                        <a:spcAft>
                          <a:spcPts val="0"/>
                        </a:spcAft>
                        <a:buNone/>
                      </a:pPr>
                      <a:r>
                        <a:rPr lang="en-US" sz="2800">
                          <a:latin typeface="Times New Roman"/>
                          <a:ea typeface="Times New Roman"/>
                          <a:cs typeface="Times New Roman"/>
                          <a:sym typeface="Times New Roman"/>
                        </a:rPr>
                        <a:t> </a:t>
                      </a:r>
                      <a:endParaRPr/>
                    </a:p>
                  </a:txBody>
                  <a:tcPr marT="0" marB="0" marR="0" marL="0" anchor="ctr">
                    <a:lnL cap="flat" cmpd="sng" w="1905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r>
              <a:tr h="643100">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7A</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Narrative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X has done Y (to Z) [non-firsthand]</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gridSpan="3">
                  <a:txBody>
                    <a:bodyPr/>
                    <a:lstStyle/>
                    <a:p>
                      <a:pPr indent="0" lvl="0" marL="0" marR="0" rtl="0" algn="l">
                        <a:spcBef>
                          <a:spcPts val="0"/>
                        </a:spcBef>
                        <a:spcAft>
                          <a:spcPts val="0"/>
                        </a:spcAft>
                        <a:buNone/>
                      </a:pPr>
                      <a:r>
                        <a:rPr lang="en-US" sz="2800">
                          <a:latin typeface="Times New Roman"/>
                          <a:ea typeface="Times New Roman"/>
                          <a:cs typeface="Times New Roman"/>
                          <a:sym typeface="Times New Roman"/>
                        </a:rPr>
                        <a:t> </a:t>
                      </a:r>
                      <a:endParaRPr/>
                    </a:p>
                  </a:txBody>
                  <a:tcPr marT="0" marB="0" marR="0" marL="0" anchor="ctr">
                    <a:lnL cap="flat" cmpd="sng" w="1905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2"/>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Stage 1: Statives</a:t>
            </a:r>
            <a:endParaRPr/>
          </a:p>
        </p:txBody>
      </p:sp>
      <p:sp>
        <p:nvSpPr>
          <p:cNvPr id="293" name="Google Shape;293;p12"/>
          <p:cNvSpPr txBox="1"/>
          <p:nvPr>
            <p:ph idx="1" type="body"/>
          </p:nvPr>
        </p:nvSpPr>
        <p:spPr>
          <a:xfrm>
            <a:off x="838200" y="2512405"/>
            <a:ext cx="10674350" cy="3597450"/>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dk1"/>
              </a:buClr>
              <a:buSzPts val="1800"/>
              <a:buFont typeface="Arial"/>
              <a:buChar char="•"/>
            </a:pPr>
            <a:r>
              <a:rPr lang="en-US" sz="1800">
                <a:solidFill>
                  <a:schemeClr val="dk1"/>
                </a:solidFill>
              </a:rPr>
              <a:t>BE perfects are based on the ‘X is Y’ Equation schema </a:t>
            </a:r>
            <a:r>
              <a:rPr lang="en-US" sz="1800">
                <a:solidFill>
                  <a:schemeClr val="dk1"/>
                </a:solidFill>
                <a:latin typeface="Times"/>
                <a:ea typeface="Times"/>
                <a:cs typeface="Times"/>
                <a:sym typeface="Times"/>
              </a:rPr>
              <a:t>(Anderson 1973, Heine 1993)</a:t>
            </a:r>
            <a:endParaRPr/>
          </a:p>
          <a:p>
            <a:pPr indent="0" lvl="0" marL="0" rtl="0" algn="l">
              <a:lnSpc>
                <a:spcPct val="90000"/>
              </a:lnSpc>
              <a:spcBef>
                <a:spcPts val="1000"/>
              </a:spcBef>
              <a:spcAft>
                <a:spcPts val="0"/>
              </a:spcAft>
              <a:buClr>
                <a:srgbClr val="7F7F7F"/>
              </a:buClr>
              <a:buSzPts val="1600"/>
              <a:buNone/>
            </a:pPr>
            <a:r>
              <a:t/>
            </a:r>
            <a:endParaRPr sz="1600">
              <a:latin typeface="Times"/>
              <a:ea typeface="Times"/>
              <a:cs typeface="Times"/>
              <a:sym typeface="Times"/>
            </a:endParaRPr>
          </a:p>
          <a:p>
            <a:pPr indent="0" lvl="0" marL="0" rtl="0" algn="l">
              <a:lnSpc>
                <a:spcPct val="90000"/>
              </a:lnSpc>
              <a:spcBef>
                <a:spcPts val="1000"/>
              </a:spcBef>
              <a:spcAft>
                <a:spcPts val="0"/>
              </a:spcAft>
              <a:buClr>
                <a:srgbClr val="7F7F7F"/>
              </a:buClr>
              <a:buSzPts val="1600"/>
              <a:buNone/>
            </a:pPr>
            <a:r>
              <a:t/>
            </a:r>
            <a:endParaRPr sz="1600">
              <a:latin typeface="Times"/>
              <a:ea typeface="Times"/>
              <a:cs typeface="Times"/>
              <a:sym typeface="Times"/>
            </a:endParaRPr>
          </a:p>
          <a:p>
            <a:pPr indent="0" lvl="0" marL="0" rtl="0" algn="l">
              <a:lnSpc>
                <a:spcPct val="90000"/>
              </a:lnSpc>
              <a:spcBef>
                <a:spcPts val="1000"/>
              </a:spcBef>
              <a:spcAft>
                <a:spcPts val="0"/>
              </a:spcAft>
              <a:buClr>
                <a:srgbClr val="7F7F7F"/>
              </a:buClr>
              <a:buSzPts val="1600"/>
              <a:buNone/>
            </a:pPr>
            <a:r>
              <a:t/>
            </a:r>
            <a:endParaRPr sz="1600">
              <a:latin typeface="Times"/>
              <a:ea typeface="Times"/>
              <a:cs typeface="Times"/>
              <a:sym typeface="Times"/>
            </a:endParaRPr>
          </a:p>
          <a:p>
            <a:pPr indent="0" lvl="0" marL="0" rtl="0" algn="l">
              <a:lnSpc>
                <a:spcPct val="90000"/>
              </a:lnSpc>
              <a:spcBef>
                <a:spcPts val="1000"/>
              </a:spcBef>
              <a:spcAft>
                <a:spcPts val="0"/>
              </a:spcAft>
              <a:buClr>
                <a:srgbClr val="7F7F7F"/>
              </a:buClr>
              <a:buSzPts val="1600"/>
              <a:buNone/>
            </a:pPr>
            <a:r>
              <a:t/>
            </a:r>
            <a:endParaRPr sz="1600">
              <a:latin typeface="Times"/>
              <a:ea typeface="Times"/>
              <a:cs typeface="Times"/>
              <a:sym typeface="Times"/>
            </a:endParaRPr>
          </a:p>
          <a:p>
            <a:pPr indent="0" lvl="0" marL="0" rtl="0" algn="l">
              <a:lnSpc>
                <a:spcPct val="90000"/>
              </a:lnSpc>
              <a:spcBef>
                <a:spcPts val="1000"/>
              </a:spcBef>
              <a:spcAft>
                <a:spcPts val="0"/>
              </a:spcAft>
              <a:buClr>
                <a:srgbClr val="7F7F7F"/>
              </a:buClr>
              <a:buSzPts val="1600"/>
              <a:buNone/>
            </a:pPr>
            <a:r>
              <a:t/>
            </a:r>
            <a:endParaRPr sz="1600">
              <a:latin typeface="Times"/>
              <a:ea typeface="Times"/>
              <a:cs typeface="Times"/>
              <a:sym typeface="Times"/>
            </a:endParaRPr>
          </a:p>
        </p:txBody>
      </p:sp>
      <p:graphicFrame>
        <p:nvGraphicFramePr>
          <p:cNvPr id="294" name="Google Shape;294;p12"/>
          <p:cNvGraphicFramePr/>
          <p:nvPr/>
        </p:nvGraphicFramePr>
        <p:xfrm>
          <a:off x="962456" y="3429000"/>
          <a:ext cx="3000000" cy="3000000"/>
        </p:xfrm>
        <a:graphic>
          <a:graphicData uri="http://schemas.openxmlformats.org/drawingml/2006/table">
            <a:tbl>
              <a:tblPr bandRow="1" firstCol="1" firstRow="1">
                <a:noFill/>
                <a:tableStyleId>{6AB0CA93-79FC-4164-80B6-C510EF78FC78}</a:tableStyleId>
              </a:tblPr>
              <a:tblGrid>
                <a:gridCol w="1674725"/>
                <a:gridCol w="4557100"/>
                <a:gridCol w="3115900"/>
              </a:tblGrid>
              <a:tr h="337325">
                <a:tc>
                  <a:txBody>
                    <a:bodyPr/>
                    <a:lstStyle/>
                    <a:p>
                      <a:pPr indent="0" lvl="0" marL="0" marR="0" rtl="0" algn="l">
                        <a:spcBef>
                          <a:spcPts val="0"/>
                        </a:spcBef>
                        <a:spcAft>
                          <a:spcPts val="0"/>
                        </a:spcAft>
                        <a:buNone/>
                      </a:pPr>
                      <a:r>
                        <a:rPr lang="en-US" sz="1600"/>
                        <a:t>Stage</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Value</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Paraphrase</a:t>
                      </a:r>
                      <a:endParaRPr sz="1600">
                        <a:latin typeface="Calibri"/>
                        <a:ea typeface="Calibri"/>
                        <a:cs typeface="Calibri"/>
                        <a:sym typeface="Calibri"/>
                      </a:endParaRPr>
                    </a:p>
                  </a:txBody>
                  <a:tcPr marT="8975" marB="0" marR="64550" marL="64550"/>
                </a:tc>
              </a:tr>
              <a:tr h="589825">
                <a:tc>
                  <a:txBody>
                    <a:bodyPr/>
                    <a:lstStyle/>
                    <a:p>
                      <a:pPr indent="0" lvl="0" marL="0" marR="0" rtl="0" algn="l">
                        <a:spcBef>
                          <a:spcPts val="0"/>
                        </a:spcBef>
                        <a:spcAft>
                          <a:spcPts val="0"/>
                        </a:spcAft>
                        <a:buNone/>
                      </a:pPr>
                      <a:r>
                        <a:rPr lang="en-US" sz="1600"/>
                        <a:t>Stage 0</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Copular ascriptive construction with an adjective</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Subject X has a property Y</a:t>
                      </a:r>
                      <a:endParaRPr sz="1600">
                        <a:latin typeface="Calibri"/>
                        <a:ea typeface="Calibri"/>
                        <a:cs typeface="Calibri"/>
                        <a:sym typeface="Calibri"/>
                      </a:endParaRPr>
                    </a:p>
                  </a:txBody>
                  <a:tcPr marT="8975" marB="0" marR="64550" marL="64550"/>
                </a:tc>
              </a:tr>
              <a:tr h="673650">
                <a:tc>
                  <a:txBody>
                    <a:bodyPr/>
                    <a:lstStyle/>
                    <a:p>
                      <a:pPr indent="0" lvl="0" marL="0" marR="0" rtl="0" algn="l">
                        <a:spcBef>
                          <a:spcPts val="0"/>
                        </a:spcBef>
                        <a:spcAft>
                          <a:spcPts val="0"/>
                        </a:spcAft>
                        <a:buNone/>
                      </a:pPr>
                      <a:r>
                        <a:rPr lang="en-US" sz="1600"/>
                        <a:t>Stage 1</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Stative (Copular ascriptive construction with a participle)</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Subject X has a verbal property Y</a:t>
                      </a:r>
                      <a:endParaRPr sz="1600">
                        <a:latin typeface="Calibri"/>
                        <a:ea typeface="Calibri"/>
                        <a:cs typeface="Calibri"/>
                        <a:sym typeface="Calibri"/>
                      </a:endParaRPr>
                    </a:p>
                  </a:txBody>
                  <a:tcPr marT="8975" marB="0" marR="64550" marL="64550"/>
                </a:tc>
              </a:tr>
              <a:tr h="337325">
                <a:tc>
                  <a:txBody>
                    <a:bodyPr/>
                    <a:lstStyle/>
                    <a:p>
                      <a:pPr indent="0" lvl="0" marL="0" marR="0" rtl="0" algn="l">
                        <a:spcBef>
                          <a:spcPts val="0"/>
                        </a:spcBef>
                        <a:spcAft>
                          <a:spcPts val="0"/>
                        </a:spcAft>
                        <a:buNone/>
                      </a:pPr>
                      <a:r>
                        <a:rPr lang="en-US" sz="1600"/>
                        <a:t>Stage 2</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Subject-oriented resultative</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Subject X is having-done-Y</a:t>
                      </a:r>
                      <a:endParaRPr sz="1600">
                        <a:latin typeface="Calibri"/>
                        <a:ea typeface="Calibri"/>
                        <a:cs typeface="Calibri"/>
                        <a:sym typeface="Calibri"/>
                      </a:endParaRPr>
                    </a:p>
                  </a:txBody>
                  <a:tcPr marT="8975" marB="0" marR="64550" marL="64550"/>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3"/>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Stage 1: Statives</a:t>
            </a:r>
            <a:endParaRPr/>
          </a:p>
        </p:txBody>
      </p:sp>
      <p:sp>
        <p:nvSpPr>
          <p:cNvPr id="300" name="Google Shape;300;p13"/>
          <p:cNvSpPr txBox="1"/>
          <p:nvPr>
            <p:ph idx="1" type="body"/>
          </p:nvPr>
        </p:nvSpPr>
        <p:spPr>
          <a:xfrm>
            <a:off x="838200" y="2512405"/>
            <a:ext cx="10674350" cy="3597450"/>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dk1"/>
              </a:buClr>
              <a:buSzPts val="1800"/>
              <a:buFont typeface="Arial"/>
              <a:buChar char="•"/>
            </a:pPr>
            <a:r>
              <a:rPr lang="en-US" sz="1800">
                <a:solidFill>
                  <a:schemeClr val="dk1"/>
                </a:solidFill>
                <a:latin typeface="Times"/>
                <a:ea typeface="Times"/>
                <a:cs typeface="Times"/>
                <a:sym typeface="Times"/>
              </a:rPr>
              <a:t>Convey subject’s current state via a participle instead of an adjective</a:t>
            </a:r>
            <a:endParaRPr/>
          </a:p>
          <a:p>
            <a:pPr indent="-285750" lvl="0" marL="285750" rtl="0" algn="l">
              <a:lnSpc>
                <a:spcPct val="90000"/>
              </a:lnSpc>
              <a:spcBef>
                <a:spcPts val="1000"/>
              </a:spcBef>
              <a:spcAft>
                <a:spcPts val="0"/>
              </a:spcAft>
              <a:buClr>
                <a:schemeClr val="dk1"/>
              </a:buClr>
              <a:buSzPts val="1800"/>
              <a:buFont typeface="Arial"/>
              <a:buChar char="•"/>
            </a:pPr>
            <a:r>
              <a:rPr lang="en-US" sz="1800">
                <a:solidFill>
                  <a:schemeClr val="dk1"/>
                </a:solidFill>
                <a:latin typeface="Times"/>
                <a:ea typeface="Times"/>
                <a:cs typeface="Times"/>
                <a:sym typeface="Times"/>
              </a:rPr>
              <a:t>Perfective verbs, but no past event is implied, or there is ambiguity, indicative of grammaticalization, between the adjectival and verbal interpretations of the participle:</a:t>
            </a:r>
            <a:endParaRPr/>
          </a:p>
          <a:p>
            <a:pPr indent="0" lvl="0" marL="0" rtl="0" algn="l">
              <a:lnSpc>
                <a:spcPct val="90000"/>
              </a:lnSpc>
              <a:spcBef>
                <a:spcPts val="1000"/>
              </a:spcBef>
              <a:spcAft>
                <a:spcPts val="0"/>
              </a:spcAft>
              <a:buClr>
                <a:srgbClr val="7F7F7F"/>
              </a:buClr>
              <a:buSzPts val="1800"/>
              <a:buNone/>
            </a:pPr>
            <a:r>
              <a:t/>
            </a:r>
            <a:endParaRPr sz="1800">
              <a:solidFill>
                <a:schemeClr val="dk1"/>
              </a:solidFill>
              <a:latin typeface="Times"/>
              <a:ea typeface="Times"/>
              <a:cs typeface="Times"/>
              <a:sym typeface="Times"/>
            </a:endParaRPr>
          </a:p>
          <a:p>
            <a:pPr indent="0" lvl="0" marL="0" rtl="0" algn="l">
              <a:lnSpc>
                <a:spcPct val="90000"/>
              </a:lnSpc>
              <a:spcBef>
                <a:spcPts val="1000"/>
              </a:spcBef>
              <a:spcAft>
                <a:spcPts val="0"/>
              </a:spcAft>
              <a:buClr>
                <a:schemeClr val="dk1"/>
              </a:buClr>
              <a:buSzPts val="1800"/>
              <a:buNone/>
            </a:pPr>
            <a:r>
              <a:rPr lang="en-US" sz="1800">
                <a:solidFill>
                  <a:schemeClr val="dk1"/>
                </a:solidFill>
                <a:latin typeface="Times"/>
                <a:ea typeface="Times"/>
                <a:cs typeface="Times"/>
                <a:sym typeface="Times"/>
              </a:rPr>
              <a:t>Bg.</a:t>
            </a:r>
            <a:endParaRPr/>
          </a:p>
          <a:p>
            <a:pPr indent="0" lvl="0" marL="0" rtl="0" algn="l">
              <a:lnSpc>
                <a:spcPct val="90000"/>
              </a:lnSpc>
              <a:spcBef>
                <a:spcPts val="1000"/>
              </a:spcBef>
              <a:spcAft>
                <a:spcPts val="0"/>
              </a:spcAft>
              <a:buClr>
                <a:srgbClr val="7F7F7F"/>
              </a:buClr>
              <a:buSzPts val="1800"/>
              <a:buNone/>
            </a:pPr>
            <a:r>
              <a:t/>
            </a:r>
            <a:endParaRPr sz="1800">
              <a:solidFill>
                <a:schemeClr val="dk1"/>
              </a:solidFill>
              <a:latin typeface="Times"/>
              <a:ea typeface="Times"/>
              <a:cs typeface="Times"/>
              <a:sym typeface="Times"/>
            </a:endParaRPr>
          </a:p>
          <a:p>
            <a:pPr indent="0" lvl="0" marL="0" rtl="0" algn="l">
              <a:lnSpc>
                <a:spcPct val="90000"/>
              </a:lnSpc>
              <a:spcBef>
                <a:spcPts val="1000"/>
              </a:spcBef>
              <a:spcAft>
                <a:spcPts val="0"/>
              </a:spcAft>
              <a:buClr>
                <a:srgbClr val="7F7F7F"/>
              </a:buClr>
              <a:buSzPts val="1800"/>
              <a:buNone/>
            </a:pPr>
            <a:r>
              <a:t/>
            </a:r>
            <a:endParaRPr sz="1800">
              <a:solidFill>
                <a:schemeClr val="dk1"/>
              </a:solidFill>
              <a:latin typeface="Times"/>
              <a:ea typeface="Times"/>
              <a:cs typeface="Times"/>
              <a:sym typeface="Times"/>
            </a:endParaRPr>
          </a:p>
          <a:p>
            <a:pPr indent="0" lvl="0" marL="0" rtl="0" algn="l">
              <a:lnSpc>
                <a:spcPct val="90000"/>
              </a:lnSpc>
              <a:spcBef>
                <a:spcPts val="1000"/>
              </a:spcBef>
              <a:spcAft>
                <a:spcPts val="0"/>
              </a:spcAft>
              <a:buClr>
                <a:srgbClr val="7F7F7F"/>
              </a:buClr>
              <a:buSzPts val="1800"/>
              <a:buNone/>
            </a:pPr>
            <a:r>
              <a:t/>
            </a:r>
            <a:endParaRPr sz="1800">
              <a:solidFill>
                <a:schemeClr val="dk1"/>
              </a:solidFill>
              <a:latin typeface="Times"/>
              <a:ea typeface="Times"/>
              <a:cs typeface="Times"/>
              <a:sym typeface="Times"/>
            </a:endParaRPr>
          </a:p>
          <a:p>
            <a:pPr indent="0" lvl="0" marL="0" rtl="0" algn="l">
              <a:lnSpc>
                <a:spcPct val="90000"/>
              </a:lnSpc>
              <a:spcBef>
                <a:spcPts val="1000"/>
              </a:spcBef>
              <a:spcAft>
                <a:spcPts val="0"/>
              </a:spcAft>
              <a:buClr>
                <a:schemeClr val="dk1"/>
              </a:buClr>
              <a:buSzPts val="1800"/>
              <a:buNone/>
            </a:pPr>
            <a:r>
              <a:rPr lang="en-US" sz="1800">
                <a:solidFill>
                  <a:schemeClr val="dk1"/>
                </a:solidFill>
                <a:latin typeface="Times"/>
                <a:ea typeface="Times"/>
                <a:cs typeface="Times"/>
                <a:sym typeface="Times"/>
              </a:rPr>
              <a:t>Lt.</a:t>
            </a:r>
            <a:endParaRPr sz="1800">
              <a:solidFill>
                <a:schemeClr val="dk1"/>
              </a:solidFill>
            </a:endParaRPr>
          </a:p>
        </p:txBody>
      </p:sp>
      <p:pic>
        <p:nvPicPr>
          <p:cNvPr id="301" name="Google Shape;301;p13"/>
          <p:cNvPicPr preferRelativeResize="0"/>
          <p:nvPr/>
        </p:nvPicPr>
        <p:blipFill rotWithShape="1">
          <a:blip r:embed="rId3">
            <a:alphaModFix/>
          </a:blip>
          <a:srcRect b="0" l="0" r="0" t="0"/>
          <a:stretch/>
        </p:blipFill>
        <p:spPr>
          <a:xfrm>
            <a:off x="1354329" y="3429000"/>
            <a:ext cx="6413500" cy="1384300"/>
          </a:xfrm>
          <a:prstGeom prst="rect">
            <a:avLst/>
          </a:prstGeom>
          <a:noFill/>
          <a:ln>
            <a:noFill/>
          </a:ln>
        </p:spPr>
      </p:pic>
      <p:pic>
        <p:nvPicPr>
          <p:cNvPr id="302" name="Google Shape;302;p13"/>
          <p:cNvPicPr preferRelativeResize="0"/>
          <p:nvPr/>
        </p:nvPicPr>
        <p:blipFill rotWithShape="1">
          <a:blip r:embed="rId4">
            <a:alphaModFix/>
          </a:blip>
          <a:srcRect b="0" l="0" r="0" t="0"/>
          <a:stretch/>
        </p:blipFill>
        <p:spPr>
          <a:xfrm>
            <a:off x="1271201" y="4852620"/>
            <a:ext cx="6921495" cy="13842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4"/>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lang="en-US"/>
              <a:t>Stage 2: Subject-oriented resultatives</a:t>
            </a:r>
            <a:endParaRPr/>
          </a:p>
        </p:txBody>
      </p:sp>
      <p:sp>
        <p:nvSpPr>
          <p:cNvPr id="309" name="Google Shape;309;p14"/>
          <p:cNvSpPr txBox="1"/>
          <p:nvPr>
            <p:ph idx="1" type="body"/>
          </p:nvPr>
        </p:nvSpPr>
        <p:spPr>
          <a:xfrm>
            <a:off x="838200" y="2554285"/>
            <a:ext cx="9108518" cy="35974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F7F7F"/>
              </a:buClr>
              <a:buSzPts val="1800"/>
              <a:buNone/>
            </a:pPr>
            <a:r>
              <a:t/>
            </a:r>
            <a:endParaRPr sz="1800">
              <a:solidFill>
                <a:schemeClr val="dk1"/>
              </a:solidFill>
              <a:latin typeface="Times"/>
              <a:ea typeface="Times"/>
              <a:cs typeface="Times"/>
              <a:sym typeface="Times"/>
            </a:endParaRPr>
          </a:p>
          <a:p>
            <a:pPr indent="-285750" lvl="0" marL="285750" rtl="0" algn="l">
              <a:lnSpc>
                <a:spcPct val="90000"/>
              </a:lnSpc>
              <a:spcBef>
                <a:spcPts val="1000"/>
              </a:spcBef>
              <a:spcAft>
                <a:spcPts val="0"/>
              </a:spcAft>
              <a:buClr>
                <a:schemeClr val="dk1"/>
              </a:buClr>
              <a:buSzPts val="1800"/>
              <a:buFont typeface="Arial"/>
              <a:buChar char="•"/>
            </a:pPr>
            <a:r>
              <a:rPr lang="en-US" sz="1800">
                <a:solidFill>
                  <a:schemeClr val="dk1"/>
                </a:solidFill>
                <a:latin typeface="Times"/>
                <a:ea typeface="Times"/>
                <a:cs typeface="Times"/>
                <a:sym typeface="Times"/>
              </a:rPr>
              <a:t>STAT 🡪 SUBJ: clear verbal interpretation of the participle</a:t>
            </a:r>
            <a:endParaRPr sz="1800">
              <a:solidFill>
                <a:schemeClr val="dk1"/>
              </a:solidFill>
              <a:latin typeface="Times"/>
              <a:ea typeface="Times"/>
              <a:cs typeface="Times"/>
              <a:sym typeface="Times"/>
            </a:endParaRPr>
          </a:p>
          <a:p>
            <a:pPr indent="-171450" lvl="0" marL="285750" rtl="0" algn="l">
              <a:lnSpc>
                <a:spcPct val="90000"/>
              </a:lnSpc>
              <a:spcBef>
                <a:spcPts val="1000"/>
              </a:spcBef>
              <a:spcAft>
                <a:spcPts val="0"/>
              </a:spcAft>
              <a:buClr>
                <a:srgbClr val="7F7F7F"/>
              </a:buClr>
              <a:buSzPts val="1800"/>
              <a:buFont typeface="Arial"/>
              <a:buNone/>
            </a:pPr>
            <a:r>
              <a:t/>
            </a:r>
            <a:endParaRPr sz="1800">
              <a:solidFill>
                <a:schemeClr val="dk1"/>
              </a:solidFill>
              <a:latin typeface="Times"/>
              <a:ea typeface="Times"/>
              <a:cs typeface="Times"/>
              <a:sym typeface="Times"/>
            </a:endParaRPr>
          </a:p>
          <a:p>
            <a:pPr indent="-285750" lvl="0" marL="285750" rtl="0" algn="l">
              <a:lnSpc>
                <a:spcPct val="90000"/>
              </a:lnSpc>
              <a:spcBef>
                <a:spcPts val="1000"/>
              </a:spcBef>
              <a:spcAft>
                <a:spcPts val="0"/>
              </a:spcAft>
              <a:buClr>
                <a:schemeClr val="dk1"/>
              </a:buClr>
              <a:buSzPts val="1800"/>
              <a:buFont typeface="Arial"/>
              <a:buChar char="•"/>
            </a:pPr>
            <a:r>
              <a:rPr lang="en-US" sz="1800">
                <a:solidFill>
                  <a:schemeClr val="dk1"/>
                </a:solidFill>
                <a:latin typeface="Times"/>
                <a:ea typeface="Times"/>
                <a:cs typeface="Times"/>
                <a:sym typeface="Times"/>
              </a:rPr>
              <a:t>Lt.</a:t>
            </a:r>
            <a:endParaRPr/>
          </a:p>
          <a:p>
            <a:pPr indent="-171450" lvl="0" marL="285750" rtl="0" algn="l">
              <a:lnSpc>
                <a:spcPct val="90000"/>
              </a:lnSpc>
              <a:spcBef>
                <a:spcPts val="1000"/>
              </a:spcBef>
              <a:spcAft>
                <a:spcPts val="0"/>
              </a:spcAft>
              <a:buClr>
                <a:srgbClr val="7F7F7F"/>
              </a:buClr>
              <a:buSzPts val="1800"/>
              <a:buFont typeface="Arial"/>
              <a:buNone/>
            </a:pPr>
            <a:r>
              <a:t/>
            </a:r>
            <a:endParaRPr sz="1800">
              <a:solidFill>
                <a:schemeClr val="dk1"/>
              </a:solidFill>
              <a:latin typeface="Times"/>
              <a:ea typeface="Times"/>
              <a:cs typeface="Times"/>
              <a:sym typeface="Times"/>
            </a:endParaRPr>
          </a:p>
          <a:p>
            <a:pPr indent="-171450" lvl="0" marL="285750" rtl="0" algn="l">
              <a:lnSpc>
                <a:spcPct val="90000"/>
              </a:lnSpc>
              <a:spcBef>
                <a:spcPts val="1000"/>
              </a:spcBef>
              <a:spcAft>
                <a:spcPts val="0"/>
              </a:spcAft>
              <a:buClr>
                <a:srgbClr val="7F7F7F"/>
              </a:buClr>
              <a:buSzPts val="1800"/>
              <a:buFont typeface="Arial"/>
              <a:buNone/>
            </a:pPr>
            <a:r>
              <a:t/>
            </a:r>
            <a:endParaRPr sz="1800">
              <a:solidFill>
                <a:schemeClr val="dk1"/>
              </a:solidFill>
              <a:latin typeface="Times"/>
              <a:ea typeface="Times"/>
              <a:cs typeface="Times"/>
              <a:sym typeface="Times"/>
            </a:endParaRPr>
          </a:p>
          <a:p>
            <a:pPr indent="-285750" lvl="0" marL="285750" rtl="0" algn="l">
              <a:lnSpc>
                <a:spcPct val="90000"/>
              </a:lnSpc>
              <a:spcBef>
                <a:spcPts val="1000"/>
              </a:spcBef>
              <a:spcAft>
                <a:spcPts val="0"/>
              </a:spcAft>
              <a:buClr>
                <a:schemeClr val="dk1"/>
              </a:buClr>
              <a:buSzPts val="1800"/>
              <a:buFont typeface="Arial"/>
              <a:buChar char="•"/>
            </a:pPr>
            <a:r>
              <a:rPr lang="en-US" sz="1800">
                <a:solidFill>
                  <a:schemeClr val="dk1"/>
                </a:solidFill>
                <a:latin typeface="Times"/>
                <a:ea typeface="Times"/>
                <a:cs typeface="Times"/>
                <a:sym typeface="Times"/>
              </a:rPr>
              <a:t>Bg. </a:t>
            </a:r>
            <a:endParaRPr/>
          </a:p>
          <a:p>
            <a:pPr indent="-171450" lvl="0" marL="285750" rtl="0" algn="l">
              <a:lnSpc>
                <a:spcPct val="90000"/>
              </a:lnSpc>
              <a:spcBef>
                <a:spcPts val="1000"/>
              </a:spcBef>
              <a:spcAft>
                <a:spcPts val="0"/>
              </a:spcAft>
              <a:buClr>
                <a:srgbClr val="7F7F7F"/>
              </a:buClr>
              <a:buSzPts val="1800"/>
              <a:buFont typeface="Arial"/>
              <a:buNone/>
            </a:pPr>
            <a:r>
              <a:t/>
            </a:r>
            <a:endParaRPr sz="1800">
              <a:latin typeface="Times"/>
              <a:ea typeface="Times"/>
              <a:cs typeface="Times"/>
              <a:sym typeface="Times"/>
            </a:endParaRPr>
          </a:p>
        </p:txBody>
      </p:sp>
      <p:pic>
        <p:nvPicPr>
          <p:cNvPr descr="A close-up of a logo&#10;&#10;Description automatically generated" id="310" name="Google Shape;310;p14"/>
          <p:cNvPicPr preferRelativeResize="0"/>
          <p:nvPr/>
        </p:nvPicPr>
        <p:blipFill rotWithShape="1">
          <a:blip r:embed="rId3">
            <a:alphaModFix/>
          </a:blip>
          <a:srcRect b="0" l="0" r="0" t="0"/>
          <a:stretch/>
        </p:blipFill>
        <p:spPr>
          <a:xfrm>
            <a:off x="1757103" y="4779965"/>
            <a:ext cx="5956300" cy="952500"/>
          </a:xfrm>
          <a:prstGeom prst="rect">
            <a:avLst/>
          </a:prstGeom>
          <a:noFill/>
          <a:ln>
            <a:noFill/>
          </a:ln>
        </p:spPr>
      </p:pic>
      <p:pic>
        <p:nvPicPr>
          <p:cNvPr descr="A black text on a white background&#10;&#10;Description automatically generated" id="311" name="Google Shape;311;p14"/>
          <p:cNvPicPr preferRelativeResize="0"/>
          <p:nvPr/>
        </p:nvPicPr>
        <p:blipFill rotWithShape="1">
          <a:blip r:embed="rId4">
            <a:alphaModFix/>
          </a:blip>
          <a:srcRect b="0" l="0" r="0" t="0"/>
          <a:stretch/>
        </p:blipFill>
        <p:spPr>
          <a:xfrm>
            <a:off x="1757103" y="3429000"/>
            <a:ext cx="5956300" cy="952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5"/>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lang="en-US"/>
              <a:t>Stage 2: Subject-oriented resultatives</a:t>
            </a:r>
            <a:endParaRPr/>
          </a:p>
        </p:txBody>
      </p:sp>
      <p:sp>
        <p:nvSpPr>
          <p:cNvPr id="318" name="Google Shape;318;p15"/>
          <p:cNvSpPr txBox="1"/>
          <p:nvPr>
            <p:ph idx="1" type="body"/>
          </p:nvPr>
        </p:nvSpPr>
        <p:spPr>
          <a:xfrm>
            <a:off x="838200" y="2554285"/>
            <a:ext cx="9108518" cy="35974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F7F7F"/>
              </a:buClr>
              <a:buSzPts val="1800"/>
              <a:buNone/>
            </a:pPr>
            <a:r>
              <a:t/>
            </a:r>
            <a:endParaRPr sz="1800">
              <a:latin typeface="Times"/>
              <a:ea typeface="Times"/>
              <a:cs typeface="Times"/>
              <a:sym typeface="Times"/>
            </a:endParaRPr>
          </a:p>
          <a:p>
            <a:pPr indent="0" lvl="0" marL="0" rtl="0" algn="l">
              <a:lnSpc>
                <a:spcPct val="90000"/>
              </a:lnSpc>
              <a:spcBef>
                <a:spcPts val="1000"/>
              </a:spcBef>
              <a:spcAft>
                <a:spcPts val="0"/>
              </a:spcAft>
              <a:buClr>
                <a:srgbClr val="7F7F7F"/>
              </a:buClr>
              <a:buSzPts val="1800"/>
              <a:buNone/>
            </a:pPr>
            <a:r>
              <a:t/>
            </a:r>
            <a:endParaRPr sz="1800">
              <a:latin typeface="Times"/>
              <a:ea typeface="Times"/>
              <a:cs typeface="Times"/>
              <a:sym typeface="Times"/>
            </a:endParaRPr>
          </a:p>
          <a:p>
            <a:pPr indent="0" lvl="0" marL="0" rtl="0" algn="l">
              <a:lnSpc>
                <a:spcPct val="90000"/>
              </a:lnSpc>
              <a:spcBef>
                <a:spcPts val="1000"/>
              </a:spcBef>
              <a:spcAft>
                <a:spcPts val="0"/>
              </a:spcAft>
              <a:buClr>
                <a:schemeClr val="dk1"/>
              </a:buClr>
              <a:buSzPts val="1800"/>
              <a:buNone/>
            </a:pPr>
            <a:r>
              <a:rPr lang="en-US" sz="1800">
                <a:solidFill>
                  <a:schemeClr val="dk1"/>
                </a:solidFill>
                <a:latin typeface="Times"/>
                <a:ea typeface="Times"/>
                <a:cs typeface="Times"/>
                <a:sym typeface="Times"/>
              </a:rPr>
              <a:t>Prototypical value for BE perfects (and the most frequent in BG and LT):</a:t>
            </a:r>
            <a:endParaRPr/>
          </a:p>
          <a:p>
            <a:pPr indent="-285750" lvl="0" marL="285750" rtl="0" algn="l">
              <a:lnSpc>
                <a:spcPct val="90000"/>
              </a:lnSpc>
              <a:spcBef>
                <a:spcPts val="1000"/>
              </a:spcBef>
              <a:spcAft>
                <a:spcPts val="0"/>
              </a:spcAft>
              <a:buClr>
                <a:schemeClr val="dk1"/>
              </a:buClr>
              <a:buSzPts val="1800"/>
              <a:buFont typeface="Arial"/>
              <a:buChar char="•"/>
            </a:pPr>
            <a:r>
              <a:rPr lang="en-US" sz="1800">
                <a:solidFill>
                  <a:schemeClr val="dk1"/>
                </a:solidFill>
                <a:latin typeface="Times"/>
                <a:ea typeface="Times"/>
                <a:cs typeface="Times"/>
                <a:sym typeface="Times"/>
              </a:rPr>
              <a:t>Telic intransitive verbs of change and motion	</a:t>
            </a:r>
            <a:endParaRPr sz="1800">
              <a:solidFill>
                <a:schemeClr val="dk1"/>
              </a:solidFill>
              <a:latin typeface="Times"/>
              <a:ea typeface="Times"/>
              <a:cs typeface="Times"/>
              <a:sym typeface="Times"/>
            </a:endParaRPr>
          </a:p>
          <a:p>
            <a:pPr indent="-285750" lvl="0" marL="285750" rtl="0" algn="l">
              <a:lnSpc>
                <a:spcPct val="90000"/>
              </a:lnSpc>
              <a:spcBef>
                <a:spcPts val="1000"/>
              </a:spcBef>
              <a:spcAft>
                <a:spcPts val="0"/>
              </a:spcAft>
              <a:buClr>
                <a:schemeClr val="dk1"/>
              </a:buClr>
              <a:buSzPts val="1800"/>
              <a:buFont typeface="Arial"/>
              <a:buChar char="•"/>
            </a:pPr>
            <a:r>
              <a:rPr lang="en-US" sz="1800">
                <a:solidFill>
                  <a:schemeClr val="dk1"/>
                </a:solidFill>
                <a:latin typeface="Times"/>
                <a:ea typeface="Times"/>
                <a:cs typeface="Times"/>
                <a:sym typeface="Times"/>
              </a:rPr>
              <a:t>Lexical input is common with BE auxiliaries cross-linguistically, including split-auxiliary systems (Aronovich 2007, Sorace 2000)</a:t>
            </a:r>
            <a:endParaRPr/>
          </a:p>
          <a:p>
            <a:pPr indent="-285750" lvl="0" marL="285750" rtl="0" algn="l">
              <a:lnSpc>
                <a:spcPct val="90000"/>
              </a:lnSpc>
              <a:spcBef>
                <a:spcPts val="1000"/>
              </a:spcBef>
              <a:spcAft>
                <a:spcPts val="0"/>
              </a:spcAft>
              <a:buClr>
                <a:schemeClr val="dk1"/>
              </a:buClr>
              <a:buSzPts val="1800"/>
              <a:buFont typeface="Arial"/>
              <a:buChar char="•"/>
            </a:pPr>
            <a:r>
              <a:rPr lang="en-US" sz="1800">
                <a:solidFill>
                  <a:schemeClr val="dk1"/>
                </a:solidFill>
                <a:latin typeface="Times"/>
                <a:ea typeface="Times"/>
                <a:cs typeface="Times"/>
                <a:sym typeface="Times"/>
              </a:rPr>
              <a:t>Past event is not anchored in time and space, focus on the present state</a:t>
            </a:r>
            <a:endParaRPr/>
          </a:p>
        </p:txBody>
      </p:sp>
      <p:graphicFrame>
        <p:nvGraphicFramePr>
          <p:cNvPr id="319" name="Google Shape;319;p15"/>
          <p:cNvGraphicFramePr/>
          <p:nvPr/>
        </p:nvGraphicFramePr>
        <p:xfrm>
          <a:off x="1176976" y="2738036"/>
          <a:ext cx="3000000" cy="3000000"/>
        </p:xfrm>
        <a:graphic>
          <a:graphicData uri="http://schemas.openxmlformats.org/drawingml/2006/table">
            <a:tbl>
              <a:tblPr bandRow="1" firstRow="1">
                <a:noFill/>
                <a:tableStyleId>{6AB0CA93-79FC-4164-80B6-C510EF78FC78}</a:tableStyleId>
              </a:tblPr>
              <a:tblGrid>
                <a:gridCol w="2709325"/>
                <a:gridCol w="2709325"/>
                <a:gridCol w="2709325"/>
              </a:tblGrid>
              <a:tr h="370850">
                <a:tc>
                  <a:txBody>
                    <a:bodyPr/>
                    <a:lstStyle/>
                    <a:p>
                      <a:pPr indent="0" lvl="0" marL="0" marR="0" rtl="0" algn="l">
                        <a:spcBef>
                          <a:spcPts val="0"/>
                        </a:spcBef>
                        <a:spcAft>
                          <a:spcPts val="0"/>
                        </a:spcAft>
                        <a:buNone/>
                      </a:pPr>
                      <a:r>
                        <a:rPr lang="en-US" sz="1800"/>
                        <a:t>+ Resultative</a:t>
                      </a:r>
                      <a:endParaRPr/>
                    </a:p>
                  </a:txBody>
                  <a:tcPr marT="45725" marB="45725" marR="91450" marL="91450"/>
                </a:tc>
                <a:tc>
                  <a:txBody>
                    <a:bodyPr/>
                    <a:lstStyle/>
                    <a:p>
                      <a:pPr indent="0" lvl="0" marL="0" marR="0" rtl="0" algn="l">
                        <a:spcBef>
                          <a:spcPts val="0"/>
                        </a:spcBef>
                        <a:spcAft>
                          <a:spcPts val="0"/>
                        </a:spcAft>
                        <a:buNone/>
                      </a:pPr>
                      <a:r>
                        <a:rPr lang="en-US" sz="1800"/>
                        <a:t> + Subject-oriented</a:t>
                      </a:r>
                      <a:endParaRPr/>
                    </a:p>
                  </a:txBody>
                  <a:tcPr marT="45725" marB="45725" marR="91450" marL="91450"/>
                </a:tc>
                <a:tc>
                  <a:txBody>
                    <a:bodyPr/>
                    <a:lstStyle/>
                    <a:p>
                      <a:pPr indent="0" lvl="0" marL="0" marR="0" rtl="0" algn="l">
                        <a:spcBef>
                          <a:spcPts val="0"/>
                        </a:spcBef>
                        <a:spcAft>
                          <a:spcPts val="0"/>
                        </a:spcAft>
                        <a:buNone/>
                      </a:pPr>
                      <a:r>
                        <a:rPr lang="en-US" sz="1800"/>
                        <a:t>+ Indefinite</a:t>
                      </a:r>
                      <a:endParaRPr/>
                    </a:p>
                  </a:txBody>
                  <a:tcPr marT="45725" marB="45725" marR="91450" marL="91450"/>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6"/>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t/>
            </a:r>
            <a:endParaRPr/>
          </a:p>
        </p:txBody>
      </p:sp>
      <p:sp>
        <p:nvSpPr>
          <p:cNvPr id="325" name="Google Shape;325;p16"/>
          <p:cNvSpPr txBox="1"/>
          <p:nvPr>
            <p:ph idx="1" type="body"/>
          </p:nvPr>
        </p:nvSpPr>
        <p:spPr>
          <a:xfrm>
            <a:off x="838200" y="2512405"/>
            <a:ext cx="9053945" cy="35974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F7F7F"/>
              </a:buClr>
              <a:buSzPts val="2000"/>
              <a:buNone/>
            </a:pPr>
            <a:r>
              <a:t/>
            </a:r>
            <a:endParaRPr/>
          </a:p>
        </p:txBody>
      </p:sp>
      <p:graphicFrame>
        <p:nvGraphicFramePr>
          <p:cNvPr id="326" name="Google Shape;326;p16"/>
          <p:cNvGraphicFramePr/>
          <p:nvPr/>
        </p:nvGraphicFramePr>
        <p:xfrm>
          <a:off x="691304" y="1186842"/>
          <a:ext cx="3000000" cy="3000000"/>
        </p:xfrm>
        <a:graphic>
          <a:graphicData uri="http://schemas.openxmlformats.org/drawingml/2006/table">
            <a:tbl>
              <a:tblPr bandRow="1" firstCol="1" firstRow="1">
                <a:noFill/>
                <a:tableStyleId>{6AB0CA93-79FC-4164-80B6-C510EF78FC78}</a:tableStyleId>
              </a:tblPr>
              <a:tblGrid>
                <a:gridCol w="1674725"/>
                <a:gridCol w="4557100"/>
                <a:gridCol w="3115900"/>
              </a:tblGrid>
              <a:tr h="337325">
                <a:tc>
                  <a:txBody>
                    <a:bodyPr/>
                    <a:lstStyle/>
                    <a:p>
                      <a:pPr indent="0" lvl="0" marL="0" marR="0" rtl="0" algn="l">
                        <a:spcBef>
                          <a:spcPts val="0"/>
                        </a:spcBef>
                        <a:spcAft>
                          <a:spcPts val="0"/>
                        </a:spcAft>
                        <a:buNone/>
                      </a:pPr>
                      <a:r>
                        <a:rPr lang="en-US" sz="1600"/>
                        <a:t>Stage</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Value</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Paraphrase</a:t>
                      </a:r>
                      <a:endParaRPr sz="1600">
                        <a:latin typeface="Calibri"/>
                        <a:ea typeface="Calibri"/>
                        <a:cs typeface="Calibri"/>
                        <a:sym typeface="Calibri"/>
                      </a:endParaRPr>
                    </a:p>
                  </a:txBody>
                  <a:tcPr marT="8975" marB="0" marR="64550" marL="64550"/>
                </a:tc>
              </a:tr>
              <a:tr h="589825">
                <a:tc>
                  <a:txBody>
                    <a:bodyPr/>
                    <a:lstStyle/>
                    <a:p>
                      <a:pPr indent="0" lvl="0" marL="0" marR="0" rtl="0" algn="l">
                        <a:spcBef>
                          <a:spcPts val="0"/>
                        </a:spcBef>
                        <a:spcAft>
                          <a:spcPts val="0"/>
                        </a:spcAft>
                        <a:buNone/>
                      </a:pPr>
                      <a:r>
                        <a:rPr lang="en-US" sz="1600"/>
                        <a:t>Stage 0</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Copular ascriptive construction with an adjective</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Subject X has a property Y</a:t>
                      </a:r>
                      <a:endParaRPr sz="1600">
                        <a:latin typeface="Calibri"/>
                        <a:ea typeface="Calibri"/>
                        <a:cs typeface="Calibri"/>
                        <a:sym typeface="Calibri"/>
                      </a:endParaRPr>
                    </a:p>
                  </a:txBody>
                  <a:tcPr marT="8975" marB="0" marR="64550" marL="64550"/>
                </a:tc>
              </a:tr>
              <a:tr h="673650">
                <a:tc>
                  <a:txBody>
                    <a:bodyPr/>
                    <a:lstStyle/>
                    <a:p>
                      <a:pPr indent="0" lvl="0" marL="0" marR="0" rtl="0" algn="l">
                        <a:spcBef>
                          <a:spcPts val="0"/>
                        </a:spcBef>
                        <a:spcAft>
                          <a:spcPts val="0"/>
                        </a:spcAft>
                        <a:buNone/>
                      </a:pPr>
                      <a:r>
                        <a:rPr lang="en-US" sz="1600"/>
                        <a:t>Stage 1</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Stative (Copular ascriptive construction with a participle)</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Subject X has a verbal property Y</a:t>
                      </a:r>
                      <a:endParaRPr sz="1600">
                        <a:latin typeface="Calibri"/>
                        <a:ea typeface="Calibri"/>
                        <a:cs typeface="Calibri"/>
                        <a:sym typeface="Calibri"/>
                      </a:endParaRPr>
                    </a:p>
                  </a:txBody>
                  <a:tcPr marT="8975" marB="0" marR="64550" marL="64550"/>
                </a:tc>
              </a:tr>
              <a:tr h="337325">
                <a:tc>
                  <a:txBody>
                    <a:bodyPr/>
                    <a:lstStyle/>
                    <a:p>
                      <a:pPr indent="0" lvl="0" marL="0" marR="0" rtl="0" algn="l">
                        <a:spcBef>
                          <a:spcPts val="0"/>
                        </a:spcBef>
                        <a:spcAft>
                          <a:spcPts val="0"/>
                        </a:spcAft>
                        <a:buNone/>
                      </a:pPr>
                      <a:r>
                        <a:rPr lang="en-US" sz="1600"/>
                        <a:t>Stage 2</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Subject-oriented resultative</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Subject X is having-done-Y</a:t>
                      </a:r>
                      <a:endParaRPr sz="1600">
                        <a:latin typeface="Calibri"/>
                        <a:ea typeface="Calibri"/>
                        <a:cs typeface="Calibri"/>
                        <a:sym typeface="Calibri"/>
                      </a:endParaRPr>
                    </a:p>
                  </a:txBody>
                  <a:tcPr marT="8975" marB="0" marR="64550" marL="64550"/>
                </a:tc>
              </a:tr>
            </a:tbl>
          </a:graphicData>
        </a:graphic>
      </p:graphicFrame>
      <p:graphicFrame>
        <p:nvGraphicFramePr>
          <p:cNvPr id="327" name="Google Shape;327;p16"/>
          <p:cNvGraphicFramePr/>
          <p:nvPr/>
        </p:nvGraphicFramePr>
        <p:xfrm>
          <a:off x="691304" y="3200677"/>
          <a:ext cx="3000000" cy="3000000"/>
        </p:xfrm>
        <a:graphic>
          <a:graphicData uri="http://schemas.openxmlformats.org/drawingml/2006/table">
            <a:tbl>
              <a:tblPr bandRow="1" firstCol="1" firstRow="1">
                <a:noFill/>
                <a:tableStyleId>{6AB0CA93-79FC-4164-80B6-C510EF78FC78}</a:tableStyleId>
              </a:tblPr>
              <a:tblGrid>
                <a:gridCol w="1654325"/>
                <a:gridCol w="1546675"/>
                <a:gridCol w="1594075"/>
              </a:tblGrid>
              <a:tr h="218775">
                <a:tc>
                  <a:txBody>
                    <a:bodyPr/>
                    <a:lstStyle/>
                    <a:p>
                      <a:pPr indent="0" lvl="0" marL="0" marR="0" rtl="0" algn="l">
                        <a:spcBef>
                          <a:spcPts val="0"/>
                        </a:spcBef>
                        <a:spcAft>
                          <a:spcPts val="0"/>
                        </a:spcAft>
                        <a:buNone/>
                      </a:pPr>
                      <a:r>
                        <a:rPr lang="en-US" sz="1600"/>
                        <a:t>Stage</a:t>
                      </a:r>
                      <a:endParaRPr sz="1600">
                        <a:latin typeface="Times New Roman"/>
                        <a:ea typeface="Times New Roman"/>
                        <a:cs typeface="Times New Roman"/>
                        <a:sym typeface="Times New Roman"/>
                      </a:endParaRPr>
                    </a:p>
                  </a:txBody>
                  <a:tcPr marT="8975" marB="0" marR="64550" marL="64550"/>
                </a:tc>
                <a:tc>
                  <a:txBody>
                    <a:bodyPr/>
                    <a:lstStyle/>
                    <a:p>
                      <a:pPr indent="0" lvl="0" marL="0" marR="0" rtl="0" algn="l">
                        <a:spcBef>
                          <a:spcPts val="0"/>
                        </a:spcBef>
                        <a:spcAft>
                          <a:spcPts val="0"/>
                        </a:spcAft>
                        <a:buNone/>
                      </a:pPr>
                      <a:r>
                        <a:rPr lang="en-US" sz="1600"/>
                        <a:t>Value</a:t>
                      </a:r>
                      <a:endParaRPr sz="1600">
                        <a:latin typeface="Times New Roman"/>
                        <a:ea typeface="Times New Roman"/>
                        <a:cs typeface="Times New Roman"/>
                        <a:sym typeface="Times New Roman"/>
                      </a:endParaRPr>
                    </a:p>
                  </a:txBody>
                  <a:tcPr marT="8975" marB="0" marR="64550" marL="64550"/>
                </a:tc>
                <a:tc>
                  <a:txBody>
                    <a:bodyPr/>
                    <a:lstStyle/>
                    <a:p>
                      <a:pPr indent="0" lvl="0" marL="0" marR="0" rtl="0" algn="l">
                        <a:spcBef>
                          <a:spcPts val="0"/>
                        </a:spcBef>
                        <a:spcAft>
                          <a:spcPts val="0"/>
                        </a:spcAft>
                        <a:buNone/>
                      </a:pPr>
                      <a:r>
                        <a:rPr lang="en-US" sz="1600"/>
                        <a:t>Paraphrase</a:t>
                      </a:r>
                      <a:endParaRPr sz="1600">
                        <a:latin typeface="Times New Roman"/>
                        <a:ea typeface="Times New Roman"/>
                        <a:cs typeface="Times New Roman"/>
                        <a:sym typeface="Times New Roman"/>
                      </a:endParaRPr>
                    </a:p>
                  </a:txBody>
                  <a:tcPr marT="8975" marB="0" marR="64550" marL="64550"/>
                </a:tc>
              </a:tr>
              <a:tr h="436925">
                <a:tc>
                  <a:txBody>
                    <a:bodyPr/>
                    <a:lstStyle/>
                    <a:p>
                      <a:pPr indent="0" lvl="0" marL="0" marR="0" rtl="0" algn="l">
                        <a:spcBef>
                          <a:spcPts val="0"/>
                        </a:spcBef>
                        <a:spcAft>
                          <a:spcPts val="0"/>
                        </a:spcAft>
                        <a:buNone/>
                      </a:pPr>
                      <a:r>
                        <a:rPr lang="en-US" sz="1600"/>
                        <a:t>Stage 3A</a:t>
                      </a:r>
                      <a:endParaRPr sz="1600">
                        <a:latin typeface="Times New Roman"/>
                        <a:ea typeface="Times New Roman"/>
                        <a:cs typeface="Times New Roman"/>
                        <a:sym typeface="Times New Roman"/>
                      </a:endParaRPr>
                    </a:p>
                  </a:txBody>
                  <a:tcPr marT="8975" marB="0" marR="64550" marL="64550"/>
                </a:tc>
                <a:tc>
                  <a:txBody>
                    <a:bodyPr/>
                    <a:lstStyle/>
                    <a:p>
                      <a:pPr indent="0" lvl="0" marL="0" marR="0" rtl="0" algn="l">
                        <a:spcBef>
                          <a:spcPts val="0"/>
                        </a:spcBef>
                        <a:spcAft>
                          <a:spcPts val="0"/>
                        </a:spcAft>
                        <a:buNone/>
                      </a:pPr>
                      <a:r>
                        <a:rPr lang="en-US" sz="1600"/>
                        <a:t>Possessive resultative</a:t>
                      </a:r>
                      <a:endParaRPr sz="1600">
                        <a:latin typeface="Times New Roman"/>
                        <a:ea typeface="Times New Roman"/>
                        <a:cs typeface="Times New Roman"/>
                        <a:sym typeface="Times New Roman"/>
                      </a:endParaRPr>
                    </a:p>
                  </a:txBody>
                  <a:tcPr marT="8975" marB="0" marR="64550" marL="64550"/>
                </a:tc>
                <a:tc>
                  <a:txBody>
                    <a:bodyPr/>
                    <a:lstStyle/>
                    <a:p>
                      <a:pPr indent="0" lvl="0" marL="0" marR="0" rtl="0" algn="l">
                        <a:spcBef>
                          <a:spcPts val="0"/>
                        </a:spcBef>
                        <a:spcAft>
                          <a:spcPts val="0"/>
                        </a:spcAft>
                        <a:buNone/>
                      </a:pPr>
                      <a:r>
                        <a:rPr lang="en-US" sz="1600"/>
                        <a:t>X is having-done-Y-to-Z/X</a:t>
                      </a:r>
                      <a:endParaRPr sz="1600">
                        <a:latin typeface="Times New Roman"/>
                        <a:ea typeface="Times New Roman"/>
                        <a:cs typeface="Times New Roman"/>
                        <a:sym typeface="Times New Roman"/>
                      </a:endParaRPr>
                    </a:p>
                  </a:txBody>
                  <a:tcPr marT="8975" marB="0" marR="64550" marL="64550"/>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7"/>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lang="en-US"/>
              <a:t>Stage 3A: Possessive resultatives</a:t>
            </a:r>
            <a:endParaRPr/>
          </a:p>
        </p:txBody>
      </p:sp>
      <p:sp>
        <p:nvSpPr>
          <p:cNvPr id="334" name="Google Shape;334;p17"/>
          <p:cNvSpPr txBox="1"/>
          <p:nvPr>
            <p:ph idx="1" type="body"/>
          </p:nvPr>
        </p:nvSpPr>
        <p:spPr>
          <a:xfrm>
            <a:off x="838199" y="2554285"/>
            <a:ext cx="10562439" cy="359745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FFFFFF"/>
              </a:buClr>
              <a:buSzPts val="1800"/>
              <a:buNone/>
            </a:pPr>
            <a:r>
              <a:rPr b="1" i="0" lang="en-US" sz="1800" u="none" strike="noStrike">
                <a:solidFill>
                  <a:srgbClr val="FFFFFF"/>
                </a:solidFill>
                <a:latin typeface="Arial"/>
                <a:ea typeface="Arial"/>
                <a:cs typeface="Arial"/>
                <a:sym typeface="Arial"/>
              </a:rPr>
              <a:t>+ Resultative</a:t>
            </a:r>
            <a:endParaRPr b="0" i="0" sz="1800" u="none" strike="noStrike">
              <a:latin typeface="Arial"/>
              <a:ea typeface="Arial"/>
              <a:cs typeface="Arial"/>
              <a:sym typeface="Arial"/>
            </a:endParaRPr>
          </a:p>
          <a:p>
            <a:pPr indent="0" lvl="0" marL="0" rtl="0" algn="l">
              <a:lnSpc>
                <a:spcPct val="90000"/>
              </a:lnSpc>
              <a:spcBef>
                <a:spcPts val="0"/>
              </a:spcBef>
              <a:spcAft>
                <a:spcPts val="0"/>
              </a:spcAft>
              <a:buClr>
                <a:srgbClr val="FFFFFF"/>
              </a:buClr>
              <a:buSzPts val="1800"/>
              <a:buNone/>
            </a:pPr>
            <a:r>
              <a:rPr b="1" i="0" lang="en-US" sz="1800" u="none" strike="noStrike">
                <a:solidFill>
                  <a:srgbClr val="FFFFFF"/>
                </a:solidFill>
                <a:latin typeface="Arial"/>
                <a:ea typeface="Arial"/>
                <a:cs typeface="Arial"/>
                <a:sym typeface="Arial"/>
              </a:rPr>
              <a:t> + Subject-oriented</a:t>
            </a:r>
            <a:endParaRPr b="0" i="0" sz="1800" u="none" strike="noStrike">
              <a:latin typeface="Arial"/>
              <a:ea typeface="Arial"/>
              <a:cs typeface="Arial"/>
              <a:sym typeface="Arial"/>
            </a:endParaRPr>
          </a:p>
          <a:p>
            <a:pPr indent="0" lvl="0" marL="0" rtl="0" algn="l">
              <a:lnSpc>
                <a:spcPct val="90000"/>
              </a:lnSpc>
              <a:spcBef>
                <a:spcPts val="0"/>
              </a:spcBef>
              <a:spcAft>
                <a:spcPts val="0"/>
              </a:spcAft>
              <a:buClr>
                <a:srgbClr val="FFFFFF"/>
              </a:buClr>
              <a:buSzPts val="1800"/>
              <a:buNone/>
            </a:pPr>
            <a:r>
              <a:rPr b="1" i="0" lang="en-US" sz="1800" u="none" strike="noStrike">
                <a:solidFill>
                  <a:srgbClr val="FFFFFF"/>
                </a:solidFill>
                <a:latin typeface="Arial"/>
                <a:ea typeface="Arial"/>
                <a:cs typeface="Arial"/>
                <a:sym typeface="Arial"/>
              </a:rPr>
              <a:t>+ I</a:t>
            </a:r>
            <a:endParaRPr/>
          </a:p>
          <a:p>
            <a:pPr indent="0" lvl="0" marL="0" rtl="0" algn="l">
              <a:lnSpc>
                <a:spcPct val="90000"/>
              </a:lnSpc>
              <a:spcBef>
                <a:spcPts val="0"/>
              </a:spcBef>
              <a:spcAft>
                <a:spcPts val="0"/>
              </a:spcAft>
              <a:buClr>
                <a:srgbClr val="7F7F7F"/>
              </a:buClr>
              <a:buSzPts val="1800"/>
              <a:buNone/>
            </a:pPr>
            <a:r>
              <a:t/>
            </a:r>
            <a:endParaRPr b="1" sz="1800">
              <a:solidFill>
                <a:srgbClr val="FFFFFF"/>
              </a:solidFill>
              <a:latin typeface="Arial"/>
              <a:ea typeface="Arial"/>
              <a:cs typeface="Arial"/>
              <a:sym typeface="Arial"/>
            </a:endParaRPr>
          </a:p>
          <a:p>
            <a:pPr indent="0" lvl="0" marL="0" rtl="0" algn="l">
              <a:lnSpc>
                <a:spcPct val="90000"/>
              </a:lnSpc>
              <a:spcBef>
                <a:spcPts val="0"/>
              </a:spcBef>
              <a:spcAft>
                <a:spcPts val="0"/>
              </a:spcAft>
              <a:buClr>
                <a:schemeClr val="dk1"/>
              </a:buClr>
              <a:buSzPts val="1800"/>
              <a:buNone/>
            </a:pPr>
            <a:r>
              <a:rPr lang="en-US" sz="1800">
                <a:solidFill>
                  <a:schemeClr val="dk1"/>
                </a:solidFill>
                <a:latin typeface="Arial"/>
                <a:ea typeface="Arial"/>
                <a:cs typeface="Arial"/>
                <a:sym typeface="Arial"/>
              </a:rPr>
              <a:t>Bg.</a:t>
            </a:r>
            <a:endParaRPr/>
          </a:p>
          <a:p>
            <a:pPr indent="0" lvl="0" marL="0" rtl="0" algn="l">
              <a:lnSpc>
                <a:spcPct val="90000"/>
              </a:lnSpc>
              <a:spcBef>
                <a:spcPts val="0"/>
              </a:spcBef>
              <a:spcAft>
                <a:spcPts val="0"/>
              </a:spcAft>
              <a:buClr>
                <a:srgbClr val="7F7F7F"/>
              </a:buClr>
              <a:buSzPts val="1800"/>
              <a:buNone/>
            </a:pPr>
            <a:r>
              <a:t/>
            </a:r>
            <a:endParaRPr sz="1800">
              <a:solidFill>
                <a:schemeClr val="dk1"/>
              </a:solidFill>
              <a:latin typeface="Arial"/>
              <a:ea typeface="Arial"/>
              <a:cs typeface="Arial"/>
              <a:sym typeface="Arial"/>
            </a:endParaRPr>
          </a:p>
          <a:p>
            <a:pPr indent="0" lvl="0" marL="0" rtl="0" algn="l">
              <a:lnSpc>
                <a:spcPct val="90000"/>
              </a:lnSpc>
              <a:spcBef>
                <a:spcPts val="0"/>
              </a:spcBef>
              <a:spcAft>
                <a:spcPts val="0"/>
              </a:spcAft>
              <a:buClr>
                <a:srgbClr val="7F7F7F"/>
              </a:buClr>
              <a:buSzPts val="1800"/>
              <a:buNone/>
            </a:pPr>
            <a:r>
              <a:t/>
            </a:r>
            <a:endParaRPr sz="1800">
              <a:solidFill>
                <a:schemeClr val="dk1"/>
              </a:solidFill>
              <a:latin typeface="Arial"/>
              <a:ea typeface="Arial"/>
              <a:cs typeface="Arial"/>
              <a:sym typeface="Arial"/>
            </a:endParaRPr>
          </a:p>
          <a:p>
            <a:pPr indent="0" lvl="0" marL="0" rtl="0" algn="l">
              <a:lnSpc>
                <a:spcPct val="90000"/>
              </a:lnSpc>
              <a:spcBef>
                <a:spcPts val="0"/>
              </a:spcBef>
              <a:spcAft>
                <a:spcPts val="0"/>
              </a:spcAft>
              <a:buClr>
                <a:srgbClr val="7F7F7F"/>
              </a:buClr>
              <a:buSzPts val="1800"/>
              <a:buNone/>
            </a:pPr>
            <a:r>
              <a:t/>
            </a:r>
            <a:endParaRPr sz="1800">
              <a:solidFill>
                <a:schemeClr val="dk1"/>
              </a:solidFill>
              <a:latin typeface="Arial"/>
              <a:ea typeface="Arial"/>
              <a:cs typeface="Arial"/>
              <a:sym typeface="Arial"/>
            </a:endParaRPr>
          </a:p>
          <a:p>
            <a:pPr indent="0" lvl="0" marL="0" rtl="0" algn="l">
              <a:lnSpc>
                <a:spcPct val="90000"/>
              </a:lnSpc>
              <a:spcBef>
                <a:spcPts val="0"/>
              </a:spcBef>
              <a:spcAft>
                <a:spcPts val="0"/>
              </a:spcAft>
              <a:buClr>
                <a:srgbClr val="7F7F7F"/>
              </a:buClr>
              <a:buSzPts val="1800"/>
              <a:buNone/>
            </a:pPr>
            <a:r>
              <a:t/>
            </a:r>
            <a:endParaRPr sz="1800">
              <a:solidFill>
                <a:schemeClr val="dk1"/>
              </a:solidFill>
              <a:latin typeface="Arial"/>
              <a:ea typeface="Arial"/>
              <a:cs typeface="Arial"/>
              <a:sym typeface="Arial"/>
            </a:endParaRPr>
          </a:p>
          <a:p>
            <a:pPr indent="0" lvl="0" marL="0" rtl="0" algn="l">
              <a:lnSpc>
                <a:spcPct val="90000"/>
              </a:lnSpc>
              <a:spcBef>
                <a:spcPts val="0"/>
              </a:spcBef>
              <a:spcAft>
                <a:spcPts val="0"/>
              </a:spcAft>
              <a:buClr>
                <a:srgbClr val="7F7F7F"/>
              </a:buClr>
              <a:buSzPts val="1800"/>
              <a:buNone/>
            </a:pPr>
            <a:r>
              <a:t/>
            </a:r>
            <a:endParaRPr sz="1800">
              <a:solidFill>
                <a:schemeClr val="dk1"/>
              </a:solidFill>
              <a:latin typeface="Arial"/>
              <a:ea typeface="Arial"/>
              <a:cs typeface="Arial"/>
              <a:sym typeface="Arial"/>
            </a:endParaRPr>
          </a:p>
          <a:p>
            <a:pPr indent="0" lvl="0" marL="0" rtl="0" algn="l">
              <a:lnSpc>
                <a:spcPct val="90000"/>
              </a:lnSpc>
              <a:spcBef>
                <a:spcPts val="0"/>
              </a:spcBef>
              <a:spcAft>
                <a:spcPts val="0"/>
              </a:spcAft>
              <a:buClr>
                <a:srgbClr val="7F7F7F"/>
              </a:buClr>
              <a:buSzPts val="1800"/>
              <a:buNone/>
            </a:pPr>
            <a:r>
              <a:t/>
            </a:r>
            <a:endParaRPr sz="1800">
              <a:solidFill>
                <a:schemeClr val="dk1"/>
              </a:solidFill>
              <a:latin typeface="Arial"/>
              <a:ea typeface="Arial"/>
              <a:cs typeface="Arial"/>
              <a:sym typeface="Arial"/>
            </a:endParaRPr>
          </a:p>
          <a:p>
            <a:pPr indent="0" lvl="0" marL="0" rtl="0" algn="l">
              <a:lnSpc>
                <a:spcPct val="90000"/>
              </a:lnSpc>
              <a:spcBef>
                <a:spcPts val="0"/>
              </a:spcBef>
              <a:spcAft>
                <a:spcPts val="0"/>
              </a:spcAft>
              <a:buClr>
                <a:schemeClr val="dk1"/>
              </a:buClr>
              <a:buSzPts val="1800"/>
              <a:buNone/>
            </a:pPr>
            <a:r>
              <a:rPr lang="en-US" sz="1800">
                <a:solidFill>
                  <a:schemeClr val="dk1"/>
                </a:solidFill>
                <a:latin typeface="Arial"/>
                <a:ea typeface="Arial"/>
                <a:cs typeface="Arial"/>
                <a:sym typeface="Arial"/>
              </a:rPr>
              <a:t>Lt.</a:t>
            </a:r>
            <a:endParaRPr/>
          </a:p>
          <a:p>
            <a:pPr indent="0" lvl="0" marL="0" rtl="0" algn="l">
              <a:lnSpc>
                <a:spcPct val="90000"/>
              </a:lnSpc>
              <a:spcBef>
                <a:spcPts val="0"/>
              </a:spcBef>
              <a:spcAft>
                <a:spcPts val="0"/>
              </a:spcAft>
              <a:buClr>
                <a:srgbClr val="7F7F7F"/>
              </a:buClr>
              <a:buSzPts val="1800"/>
              <a:buNone/>
            </a:pPr>
            <a:r>
              <a:t/>
            </a:r>
            <a:endParaRPr b="1" sz="1800">
              <a:solidFill>
                <a:srgbClr val="FFFFFF"/>
              </a:solidFill>
              <a:latin typeface="Arial"/>
              <a:ea typeface="Arial"/>
              <a:cs typeface="Arial"/>
              <a:sym typeface="Arial"/>
            </a:endParaRPr>
          </a:p>
          <a:p>
            <a:pPr indent="0" lvl="0" marL="0" rtl="0" algn="l">
              <a:lnSpc>
                <a:spcPct val="90000"/>
              </a:lnSpc>
              <a:spcBef>
                <a:spcPts val="0"/>
              </a:spcBef>
              <a:spcAft>
                <a:spcPts val="0"/>
              </a:spcAft>
              <a:buClr>
                <a:srgbClr val="FFFFFF"/>
              </a:buClr>
              <a:buSzPts val="1800"/>
              <a:buNone/>
            </a:pPr>
            <a:r>
              <a:rPr b="1" lang="en-US" sz="1800">
                <a:solidFill>
                  <a:srgbClr val="FFFFFF"/>
                </a:solidFill>
                <a:latin typeface="Arial"/>
                <a:ea typeface="Arial"/>
                <a:cs typeface="Arial"/>
                <a:sym typeface="Arial"/>
              </a:rPr>
              <a:t>Bg</a:t>
            </a:r>
            <a:endParaRPr b="1" sz="1800">
              <a:solidFill>
                <a:schemeClr val="dk1"/>
              </a:solidFill>
              <a:latin typeface="Arial"/>
              <a:ea typeface="Arial"/>
              <a:cs typeface="Arial"/>
              <a:sym typeface="Arial"/>
            </a:endParaRPr>
          </a:p>
          <a:p>
            <a:pPr indent="0" lvl="0" marL="0" rtl="0" algn="l">
              <a:lnSpc>
                <a:spcPct val="90000"/>
              </a:lnSpc>
              <a:spcBef>
                <a:spcPts val="0"/>
              </a:spcBef>
              <a:spcAft>
                <a:spcPts val="0"/>
              </a:spcAft>
              <a:buClr>
                <a:srgbClr val="FFFFFF"/>
              </a:buClr>
              <a:buSzPts val="1800"/>
              <a:buNone/>
            </a:pPr>
            <a:r>
              <a:rPr b="1" lang="en-US" sz="1800">
                <a:solidFill>
                  <a:srgbClr val="FFFFFF"/>
                </a:solidFill>
                <a:latin typeface="Arial"/>
                <a:ea typeface="Arial"/>
                <a:cs typeface="Arial"/>
                <a:sym typeface="Arial"/>
              </a:rPr>
              <a:t>Bg.</a:t>
            </a:r>
            <a:endParaRPr b="0" i="0" sz="1800" u="none" strike="noStrike">
              <a:latin typeface="Arial"/>
              <a:ea typeface="Arial"/>
              <a:cs typeface="Arial"/>
              <a:sym typeface="Arial"/>
            </a:endParaRPr>
          </a:p>
        </p:txBody>
      </p:sp>
      <p:graphicFrame>
        <p:nvGraphicFramePr>
          <p:cNvPr id="335" name="Google Shape;335;p17"/>
          <p:cNvGraphicFramePr/>
          <p:nvPr/>
        </p:nvGraphicFramePr>
        <p:xfrm>
          <a:off x="1205948" y="2439851"/>
          <a:ext cx="3000000" cy="3000000"/>
        </p:xfrm>
        <a:graphic>
          <a:graphicData uri="http://schemas.openxmlformats.org/drawingml/2006/table">
            <a:tbl>
              <a:tblPr bandRow="1" firstRow="1">
                <a:noFill/>
                <a:tableStyleId>{6AB0CA93-79FC-4164-80B6-C510EF78FC78}</a:tableStyleId>
              </a:tblPr>
              <a:tblGrid>
                <a:gridCol w="2709325"/>
                <a:gridCol w="2709325"/>
                <a:gridCol w="2709325"/>
              </a:tblGrid>
              <a:tr h="370850">
                <a:tc>
                  <a:txBody>
                    <a:bodyPr/>
                    <a:lstStyle/>
                    <a:p>
                      <a:pPr indent="0" lvl="0" marL="0" marR="0" rtl="0" algn="l">
                        <a:spcBef>
                          <a:spcPts val="0"/>
                        </a:spcBef>
                        <a:spcAft>
                          <a:spcPts val="0"/>
                        </a:spcAft>
                        <a:buNone/>
                      </a:pPr>
                      <a:r>
                        <a:rPr lang="en-US" sz="1800"/>
                        <a:t>+ Resultative</a:t>
                      </a:r>
                      <a:endParaRPr/>
                    </a:p>
                  </a:txBody>
                  <a:tcPr marT="45725" marB="45725" marR="91450" marL="91450"/>
                </a:tc>
                <a:tc>
                  <a:txBody>
                    <a:bodyPr/>
                    <a:lstStyle/>
                    <a:p>
                      <a:pPr indent="0" lvl="0" marL="0" marR="0" rtl="0" algn="l">
                        <a:spcBef>
                          <a:spcPts val="0"/>
                        </a:spcBef>
                        <a:spcAft>
                          <a:spcPts val="0"/>
                        </a:spcAft>
                        <a:buNone/>
                      </a:pPr>
                      <a:r>
                        <a:rPr lang="en-US" sz="1800"/>
                        <a:t> +/- Subject-oriented</a:t>
                      </a:r>
                      <a:endParaRPr/>
                    </a:p>
                  </a:txBody>
                  <a:tcPr marT="45725" marB="45725" marR="91450" marL="91450">
                    <a:solidFill>
                      <a:srgbClr val="F2ACBB"/>
                    </a:solidFill>
                  </a:tcPr>
                </a:tc>
                <a:tc>
                  <a:txBody>
                    <a:bodyPr/>
                    <a:lstStyle/>
                    <a:p>
                      <a:pPr indent="0" lvl="0" marL="0" marR="0" rtl="0" algn="l">
                        <a:spcBef>
                          <a:spcPts val="0"/>
                        </a:spcBef>
                        <a:spcAft>
                          <a:spcPts val="0"/>
                        </a:spcAft>
                        <a:buNone/>
                      </a:pPr>
                      <a:r>
                        <a:rPr lang="en-US" sz="1800"/>
                        <a:t>+ Indefinite</a:t>
                      </a:r>
                      <a:endParaRPr/>
                    </a:p>
                  </a:txBody>
                  <a:tcPr marT="45725" marB="45725" marR="91450" marL="91450"/>
                </a:tc>
              </a:tr>
            </a:tbl>
          </a:graphicData>
        </a:graphic>
      </p:graphicFrame>
      <p:pic>
        <p:nvPicPr>
          <p:cNvPr id="336" name="Google Shape;336;p17"/>
          <p:cNvPicPr preferRelativeResize="0"/>
          <p:nvPr/>
        </p:nvPicPr>
        <p:blipFill rotWithShape="1">
          <a:blip r:embed="rId3">
            <a:alphaModFix/>
          </a:blip>
          <a:srcRect b="0" l="0" r="0" t="0"/>
          <a:stretch/>
        </p:blipFill>
        <p:spPr>
          <a:xfrm>
            <a:off x="1523740" y="3108876"/>
            <a:ext cx="7010400" cy="1638300"/>
          </a:xfrm>
          <a:prstGeom prst="rect">
            <a:avLst/>
          </a:prstGeom>
          <a:noFill/>
          <a:ln>
            <a:noFill/>
          </a:ln>
        </p:spPr>
      </p:pic>
      <p:pic>
        <p:nvPicPr>
          <p:cNvPr id="337" name="Google Shape;337;p17"/>
          <p:cNvPicPr preferRelativeResize="0"/>
          <p:nvPr/>
        </p:nvPicPr>
        <p:blipFill rotWithShape="1">
          <a:blip r:embed="rId4">
            <a:alphaModFix/>
          </a:blip>
          <a:srcRect b="0" l="0" r="0" t="0"/>
          <a:stretch/>
        </p:blipFill>
        <p:spPr>
          <a:xfrm>
            <a:off x="1388721" y="4807558"/>
            <a:ext cx="6972300" cy="1727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18"/>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lang="en-US"/>
              <a:t>Stage 3A: Possessive resultatives</a:t>
            </a:r>
            <a:endParaRPr/>
          </a:p>
        </p:txBody>
      </p:sp>
      <p:sp>
        <p:nvSpPr>
          <p:cNvPr id="344" name="Google Shape;344;p18"/>
          <p:cNvSpPr txBox="1"/>
          <p:nvPr>
            <p:ph idx="1" type="body"/>
          </p:nvPr>
        </p:nvSpPr>
        <p:spPr>
          <a:xfrm>
            <a:off x="838199" y="2554285"/>
            <a:ext cx="10562439" cy="35974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FFFF"/>
              </a:buClr>
              <a:buSzPts val="1800"/>
              <a:buNone/>
            </a:pPr>
            <a:r>
              <a:rPr b="1" i="0" lang="en-US" sz="1800" u="none" strike="noStrike">
                <a:solidFill>
                  <a:srgbClr val="FFFFFF"/>
                </a:solidFill>
                <a:latin typeface="Arial"/>
                <a:ea typeface="Arial"/>
                <a:cs typeface="Arial"/>
                <a:sym typeface="Arial"/>
              </a:rPr>
              <a:t>+ Resultative</a:t>
            </a:r>
            <a:endParaRPr b="0" i="0" sz="1800" u="none" strike="noStrike">
              <a:latin typeface="Arial"/>
              <a:ea typeface="Arial"/>
              <a:cs typeface="Arial"/>
              <a:sym typeface="Arial"/>
            </a:endParaRPr>
          </a:p>
          <a:p>
            <a:pPr indent="0" lvl="0" marL="0" rtl="0" algn="l">
              <a:lnSpc>
                <a:spcPct val="90000"/>
              </a:lnSpc>
              <a:spcBef>
                <a:spcPts val="0"/>
              </a:spcBef>
              <a:spcAft>
                <a:spcPts val="0"/>
              </a:spcAft>
              <a:buClr>
                <a:srgbClr val="FFFFFF"/>
              </a:buClr>
              <a:buSzPts val="1800"/>
              <a:buNone/>
            </a:pPr>
            <a:r>
              <a:rPr b="1" i="0" lang="en-US" sz="1800" u="none" strike="noStrike">
                <a:solidFill>
                  <a:srgbClr val="FFFFFF"/>
                </a:solidFill>
                <a:latin typeface="Arial"/>
                <a:ea typeface="Arial"/>
                <a:cs typeface="Arial"/>
                <a:sym typeface="Arial"/>
              </a:rPr>
              <a:t> + Subject-oriented</a:t>
            </a:r>
            <a:endParaRPr b="0" i="0" sz="1800" u="none" strike="noStrike">
              <a:latin typeface="Arial"/>
              <a:ea typeface="Arial"/>
              <a:cs typeface="Arial"/>
              <a:sym typeface="Arial"/>
            </a:endParaRPr>
          </a:p>
          <a:p>
            <a:pPr indent="0" lvl="0" marL="0" rtl="0" algn="l">
              <a:lnSpc>
                <a:spcPct val="90000"/>
              </a:lnSpc>
              <a:spcBef>
                <a:spcPts val="0"/>
              </a:spcBef>
              <a:spcAft>
                <a:spcPts val="0"/>
              </a:spcAft>
              <a:buClr>
                <a:srgbClr val="FFFFFF"/>
              </a:buClr>
              <a:buSzPts val="1800"/>
              <a:buNone/>
            </a:pPr>
            <a:r>
              <a:rPr b="1" i="0" lang="en-US" sz="1800" u="none" strike="noStrike">
                <a:solidFill>
                  <a:srgbClr val="FFFFFF"/>
                </a:solidFill>
                <a:latin typeface="Arial"/>
                <a:ea typeface="Arial"/>
                <a:cs typeface="Arial"/>
                <a:sym typeface="Arial"/>
              </a:rPr>
              <a:t>+ Indefinite</a:t>
            </a:r>
            <a:endParaRPr b="0" i="0" sz="1800" u="none" strike="noStrike">
              <a:latin typeface="Arial"/>
              <a:ea typeface="Arial"/>
              <a:cs typeface="Arial"/>
              <a:sym typeface="Arial"/>
            </a:endParaRPr>
          </a:p>
          <a:p>
            <a:pPr indent="-342900" lvl="0" marL="342900" rtl="0" algn="l">
              <a:lnSpc>
                <a:spcPct val="90000"/>
              </a:lnSpc>
              <a:spcBef>
                <a:spcPts val="1000"/>
              </a:spcBef>
              <a:spcAft>
                <a:spcPts val="0"/>
              </a:spcAft>
              <a:buClr>
                <a:srgbClr val="7F7F7F"/>
              </a:buClr>
              <a:buSzPts val="2000"/>
              <a:buFont typeface="Arial"/>
              <a:buChar char="•"/>
            </a:pPr>
            <a:r>
              <a:rPr lang="en-US"/>
              <a:t>SUBJ 🡪 POSS: intransitive to (formally) transitive verbs</a:t>
            </a:r>
            <a:endParaRPr/>
          </a:p>
          <a:p>
            <a:pPr indent="-342900" lvl="0" marL="342900" rtl="0" algn="l">
              <a:lnSpc>
                <a:spcPct val="90000"/>
              </a:lnSpc>
              <a:spcBef>
                <a:spcPts val="1000"/>
              </a:spcBef>
              <a:spcAft>
                <a:spcPts val="0"/>
              </a:spcAft>
              <a:buClr>
                <a:srgbClr val="7F7F7F"/>
              </a:buClr>
              <a:buSzPts val="2000"/>
              <a:buFont typeface="Arial"/>
              <a:buChar char="•"/>
            </a:pPr>
            <a:r>
              <a:rPr lang="en-US"/>
              <a:t>“the result of the action affects the underlying subject rather than the immediate patient of the action” Nedjalkov &amp; Jaxontov (1988) </a:t>
            </a:r>
            <a:endParaRPr/>
          </a:p>
          <a:p>
            <a:pPr indent="-342900" lvl="0" marL="342900" rtl="0" algn="l">
              <a:lnSpc>
                <a:spcPct val="90000"/>
              </a:lnSpc>
              <a:spcBef>
                <a:spcPts val="1000"/>
              </a:spcBef>
              <a:spcAft>
                <a:spcPts val="0"/>
              </a:spcAft>
              <a:buClr>
                <a:srgbClr val="7F7F7F"/>
              </a:buClr>
              <a:buSzPts val="2000"/>
              <a:buFont typeface="Arial"/>
              <a:buChar char="•"/>
            </a:pPr>
            <a:r>
              <a:rPr lang="en-US"/>
              <a:t>Transitive lexical input, but object is related to the subject: possessive, ingestive, personal grooming, learning or forgetting and sim. verbs (not semantically prototypical transitivity)</a:t>
            </a:r>
            <a:endParaRPr/>
          </a:p>
          <a:p>
            <a:pPr indent="-342900" lvl="0" marL="342900" rtl="0" algn="l">
              <a:lnSpc>
                <a:spcPct val="90000"/>
              </a:lnSpc>
              <a:spcBef>
                <a:spcPts val="1000"/>
              </a:spcBef>
              <a:spcAft>
                <a:spcPts val="0"/>
              </a:spcAft>
              <a:buClr>
                <a:srgbClr val="7F7F7F"/>
              </a:buClr>
              <a:buSzPts val="2000"/>
              <a:buFont typeface="Arial"/>
              <a:buChar char="•"/>
            </a:pPr>
            <a:r>
              <a:rPr lang="en-US"/>
              <a:t>2nd most frequent value for Bulgarian, and 3rd most frequent for Lithuanian</a:t>
            </a:r>
            <a:endParaRPr/>
          </a:p>
        </p:txBody>
      </p:sp>
      <p:graphicFrame>
        <p:nvGraphicFramePr>
          <p:cNvPr id="345" name="Google Shape;345;p18"/>
          <p:cNvGraphicFramePr/>
          <p:nvPr/>
        </p:nvGraphicFramePr>
        <p:xfrm>
          <a:off x="1176976" y="2738036"/>
          <a:ext cx="3000000" cy="3000000"/>
        </p:xfrm>
        <a:graphic>
          <a:graphicData uri="http://schemas.openxmlformats.org/drawingml/2006/table">
            <a:tbl>
              <a:tblPr bandRow="1" firstRow="1">
                <a:noFill/>
                <a:tableStyleId>{6AB0CA93-79FC-4164-80B6-C510EF78FC78}</a:tableStyleId>
              </a:tblPr>
              <a:tblGrid>
                <a:gridCol w="2709325"/>
                <a:gridCol w="2709325"/>
                <a:gridCol w="2709325"/>
              </a:tblGrid>
              <a:tr h="370850">
                <a:tc>
                  <a:txBody>
                    <a:bodyPr/>
                    <a:lstStyle/>
                    <a:p>
                      <a:pPr indent="0" lvl="0" marL="0" marR="0" rtl="0" algn="l">
                        <a:spcBef>
                          <a:spcPts val="0"/>
                        </a:spcBef>
                        <a:spcAft>
                          <a:spcPts val="0"/>
                        </a:spcAft>
                        <a:buNone/>
                      </a:pPr>
                      <a:r>
                        <a:rPr lang="en-US" sz="1800"/>
                        <a:t>+ Resultative</a:t>
                      </a:r>
                      <a:endParaRPr/>
                    </a:p>
                  </a:txBody>
                  <a:tcPr marT="45725" marB="45725" marR="91450" marL="91450"/>
                </a:tc>
                <a:tc>
                  <a:txBody>
                    <a:bodyPr/>
                    <a:lstStyle/>
                    <a:p>
                      <a:pPr indent="0" lvl="0" marL="0" marR="0" rtl="0" algn="l">
                        <a:spcBef>
                          <a:spcPts val="0"/>
                        </a:spcBef>
                        <a:spcAft>
                          <a:spcPts val="0"/>
                        </a:spcAft>
                        <a:buNone/>
                      </a:pPr>
                      <a:r>
                        <a:rPr lang="en-US" sz="1800"/>
                        <a:t> +/- Subject-oriented</a:t>
                      </a:r>
                      <a:endParaRPr/>
                    </a:p>
                  </a:txBody>
                  <a:tcPr marT="45725" marB="45725" marR="91450" marL="91450">
                    <a:solidFill>
                      <a:srgbClr val="F2ACBB"/>
                    </a:solidFill>
                  </a:tcPr>
                </a:tc>
                <a:tc>
                  <a:txBody>
                    <a:bodyPr/>
                    <a:lstStyle/>
                    <a:p>
                      <a:pPr indent="0" lvl="0" marL="0" marR="0" rtl="0" algn="l">
                        <a:spcBef>
                          <a:spcPts val="0"/>
                        </a:spcBef>
                        <a:spcAft>
                          <a:spcPts val="0"/>
                        </a:spcAft>
                        <a:buNone/>
                      </a:pPr>
                      <a:r>
                        <a:rPr lang="en-US" sz="1800"/>
                        <a:t>+ Indefinite</a:t>
                      </a:r>
                      <a:endParaRPr/>
                    </a:p>
                  </a:txBody>
                  <a:tcPr marT="45725" marB="45725" marR="91450" marL="91450"/>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19"/>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lang="en-US"/>
              <a:t>Stage 3A: Possessive resultatives</a:t>
            </a:r>
            <a:endParaRPr/>
          </a:p>
        </p:txBody>
      </p:sp>
      <p:sp>
        <p:nvSpPr>
          <p:cNvPr id="351" name="Google Shape;351;p19"/>
          <p:cNvSpPr txBox="1"/>
          <p:nvPr>
            <p:ph idx="1" type="body"/>
          </p:nvPr>
        </p:nvSpPr>
        <p:spPr>
          <a:xfrm>
            <a:off x="838200" y="2512405"/>
            <a:ext cx="9053945" cy="3597450"/>
          </a:xfrm>
          <a:prstGeom prst="rect">
            <a:avLst/>
          </a:prstGeom>
          <a:noFill/>
          <a:ln>
            <a:noFill/>
          </a:ln>
        </p:spPr>
        <p:txBody>
          <a:bodyPr anchorCtr="0" anchor="t" bIns="45700" lIns="91425" spcFirstLastPara="1" rIns="91425" wrap="square" tIns="45700">
            <a:normAutofit/>
          </a:bodyPr>
          <a:lstStyle/>
          <a:p>
            <a:pPr indent="-215900" lvl="0" marL="342900" rtl="0" algn="l">
              <a:lnSpc>
                <a:spcPct val="90000"/>
              </a:lnSpc>
              <a:spcBef>
                <a:spcPts val="0"/>
              </a:spcBef>
              <a:spcAft>
                <a:spcPts val="0"/>
              </a:spcAft>
              <a:buClr>
                <a:srgbClr val="7F7F7F"/>
              </a:buClr>
              <a:buSzPts val="2000"/>
              <a:buFont typeface="Arial"/>
              <a:buNone/>
            </a:pPr>
            <a:r>
              <a:t/>
            </a:r>
            <a:endParaRPr/>
          </a:p>
          <a:p>
            <a:pPr indent="-342900" lvl="0" marL="342900" rtl="0" algn="l">
              <a:lnSpc>
                <a:spcPct val="90000"/>
              </a:lnSpc>
              <a:spcBef>
                <a:spcPts val="1000"/>
              </a:spcBef>
              <a:spcAft>
                <a:spcPts val="0"/>
              </a:spcAft>
              <a:buClr>
                <a:srgbClr val="7F7F7F"/>
              </a:buClr>
              <a:buSzPts val="2000"/>
              <a:buFont typeface="Arial"/>
              <a:buChar char="•"/>
            </a:pPr>
            <a:r>
              <a:rPr lang="en-US"/>
              <a:t>Middle/reflexive keep the focus on the subject’s state (at least in part)</a:t>
            </a:r>
            <a:endParaRPr/>
          </a:p>
          <a:p>
            <a:pPr indent="-215900" lvl="0" marL="342900" rtl="0" algn="l">
              <a:lnSpc>
                <a:spcPct val="90000"/>
              </a:lnSpc>
              <a:spcBef>
                <a:spcPts val="1000"/>
              </a:spcBef>
              <a:spcAft>
                <a:spcPts val="0"/>
              </a:spcAft>
              <a:buClr>
                <a:srgbClr val="7F7F7F"/>
              </a:buClr>
              <a:buSzPts val="2000"/>
              <a:buFont typeface="Arial"/>
              <a:buNone/>
            </a:pPr>
            <a:r>
              <a:t/>
            </a:r>
            <a:endParaRPr/>
          </a:p>
          <a:p>
            <a:pPr indent="0" lvl="0" marL="0" rtl="0" algn="l">
              <a:lnSpc>
                <a:spcPct val="90000"/>
              </a:lnSpc>
              <a:spcBef>
                <a:spcPts val="1000"/>
              </a:spcBef>
              <a:spcAft>
                <a:spcPts val="0"/>
              </a:spcAft>
              <a:buClr>
                <a:srgbClr val="7F7F7F"/>
              </a:buClr>
              <a:buSzPts val="2000"/>
              <a:buNone/>
            </a:pPr>
            <a:r>
              <a:rPr lang="en-US"/>
              <a:t>Lt.</a:t>
            </a:r>
            <a:endParaRPr/>
          </a:p>
          <a:p>
            <a:pPr indent="0" lvl="0" marL="0" rtl="0" algn="l">
              <a:lnSpc>
                <a:spcPct val="90000"/>
              </a:lnSpc>
              <a:spcBef>
                <a:spcPts val="1000"/>
              </a:spcBef>
              <a:spcAft>
                <a:spcPts val="0"/>
              </a:spcAft>
              <a:buClr>
                <a:srgbClr val="7F7F7F"/>
              </a:buClr>
              <a:buSzPts val="2000"/>
              <a:buNone/>
            </a:pPr>
            <a:r>
              <a:t/>
            </a:r>
            <a:endParaRPr/>
          </a:p>
          <a:p>
            <a:pPr indent="0" lvl="0" marL="0" rtl="0" algn="l">
              <a:lnSpc>
                <a:spcPct val="90000"/>
              </a:lnSpc>
              <a:spcBef>
                <a:spcPts val="1000"/>
              </a:spcBef>
              <a:spcAft>
                <a:spcPts val="0"/>
              </a:spcAft>
              <a:buClr>
                <a:srgbClr val="7F7F7F"/>
              </a:buClr>
              <a:buSzPts val="2000"/>
              <a:buNone/>
            </a:pPr>
            <a:r>
              <a:t/>
            </a:r>
            <a:endParaRPr/>
          </a:p>
          <a:p>
            <a:pPr indent="0" lvl="0" marL="0" rtl="0" algn="l">
              <a:lnSpc>
                <a:spcPct val="90000"/>
              </a:lnSpc>
              <a:spcBef>
                <a:spcPts val="1000"/>
              </a:spcBef>
              <a:spcAft>
                <a:spcPts val="0"/>
              </a:spcAft>
              <a:buClr>
                <a:srgbClr val="7F7F7F"/>
              </a:buClr>
              <a:buSzPts val="2000"/>
              <a:buNone/>
            </a:pPr>
            <a:r>
              <a:t/>
            </a:r>
            <a:endParaRPr/>
          </a:p>
          <a:p>
            <a:pPr indent="0" lvl="0" marL="0" rtl="0" algn="l">
              <a:lnSpc>
                <a:spcPct val="90000"/>
              </a:lnSpc>
              <a:spcBef>
                <a:spcPts val="1000"/>
              </a:spcBef>
              <a:spcAft>
                <a:spcPts val="0"/>
              </a:spcAft>
              <a:buClr>
                <a:srgbClr val="7F7F7F"/>
              </a:buClr>
              <a:buSzPts val="2000"/>
              <a:buNone/>
            </a:pPr>
            <a:r>
              <a:rPr lang="en-US"/>
              <a:t>Bg.</a:t>
            </a:r>
            <a:endParaRPr/>
          </a:p>
          <a:p>
            <a:pPr indent="0" lvl="0" marL="0" rtl="0" algn="l">
              <a:lnSpc>
                <a:spcPct val="90000"/>
              </a:lnSpc>
              <a:spcBef>
                <a:spcPts val="1000"/>
              </a:spcBef>
              <a:spcAft>
                <a:spcPts val="0"/>
              </a:spcAft>
              <a:buClr>
                <a:srgbClr val="7F7F7F"/>
              </a:buClr>
              <a:buSzPts val="2000"/>
              <a:buNone/>
            </a:pPr>
            <a:r>
              <a:t/>
            </a:r>
            <a:endParaRPr/>
          </a:p>
        </p:txBody>
      </p:sp>
      <p:graphicFrame>
        <p:nvGraphicFramePr>
          <p:cNvPr id="352" name="Google Shape;352;p19"/>
          <p:cNvGraphicFramePr/>
          <p:nvPr/>
        </p:nvGraphicFramePr>
        <p:xfrm>
          <a:off x="1205948" y="2301643"/>
          <a:ext cx="3000000" cy="3000000"/>
        </p:xfrm>
        <a:graphic>
          <a:graphicData uri="http://schemas.openxmlformats.org/drawingml/2006/table">
            <a:tbl>
              <a:tblPr bandRow="1" firstRow="1">
                <a:noFill/>
                <a:tableStyleId>{6AB0CA93-79FC-4164-80B6-C510EF78FC78}</a:tableStyleId>
              </a:tblPr>
              <a:tblGrid>
                <a:gridCol w="2709325"/>
                <a:gridCol w="2709325"/>
                <a:gridCol w="2709325"/>
              </a:tblGrid>
              <a:tr h="370850">
                <a:tc>
                  <a:txBody>
                    <a:bodyPr/>
                    <a:lstStyle/>
                    <a:p>
                      <a:pPr indent="0" lvl="0" marL="0" marR="0" rtl="0" algn="l">
                        <a:spcBef>
                          <a:spcPts val="0"/>
                        </a:spcBef>
                        <a:spcAft>
                          <a:spcPts val="0"/>
                        </a:spcAft>
                        <a:buNone/>
                      </a:pPr>
                      <a:r>
                        <a:rPr lang="en-US" sz="1800"/>
                        <a:t>+ Resultative</a:t>
                      </a:r>
                      <a:endParaRPr/>
                    </a:p>
                  </a:txBody>
                  <a:tcPr marT="45725" marB="45725" marR="91450" marL="91450"/>
                </a:tc>
                <a:tc>
                  <a:txBody>
                    <a:bodyPr/>
                    <a:lstStyle/>
                    <a:p>
                      <a:pPr indent="0" lvl="0" marL="0" marR="0" rtl="0" algn="l">
                        <a:spcBef>
                          <a:spcPts val="0"/>
                        </a:spcBef>
                        <a:spcAft>
                          <a:spcPts val="0"/>
                        </a:spcAft>
                        <a:buNone/>
                      </a:pPr>
                      <a:r>
                        <a:rPr lang="en-US" sz="1800"/>
                        <a:t> +/- Subject-oriented</a:t>
                      </a:r>
                      <a:endParaRPr/>
                    </a:p>
                  </a:txBody>
                  <a:tcPr marT="45725" marB="45725" marR="91450" marL="91450">
                    <a:solidFill>
                      <a:srgbClr val="F2ACBB"/>
                    </a:solidFill>
                  </a:tcPr>
                </a:tc>
                <a:tc>
                  <a:txBody>
                    <a:bodyPr/>
                    <a:lstStyle/>
                    <a:p>
                      <a:pPr indent="0" lvl="0" marL="0" marR="0" rtl="0" algn="l">
                        <a:spcBef>
                          <a:spcPts val="0"/>
                        </a:spcBef>
                        <a:spcAft>
                          <a:spcPts val="0"/>
                        </a:spcAft>
                        <a:buNone/>
                      </a:pPr>
                      <a:r>
                        <a:rPr lang="en-US" sz="1800"/>
                        <a:t>+ Indefinite</a:t>
                      </a:r>
                      <a:endParaRPr/>
                    </a:p>
                  </a:txBody>
                  <a:tcPr marT="45725" marB="45725" marR="91450" marL="91450"/>
                </a:tc>
              </a:tr>
            </a:tbl>
          </a:graphicData>
        </a:graphic>
      </p:graphicFrame>
      <p:pic>
        <p:nvPicPr>
          <p:cNvPr id="353" name="Google Shape;353;p19"/>
          <p:cNvPicPr preferRelativeResize="0"/>
          <p:nvPr/>
        </p:nvPicPr>
        <p:blipFill rotWithShape="1">
          <a:blip r:embed="rId3">
            <a:alphaModFix/>
          </a:blip>
          <a:srcRect b="0" l="0" r="0" t="0"/>
          <a:stretch/>
        </p:blipFill>
        <p:spPr>
          <a:xfrm>
            <a:off x="1709531" y="3428511"/>
            <a:ext cx="5461000" cy="1168400"/>
          </a:xfrm>
          <a:prstGeom prst="rect">
            <a:avLst/>
          </a:prstGeom>
          <a:noFill/>
          <a:ln>
            <a:noFill/>
          </a:ln>
        </p:spPr>
      </p:pic>
      <p:pic>
        <p:nvPicPr>
          <p:cNvPr id="354" name="Google Shape;354;p19"/>
          <p:cNvPicPr preferRelativeResize="0"/>
          <p:nvPr/>
        </p:nvPicPr>
        <p:blipFill rotWithShape="1">
          <a:blip r:embed="rId4">
            <a:alphaModFix/>
          </a:blip>
          <a:srcRect b="0" l="0" r="0" t="0"/>
          <a:stretch/>
        </p:blipFill>
        <p:spPr>
          <a:xfrm>
            <a:off x="1709531" y="4707305"/>
            <a:ext cx="4627217" cy="1402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Outline</a:t>
            </a:r>
            <a:endParaRPr/>
          </a:p>
        </p:txBody>
      </p:sp>
      <p:sp>
        <p:nvSpPr>
          <p:cNvPr id="230" name="Google Shape;230;p2"/>
          <p:cNvSpPr txBox="1"/>
          <p:nvPr>
            <p:ph idx="1" type="body"/>
          </p:nvPr>
        </p:nvSpPr>
        <p:spPr>
          <a:xfrm>
            <a:off x="838200" y="2512405"/>
            <a:ext cx="9053945" cy="359745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accent3"/>
              </a:buClr>
              <a:buSzPts val="2800"/>
              <a:buFont typeface="Arial"/>
              <a:buChar char="•"/>
            </a:pPr>
            <a:r>
              <a:rPr lang="en-US" sz="2800">
                <a:solidFill>
                  <a:schemeClr val="accent3"/>
                </a:solidFill>
              </a:rPr>
              <a:t>Introduction</a:t>
            </a:r>
            <a:endParaRPr sz="2800">
              <a:solidFill>
                <a:schemeClr val="accent3"/>
              </a:solidFill>
            </a:endParaRPr>
          </a:p>
          <a:p>
            <a:pPr indent="-342900" lvl="0" marL="342900" rtl="0" algn="l">
              <a:lnSpc>
                <a:spcPct val="90000"/>
              </a:lnSpc>
              <a:spcBef>
                <a:spcPts val="1000"/>
              </a:spcBef>
              <a:spcAft>
                <a:spcPts val="0"/>
              </a:spcAft>
              <a:buClr>
                <a:schemeClr val="accent3"/>
              </a:buClr>
              <a:buSzPts val="2800"/>
              <a:buFont typeface="Arial"/>
              <a:buChar char="•"/>
            </a:pPr>
            <a:r>
              <a:rPr lang="en-US" sz="2800">
                <a:solidFill>
                  <a:schemeClr val="accent3"/>
                </a:solidFill>
              </a:rPr>
              <a:t>Data</a:t>
            </a:r>
            <a:endParaRPr/>
          </a:p>
          <a:p>
            <a:pPr indent="-342900" lvl="0" marL="342900" rtl="0" algn="l">
              <a:lnSpc>
                <a:spcPct val="90000"/>
              </a:lnSpc>
              <a:spcBef>
                <a:spcPts val="1000"/>
              </a:spcBef>
              <a:spcAft>
                <a:spcPts val="0"/>
              </a:spcAft>
              <a:buClr>
                <a:schemeClr val="accent3"/>
              </a:buClr>
              <a:buSzPts val="2800"/>
              <a:buFont typeface="Arial"/>
              <a:buChar char="•"/>
            </a:pPr>
            <a:r>
              <a:rPr lang="en-US" sz="2800">
                <a:solidFill>
                  <a:schemeClr val="accent3"/>
                </a:solidFill>
              </a:rPr>
              <a:t>Qualitative analysis: From one value to another</a:t>
            </a:r>
            <a:endParaRPr sz="2800">
              <a:solidFill>
                <a:schemeClr val="accent3"/>
              </a:solidFill>
            </a:endParaRPr>
          </a:p>
          <a:p>
            <a:pPr indent="-342900" lvl="0" marL="342900" rtl="0" algn="l">
              <a:lnSpc>
                <a:spcPct val="90000"/>
              </a:lnSpc>
              <a:spcBef>
                <a:spcPts val="1000"/>
              </a:spcBef>
              <a:spcAft>
                <a:spcPts val="0"/>
              </a:spcAft>
              <a:buClr>
                <a:schemeClr val="accent3"/>
              </a:buClr>
              <a:buSzPts val="2800"/>
              <a:buFont typeface="Arial"/>
              <a:buChar char="•"/>
            </a:pPr>
            <a:r>
              <a:rPr lang="en-US" sz="2800">
                <a:solidFill>
                  <a:schemeClr val="accent3"/>
                </a:solidFill>
              </a:rPr>
              <a:t>Proportions and quantitative analysis</a:t>
            </a:r>
            <a:endParaRPr sz="2800">
              <a:solidFill>
                <a:schemeClr val="accent3"/>
              </a:solidFill>
            </a:endParaRPr>
          </a:p>
          <a:p>
            <a:pPr indent="-342900" lvl="0" marL="342900" rtl="0" algn="l">
              <a:lnSpc>
                <a:spcPct val="90000"/>
              </a:lnSpc>
              <a:spcBef>
                <a:spcPts val="1000"/>
              </a:spcBef>
              <a:spcAft>
                <a:spcPts val="0"/>
              </a:spcAft>
              <a:buClr>
                <a:schemeClr val="accent3"/>
              </a:buClr>
              <a:buSzPts val="2800"/>
              <a:buFont typeface="Arial"/>
              <a:buChar char="•"/>
            </a:pPr>
            <a:r>
              <a:rPr lang="en-US" sz="2800">
                <a:solidFill>
                  <a:schemeClr val="accent3"/>
                </a:solidFill>
              </a:rPr>
              <a:t>Conclusions</a:t>
            </a:r>
            <a:endParaRPr sz="2800">
              <a:solidFill>
                <a:schemeClr val="accent3"/>
              </a:solidFill>
            </a:endParaRPr>
          </a:p>
          <a:p>
            <a:pPr indent="-215900" lvl="0" marL="342900" rtl="0" algn="l">
              <a:lnSpc>
                <a:spcPct val="90000"/>
              </a:lnSpc>
              <a:spcBef>
                <a:spcPts val="1000"/>
              </a:spcBef>
              <a:spcAft>
                <a:spcPts val="0"/>
              </a:spcAft>
              <a:buClr>
                <a:srgbClr val="7F7F7F"/>
              </a:buClr>
              <a:buSzPts val="2000"/>
              <a:buFont typeface="Arial"/>
              <a:buNone/>
            </a:pPr>
            <a:r>
              <a:t/>
            </a:r>
            <a:endParaRPr i="1">
              <a:solidFill>
                <a:schemeClr val="accent6"/>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0"/>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lang="en-US"/>
              <a:t>Stage 3A: Possessive resultatives</a:t>
            </a:r>
            <a:endParaRPr/>
          </a:p>
        </p:txBody>
      </p:sp>
      <p:sp>
        <p:nvSpPr>
          <p:cNvPr id="360" name="Google Shape;360;p20"/>
          <p:cNvSpPr txBox="1"/>
          <p:nvPr>
            <p:ph idx="1" type="body"/>
          </p:nvPr>
        </p:nvSpPr>
        <p:spPr>
          <a:xfrm>
            <a:off x="838200" y="2512405"/>
            <a:ext cx="9053945" cy="359745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rgbClr val="7F7F7F"/>
              </a:buClr>
              <a:buSzPts val="2000"/>
              <a:buFont typeface="Arial"/>
              <a:buChar char="•"/>
            </a:pPr>
            <a:r>
              <a:rPr lang="en-US"/>
              <a:t>Proportion of middle/reflexive markers is close to statives/subject-oriented resultatives in Lithuanian:</a:t>
            </a:r>
            <a:endParaRPr/>
          </a:p>
          <a:p>
            <a:pPr indent="0" lvl="0" marL="0" rtl="0" algn="l">
              <a:lnSpc>
                <a:spcPct val="90000"/>
              </a:lnSpc>
              <a:spcBef>
                <a:spcPts val="1000"/>
              </a:spcBef>
              <a:spcAft>
                <a:spcPts val="0"/>
              </a:spcAft>
              <a:buClr>
                <a:srgbClr val="7F7F7F"/>
              </a:buClr>
              <a:buSzPts val="2000"/>
              <a:buNone/>
            </a:pPr>
            <a:r>
              <a:t/>
            </a:r>
            <a:endParaRPr/>
          </a:p>
        </p:txBody>
      </p:sp>
      <p:graphicFrame>
        <p:nvGraphicFramePr>
          <p:cNvPr id="361" name="Google Shape;361;p20"/>
          <p:cNvGraphicFramePr/>
          <p:nvPr/>
        </p:nvGraphicFramePr>
        <p:xfrm>
          <a:off x="1340532" y="3293718"/>
          <a:ext cx="3000000" cy="3000000"/>
        </p:xfrm>
        <a:graphic>
          <a:graphicData uri="http://schemas.openxmlformats.org/drawingml/2006/table">
            <a:tbl>
              <a:tblPr bandRow="1" firstCol="1" firstRow="1">
                <a:noFill/>
                <a:tableStyleId>{6AB0CA93-79FC-4164-80B6-C510EF78FC78}</a:tableStyleId>
              </a:tblPr>
              <a:tblGrid>
                <a:gridCol w="1193325"/>
                <a:gridCol w="753975"/>
                <a:gridCol w="650750"/>
                <a:gridCol w="816750"/>
                <a:gridCol w="952175"/>
                <a:gridCol w="898500"/>
                <a:gridCol w="898500"/>
                <a:gridCol w="1281675"/>
              </a:tblGrid>
              <a:tr h="194150">
                <a:tc>
                  <a:txBody>
                    <a:bodyPr/>
                    <a:lstStyle/>
                    <a:p>
                      <a:pPr indent="0" lvl="0" marL="0" marR="0" rtl="0" algn="just">
                        <a:spcBef>
                          <a:spcPts val="0"/>
                        </a:spcBef>
                        <a:spcAft>
                          <a:spcPts val="0"/>
                        </a:spcAft>
                        <a:buNone/>
                      </a:pPr>
                      <a:r>
                        <a:rPr lang="en-US" sz="1400"/>
                        <a:t> </a:t>
                      </a:r>
                      <a:endParaRPr sz="1400">
                        <a:latin typeface="Times New Roman"/>
                        <a:ea typeface="Times New Roman"/>
                        <a:cs typeface="Times New Roman"/>
                        <a:sym typeface="Times New Roman"/>
                      </a:endParaRPr>
                    </a:p>
                  </a:txBody>
                  <a:tcPr marT="0" marB="0" marR="68575" marL="68575"/>
                </a:tc>
                <a:tc gridSpan="4">
                  <a:txBody>
                    <a:bodyPr/>
                    <a:lstStyle/>
                    <a:p>
                      <a:pPr indent="0" lvl="0" marL="0" marR="0" rtl="0" algn="just">
                        <a:spcBef>
                          <a:spcPts val="0"/>
                        </a:spcBef>
                        <a:spcAft>
                          <a:spcPts val="0"/>
                        </a:spcAft>
                        <a:buNone/>
                      </a:pPr>
                      <a:r>
                        <a:rPr lang="en-US" sz="1400"/>
                        <a:t>Bulgarian</a:t>
                      </a:r>
                      <a:endParaRPr sz="1400">
                        <a:latin typeface="Times New Roman"/>
                        <a:ea typeface="Times New Roman"/>
                        <a:cs typeface="Times New Roman"/>
                        <a:sym typeface="Times New Roman"/>
                      </a:endParaRPr>
                    </a:p>
                  </a:txBody>
                  <a:tcPr marT="0" marB="0" marR="68575" marL="68575"/>
                </a:tc>
                <a:tc hMerge="1"/>
                <a:tc hMerge="1"/>
                <a:tc hMerge="1"/>
                <a:tc gridSpan="3">
                  <a:txBody>
                    <a:bodyPr/>
                    <a:lstStyle/>
                    <a:p>
                      <a:pPr indent="0" lvl="0" marL="0" marR="0" rtl="0" algn="just">
                        <a:spcBef>
                          <a:spcPts val="0"/>
                        </a:spcBef>
                        <a:spcAft>
                          <a:spcPts val="0"/>
                        </a:spcAft>
                        <a:buNone/>
                      </a:pPr>
                      <a:r>
                        <a:rPr lang="en-US" sz="1400"/>
                        <a:t>Lithuanian</a:t>
                      </a:r>
                      <a:endParaRPr sz="1400">
                        <a:latin typeface="Times New Roman"/>
                        <a:ea typeface="Times New Roman"/>
                        <a:cs typeface="Times New Roman"/>
                        <a:sym typeface="Times New Roman"/>
                      </a:endParaRPr>
                    </a:p>
                  </a:txBody>
                  <a:tcPr marT="0" marB="0" marR="68575" marL="68575"/>
                </a:tc>
                <a:tc hMerge="1"/>
                <a:tc hMerge="1"/>
              </a:tr>
              <a:tr h="194150">
                <a:tc>
                  <a:txBody>
                    <a:bodyPr/>
                    <a:lstStyle/>
                    <a:p>
                      <a:pPr indent="0" lvl="0" marL="0" marR="0" rtl="0" algn="just">
                        <a:spcBef>
                          <a:spcPts val="0"/>
                        </a:spcBef>
                        <a:spcAft>
                          <a:spcPts val="0"/>
                        </a:spcAft>
                        <a:buNone/>
                      </a:pPr>
                      <a:r>
                        <a:rPr lang="en-US" sz="1400"/>
                        <a:t> </a:t>
                      </a:r>
                      <a:endParaRPr sz="1400">
                        <a:latin typeface="Times New Roman"/>
                        <a:ea typeface="Times New Roman"/>
                        <a:cs typeface="Times New Roman"/>
                        <a:sym typeface="Times New Roman"/>
                      </a:endParaRPr>
                    </a:p>
                  </a:txBody>
                  <a:tcPr marT="0" marB="0" marR="68575" marL="68575"/>
                </a:tc>
                <a:tc gridSpan="2">
                  <a:txBody>
                    <a:bodyPr/>
                    <a:lstStyle/>
                    <a:p>
                      <a:pPr indent="0" lvl="0" marL="0" marR="0" rtl="0" algn="just">
                        <a:spcBef>
                          <a:spcPts val="0"/>
                        </a:spcBef>
                        <a:spcAft>
                          <a:spcPts val="0"/>
                        </a:spcAft>
                        <a:buNone/>
                      </a:pPr>
                      <a:r>
                        <a:rPr lang="en-US" sz="1400"/>
                        <a:t>+RFL</a:t>
                      </a:r>
                      <a:endParaRPr sz="1400">
                        <a:latin typeface="Times New Roman"/>
                        <a:ea typeface="Times New Roman"/>
                        <a:cs typeface="Times New Roman"/>
                        <a:sym typeface="Times New Roman"/>
                      </a:endParaRPr>
                    </a:p>
                  </a:txBody>
                  <a:tcPr marT="0" marB="0" marR="68575" marL="68575"/>
                </a:tc>
                <a:tc hMerge="1"/>
                <a:tc>
                  <a:txBody>
                    <a:bodyPr/>
                    <a:lstStyle/>
                    <a:p>
                      <a:pPr indent="0" lvl="0" marL="0" marR="0" rtl="0" algn="just">
                        <a:spcBef>
                          <a:spcPts val="0"/>
                        </a:spcBef>
                        <a:spcAft>
                          <a:spcPts val="0"/>
                        </a:spcAft>
                        <a:buNone/>
                      </a:pPr>
                      <a:r>
                        <a:rPr lang="en-US" sz="1400"/>
                        <a:t>-RFL</a:t>
                      </a:r>
                      <a:endParaRPr sz="1400">
                        <a:latin typeface="Times New Roman"/>
                        <a:ea typeface="Times New Roman"/>
                        <a:cs typeface="Times New Roman"/>
                        <a:sym typeface="Times New Roman"/>
                      </a:endParaRPr>
                    </a:p>
                  </a:txBody>
                  <a:tcPr marT="0" marB="0" marR="68575" marL="68575"/>
                </a:tc>
                <a:tc>
                  <a:txBody>
                    <a:bodyPr/>
                    <a:lstStyle/>
                    <a:p>
                      <a:pPr indent="0" lvl="0" marL="0" marR="0" rtl="0" algn="just">
                        <a:spcBef>
                          <a:spcPts val="0"/>
                        </a:spcBef>
                        <a:spcAft>
                          <a:spcPts val="0"/>
                        </a:spcAft>
                        <a:buNone/>
                      </a:pPr>
                      <a:r>
                        <a:rPr lang="en-US" sz="1400"/>
                        <a:t>Total</a:t>
                      </a:r>
                      <a:endParaRPr sz="1400">
                        <a:latin typeface="Times New Roman"/>
                        <a:ea typeface="Times New Roman"/>
                        <a:cs typeface="Times New Roman"/>
                        <a:sym typeface="Times New Roman"/>
                      </a:endParaRPr>
                    </a:p>
                  </a:txBody>
                  <a:tcPr marT="0" marB="0" marR="68575" marL="68575"/>
                </a:tc>
                <a:tc>
                  <a:txBody>
                    <a:bodyPr/>
                    <a:lstStyle/>
                    <a:p>
                      <a:pPr indent="0" lvl="0" marL="0" marR="0" rtl="0" algn="just">
                        <a:spcBef>
                          <a:spcPts val="0"/>
                        </a:spcBef>
                        <a:spcAft>
                          <a:spcPts val="0"/>
                        </a:spcAft>
                        <a:buNone/>
                      </a:pPr>
                      <a:r>
                        <a:rPr lang="en-US" sz="1400"/>
                        <a:t>+RFL</a:t>
                      </a:r>
                      <a:endParaRPr sz="1400">
                        <a:latin typeface="Times New Roman"/>
                        <a:ea typeface="Times New Roman"/>
                        <a:cs typeface="Times New Roman"/>
                        <a:sym typeface="Times New Roman"/>
                      </a:endParaRPr>
                    </a:p>
                  </a:txBody>
                  <a:tcPr marT="0" marB="0" marR="68575" marL="68575"/>
                </a:tc>
                <a:tc>
                  <a:txBody>
                    <a:bodyPr/>
                    <a:lstStyle/>
                    <a:p>
                      <a:pPr indent="0" lvl="0" marL="0" marR="0" rtl="0" algn="just">
                        <a:spcBef>
                          <a:spcPts val="0"/>
                        </a:spcBef>
                        <a:spcAft>
                          <a:spcPts val="0"/>
                        </a:spcAft>
                        <a:buNone/>
                      </a:pPr>
                      <a:r>
                        <a:rPr lang="en-US" sz="1400"/>
                        <a:t>-RFL</a:t>
                      </a:r>
                      <a:endParaRPr sz="1400">
                        <a:latin typeface="Times New Roman"/>
                        <a:ea typeface="Times New Roman"/>
                        <a:cs typeface="Times New Roman"/>
                        <a:sym typeface="Times New Roman"/>
                      </a:endParaRPr>
                    </a:p>
                  </a:txBody>
                  <a:tcPr marT="0" marB="0" marR="68575" marL="68575"/>
                </a:tc>
                <a:tc>
                  <a:txBody>
                    <a:bodyPr/>
                    <a:lstStyle/>
                    <a:p>
                      <a:pPr indent="0" lvl="0" marL="0" marR="0" rtl="0" algn="just">
                        <a:spcBef>
                          <a:spcPts val="0"/>
                        </a:spcBef>
                        <a:spcAft>
                          <a:spcPts val="0"/>
                        </a:spcAft>
                        <a:buNone/>
                      </a:pPr>
                      <a:r>
                        <a:rPr lang="en-US" sz="1400"/>
                        <a:t>Total</a:t>
                      </a:r>
                      <a:endParaRPr sz="1400">
                        <a:latin typeface="Times New Roman"/>
                        <a:ea typeface="Times New Roman"/>
                        <a:cs typeface="Times New Roman"/>
                        <a:sym typeface="Times New Roman"/>
                      </a:endParaRPr>
                    </a:p>
                  </a:txBody>
                  <a:tcPr marT="0" marB="0" marR="68575" marL="68575"/>
                </a:tc>
              </a:tr>
              <a:tr h="194150">
                <a:tc>
                  <a:txBody>
                    <a:bodyPr/>
                    <a:lstStyle/>
                    <a:p>
                      <a:pPr indent="0" lvl="0" marL="0" marR="0" rtl="0" algn="just">
                        <a:spcBef>
                          <a:spcPts val="0"/>
                        </a:spcBef>
                        <a:spcAft>
                          <a:spcPts val="0"/>
                        </a:spcAft>
                        <a:buNone/>
                      </a:pPr>
                      <a:r>
                        <a:rPr lang="en-US" sz="1400"/>
                        <a:t> </a:t>
                      </a:r>
                      <a:endParaRPr sz="1400">
                        <a:latin typeface="Times New Roman"/>
                        <a:ea typeface="Times New Roman"/>
                        <a:cs typeface="Times New Roman"/>
                        <a:sym typeface="Times New Roman"/>
                      </a:endParaRPr>
                    </a:p>
                  </a:txBody>
                  <a:tcPr marT="0" marB="0" marR="68575" marL="68575"/>
                </a:tc>
                <a:tc>
                  <a:txBody>
                    <a:bodyPr/>
                    <a:lstStyle/>
                    <a:p>
                      <a:pPr indent="0" lvl="0" marL="0" marR="0" rtl="0" algn="just">
                        <a:spcBef>
                          <a:spcPts val="0"/>
                        </a:spcBef>
                        <a:spcAft>
                          <a:spcPts val="0"/>
                        </a:spcAft>
                        <a:buNone/>
                      </a:pPr>
                      <a:r>
                        <a:rPr lang="en-US" sz="1400"/>
                        <a:t>ACC</a:t>
                      </a:r>
                      <a:endParaRPr sz="1400">
                        <a:latin typeface="Times New Roman"/>
                        <a:ea typeface="Times New Roman"/>
                        <a:cs typeface="Times New Roman"/>
                        <a:sym typeface="Times New Roman"/>
                      </a:endParaRPr>
                    </a:p>
                  </a:txBody>
                  <a:tcPr marT="0" marB="0" marR="68575" marL="68575"/>
                </a:tc>
                <a:tc>
                  <a:txBody>
                    <a:bodyPr/>
                    <a:lstStyle/>
                    <a:p>
                      <a:pPr indent="0" lvl="0" marL="0" marR="0" rtl="0" algn="just">
                        <a:spcBef>
                          <a:spcPts val="0"/>
                        </a:spcBef>
                        <a:spcAft>
                          <a:spcPts val="0"/>
                        </a:spcAft>
                        <a:buNone/>
                      </a:pPr>
                      <a:r>
                        <a:rPr lang="en-US" sz="1400"/>
                        <a:t>DAT</a:t>
                      </a:r>
                      <a:endParaRPr sz="1400">
                        <a:latin typeface="Times New Roman"/>
                        <a:ea typeface="Times New Roman"/>
                        <a:cs typeface="Times New Roman"/>
                        <a:sym typeface="Times New Roman"/>
                      </a:endParaRPr>
                    </a:p>
                  </a:txBody>
                  <a:tcPr marT="0" marB="0" marR="68575" marL="68575"/>
                </a:tc>
                <a:tc>
                  <a:txBody>
                    <a:bodyPr/>
                    <a:lstStyle/>
                    <a:p>
                      <a:pPr indent="0" lvl="0" marL="0" marR="0" rtl="0" algn="just">
                        <a:spcBef>
                          <a:spcPts val="0"/>
                        </a:spcBef>
                        <a:spcAft>
                          <a:spcPts val="0"/>
                        </a:spcAft>
                        <a:buNone/>
                      </a:pPr>
                      <a:r>
                        <a:rPr lang="en-US" sz="1400"/>
                        <a:t> </a:t>
                      </a:r>
                      <a:endParaRPr sz="1400">
                        <a:latin typeface="Times New Roman"/>
                        <a:ea typeface="Times New Roman"/>
                        <a:cs typeface="Times New Roman"/>
                        <a:sym typeface="Times New Roman"/>
                      </a:endParaRPr>
                    </a:p>
                  </a:txBody>
                  <a:tcPr marT="0" marB="0" marR="68575" marL="68575"/>
                </a:tc>
                <a:tc>
                  <a:txBody>
                    <a:bodyPr/>
                    <a:lstStyle/>
                    <a:p>
                      <a:pPr indent="0" lvl="0" marL="0" marR="0" rtl="0" algn="just">
                        <a:spcBef>
                          <a:spcPts val="0"/>
                        </a:spcBef>
                        <a:spcAft>
                          <a:spcPts val="0"/>
                        </a:spcAft>
                        <a:buNone/>
                      </a:pPr>
                      <a:r>
                        <a:rPr lang="en-US" sz="1400"/>
                        <a:t> </a:t>
                      </a:r>
                      <a:endParaRPr sz="1400">
                        <a:latin typeface="Times New Roman"/>
                        <a:ea typeface="Times New Roman"/>
                        <a:cs typeface="Times New Roman"/>
                        <a:sym typeface="Times New Roman"/>
                      </a:endParaRPr>
                    </a:p>
                  </a:txBody>
                  <a:tcPr marT="0" marB="0" marR="68575" marL="68575"/>
                </a:tc>
                <a:tc>
                  <a:txBody>
                    <a:bodyPr/>
                    <a:lstStyle/>
                    <a:p>
                      <a:pPr indent="0" lvl="0" marL="0" marR="0" rtl="0" algn="just">
                        <a:spcBef>
                          <a:spcPts val="0"/>
                        </a:spcBef>
                        <a:spcAft>
                          <a:spcPts val="0"/>
                        </a:spcAft>
                        <a:buNone/>
                      </a:pPr>
                      <a:r>
                        <a:rPr lang="en-US" sz="1400"/>
                        <a:t> </a:t>
                      </a:r>
                      <a:endParaRPr sz="1400">
                        <a:latin typeface="Times New Roman"/>
                        <a:ea typeface="Times New Roman"/>
                        <a:cs typeface="Times New Roman"/>
                        <a:sym typeface="Times New Roman"/>
                      </a:endParaRPr>
                    </a:p>
                  </a:txBody>
                  <a:tcPr marT="0" marB="0" marR="68575" marL="68575"/>
                </a:tc>
                <a:tc>
                  <a:txBody>
                    <a:bodyPr/>
                    <a:lstStyle/>
                    <a:p>
                      <a:pPr indent="0" lvl="0" marL="0" marR="0" rtl="0" algn="just">
                        <a:spcBef>
                          <a:spcPts val="0"/>
                        </a:spcBef>
                        <a:spcAft>
                          <a:spcPts val="0"/>
                        </a:spcAft>
                        <a:buNone/>
                      </a:pPr>
                      <a:r>
                        <a:rPr lang="en-US" sz="1400"/>
                        <a:t> </a:t>
                      </a:r>
                      <a:endParaRPr sz="1400">
                        <a:latin typeface="Times New Roman"/>
                        <a:ea typeface="Times New Roman"/>
                        <a:cs typeface="Times New Roman"/>
                        <a:sym typeface="Times New Roman"/>
                      </a:endParaRPr>
                    </a:p>
                  </a:txBody>
                  <a:tcPr marT="0" marB="0" marR="68575" marL="68575"/>
                </a:tc>
                <a:tc>
                  <a:txBody>
                    <a:bodyPr/>
                    <a:lstStyle/>
                    <a:p>
                      <a:pPr indent="0" lvl="0" marL="0" marR="0" rtl="0" algn="just">
                        <a:spcBef>
                          <a:spcPts val="0"/>
                        </a:spcBef>
                        <a:spcAft>
                          <a:spcPts val="0"/>
                        </a:spcAft>
                        <a:buNone/>
                      </a:pPr>
                      <a:r>
                        <a:rPr lang="en-US" sz="1400"/>
                        <a:t> </a:t>
                      </a:r>
                      <a:endParaRPr sz="1400">
                        <a:latin typeface="Times New Roman"/>
                        <a:ea typeface="Times New Roman"/>
                        <a:cs typeface="Times New Roman"/>
                        <a:sym typeface="Times New Roman"/>
                      </a:endParaRPr>
                    </a:p>
                  </a:txBody>
                  <a:tcPr marT="0" marB="0" marR="68575" marL="68575"/>
                </a:tc>
              </a:tr>
              <a:tr h="388300">
                <a:tc>
                  <a:txBody>
                    <a:bodyPr/>
                    <a:lstStyle/>
                    <a:p>
                      <a:pPr indent="0" lvl="0" marL="0" marR="0" rtl="0" algn="just">
                        <a:spcBef>
                          <a:spcPts val="0"/>
                        </a:spcBef>
                        <a:spcAft>
                          <a:spcPts val="0"/>
                        </a:spcAft>
                        <a:buNone/>
                      </a:pPr>
                      <a:r>
                        <a:rPr lang="en-US" sz="1400"/>
                        <a:t>Statives</a:t>
                      </a:r>
                      <a:endParaRPr sz="1400">
                        <a:latin typeface="Times New Roman"/>
                        <a:ea typeface="Times New Roman"/>
                        <a:cs typeface="Times New Roman"/>
                        <a:sym typeface="Times New Roman"/>
                      </a:endParaRPr>
                    </a:p>
                  </a:txBody>
                  <a:tcPr marT="0" marB="0" marR="68575" marL="68575"/>
                </a:tc>
                <a:tc>
                  <a:txBody>
                    <a:bodyPr/>
                    <a:lstStyle/>
                    <a:p>
                      <a:pPr indent="0" lvl="0" marL="0" marR="0" rtl="0" algn="just">
                        <a:spcBef>
                          <a:spcPts val="0"/>
                        </a:spcBef>
                        <a:spcAft>
                          <a:spcPts val="0"/>
                        </a:spcAft>
                        <a:buNone/>
                      </a:pPr>
                      <a:r>
                        <a:rPr lang="en-US" sz="1400"/>
                        <a:t>16 (29%)</a:t>
                      </a:r>
                      <a:endParaRPr sz="1400">
                        <a:latin typeface="Times New Roman"/>
                        <a:ea typeface="Times New Roman"/>
                        <a:cs typeface="Times New Roman"/>
                        <a:sym typeface="Times New Roman"/>
                      </a:endParaRPr>
                    </a:p>
                  </a:txBody>
                  <a:tcPr marT="0" marB="0" marR="68575" marL="68575"/>
                </a:tc>
                <a:tc>
                  <a:txBody>
                    <a:bodyPr/>
                    <a:lstStyle/>
                    <a:p>
                      <a:pPr indent="0" lvl="0" marL="0" marR="0" rtl="0" algn="just">
                        <a:spcBef>
                          <a:spcPts val="0"/>
                        </a:spcBef>
                        <a:spcAft>
                          <a:spcPts val="0"/>
                        </a:spcAft>
                        <a:buNone/>
                      </a:pPr>
                      <a:r>
                        <a:rPr lang="en-US" sz="1400"/>
                        <a:t>5 (9%)</a:t>
                      </a:r>
                      <a:endParaRPr sz="1400">
                        <a:latin typeface="Times New Roman"/>
                        <a:ea typeface="Times New Roman"/>
                        <a:cs typeface="Times New Roman"/>
                        <a:sym typeface="Times New Roman"/>
                      </a:endParaRPr>
                    </a:p>
                  </a:txBody>
                  <a:tcPr marT="0" marB="0" marR="68575" marL="68575"/>
                </a:tc>
                <a:tc>
                  <a:txBody>
                    <a:bodyPr/>
                    <a:lstStyle/>
                    <a:p>
                      <a:pPr indent="0" lvl="0" marL="0" marR="0" rtl="0" algn="just">
                        <a:spcBef>
                          <a:spcPts val="0"/>
                        </a:spcBef>
                        <a:spcAft>
                          <a:spcPts val="0"/>
                        </a:spcAft>
                        <a:buNone/>
                      </a:pPr>
                      <a:r>
                        <a:rPr lang="en-US" sz="1400"/>
                        <a:t>35 (62%)</a:t>
                      </a:r>
                      <a:endParaRPr sz="1400">
                        <a:latin typeface="Times New Roman"/>
                        <a:ea typeface="Times New Roman"/>
                        <a:cs typeface="Times New Roman"/>
                        <a:sym typeface="Times New Roman"/>
                      </a:endParaRPr>
                    </a:p>
                  </a:txBody>
                  <a:tcPr marT="0" marB="0" marR="68575" marL="68575"/>
                </a:tc>
                <a:tc>
                  <a:txBody>
                    <a:bodyPr/>
                    <a:lstStyle/>
                    <a:p>
                      <a:pPr indent="0" lvl="0" marL="0" marR="0" rtl="0" algn="just">
                        <a:spcBef>
                          <a:spcPts val="0"/>
                        </a:spcBef>
                        <a:spcAft>
                          <a:spcPts val="0"/>
                        </a:spcAft>
                        <a:buNone/>
                      </a:pPr>
                      <a:r>
                        <a:rPr lang="en-US" sz="1400"/>
                        <a:t>56 (100%)</a:t>
                      </a:r>
                      <a:endParaRPr sz="1400">
                        <a:latin typeface="Times New Roman"/>
                        <a:ea typeface="Times New Roman"/>
                        <a:cs typeface="Times New Roman"/>
                        <a:sym typeface="Times New Roman"/>
                      </a:endParaRPr>
                    </a:p>
                  </a:txBody>
                  <a:tcPr marT="0" marB="0" marR="68575" marL="68575"/>
                </a:tc>
                <a:tc>
                  <a:txBody>
                    <a:bodyPr/>
                    <a:lstStyle/>
                    <a:p>
                      <a:pPr indent="0" lvl="0" marL="0" marR="0" rtl="0" algn="just">
                        <a:spcBef>
                          <a:spcPts val="0"/>
                        </a:spcBef>
                        <a:spcAft>
                          <a:spcPts val="0"/>
                        </a:spcAft>
                        <a:buNone/>
                      </a:pPr>
                      <a:r>
                        <a:rPr lang="en-US" sz="1400"/>
                        <a:t>297 (41%)</a:t>
                      </a:r>
                      <a:endParaRPr sz="1400">
                        <a:latin typeface="Times New Roman"/>
                        <a:ea typeface="Times New Roman"/>
                        <a:cs typeface="Times New Roman"/>
                        <a:sym typeface="Times New Roman"/>
                      </a:endParaRPr>
                    </a:p>
                  </a:txBody>
                  <a:tcPr marT="0" marB="0" marR="68575" marL="68575"/>
                </a:tc>
                <a:tc>
                  <a:txBody>
                    <a:bodyPr/>
                    <a:lstStyle/>
                    <a:p>
                      <a:pPr indent="0" lvl="0" marL="0" marR="0" rtl="0" algn="just">
                        <a:spcBef>
                          <a:spcPts val="0"/>
                        </a:spcBef>
                        <a:spcAft>
                          <a:spcPts val="0"/>
                        </a:spcAft>
                        <a:buNone/>
                      </a:pPr>
                      <a:r>
                        <a:rPr lang="en-US" sz="1400"/>
                        <a:t>423 (59%)</a:t>
                      </a:r>
                      <a:endParaRPr sz="1400">
                        <a:latin typeface="Times New Roman"/>
                        <a:ea typeface="Times New Roman"/>
                        <a:cs typeface="Times New Roman"/>
                        <a:sym typeface="Times New Roman"/>
                      </a:endParaRPr>
                    </a:p>
                  </a:txBody>
                  <a:tcPr marT="0" marB="0" marR="68575" marL="68575"/>
                </a:tc>
                <a:tc>
                  <a:txBody>
                    <a:bodyPr/>
                    <a:lstStyle/>
                    <a:p>
                      <a:pPr indent="0" lvl="0" marL="0" marR="0" rtl="0" algn="just">
                        <a:spcBef>
                          <a:spcPts val="0"/>
                        </a:spcBef>
                        <a:spcAft>
                          <a:spcPts val="0"/>
                        </a:spcAft>
                        <a:buNone/>
                      </a:pPr>
                      <a:r>
                        <a:rPr lang="en-US" sz="1400"/>
                        <a:t>720 (100%)</a:t>
                      </a:r>
                      <a:endParaRPr sz="1400">
                        <a:latin typeface="Times New Roman"/>
                        <a:ea typeface="Times New Roman"/>
                        <a:cs typeface="Times New Roman"/>
                        <a:sym typeface="Times New Roman"/>
                      </a:endParaRPr>
                    </a:p>
                  </a:txBody>
                  <a:tcPr marT="0" marB="0" marR="68575" marL="68575"/>
                </a:tc>
              </a:tr>
              <a:tr h="776600">
                <a:tc>
                  <a:txBody>
                    <a:bodyPr/>
                    <a:lstStyle/>
                    <a:p>
                      <a:pPr indent="0" lvl="0" marL="0" marR="0" rtl="0" algn="just">
                        <a:spcBef>
                          <a:spcPts val="0"/>
                        </a:spcBef>
                        <a:spcAft>
                          <a:spcPts val="0"/>
                        </a:spcAft>
                        <a:buNone/>
                      </a:pPr>
                      <a:r>
                        <a:rPr lang="en-US" sz="1400"/>
                        <a:t>Subject-oriented resultatives</a:t>
                      </a:r>
                      <a:endParaRPr sz="1400">
                        <a:latin typeface="Times New Roman"/>
                        <a:ea typeface="Times New Roman"/>
                        <a:cs typeface="Times New Roman"/>
                        <a:sym typeface="Times New Roman"/>
                      </a:endParaRPr>
                    </a:p>
                  </a:txBody>
                  <a:tcPr marT="0" marB="0" marR="68575" marL="68575"/>
                </a:tc>
                <a:tc>
                  <a:txBody>
                    <a:bodyPr/>
                    <a:lstStyle/>
                    <a:p>
                      <a:pPr indent="0" lvl="0" marL="0" marR="0" rtl="0" algn="just">
                        <a:spcBef>
                          <a:spcPts val="0"/>
                        </a:spcBef>
                        <a:spcAft>
                          <a:spcPts val="0"/>
                        </a:spcAft>
                        <a:buNone/>
                      </a:pPr>
                      <a:r>
                        <a:rPr lang="en-US" sz="1400"/>
                        <a:t>97 (30%)</a:t>
                      </a:r>
                      <a:endParaRPr sz="1400">
                        <a:latin typeface="Times New Roman"/>
                        <a:ea typeface="Times New Roman"/>
                        <a:cs typeface="Times New Roman"/>
                        <a:sym typeface="Times New Roman"/>
                      </a:endParaRPr>
                    </a:p>
                  </a:txBody>
                  <a:tcPr marT="0" marB="0" marR="68575" marL="68575"/>
                </a:tc>
                <a:tc>
                  <a:txBody>
                    <a:bodyPr/>
                    <a:lstStyle/>
                    <a:p>
                      <a:pPr indent="0" lvl="0" marL="0" marR="0" rtl="0" algn="just">
                        <a:spcBef>
                          <a:spcPts val="0"/>
                        </a:spcBef>
                        <a:spcAft>
                          <a:spcPts val="0"/>
                        </a:spcAft>
                        <a:buNone/>
                      </a:pPr>
                      <a:r>
                        <a:rPr lang="en-US" sz="1400"/>
                        <a:t>5 (2%)</a:t>
                      </a:r>
                      <a:endParaRPr sz="1400">
                        <a:latin typeface="Times New Roman"/>
                        <a:ea typeface="Times New Roman"/>
                        <a:cs typeface="Times New Roman"/>
                        <a:sym typeface="Times New Roman"/>
                      </a:endParaRPr>
                    </a:p>
                  </a:txBody>
                  <a:tcPr marT="0" marB="0" marR="68575" marL="68575"/>
                </a:tc>
                <a:tc>
                  <a:txBody>
                    <a:bodyPr/>
                    <a:lstStyle/>
                    <a:p>
                      <a:pPr indent="0" lvl="0" marL="0" marR="0" rtl="0" algn="just">
                        <a:spcBef>
                          <a:spcPts val="0"/>
                        </a:spcBef>
                        <a:spcAft>
                          <a:spcPts val="0"/>
                        </a:spcAft>
                        <a:buNone/>
                      </a:pPr>
                      <a:r>
                        <a:rPr lang="en-US" sz="1400"/>
                        <a:t>216 (68%)</a:t>
                      </a:r>
                      <a:endParaRPr sz="1400">
                        <a:latin typeface="Times New Roman"/>
                        <a:ea typeface="Times New Roman"/>
                        <a:cs typeface="Times New Roman"/>
                        <a:sym typeface="Times New Roman"/>
                      </a:endParaRPr>
                    </a:p>
                  </a:txBody>
                  <a:tcPr marT="0" marB="0" marR="68575" marL="68575"/>
                </a:tc>
                <a:tc>
                  <a:txBody>
                    <a:bodyPr/>
                    <a:lstStyle/>
                    <a:p>
                      <a:pPr indent="0" lvl="0" marL="0" marR="0" rtl="0" algn="just">
                        <a:spcBef>
                          <a:spcPts val="0"/>
                        </a:spcBef>
                        <a:spcAft>
                          <a:spcPts val="0"/>
                        </a:spcAft>
                        <a:buNone/>
                      </a:pPr>
                      <a:r>
                        <a:rPr lang="en-US" sz="1400"/>
                        <a:t>318 (100%)</a:t>
                      </a:r>
                      <a:endParaRPr sz="1400">
                        <a:latin typeface="Times New Roman"/>
                        <a:ea typeface="Times New Roman"/>
                        <a:cs typeface="Times New Roman"/>
                        <a:sym typeface="Times New Roman"/>
                      </a:endParaRPr>
                    </a:p>
                  </a:txBody>
                  <a:tcPr marT="0" marB="0" marR="68575" marL="68575"/>
                </a:tc>
                <a:tc>
                  <a:txBody>
                    <a:bodyPr/>
                    <a:lstStyle/>
                    <a:p>
                      <a:pPr indent="0" lvl="0" marL="0" marR="0" rtl="0" algn="just">
                        <a:spcBef>
                          <a:spcPts val="0"/>
                        </a:spcBef>
                        <a:spcAft>
                          <a:spcPts val="0"/>
                        </a:spcAft>
                        <a:buNone/>
                      </a:pPr>
                      <a:r>
                        <a:rPr lang="en-US" sz="1400"/>
                        <a:t>216 (37%)</a:t>
                      </a:r>
                      <a:endParaRPr sz="1400">
                        <a:latin typeface="Times New Roman"/>
                        <a:ea typeface="Times New Roman"/>
                        <a:cs typeface="Times New Roman"/>
                        <a:sym typeface="Times New Roman"/>
                      </a:endParaRPr>
                    </a:p>
                  </a:txBody>
                  <a:tcPr marT="0" marB="0" marR="68575" marL="68575"/>
                </a:tc>
                <a:tc>
                  <a:txBody>
                    <a:bodyPr/>
                    <a:lstStyle/>
                    <a:p>
                      <a:pPr indent="0" lvl="0" marL="0" marR="0" rtl="0" algn="just">
                        <a:spcBef>
                          <a:spcPts val="0"/>
                        </a:spcBef>
                        <a:spcAft>
                          <a:spcPts val="0"/>
                        </a:spcAft>
                        <a:buNone/>
                      </a:pPr>
                      <a:r>
                        <a:rPr lang="en-US" sz="1400"/>
                        <a:t>370 (63%)</a:t>
                      </a:r>
                      <a:endParaRPr sz="1400">
                        <a:latin typeface="Times New Roman"/>
                        <a:ea typeface="Times New Roman"/>
                        <a:cs typeface="Times New Roman"/>
                        <a:sym typeface="Times New Roman"/>
                      </a:endParaRPr>
                    </a:p>
                  </a:txBody>
                  <a:tcPr marT="0" marB="0" marR="68575" marL="68575"/>
                </a:tc>
                <a:tc>
                  <a:txBody>
                    <a:bodyPr/>
                    <a:lstStyle/>
                    <a:p>
                      <a:pPr indent="0" lvl="0" marL="0" marR="0" rtl="0" algn="just">
                        <a:spcBef>
                          <a:spcPts val="0"/>
                        </a:spcBef>
                        <a:spcAft>
                          <a:spcPts val="0"/>
                        </a:spcAft>
                        <a:buNone/>
                      </a:pPr>
                      <a:r>
                        <a:rPr lang="en-US" sz="1400"/>
                        <a:t>586 (100%)</a:t>
                      </a:r>
                      <a:endParaRPr sz="1400">
                        <a:latin typeface="Times New Roman"/>
                        <a:ea typeface="Times New Roman"/>
                        <a:cs typeface="Times New Roman"/>
                        <a:sym typeface="Times New Roman"/>
                      </a:endParaRPr>
                    </a:p>
                  </a:txBody>
                  <a:tcPr marT="0" marB="0" marR="68575" marL="68575"/>
                </a:tc>
              </a:tr>
              <a:tr h="776600">
                <a:tc>
                  <a:txBody>
                    <a:bodyPr/>
                    <a:lstStyle/>
                    <a:p>
                      <a:pPr indent="0" lvl="0" marL="0" marR="0" rtl="0" algn="just">
                        <a:spcBef>
                          <a:spcPts val="0"/>
                        </a:spcBef>
                        <a:spcAft>
                          <a:spcPts val="0"/>
                        </a:spcAft>
                        <a:buNone/>
                      </a:pPr>
                      <a:r>
                        <a:rPr lang="en-US" sz="1400"/>
                        <a:t>Possessive resultatives</a:t>
                      </a:r>
                      <a:endParaRPr sz="1400">
                        <a:latin typeface="Times New Roman"/>
                        <a:ea typeface="Times New Roman"/>
                        <a:cs typeface="Times New Roman"/>
                        <a:sym typeface="Times New Roman"/>
                      </a:endParaRPr>
                    </a:p>
                  </a:txBody>
                  <a:tcPr marT="0" marB="0" marR="68575" marL="68575"/>
                </a:tc>
                <a:tc>
                  <a:txBody>
                    <a:bodyPr/>
                    <a:lstStyle/>
                    <a:p>
                      <a:pPr indent="0" lvl="0" marL="0" marR="0" rtl="0" algn="just">
                        <a:spcBef>
                          <a:spcPts val="0"/>
                        </a:spcBef>
                        <a:spcAft>
                          <a:spcPts val="0"/>
                        </a:spcAft>
                        <a:buNone/>
                      </a:pPr>
                      <a:r>
                        <a:rPr lang="en-US" sz="1400"/>
                        <a:t>26 (9%)</a:t>
                      </a:r>
                      <a:endParaRPr sz="1400">
                        <a:latin typeface="Times New Roman"/>
                        <a:ea typeface="Times New Roman"/>
                        <a:cs typeface="Times New Roman"/>
                        <a:sym typeface="Times New Roman"/>
                      </a:endParaRPr>
                    </a:p>
                  </a:txBody>
                  <a:tcPr marT="0" marB="0" marR="68575" marL="68575"/>
                </a:tc>
                <a:tc>
                  <a:txBody>
                    <a:bodyPr/>
                    <a:lstStyle/>
                    <a:p>
                      <a:pPr indent="0" lvl="0" marL="0" marR="0" rtl="0" algn="just">
                        <a:spcBef>
                          <a:spcPts val="0"/>
                        </a:spcBef>
                        <a:spcAft>
                          <a:spcPts val="0"/>
                        </a:spcAft>
                        <a:buNone/>
                      </a:pPr>
                      <a:r>
                        <a:rPr lang="en-US" sz="1400"/>
                        <a:t>23 (8%)</a:t>
                      </a:r>
                      <a:endParaRPr sz="1400">
                        <a:latin typeface="Times New Roman"/>
                        <a:ea typeface="Times New Roman"/>
                        <a:cs typeface="Times New Roman"/>
                        <a:sym typeface="Times New Roman"/>
                      </a:endParaRPr>
                    </a:p>
                  </a:txBody>
                  <a:tcPr marT="0" marB="0" marR="68575" marL="68575"/>
                </a:tc>
                <a:tc>
                  <a:txBody>
                    <a:bodyPr/>
                    <a:lstStyle/>
                    <a:p>
                      <a:pPr indent="0" lvl="0" marL="0" marR="0" rtl="0" algn="just">
                        <a:spcBef>
                          <a:spcPts val="0"/>
                        </a:spcBef>
                        <a:spcAft>
                          <a:spcPts val="0"/>
                        </a:spcAft>
                        <a:buNone/>
                      </a:pPr>
                      <a:r>
                        <a:rPr lang="en-US" sz="1400"/>
                        <a:t>253 (83%)</a:t>
                      </a:r>
                      <a:endParaRPr sz="1400">
                        <a:latin typeface="Times New Roman"/>
                        <a:ea typeface="Times New Roman"/>
                        <a:cs typeface="Times New Roman"/>
                        <a:sym typeface="Times New Roman"/>
                      </a:endParaRPr>
                    </a:p>
                  </a:txBody>
                  <a:tcPr marT="0" marB="0" marR="68575" marL="68575"/>
                </a:tc>
                <a:tc>
                  <a:txBody>
                    <a:bodyPr/>
                    <a:lstStyle/>
                    <a:p>
                      <a:pPr indent="0" lvl="0" marL="0" marR="0" rtl="0" algn="just">
                        <a:spcBef>
                          <a:spcPts val="0"/>
                        </a:spcBef>
                        <a:spcAft>
                          <a:spcPts val="0"/>
                        </a:spcAft>
                        <a:buNone/>
                      </a:pPr>
                      <a:r>
                        <a:rPr lang="en-US" sz="1400"/>
                        <a:t>302 (100%)</a:t>
                      </a:r>
                      <a:endParaRPr sz="1400">
                        <a:latin typeface="Times New Roman"/>
                        <a:ea typeface="Times New Roman"/>
                        <a:cs typeface="Times New Roman"/>
                        <a:sym typeface="Times New Roman"/>
                      </a:endParaRPr>
                    </a:p>
                  </a:txBody>
                  <a:tcPr marT="0" marB="0" marR="68575" marL="68575"/>
                </a:tc>
                <a:tc>
                  <a:txBody>
                    <a:bodyPr/>
                    <a:lstStyle/>
                    <a:p>
                      <a:pPr indent="0" lvl="0" marL="0" marR="0" rtl="0" algn="just">
                        <a:spcBef>
                          <a:spcPts val="0"/>
                        </a:spcBef>
                        <a:spcAft>
                          <a:spcPts val="0"/>
                        </a:spcAft>
                        <a:buNone/>
                      </a:pPr>
                      <a:r>
                        <a:rPr lang="en-US" sz="1400"/>
                        <a:t>90 (36%)</a:t>
                      </a:r>
                      <a:endParaRPr sz="1400">
                        <a:latin typeface="Times New Roman"/>
                        <a:ea typeface="Times New Roman"/>
                        <a:cs typeface="Times New Roman"/>
                        <a:sym typeface="Times New Roman"/>
                      </a:endParaRPr>
                    </a:p>
                  </a:txBody>
                  <a:tcPr marT="0" marB="0" marR="68575" marL="68575"/>
                </a:tc>
                <a:tc>
                  <a:txBody>
                    <a:bodyPr/>
                    <a:lstStyle/>
                    <a:p>
                      <a:pPr indent="0" lvl="0" marL="0" marR="0" rtl="0" algn="just">
                        <a:spcBef>
                          <a:spcPts val="0"/>
                        </a:spcBef>
                        <a:spcAft>
                          <a:spcPts val="0"/>
                        </a:spcAft>
                        <a:buNone/>
                      </a:pPr>
                      <a:r>
                        <a:rPr lang="en-US" sz="1400"/>
                        <a:t>157 (64%)</a:t>
                      </a:r>
                      <a:endParaRPr sz="1400">
                        <a:latin typeface="Times New Roman"/>
                        <a:ea typeface="Times New Roman"/>
                        <a:cs typeface="Times New Roman"/>
                        <a:sym typeface="Times New Roman"/>
                      </a:endParaRPr>
                    </a:p>
                  </a:txBody>
                  <a:tcPr marT="0" marB="0" marR="68575" marL="68575"/>
                </a:tc>
                <a:tc>
                  <a:txBody>
                    <a:bodyPr/>
                    <a:lstStyle/>
                    <a:p>
                      <a:pPr indent="0" lvl="0" marL="0" marR="0" rtl="0" algn="just">
                        <a:spcBef>
                          <a:spcPts val="0"/>
                        </a:spcBef>
                        <a:spcAft>
                          <a:spcPts val="0"/>
                        </a:spcAft>
                        <a:buNone/>
                      </a:pPr>
                      <a:r>
                        <a:rPr lang="en-US" sz="1400"/>
                        <a:t>247 (100%)</a:t>
                      </a:r>
                      <a:endParaRPr sz="1400">
                        <a:latin typeface="Times New Roman"/>
                        <a:ea typeface="Times New Roman"/>
                        <a:cs typeface="Times New Roman"/>
                        <a:sym typeface="Times New Roman"/>
                      </a:endParaRPr>
                    </a:p>
                  </a:txBody>
                  <a:tcPr marT="0" marB="0" marR="68575" marL="68575"/>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21"/>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t/>
            </a:r>
            <a:endParaRPr/>
          </a:p>
        </p:txBody>
      </p:sp>
      <p:sp>
        <p:nvSpPr>
          <p:cNvPr id="367" name="Google Shape;367;p21"/>
          <p:cNvSpPr txBox="1"/>
          <p:nvPr>
            <p:ph idx="1" type="body"/>
          </p:nvPr>
        </p:nvSpPr>
        <p:spPr>
          <a:xfrm>
            <a:off x="838200" y="2512405"/>
            <a:ext cx="9053945" cy="35974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F7F7F"/>
              </a:buClr>
              <a:buSzPts val="2000"/>
              <a:buNone/>
            </a:pPr>
            <a:r>
              <a:t/>
            </a:r>
            <a:endParaRPr/>
          </a:p>
        </p:txBody>
      </p:sp>
      <p:graphicFrame>
        <p:nvGraphicFramePr>
          <p:cNvPr id="368" name="Google Shape;368;p21"/>
          <p:cNvGraphicFramePr/>
          <p:nvPr/>
        </p:nvGraphicFramePr>
        <p:xfrm>
          <a:off x="691304" y="1186842"/>
          <a:ext cx="3000000" cy="3000000"/>
        </p:xfrm>
        <a:graphic>
          <a:graphicData uri="http://schemas.openxmlformats.org/drawingml/2006/table">
            <a:tbl>
              <a:tblPr bandRow="1" firstCol="1" firstRow="1">
                <a:noFill/>
                <a:tableStyleId>{6AB0CA93-79FC-4164-80B6-C510EF78FC78}</a:tableStyleId>
              </a:tblPr>
              <a:tblGrid>
                <a:gridCol w="1674725"/>
                <a:gridCol w="4557100"/>
                <a:gridCol w="3115900"/>
              </a:tblGrid>
              <a:tr h="337325">
                <a:tc>
                  <a:txBody>
                    <a:bodyPr/>
                    <a:lstStyle/>
                    <a:p>
                      <a:pPr indent="0" lvl="0" marL="0" marR="0" rtl="0" algn="l">
                        <a:spcBef>
                          <a:spcPts val="0"/>
                        </a:spcBef>
                        <a:spcAft>
                          <a:spcPts val="0"/>
                        </a:spcAft>
                        <a:buNone/>
                      </a:pPr>
                      <a:r>
                        <a:rPr lang="en-US" sz="1600"/>
                        <a:t>Stage</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Value</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Paraphrase</a:t>
                      </a:r>
                      <a:endParaRPr sz="1600">
                        <a:latin typeface="Calibri"/>
                        <a:ea typeface="Calibri"/>
                        <a:cs typeface="Calibri"/>
                        <a:sym typeface="Calibri"/>
                      </a:endParaRPr>
                    </a:p>
                  </a:txBody>
                  <a:tcPr marT="8975" marB="0" marR="64550" marL="64550"/>
                </a:tc>
              </a:tr>
              <a:tr h="589825">
                <a:tc>
                  <a:txBody>
                    <a:bodyPr/>
                    <a:lstStyle/>
                    <a:p>
                      <a:pPr indent="0" lvl="0" marL="0" marR="0" rtl="0" algn="l">
                        <a:spcBef>
                          <a:spcPts val="0"/>
                        </a:spcBef>
                        <a:spcAft>
                          <a:spcPts val="0"/>
                        </a:spcAft>
                        <a:buNone/>
                      </a:pPr>
                      <a:r>
                        <a:rPr lang="en-US" sz="1600"/>
                        <a:t>Stage 0</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Copular ascriptive construction with an adjective</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Subject X has a property Y</a:t>
                      </a:r>
                      <a:endParaRPr sz="1600">
                        <a:latin typeface="Calibri"/>
                        <a:ea typeface="Calibri"/>
                        <a:cs typeface="Calibri"/>
                        <a:sym typeface="Calibri"/>
                      </a:endParaRPr>
                    </a:p>
                  </a:txBody>
                  <a:tcPr marT="8975" marB="0" marR="64550" marL="64550"/>
                </a:tc>
              </a:tr>
              <a:tr h="673650">
                <a:tc>
                  <a:txBody>
                    <a:bodyPr/>
                    <a:lstStyle/>
                    <a:p>
                      <a:pPr indent="0" lvl="0" marL="0" marR="0" rtl="0" algn="l">
                        <a:spcBef>
                          <a:spcPts val="0"/>
                        </a:spcBef>
                        <a:spcAft>
                          <a:spcPts val="0"/>
                        </a:spcAft>
                        <a:buNone/>
                      </a:pPr>
                      <a:r>
                        <a:rPr lang="en-US" sz="1600"/>
                        <a:t>Stage 1</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Stative (Copular ascriptive construction with a participle)</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Subject X has a verbal property Y</a:t>
                      </a:r>
                      <a:endParaRPr sz="1600">
                        <a:latin typeface="Calibri"/>
                        <a:ea typeface="Calibri"/>
                        <a:cs typeface="Calibri"/>
                        <a:sym typeface="Calibri"/>
                      </a:endParaRPr>
                    </a:p>
                  </a:txBody>
                  <a:tcPr marT="8975" marB="0" marR="64550" marL="64550"/>
                </a:tc>
              </a:tr>
              <a:tr h="337325">
                <a:tc>
                  <a:txBody>
                    <a:bodyPr/>
                    <a:lstStyle/>
                    <a:p>
                      <a:pPr indent="0" lvl="0" marL="0" marR="0" rtl="0" algn="l">
                        <a:spcBef>
                          <a:spcPts val="0"/>
                        </a:spcBef>
                        <a:spcAft>
                          <a:spcPts val="0"/>
                        </a:spcAft>
                        <a:buNone/>
                      </a:pPr>
                      <a:r>
                        <a:rPr lang="en-US" sz="1600"/>
                        <a:t>Stage 2</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Subject-oriented resultative</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Subject X is having-done-Y</a:t>
                      </a:r>
                      <a:endParaRPr sz="1600">
                        <a:latin typeface="Calibri"/>
                        <a:ea typeface="Calibri"/>
                        <a:cs typeface="Calibri"/>
                        <a:sym typeface="Calibri"/>
                      </a:endParaRPr>
                    </a:p>
                  </a:txBody>
                  <a:tcPr marT="8975" marB="0" marR="64550" marL="64550"/>
                </a:tc>
              </a:tr>
            </a:tbl>
          </a:graphicData>
        </a:graphic>
      </p:graphicFrame>
      <p:graphicFrame>
        <p:nvGraphicFramePr>
          <p:cNvPr id="369" name="Google Shape;369;p21"/>
          <p:cNvGraphicFramePr/>
          <p:nvPr/>
        </p:nvGraphicFramePr>
        <p:xfrm>
          <a:off x="691304" y="3220278"/>
          <a:ext cx="3000000" cy="3000000"/>
        </p:xfrm>
        <a:graphic>
          <a:graphicData uri="http://schemas.openxmlformats.org/drawingml/2006/table">
            <a:tbl>
              <a:tblPr bandRow="1" firstCol="1" firstRow="1">
                <a:noFill/>
                <a:tableStyleId>{6AB0CA93-79FC-4164-80B6-C510EF78FC78}</a:tableStyleId>
              </a:tblPr>
              <a:tblGrid>
                <a:gridCol w="1545625"/>
                <a:gridCol w="1558075"/>
                <a:gridCol w="1545625"/>
              </a:tblGrid>
              <a:tr h="227350">
                <a:tc>
                  <a:txBody>
                    <a:bodyPr/>
                    <a:lstStyle/>
                    <a:p>
                      <a:pPr indent="0" lvl="0" marL="0" marR="0" rtl="0" algn="l">
                        <a:spcBef>
                          <a:spcPts val="0"/>
                        </a:spcBef>
                        <a:spcAft>
                          <a:spcPts val="0"/>
                        </a:spcAft>
                        <a:buNone/>
                      </a:pPr>
                      <a:r>
                        <a:rPr lang="en-US" sz="1600"/>
                        <a:t>Stage</a:t>
                      </a:r>
                      <a:endParaRPr sz="1600">
                        <a:latin typeface="Times New Roman"/>
                        <a:ea typeface="Times New Roman"/>
                        <a:cs typeface="Times New Roman"/>
                        <a:sym typeface="Times New Roman"/>
                      </a:endParaRPr>
                    </a:p>
                  </a:txBody>
                  <a:tcPr marT="8975" marB="0" marR="64550" marL="64550"/>
                </a:tc>
                <a:tc>
                  <a:txBody>
                    <a:bodyPr/>
                    <a:lstStyle/>
                    <a:p>
                      <a:pPr indent="0" lvl="0" marL="0" marR="0" rtl="0" algn="l">
                        <a:spcBef>
                          <a:spcPts val="0"/>
                        </a:spcBef>
                        <a:spcAft>
                          <a:spcPts val="0"/>
                        </a:spcAft>
                        <a:buNone/>
                      </a:pPr>
                      <a:r>
                        <a:rPr lang="en-US" sz="1600"/>
                        <a:t>Value</a:t>
                      </a:r>
                      <a:endParaRPr sz="1600">
                        <a:latin typeface="Times New Roman"/>
                        <a:ea typeface="Times New Roman"/>
                        <a:cs typeface="Times New Roman"/>
                        <a:sym typeface="Times New Roman"/>
                      </a:endParaRPr>
                    </a:p>
                  </a:txBody>
                  <a:tcPr marT="8975" marB="0" marR="64550" marL="64550"/>
                </a:tc>
                <a:tc>
                  <a:txBody>
                    <a:bodyPr/>
                    <a:lstStyle/>
                    <a:p>
                      <a:pPr indent="0" lvl="0" marL="0" marR="0" rtl="0" algn="l">
                        <a:spcBef>
                          <a:spcPts val="0"/>
                        </a:spcBef>
                        <a:spcAft>
                          <a:spcPts val="0"/>
                        </a:spcAft>
                        <a:buNone/>
                      </a:pPr>
                      <a:r>
                        <a:rPr lang="en-US" sz="1600"/>
                        <a:t>Paraphrase</a:t>
                      </a:r>
                      <a:endParaRPr sz="1600">
                        <a:latin typeface="Times New Roman"/>
                        <a:ea typeface="Times New Roman"/>
                        <a:cs typeface="Times New Roman"/>
                        <a:sym typeface="Times New Roman"/>
                      </a:endParaRPr>
                    </a:p>
                  </a:txBody>
                  <a:tcPr marT="8975" marB="0" marR="64550" marL="64550"/>
                </a:tc>
              </a:tr>
              <a:tr h="454050">
                <a:tc>
                  <a:txBody>
                    <a:bodyPr/>
                    <a:lstStyle/>
                    <a:p>
                      <a:pPr indent="0" lvl="0" marL="0" marR="0" rtl="0" algn="l">
                        <a:spcBef>
                          <a:spcPts val="0"/>
                        </a:spcBef>
                        <a:spcAft>
                          <a:spcPts val="0"/>
                        </a:spcAft>
                        <a:buNone/>
                      </a:pPr>
                      <a:r>
                        <a:rPr lang="en-US" sz="1600"/>
                        <a:t>Stage 3A</a:t>
                      </a:r>
                      <a:endParaRPr sz="1600">
                        <a:latin typeface="Times New Roman"/>
                        <a:ea typeface="Times New Roman"/>
                        <a:cs typeface="Times New Roman"/>
                        <a:sym typeface="Times New Roman"/>
                      </a:endParaRPr>
                    </a:p>
                  </a:txBody>
                  <a:tcPr marT="8975" marB="0" marR="64550" marL="64550"/>
                </a:tc>
                <a:tc>
                  <a:txBody>
                    <a:bodyPr/>
                    <a:lstStyle/>
                    <a:p>
                      <a:pPr indent="0" lvl="0" marL="0" marR="0" rtl="0" algn="l">
                        <a:spcBef>
                          <a:spcPts val="0"/>
                        </a:spcBef>
                        <a:spcAft>
                          <a:spcPts val="0"/>
                        </a:spcAft>
                        <a:buNone/>
                      </a:pPr>
                      <a:r>
                        <a:rPr lang="en-US" sz="1600"/>
                        <a:t>Possessive resultative</a:t>
                      </a:r>
                      <a:endParaRPr sz="1600">
                        <a:latin typeface="Times New Roman"/>
                        <a:ea typeface="Times New Roman"/>
                        <a:cs typeface="Times New Roman"/>
                        <a:sym typeface="Times New Roman"/>
                      </a:endParaRPr>
                    </a:p>
                  </a:txBody>
                  <a:tcPr marT="8975" marB="0" marR="64550" marL="64550"/>
                </a:tc>
                <a:tc>
                  <a:txBody>
                    <a:bodyPr/>
                    <a:lstStyle/>
                    <a:p>
                      <a:pPr indent="0" lvl="0" marL="0" marR="0" rtl="0" algn="l">
                        <a:spcBef>
                          <a:spcPts val="0"/>
                        </a:spcBef>
                        <a:spcAft>
                          <a:spcPts val="0"/>
                        </a:spcAft>
                        <a:buNone/>
                      </a:pPr>
                      <a:r>
                        <a:rPr lang="en-US" sz="1600"/>
                        <a:t>X is having-done-Y-to-Z/X</a:t>
                      </a:r>
                      <a:endParaRPr sz="1600">
                        <a:latin typeface="Times New Roman"/>
                        <a:ea typeface="Times New Roman"/>
                        <a:cs typeface="Times New Roman"/>
                        <a:sym typeface="Times New Roman"/>
                      </a:endParaRPr>
                    </a:p>
                  </a:txBody>
                  <a:tcPr marT="8975" marB="0" marR="64550" marL="64550"/>
                </a:tc>
              </a:tr>
              <a:tr h="454050">
                <a:tc>
                  <a:txBody>
                    <a:bodyPr/>
                    <a:lstStyle/>
                    <a:p>
                      <a:pPr indent="0" lvl="0" marL="0" marR="0" rtl="0" algn="l">
                        <a:spcBef>
                          <a:spcPts val="0"/>
                        </a:spcBef>
                        <a:spcAft>
                          <a:spcPts val="0"/>
                        </a:spcAft>
                        <a:buNone/>
                      </a:pPr>
                      <a:r>
                        <a:rPr lang="en-US" sz="1600"/>
                        <a:t>Stage 4A[I]</a:t>
                      </a:r>
                      <a:endParaRPr sz="1600">
                        <a:latin typeface="Times New Roman"/>
                        <a:ea typeface="Times New Roman"/>
                        <a:cs typeface="Times New Roman"/>
                        <a:sym typeface="Times New Roman"/>
                      </a:endParaRPr>
                    </a:p>
                  </a:txBody>
                  <a:tcPr marT="8975" marB="0" marR="64550" marL="64550"/>
                </a:tc>
                <a:tc>
                  <a:txBody>
                    <a:bodyPr/>
                    <a:lstStyle/>
                    <a:p>
                      <a:pPr indent="0" lvl="0" marL="0" marR="0" rtl="0" algn="l">
                        <a:spcBef>
                          <a:spcPts val="0"/>
                        </a:spcBef>
                        <a:spcAft>
                          <a:spcPts val="0"/>
                        </a:spcAft>
                        <a:buNone/>
                      </a:pPr>
                      <a:r>
                        <a:rPr lang="en-US" sz="1600"/>
                        <a:t>Transitive resultative</a:t>
                      </a:r>
                      <a:endParaRPr sz="1600">
                        <a:latin typeface="Times New Roman"/>
                        <a:ea typeface="Times New Roman"/>
                        <a:cs typeface="Times New Roman"/>
                        <a:sym typeface="Times New Roman"/>
                      </a:endParaRPr>
                    </a:p>
                  </a:txBody>
                  <a:tcPr marT="8975" marB="0" marR="64550" marL="64550"/>
                </a:tc>
                <a:tc>
                  <a:txBody>
                    <a:bodyPr/>
                    <a:lstStyle/>
                    <a:p>
                      <a:pPr indent="0" lvl="0" marL="0" marR="0" rtl="0" algn="l">
                        <a:spcBef>
                          <a:spcPts val="0"/>
                        </a:spcBef>
                        <a:spcAft>
                          <a:spcPts val="0"/>
                        </a:spcAft>
                        <a:buNone/>
                      </a:pPr>
                      <a:r>
                        <a:rPr lang="en-US" sz="1600"/>
                        <a:t>X is having-done-Y-to-Z</a:t>
                      </a:r>
                      <a:endParaRPr sz="1600">
                        <a:latin typeface="Times New Roman"/>
                        <a:ea typeface="Times New Roman"/>
                        <a:cs typeface="Times New Roman"/>
                        <a:sym typeface="Times New Roman"/>
                      </a:endParaRPr>
                    </a:p>
                  </a:txBody>
                  <a:tcPr marT="8975" marB="0" marR="64550" marL="64550"/>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22"/>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lang="en-US"/>
              <a:t>Stage 4A(I): Transitive resultatives</a:t>
            </a:r>
            <a:endParaRPr/>
          </a:p>
        </p:txBody>
      </p:sp>
      <p:sp>
        <p:nvSpPr>
          <p:cNvPr id="376" name="Google Shape;376;p22"/>
          <p:cNvSpPr txBox="1"/>
          <p:nvPr>
            <p:ph idx="1" type="body"/>
          </p:nvPr>
        </p:nvSpPr>
        <p:spPr>
          <a:xfrm>
            <a:off x="838200" y="2512405"/>
            <a:ext cx="10444993" cy="35974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F7F7F"/>
              </a:buClr>
              <a:buSzPts val="2000"/>
              <a:buNone/>
            </a:pPr>
            <a:r>
              <a:t/>
            </a:r>
            <a:endParaRPr/>
          </a:p>
          <a:p>
            <a:pPr indent="0" lvl="0" marL="0" rtl="0" algn="l">
              <a:lnSpc>
                <a:spcPct val="90000"/>
              </a:lnSpc>
              <a:spcBef>
                <a:spcPts val="1000"/>
              </a:spcBef>
              <a:spcAft>
                <a:spcPts val="0"/>
              </a:spcAft>
              <a:buClr>
                <a:srgbClr val="7F7F7F"/>
              </a:buClr>
              <a:buSzPts val="2000"/>
              <a:buNone/>
            </a:pPr>
            <a:r>
              <a:t/>
            </a:r>
            <a:endParaRPr/>
          </a:p>
        </p:txBody>
      </p:sp>
      <p:graphicFrame>
        <p:nvGraphicFramePr>
          <p:cNvPr id="377" name="Google Shape;377;p22"/>
          <p:cNvGraphicFramePr/>
          <p:nvPr/>
        </p:nvGraphicFramePr>
        <p:xfrm>
          <a:off x="1084211" y="2326985"/>
          <a:ext cx="3000000" cy="3000000"/>
        </p:xfrm>
        <a:graphic>
          <a:graphicData uri="http://schemas.openxmlformats.org/drawingml/2006/table">
            <a:tbl>
              <a:tblPr bandRow="1" firstRow="1">
                <a:noFill/>
                <a:tableStyleId>{6AB0CA93-79FC-4164-80B6-C510EF78FC78}</a:tableStyleId>
              </a:tblPr>
              <a:tblGrid>
                <a:gridCol w="2709325"/>
                <a:gridCol w="2709325"/>
                <a:gridCol w="2709325"/>
              </a:tblGrid>
              <a:tr h="370850">
                <a:tc>
                  <a:txBody>
                    <a:bodyPr/>
                    <a:lstStyle/>
                    <a:p>
                      <a:pPr indent="0" lvl="0" marL="0" marR="0" rtl="0" algn="l">
                        <a:spcBef>
                          <a:spcPts val="0"/>
                        </a:spcBef>
                        <a:spcAft>
                          <a:spcPts val="0"/>
                        </a:spcAft>
                        <a:buNone/>
                      </a:pPr>
                      <a:r>
                        <a:rPr lang="en-US" sz="1800"/>
                        <a:t>+ Resultative</a:t>
                      </a:r>
                      <a:endParaRPr/>
                    </a:p>
                  </a:txBody>
                  <a:tcPr marT="45725" marB="45725" marR="91450" marL="91450"/>
                </a:tc>
                <a:tc>
                  <a:txBody>
                    <a:bodyPr/>
                    <a:lstStyle/>
                    <a:p>
                      <a:pPr indent="0" lvl="0" marL="0" marR="0" rtl="0" algn="l">
                        <a:spcBef>
                          <a:spcPts val="0"/>
                        </a:spcBef>
                        <a:spcAft>
                          <a:spcPts val="0"/>
                        </a:spcAft>
                        <a:buNone/>
                      </a:pPr>
                      <a:r>
                        <a:rPr lang="en-US" sz="1800"/>
                        <a:t> - Subject-oriented</a:t>
                      </a:r>
                      <a:endParaRPr/>
                    </a:p>
                  </a:txBody>
                  <a:tcPr marT="45725" marB="45725" marR="91450" marL="91450">
                    <a:solidFill>
                      <a:srgbClr val="F8D5DC"/>
                    </a:solidFill>
                  </a:tcPr>
                </a:tc>
                <a:tc>
                  <a:txBody>
                    <a:bodyPr/>
                    <a:lstStyle/>
                    <a:p>
                      <a:pPr indent="0" lvl="0" marL="0" marR="0" rtl="0" algn="l">
                        <a:spcBef>
                          <a:spcPts val="0"/>
                        </a:spcBef>
                        <a:spcAft>
                          <a:spcPts val="0"/>
                        </a:spcAft>
                        <a:buNone/>
                      </a:pPr>
                      <a:r>
                        <a:rPr lang="en-US" sz="1800"/>
                        <a:t>+ Indefinite</a:t>
                      </a:r>
                      <a:endParaRPr/>
                    </a:p>
                  </a:txBody>
                  <a:tcPr marT="45725" marB="45725" marR="91450" marL="91450"/>
                </a:tc>
              </a:tr>
            </a:tbl>
          </a:graphicData>
        </a:graphic>
      </p:graphicFrame>
      <p:sp>
        <p:nvSpPr>
          <p:cNvPr id="378" name="Google Shape;378;p22"/>
          <p:cNvSpPr txBox="1"/>
          <p:nvPr/>
        </p:nvSpPr>
        <p:spPr>
          <a:xfrm>
            <a:off x="908808" y="2883245"/>
            <a:ext cx="8738776" cy="230832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POSS 🡪 TRANS: More prototypically transitive lexical input, subject orientation is lost</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Bg.</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 </a:t>
            </a:r>
            <a:endParaRPr/>
          </a:p>
        </p:txBody>
      </p:sp>
      <p:pic>
        <p:nvPicPr>
          <p:cNvPr id="379" name="Google Shape;379;p22"/>
          <p:cNvPicPr preferRelativeResize="0"/>
          <p:nvPr/>
        </p:nvPicPr>
        <p:blipFill rotWithShape="1">
          <a:blip r:embed="rId3">
            <a:alphaModFix/>
          </a:blip>
          <a:srcRect b="0" l="0" r="0" t="0"/>
          <a:stretch/>
        </p:blipFill>
        <p:spPr>
          <a:xfrm>
            <a:off x="1650422" y="3429000"/>
            <a:ext cx="7014239" cy="224215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23"/>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lang="en-US"/>
              <a:t>Stage 4A(I): Transitive resultatives</a:t>
            </a:r>
            <a:endParaRPr/>
          </a:p>
        </p:txBody>
      </p:sp>
      <p:sp>
        <p:nvSpPr>
          <p:cNvPr id="386" name="Google Shape;386;p23"/>
          <p:cNvSpPr txBox="1"/>
          <p:nvPr>
            <p:ph idx="1" type="body"/>
          </p:nvPr>
        </p:nvSpPr>
        <p:spPr>
          <a:xfrm>
            <a:off x="838200" y="2512405"/>
            <a:ext cx="10444993" cy="35974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F7F7F"/>
              </a:buClr>
              <a:buSzPts val="2000"/>
              <a:buNone/>
            </a:pPr>
            <a:r>
              <a:t/>
            </a:r>
            <a:endParaRPr/>
          </a:p>
          <a:p>
            <a:pPr indent="0" lvl="0" marL="0" rtl="0" algn="l">
              <a:lnSpc>
                <a:spcPct val="90000"/>
              </a:lnSpc>
              <a:spcBef>
                <a:spcPts val="1000"/>
              </a:spcBef>
              <a:spcAft>
                <a:spcPts val="0"/>
              </a:spcAft>
              <a:buClr>
                <a:srgbClr val="7F7F7F"/>
              </a:buClr>
              <a:buSzPts val="2000"/>
              <a:buNone/>
            </a:pPr>
            <a:r>
              <a:t/>
            </a:r>
            <a:endParaRPr/>
          </a:p>
        </p:txBody>
      </p:sp>
      <p:graphicFrame>
        <p:nvGraphicFramePr>
          <p:cNvPr id="387" name="Google Shape;387;p23"/>
          <p:cNvGraphicFramePr/>
          <p:nvPr/>
        </p:nvGraphicFramePr>
        <p:xfrm>
          <a:off x="1084211" y="2326985"/>
          <a:ext cx="3000000" cy="3000000"/>
        </p:xfrm>
        <a:graphic>
          <a:graphicData uri="http://schemas.openxmlformats.org/drawingml/2006/table">
            <a:tbl>
              <a:tblPr bandRow="1" firstRow="1">
                <a:noFill/>
                <a:tableStyleId>{6AB0CA93-79FC-4164-80B6-C510EF78FC78}</a:tableStyleId>
              </a:tblPr>
              <a:tblGrid>
                <a:gridCol w="2709325"/>
                <a:gridCol w="2709325"/>
                <a:gridCol w="2709325"/>
              </a:tblGrid>
              <a:tr h="370850">
                <a:tc>
                  <a:txBody>
                    <a:bodyPr/>
                    <a:lstStyle/>
                    <a:p>
                      <a:pPr indent="0" lvl="0" marL="0" marR="0" rtl="0" algn="l">
                        <a:spcBef>
                          <a:spcPts val="0"/>
                        </a:spcBef>
                        <a:spcAft>
                          <a:spcPts val="0"/>
                        </a:spcAft>
                        <a:buNone/>
                      </a:pPr>
                      <a:r>
                        <a:rPr lang="en-US" sz="1800"/>
                        <a:t>+ Resultative</a:t>
                      </a:r>
                      <a:endParaRPr/>
                    </a:p>
                  </a:txBody>
                  <a:tcPr marT="45725" marB="45725" marR="91450" marL="91450"/>
                </a:tc>
                <a:tc>
                  <a:txBody>
                    <a:bodyPr/>
                    <a:lstStyle/>
                    <a:p>
                      <a:pPr indent="0" lvl="0" marL="0" marR="0" rtl="0" algn="l">
                        <a:spcBef>
                          <a:spcPts val="0"/>
                        </a:spcBef>
                        <a:spcAft>
                          <a:spcPts val="0"/>
                        </a:spcAft>
                        <a:buNone/>
                      </a:pPr>
                      <a:r>
                        <a:rPr lang="en-US" sz="1800"/>
                        <a:t> - Subject-oriented</a:t>
                      </a:r>
                      <a:endParaRPr/>
                    </a:p>
                  </a:txBody>
                  <a:tcPr marT="45725" marB="45725" marR="91450" marL="91450">
                    <a:solidFill>
                      <a:srgbClr val="F8D5DC"/>
                    </a:solidFill>
                  </a:tcPr>
                </a:tc>
                <a:tc>
                  <a:txBody>
                    <a:bodyPr/>
                    <a:lstStyle/>
                    <a:p>
                      <a:pPr indent="0" lvl="0" marL="0" marR="0" rtl="0" algn="l">
                        <a:spcBef>
                          <a:spcPts val="0"/>
                        </a:spcBef>
                        <a:spcAft>
                          <a:spcPts val="0"/>
                        </a:spcAft>
                        <a:buNone/>
                      </a:pPr>
                      <a:r>
                        <a:rPr lang="en-US" sz="1800"/>
                        <a:t>+ Indefinite</a:t>
                      </a:r>
                      <a:endParaRPr/>
                    </a:p>
                  </a:txBody>
                  <a:tcPr marT="45725" marB="45725" marR="91450" marL="91450"/>
                </a:tc>
              </a:tr>
            </a:tbl>
          </a:graphicData>
        </a:graphic>
      </p:graphicFrame>
      <p:sp>
        <p:nvSpPr>
          <p:cNvPr id="388" name="Google Shape;388;p23"/>
          <p:cNvSpPr txBox="1"/>
          <p:nvPr/>
        </p:nvSpPr>
        <p:spPr>
          <a:xfrm>
            <a:off x="908808" y="2883245"/>
            <a:ext cx="8738776" cy="2585323"/>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POSS 🡪 TRANS: More prototypically transitive lexical input, subject orientation is lost</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Lt.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 </a:t>
            </a:r>
            <a:endParaRPr/>
          </a:p>
        </p:txBody>
      </p:sp>
      <p:pic>
        <p:nvPicPr>
          <p:cNvPr id="389" name="Google Shape;389;p23"/>
          <p:cNvPicPr preferRelativeResize="0"/>
          <p:nvPr/>
        </p:nvPicPr>
        <p:blipFill rotWithShape="1">
          <a:blip r:embed="rId3">
            <a:alphaModFix/>
          </a:blip>
          <a:srcRect b="0" l="0" r="0" t="0"/>
          <a:stretch/>
        </p:blipFill>
        <p:spPr>
          <a:xfrm>
            <a:off x="1469062" y="3759148"/>
            <a:ext cx="7358295" cy="189484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24"/>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lang="en-US"/>
              <a:t>Stage 4A(I): Transitive resultatives</a:t>
            </a:r>
            <a:endParaRPr/>
          </a:p>
        </p:txBody>
      </p:sp>
      <p:sp>
        <p:nvSpPr>
          <p:cNvPr id="396" name="Google Shape;396;p24"/>
          <p:cNvSpPr txBox="1"/>
          <p:nvPr>
            <p:ph idx="1" type="body"/>
          </p:nvPr>
        </p:nvSpPr>
        <p:spPr>
          <a:xfrm>
            <a:off x="838200" y="2512405"/>
            <a:ext cx="10444993" cy="35974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F7F7F"/>
              </a:buClr>
              <a:buSzPts val="2000"/>
              <a:buNone/>
            </a:pPr>
            <a:r>
              <a:t/>
            </a:r>
            <a:endParaRPr/>
          </a:p>
          <a:p>
            <a:pPr indent="0" lvl="0" marL="0" rtl="0" algn="l">
              <a:lnSpc>
                <a:spcPct val="90000"/>
              </a:lnSpc>
              <a:spcBef>
                <a:spcPts val="1000"/>
              </a:spcBef>
              <a:spcAft>
                <a:spcPts val="0"/>
              </a:spcAft>
              <a:buClr>
                <a:srgbClr val="7F7F7F"/>
              </a:buClr>
              <a:buSzPts val="2000"/>
              <a:buNone/>
            </a:pPr>
            <a:r>
              <a:t/>
            </a:r>
            <a:endParaRPr/>
          </a:p>
        </p:txBody>
      </p:sp>
      <p:graphicFrame>
        <p:nvGraphicFramePr>
          <p:cNvPr id="397" name="Google Shape;397;p24"/>
          <p:cNvGraphicFramePr/>
          <p:nvPr/>
        </p:nvGraphicFramePr>
        <p:xfrm>
          <a:off x="1084211" y="2326985"/>
          <a:ext cx="3000000" cy="3000000"/>
        </p:xfrm>
        <a:graphic>
          <a:graphicData uri="http://schemas.openxmlformats.org/drawingml/2006/table">
            <a:tbl>
              <a:tblPr bandRow="1" firstRow="1">
                <a:noFill/>
                <a:tableStyleId>{6AB0CA93-79FC-4164-80B6-C510EF78FC78}</a:tableStyleId>
              </a:tblPr>
              <a:tblGrid>
                <a:gridCol w="2709325"/>
                <a:gridCol w="2709325"/>
                <a:gridCol w="2709325"/>
              </a:tblGrid>
              <a:tr h="370850">
                <a:tc>
                  <a:txBody>
                    <a:bodyPr/>
                    <a:lstStyle/>
                    <a:p>
                      <a:pPr indent="0" lvl="0" marL="0" marR="0" rtl="0" algn="l">
                        <a:spcBef>
                          <a:spcPts val="0"/>
                        </a:spcBef>
                        <a:spcAft>
                          <a:spcPts val="0"/>
                        </a:spcAft>
                        <a:buNone/>
                      </a:pPr>
                      <a:r>
                        <a:rPr lang="en-US" sz="1800"/>
                        <a:t>+ Resultative</a:t>
                      </a:r>
                      <a:endParaRPr/>
                    </a:p>
                  </a:txBody>
                  <a:tcPr marT="45725" marB="45725" marR="91450" marL="91450"/>
                </a:tc>
                <a:tc>
                  <a:txBody>
                    <a:bodyPr/>
                    <a:lstStyle/>
                    <a:p>
                      <a:pPr indent="0" lvl="0" marL="0" marR="0" rtl="0" algn="l">
                        <a:spcBef>
                          <a:spcPts val="0"/>
                        </a:spcBef>
                        <a:spcAft>
                          <a:spcPts val="0"/>
                        </a:spcAft>
                        <a:buNone/>
                      </a:pPr>
                      <a:r>
                        <a:rPr lang="en-US" sz="1800"/>
                        <a:t> - Subject-oriented</a:t>
                      </a:r>
                      <a:endParaRPr/>
                    </a:p>
                  </a:txBody>
                  <a:tcPr marT="45725" marB="45725" marR="91450" marL="91450">
                    <a:solidFill>
                      <a:srgbClr val="F8D5DC"/>
                    </a:solidFill>
                  </a:tcPr>
                </a:tc>
                <a:tc>
                  <a:txBody>
                    <a:bodyPr/>
                    <a:lstStyle/>
                    <a:p>
                      <a:pPr indent="0" lvl="0" marL="0" marR="0" rtl="0" algn="l">
                        <a:spcBef>
                          <a:spcPts val="0"/>
                        </a:spcBef>
                        <a:spcAft>
                          <a:spcPts val="0"/>
                        </a:spcAft>
                        <a:buNone/>
                      </a:pPr>
                      <a:r>
                        <a:rPr lang="en-US" sz="1800"/>
                        <a:t>+ Indefinite</a:t>
                      </a:r>
                      <a:endParaRPr/>
                    </a:p>
                  </a:txBody>
                  <a:tcPr marT="45725" marB="45725" marR="91450" marL="91450"/>
                </a:tc>
              </a:tr>
            </a:tbl>
          </a:graphicData>
        </a:graphic>
      </p:graphicFrame>
      <p:sp>
        <p:nvSpPr>
          <p:cNvPr id="398" name="Google Shape;398;p24"/>
          <p:cNvSpPr txBox="1"/>
          <p:nvPr/>
        </p:nvSpPr>
        <p:spPr>
          <a:xfrm>
            <a:off x="908808" y="2883245"/>
            <a:ext cx="8738776" cy="203132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Infrequent, especially in LT data, but also in BG</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Reflexive/middle markers: 22% in LT, 7% in BG</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Ambiguous with inferentials</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25"/>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t/>
            </a:r>
            <a:endParaRPr/>
          </a:p>
        </p:txBody>
      </p:sp>
      <p:sp>
        <p:nvSpPr>
          <p:cNvPr id="404" name="Google Shape;404;p25"/>
          <p:cNvSpPr txBox="1"/>
          <p:nvPr>
            <p:ph idx="1" type="body"/>
          </p:nvPr>
        </p:nvSpPr>
        <p:spPr>
          <a:xfrm>
            <a:off x="838200" y="2512405"/>
            <a:ext cx="9053945" cy="35974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F7F7F"/>
              </a:buClr>
              <a:buSzPts val="2000"/>
              <a:buNone/>
            </a:pPr>
            <a:r>
              <a:t/>
            </a:r>
            <a:endParaRPr/>
          </a:p>
        </p:txBody>
      </p:sp>
      <p:graphicFrame>
        <p:nvGraphicFramePr>
          <p:cNvPr id="405" name="Google Shape;405;p25"/>
          <p:cNvGraphicFramePr/>
          <p:nvPr/>
        </p:nvGraphicFramePr>
        <p:xfrm>
          <a:off x="691304" y="1186842"/>
          <a:ext cx="3000000" cy="3000000"/>
        </p:xfrm>
        <a:graphic>
          <a:graphicData uri="http://schemas.openxmlformats.org/drawingml/2006/table">
            <a:tbl>
              <a:tblPr bandRow="1" firstCol="1" firstRow="1">
                <a:noFill/>
                <a:tableStyleId>{6AB0CA93-79FC-4164-80B6-C510EF78FC78}</a:tableStyleId>
              </a:tblPr>
              <a:tblGrid>
                <a:gridCol w="1674725"/>
                <a:gridCol w="4557100"/>
                <a:gridCol w="3115900"/>
              </a:tblGrid>
              <a:tr h="337325">
                <a:tc>
                  <a:txBody>
                    <a:bodyPr/>
                    <a:lstStyle/>
                    <a:p>
                      <a:pPr indent="0" lvl="0" marL="0" marR="0" rtl="0" algn="l">
                        <a:spcBef>
                          <a:spcPts val="0"/>
                        </a:spcBef>
                        <a:spcAft>
                          <a:spcPts val="0"/>
                        </a:spcAft>
                        <a:buNone/>
                      </a:pPr>
                      <a:r>
                        <a:rPr lang="en-US" sz="1600"/>
                        <a:t>Stage</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Value</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Paraphrase</a:t>
                      </a:r>
                      <a:endParaRPr sz="1600">
                        <a:latin typeface="Calibri"/>
                        <a:ea typeface="Calibri"/>
                        <a:cs typeface="Calibri"/>
                        <a:sym typeface="Calibri"/>
                      </a:endParaRPr>
                    </a:p>
                  </a:txBody>
                  <a:tcPr marT="8975" marB="0" marR="64550" marL="64550"/>
                </a:tc>
              </a:tr>
              <a:tr h="589825">
                <a:tc>
                  <a:txBody>
                    <a:bodyPr/>
                    <a:lstStyle/>
                    <a:p>
                      <a:pPr indent="0" lvl="0" marL="0" marR="0" rtl="0" algn="l">
                        <a:spcBef>
                          <a:spcPts val="0"/>
                        </a:spcBef>
                        <a:spcAft>
                          <a:spcPts val="0"/>
                        </a:spcAft>
                        <a:buNone/>
                      </a:pPr>
                      <a:r>
                        <a:rPr lang="en-US" sz="1600"/>
                        <a:t>Stage 0</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Copular ascriptive construction with an adjective</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Subject X has a property Y</a:t>
                      </a:r>
                      <a:endParaRPr sz="1600">
                        <a:latin typeface="Calibri"/>
                        <a:ea typeface="Calibri"/>
                        <a:cs typeface="Calibri"/>
                        <a:sym typeface="Calibri"/>
                      </a:endParaRPr>
                    </a:p>
                  </a:txBody>
                  <a:tcPr marT="8975" marB="0" marR="64550" marL="64550"/>
                </a:tc>
              </a:tr>
              <a:tr h="673650">
                <a:tc>
                  <a:txBody>
                    <a:bodyPr/>
                    <a:lstStyle/>
                    <a:p>
                      <a:pPr indent="0" lvl="0" marL="0" marR="0" rtl="0" algn="l">
                        <a:spcBef>
                          <a:spcPts val="0"/>
                        </a:spcBef>
                        <a:spcAft>
                          <a:spcPts val="0"/>
                        </a:spcAft>
                        <a:buNone/>
                      </a:pPr>
                      <a:r>
                        <a:rPr lang="en-US" sz="1600"/>
                        <a:t>Stage 1</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Stative (Copular ascriptive construction with a participle)</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Subject X has a verbal property Y</a:t>
                      </a:r>
                      <a:endParaRPr sz="1600">
                        <a:latin typeface="Calibri"/>
                        <a:ea typeface="Calibri"/>
                        <a:cs typeface="Calibri"/>
                        <a:sym typeface="Calibri"/>
                      </a:endParaRPr>
                    </a:p>
                  </a:txBody>
                  <a:tcPr marT="8975" marB="0" marR="64550" marL="64550"/>
                </a:tc>
              </a:tr>
              <a:tr h="337325">
                <a:tc>
                  <a:txBody>
                    <a:bodyPr/>
                    <a:lstStyle/>
                    <a:p>
                      <a:pPr indent="0" lvl="0" marL="0" marR="0" rtl="0" algn="l">
                        <a:spcBef>
                          <a:spcPts val="0"/>
                        </a:spcBef>
                        <a:spcAft>
                          <a:spcPts val="0"/>
                        </a:spcAft>
                        <a:buNone/>
                      </a:pPr>
                      <a:r>
                        <a:rPr lang="en-US" sz="1600"/>
                        <a:t>Stage 2</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Subject-oriented resultative</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Subject X is having-done-Y</a:t>
                      </a:r>
                      <a:endParaRPr sz="1600">
                        <a:latin typeface="Calibri"/>
                        <a:ea typeface="Calibri"/>
                        <a:cs typeface="Calibri"/>
                        <a:sym typeface="Calibri"/>
                      </a:endParaRPr>
                    </a:p>
                  </a:txBody>
                  <a:tcPr marT="8975" marB="0" marR="64550" marL="64550"/>
                </a:tc>
              </a:tr>
            </a:tbl>
          </a:graphicData>
        </a:graphic>
      </p:graphicFrame>
      <p:graphicFrame>
        <p:nvGraphicFramePr>
          <p:cNvPr id="406" name="Google Shape;406;p25"/>
          <p:cNvGraphicFramePr/>
          <p:nvPr/>
        </p:nvGraphicFramePr>
        <p:xfrm>
          <a:off x="691304" y="3158950"/>
          <a:ext cx="3000000" cy="3000000"/>
        </p:xfrm>
        <a:graphic>
          <a:graphicData uri="http://schemas.openxmlformats.org/drawingml/2006/table">
            <a:tbl>
              <a:tblPr bandRow="1" firstCol="1" firstRow="1">
                <a:noFill/>
                <a:tableStyleId>{6AB0CA93-79FC-4164-80B6-C510EF78FC78}</a:tableStyleId>
              </a:tblPr>
              <a:tblGrid>
                <a:gridCol w="1364700"/>
                <a:gridCol w="1364700"/>
                <a:gridCol w="1364700"/>
              </a:tblGrid>
              <a:tr h="185500">
                <a:tc>
                  <a:txBody>
                    <a:bodyPr/>
                    <a:lstStyle/>
                    <a:p>
                      <a:pPr indent="0" lvl="0" marL="0" marR="0" rtl="0" algn="l">
                        <a:spcBef>
                          <a:spcPts val="0"/>
                        </a:spcBef>
                        <a:spcAft>
                          <a:spcPts val="0"/>
                        </a:spcAft>
                        <a:buNone/>
                      </a:pPr>
                      <a:r>
                        <a:rPr lang="en-US" sz="1200"/>
                        <a:t>Stage</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Value</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Paraphrase</a:t>
                      </a:r>
                      <a:endParaRPr sz="1200">
                        <a:latin typeface="Times New Roman"/>
                        <a:ea typeface="Times New Roman"/>
                        <a:cs typeface="Times New Roman"/>
                        <a:sym typeface="Times New Roman"/>
                      </a:endParaRPr>
                    </a:p>
                  </a:txBody>
                  <a:tcPr marT="8225" marB="0" marR="59275" marL="59275"/>
                </a:tc>
              </a:tr>
              <a:tr h="370450">
                <a:tc>
                  <a:txBody>
                    <a:bodyPr/>
                    <a:lstStyle/>
                    <a:p>
                      <a:pPr indent="0" lvl="0" marL="0" marR="0" rtl="0" algn="l">
                        <a:spcBef>
                          <a:spcPts val="0"/>
                        </a:spcBef>
                        <a:spcAft>
                          <a:spcPts val="0"/>
                        </a:spcAft>
                        <a:buNone/>
                      </a:pPr>
                      <a:r>
                        <a:rPr lang="en-US" sz="1200"/>
                        <a:t>Stage 3A</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Possessive resultative</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X is having-done-Y-to-Z/X</a:t>
                      </a:r>
                      <a:endParaRPr sz="1200">
                        <a:latin typeface="Times New Roman"/>
                        <a:ea typeface="Times New Roman"/>
                        <a:cs typeface="Times New Roman"/>
                        <a:sym typeface="Times New Roman"/>
                      </a:endParaRPr>
                    </a:p>
                  </a:txBody>
                  <a:tcPr marT="8225" marB="0" marR="59275" marL="59275"/>
                </a:tc>
              </a:tr>
              <a:tr h="370450">
                <a:tc>
                  <a:txBody>
                    <a:bodyPr/>
                    <a:lstStyle/>
                    <a:p>
                      <a:pPr indent="0" lvl="0" marL="0" marR="0" rtl="0" algn="l">
                        <a:spcBef>
                          <a:spcPts val="0"/>
                        </a:spcBef>
                        <a:spcAft>
                          <a:spcPts val="0"/>
                        </a:spcAft>
                        <a:buNone/>
                      </a:pPr>
                      <a:r>
                        <a:rPr lang="en-US" sz="1200"/>
                        <a:t>Stage 4A[I]</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Transitive resultative</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X is having-done-Y-to-Z</a:t>
                      </a:r>
                      <a:endParaRPr sz="1200">
                        <a:latin typeface="Times New Roman"/>
                        <a:ea typeface="Times New Roman"/>
                        <a:cs typeface="Times New Roman"/>
                        <a:sym typeface="Times New Roman"/>
                      </a:endParaRPr>
                    </a:p>
                  </a:txBody>
                  <a:tcPr marT="8225" marB="0" marR="59275" marL="59275"/>
                </a:tc>
              </a:tr>
              <a:tr h="740900">
                <a:tc>
                  <a:txBody>
                    <a:bodyPr/>
                    <a:lstStyle/>
                    <a:p>
                      <a:pPr indent="0" lvl="0" marL="0" marR="0" rtl="0" algn="l">
                        <a:spcBef>
                          <a:spcPts val="0"/>
                        </a:spcBef>
                        <a:spcAft>
                          <a:spcPts val="0"/>
                        </a:spcAft>
                        <a:buNone/>
                      </a:pPr>
                      <a:r>
                        <a:rPr lang="en-US" sz="1200"/>
                        <a:t>Stage 4A[II]</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Current relevance</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X has done Y (to Z)</a:t>
                      </a:r>
                      <a:endParaRPr sz="1200">
                        <a:latin typeface="Times New Roman"/>
                        <a:ea typeface="Times New Roman"/>
                        <a:cs typeface="Times New Roman"/>
                        <a:sym typeface="Times New Roman"/>
                      </a:endParaRPr>
                    </a:p>
                  </a:txBody>
                  <a:tcPr marT="8225" marB="0" marR="59275" marL="59275"/>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26"/>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lang="en-US"/>
              <a:t>Stage 4A(II): Current relevance perfects</a:t>
            </a:r>
            <a:endParaRPr/>
          </a:p>
        </p:txBody>
      </p:sp>
      <p:sp>
        <p:nvSpPr>
          <p:cNvPr id="413" name="Google Shape;413;p26"/>
          <p:cNvSpPr txBox="1"/>
          <p:nvPr>
            <p:ph idx="1" type="body"/>
          </p:nvPr>
        </p:nvSpPr>
        <p:spPr>
          <a:xfrm>
            <a:off x="838200" y="2512405"/>
            <a:ext cx="9053945" cy="35974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F7F7F"/>
              </a:buClr>
              <a:buSzPts val="2000"/>
              <a:buNone/>
            </a:pPr>
            <a:r>
              <a:t/>
            </a:r>
            <a:endParaRPr/>
          </a:p>
          <a:p>
            <a:pPr indent="-215900" lvl="0" marL="342900" rtl="0" algn="l">
              <a:lnSpc>
                <a:spcPct val="90000"/>
              </a:lnSpc>
              <a:spcBef>
                <a:spcPts val="1000"/>
              </a:spcBef>
              <a:spcAft>
                <a:spcPts val="0"/>
              </a:spcAft>
              <a:buClr>
                <a:srgbClr val="7F7F7F"/>
              </a:buClr>
              <a:buSzPts val="2000"/>
              <a:buFont typeface="Arial"/>
              <a:buNone/>
            </a:pPr>
            <a:r>
              <a:t/>
            </a:r>
            <a:endParaRPr/>
          </a:p>
          <a:p>
            <a:pPr indent="-215900" lvl="0" marL="342900" rtl="0" algn="l">
              <a:lnSpc>
                <a:spcPct val="90000"/>
              </a:lnSpc>
              <a:spcBef>
                <a:spcPts val="1000"/>
              </a:spcBef>
              <a:spcAft>
                <a:spcPts val="0"/>
              </a:spcAft>
              <a:buClr>
                <a:srgbClr val="7F7F7F"/>
              </a:buClr>
              <a:buSzPts val="2000"/>
              <a:buFont typeface="Arial"/>
              <a:buNone/>
            </a:pPr>
            <a:r>
              <a:t/>
            </a:r>
            <a:endParaRPr/>
          </a:p>
        </p:txBody>
      </p:sp>
      <p:graphicFrame>
        <p:nvGraphicFramePr>
          <p:cNvPr id="414" name="Google Shape;414;p26"/>
          <p:cNvGraphicFramePr/>
          <p:nvPr/>
        </p:nvGraphicFramePr>
        <p:xfrm>
          <a:off x="1176976" y="2738036"/>
          <a:ext cx="3000000" cy="3000000"/>
        </p:xfrm>
        <a:graphic>
          <a:graphicData uri="http://schemas.openxmlformats.org/drawingml/2006/table">
            <a:tbl>
              <a:tblPr bandRow="1" firstRow="1">
                <a:noFill/>
                <a:tableStyleId>{6AB0CA93-79FC-4164-80B6-C510EF78FC78}</a:tableStyleId>
              </a:tblPr>
              <a:tblGrid>
                <a:gridCol w="2709325"/>
                <a:gridCol w="2709325"/>
                <a:gridCol w="2709325"/>
              </a:tblGrid>
              <a:tr h="370850">
                <a:tc>
                  <a:txBody>
                    <a:bodyPr/>
                    <a:lstStyle/>
                    <a:p>
                      <a:pPr indent="0" lvl="0" marL="0" marR="0" rtl="0" algn="l">
                        <a:spcBef>
                          <a:spcPts val="0"/>
                        </a:spcBef>
                        <a:spcAft>
                          <a:spcPts val="0"/>
                        </a:spcAft>
                        <a:buNone/>
                      </a:pPr>
                      <a:r>
                        <a:rPr lang="en-US" sz="1800"/>
                        <a:t>+ Resultative</a:t>
                      </a:r>
                      <a:endParaRPr/>
                    </a:p>
                  </a:txBody>
                  <a:tcPr marT="45725" marB="45725" marR="91450" marL="91450"/>
                </a:tc>
                <a:tc>
                  <a:txBody>
                    <a:bodyPr/>
                    <a:lstStyle/>
                    <a:p>
                      <a:pPr indent="0" lvl="0" marL="0" marR="0" rtl="0" algn="l">
                        <a:spcBef>
                          <a:spcPts val="0"/>
                        </a:spcBef>
                        <a:spcAft>
                          <a:spcPts val="0"/>
                        </a:spcAft>
                        <a:buNone/>
                      </a:pPr>
                      <a:r>
                        <a:rPr lang="en-US" sz="1800"/>
                        <a:t> +/- Subject-oriented</a:t>
                      </a:r>
                      <a:endParaRPr/>
                    </a:p>
                  </a:txBody>
                  <a:tcPr marT="45725" marB="45725" marR="91450" marL="91450">
                    <a:solidFill>
                      <a:srgbClr val="EC8399"/>
                    </a:solidFill>
                  </a:tcPr>
                </a:tc>
                <a:tc>
                  <a:txBody>
                    <a:bodyPr/>
                    <a:lstStyle/>
                    <a:p>
                      <a:pPr indent="0" lvl="0" marL="0" marR="0" rtl="0" algn="l">
                        <a:spcBef>
                          <a:spcPts val="0"/>
                        </a:spcBef>
                        <a:spcAft>
                          <a:spcPts val="0"/>
                        </a:spcAft>
                        <a:buNone/>
                      </a:pPr>
                      <a:r>
                        <a:rPr lang="en-US" sz="1800"/>
                        <a:t>- Indefinite</a:t>
                      </a:r>
                      <a:endParaRPr/>
                    </a:p>
                  </a:txBody>
                  <a:tcPr marT="45725" marB="45725" marR="91450" marL="91450">
                    <a:solidFill>
                      <a:srgbClr val="F8D5DC"/>
                    </a:solidFill>
                  </a:tcPr>
                </a:tc>
              </a:tr>
            </a:tbl>
          </a:graphicData>
        </a:graphic>
      </p:graphicFrame>
      <p:sp>
        <p:nvSpPr>
          <p:cNvPr id="415" name="Google Shape;415;p26"/>
          <p:cNvSpPr txBox="1"/>
          <p:nvPr/>
        </p:nvSpPr>
        <p:spPr>
          <a:xfrm>
            <a:off x="838201" y="3307571"/>
            <a:ext cx="9053944" cy="286232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SUBJ/POSS/TRANS 🡪 CR: anchoring the past event in time and space</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Token-focussing (Dahl &amp; Hedin 2000)</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Perfective verbs with resultatives: strict continuance of the result CR (Dahl &amp; Hedin 2000) vs CR perfects (here): not only ‘the result holds’, but ‘it is particularly relevant it holds’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Focus shifts away from the present state to past event</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27"/>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lang="en-US"/>
              <a:t>Stage 4A(II): Current relevance perfects</a:t>
            </a:r>
            <a:endParaRPr/>
          </a:p>
        </p:txBody>
      </p:sp>
      <p:sp>
        <p:nvSpPr>
          <p:cNvPr id="422" name="Google Shape;422;p27"/>
          <p:cNvSpPr txBox="1"/>
          <p:nvPr>
            <p:ph idx="1" type="body"/>
          </p:nvPr>
        </p:nvSpPr>
        <p:spPr>
          <a:xfrm>
            <a:off x="838200" y="2512405"/>
            <a:ext cx="9053945" cy="35974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F7F7F"/>
              </a:buClr>
              <a:buSzPts val="2000"/>
              <a:buNone/>
            </a:pPr>
            <a:r>
              <a:t/>
            </a:r>
            <a:endParaRPr/>
          </a:p>
          <a:p>
            <a:pPr indent="-215900" lvl="0" marL="342900" rtl="0" algn="l">
              <a:lnSpc>
                <a:spcPct val="90000"/>
              </a:lnSpc>
              <a:spcBef>
                <a:spcPts val="1000"/>
              </a:spcBef>
              <a:spcAft>
                <a:spcPts val="0"/>
              </a:spcAft>
              <a:buClr>
                <a:srgbClr val="7F7F7F"/>
              </a:buClr>
              <a:buSzPts val="2000"/>
              <a:buFont typeface="Arial"/>
              <a:buNone/>
            </a:pPr>
            <a:r>
              <a:t/>
            </a:r>
            <a:endParaRPr/>
          </a:p>
          <a:p>
            <a:pPr indent="-215900" lvl="0" marL="342900" rtl="0" algn="l">
              <a:lnSpc>
                <a:spcPct val="90000"/>
              </a:lnSpc>
              <a:spcBef>
                <a:spcPts val="1000"/>
              </a:spcBef>
              <a:spcAft>
                <a:spcPts val="0"/>
              </a:spcAft>
              <a:buClr>
                <a:srgbClr val="7F7F7F"/>
              </a:buClr>
              <a:buSzPts val="2000"/>
              <a:buFont typeface="Arial"/>
              <a:buNone/>
            </a:pPr>
            <a:r>
              <a:t/>
            </a:r>
            <a:endParaRPr/>
          </a:p>
          <a:p>
            <a:pPr indent="-215900" lvl="0" marL="342900" rtl="0" algn="l">
              <a:lnSpc>
                <a:spcPct val="90000"/>
              </a:lnSpc>
              <a:spcBef>
                <a:spcPts val="1000"/>
              </a:spcBef>
              <a:spcAft>
                <a:spcPts val="0"/>
              </a:spcAft>
              <a:buClr>
                <a:srgbClr val="7F7F7F"/>
              </a:buClr>
              <a:buSzPts val="2000"/>
              <a:buFont typeface="Arial"/>
              <a:buNone/>
            </a:pPr>
            <a:r>
              <a:t/>
            </a:r>
            <a:endParaRPr/>
          </a:p>
          <a:p>
            <a:pPr indent="0" lvl="0" marL="0" rtl="0" algn="l">
              <a:lnSpc>
                <a:spcPct val="90000"/>
              </a:lnSpc>
              <a:spcBef>
                <a:spcPts val="1000"/>
              </a:spcBef>
              <a:spcAft>
                <a:spcPts val="0"/>
              </a:spcAft>
              <a:buClr>
                <a:schemeClr val="dk1"/>
              </a:buClr>
              <a:buSzPts val="2000"/>
              <a:buNone/>
            </a:pPr>
            <a:r>
              <a:rPr lang="en-US">
                <a:solidFill>
                  <a:schemeClr val="dk1"/>
                </a:solidFill>
              </a:rPr>
              <a:t>Bg.</a:t>
            </a:r>
            <a:endParaRPr/>
          </a:p>
        </p:txBody>
      </p:sp>
      <p:graphicFrame>
        <p:nvGraphicFramePr>
          <p:cNvPr id="423" name="Google Shape;423;p27"/>
          <p:cNvGraphicFramePr/>
          <p:nvPr/>
        </p:nvGraphicFramePr>
        <p:xfrm>
          <a:off x="1176976" y="2738036"/>
          <a:ext cx="3000000" cy="3000000"/>
        </p:xfrm>
        <a:graphic>
          <a:graphicData uri="http://schemas.openxmlformats.org/drawingml/2006/table">
            <a:tbl>
              <a:tblPr bandRow="1" firstRow="1">
                <a:noFill/>
                <a:tableStyleId>{6AB0CA93-79FC-4164-80B6-C510EF78FC78}</a:tableStyleId>
              </a:tblPr>
              <a:tblGrid>
                <a:gridCol w="2709325"/>
                <a:gridCol w="2709325"/>
                <a:gridCol w="2709325"/>
              </a:tblGrid>
              <a:tr h="370850">
                <a:tc>
                  <a:txBody>
                    <a:bodyPr/>
                    <a:lstStyle/>
                    <a:p>
                      <a:pPr indent="0" lvl="0" marL="0" marR="0" rtl="0" algn="l">
                        <a:spcBef>
                          <a:spcPts val="0"/>
                        </a:spcBef>
                        <a:spcAft>
                          <a:spcPts val="0"/>
                        </a:spcAft>
                        <a:buNone/>
                      </a:pPr>
                      <a:r>
                        <a:rPr lang="en-US" sz="1800"/>
                        <a:t>+ Resultative</a:t>
                      </a:r>
                      <a:endParaRPr/>
                    </a:p>
                  </a:txBody>
                  <a:tcPr marT="45725" marB="45725" marR="91450" marL="91450"/>
                </a:tc>
                <a:tc>
                  <a:txBody>
                    <a:bodyPr/>
                    <a:lstStyle/>
                    <a:p>
                      <a:pPr indent="0" lvl="0" marL="0" marR="0" rtl="0" algn="l">
                        <a:spcBef>
                          <a:spcPts val="0"/>
                        </a:spcBef>
                        <a:spcAft>
                          <a:spcPts val="0"/>
                        </a:spcAft>
                        <a:buNone/>
                      </a:pPr>
                      <a:r>
                        <a:rPr lang="en-US" sz="1800"/>
                        <a:t> +/- Subject-oriented</a:t>
                      </a:r>
                      <a:endParaRPr/>
                    </a:p>
                  </a:txBody>
                  <a:tcPr marT="45725" marB="45725" marR="91450" marL="91450">
                    <a:solidFill>
                      <a:srgbClr val="EC8399"/>
                    </a:solidFill>
                  </a:tcPr>
                </a:tc>
                <a:tc>
                  <a:txBody>
                    <a:bodyPr/>
                    <a:lstStyle/>
                    <a:p>
                      <a:pPr indent="0" lvl="0" marL="0" marR="0" rtl="0" algn="l">
                        <a:spcBef>
                          <a:spcPts val="0"/>
                        </a:spcBef>
                        <a:spcAft>
                          <a:spcPts val="0"/>
                        </a:spcAft>
                        <a:buNone/>
                      </a:pPr>
                      <a:r>
                        <a:rPr lang="en-US" sz="1800"/>
                        <a:t>- Indefinite</a:t>
                      </a:r>
                      <a:endParaRPr/>
                    </a:p>
                  </a:txBody>
                  <a:tcPr marT="45725" marB="45725" marR="91450" marL="91450">
                    <a:solidFill>
                      <a:srgbClr val="F8D5DC"/>
                    </a:solidFill>
                  </a:tcPr>
                </a:tc>
              </a:tr>
            </a:tbl>
          </a:graphicData>
        </a:graphic>
      </p:graphicFrame>
      <p:pic>
        <p:nvPicPr>
          <p:cNvPr id="424" name="Google Shape;424;p27"/>
          <p:cNvPicPr preferRelativeResize="0"/>
          <p:nvPr/>
        </p:nvPicPr>
        <p:blipFill rotWithShape="1">
          <a:blip r:embed="rId3">
            <a:alphaModFix/>
          </a:blip>
          <a:srcRect b="0" l="0" r="0" t="0"/>
          <a:stretch/>
        </p:blipFill>
        <p:spPr>
          <a:xfrm>
            <a:off x="1434546" y="3429000"/>
            <a:ext cx="8575625" cy="207065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28"/>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lang="en-US"/>
              <a:t>Stage 4A(II): Current relevance perfects</a:t>
            </a:r>
            <a:endParaRPr/>
          </a:p>
        </p:txBody>
      </p:sp>
      <p:sp>
        <p:nvSpPr>
          <p:cNvPr id="431" name="Google Shape;431;p28"/>
          <p:cNvSpPr txBox="1"/>
          <p:nvPr>
            <p:ph idx="1" type="body"/>
          </p:nvPr>
        </p:nvSpPr>
        <p:spPr>
          <a:xfrm>
            <a:off x="838200" y="2512405"/>
            <a:ext cx="9053945" cy="35974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F7F7F"/>
              </a:buClr>
              <a:buSzPts val="2000"/>
              <a:buNone/>
            </a:pPr>
            <a:r>
              <a:t/>
            </a:r>
            <a:endParaRPr/>
          </a:p>
          <a:p>
            <a:pPr indent="-215900" lvl="0" marL="342900" rtl="0" algn="l">
              <a:lnSpc>
                <a:spcPct val="90000"/>
              </a:lnSpc>
              <a:spcBef>
                <a:spcPts val="1000"/>
              </a:spcBef>
              <a:spcAft>
                <a:spcPts val="0"/>
              </a:spcAft>
              <a:buClr>
                <a:srgbClr val="7F7F7F"/>
              </a:buClr>
              <a:buSzPts val="2000"/>
              <a:buFont typeface="Arial"/>
              <a:buNone/>
            </a:pPr>
            <a:r>
              <a:t/>
            </a:r>
            <a:endParaRPr/>
          </a:p>
          <a:p>
            <a:pPr indent="-215900" lvl="0" marL="342900" rtl="0" algn="l">
              <a:lnSpc>
                <a:spcPct val="90000"/>
              </a:lnSpc>
              <a:spcBef>
                <a:spcPts val="1000"/>
              </a:spcBef>
              <a:spcAft>
                <a:spcPts val="0"/>
              </a:spcAft>
              <a:buClr>
                <a:srgbClr val="7F7F7F"/>
              </a:buClr>
              <a:buSzPts val="2000"/>
              <a:buFont typeface="Arial"/>
              <a:buNone/>
            </a:pPr>
            <a:r>
              <a:t/>
            </a:r>
            <a:endParaRPr/>
          </a:p>
        </p:txBody>
      </p:sp>
      <p:graphicFrame>
        <p:nvGraphicFramePr>
          <p:cNvPr id="432" name="Google Shape;432;p28"/>
          <p:cNvGraphicFramePr/>
          <p:nvPr/>
        </p:nvGraphicFramePr>
        <p:xfrm>
          <a:off x="1176976" y="2738036"/>
          <a:ext cx="3000000" cy="3000000"/>
        </p:xfrm>
        <a:graphic>
          <a:graphicData uri="http://schemas.openxmlformats.org/drawingml/2006/table">
            <a:tbl>
              <a:tblPr bandRow="1" firstRow="1">
                <a:noFill/>
                <a:tableStyleId>{6AB0CA93-79FC-4164-80B6-C510EF78FC78}</a:tableStyleId>
              </a:tblPr>
              <a:tblGrid>
                <a:gridCol w="2709325"/>
                <a:gridCol w="2709325"/>
                <a:gridCol w="2709325"/>
              </a:tblGrid>
              <a:tr h="370850">
                <a:tc>
                  <a:txBody>
                    <a:bodyPr/>
                    <a:lstStyle/>
                    <a:p>
                      <a:pPr indent="0" lvl="0" marL="0" marR="0" rtl="0" algn="l">
                        <a:spcBef>
                          <a:spcPts val="0"/>
                        </a:spcBef>
                        <a:spcAft>
                          <a:spcPts val="0"/>
                        </a:spcAft>
                        <a:buNone/>
                      </a:pPr>
                      <a:r>
                        <a:rPr lang="en-US" sz="1800"/>
                        <a:t>+ Resultative</a:t>
                      </a:r>
                      <a:endParaRPr/>
                    </a:p>
                  </a:txBody>
                  <a:tcPr marT="45725" marB="45725" marR="91450" marL="91450"/>
                </a:tc>
                <a:tc>
                  <a:txBody>
                    <a:bodyPr/>
                    <a:lstStyle/>
                    <a:p>
                      <a:pPr indent="0" lvl="0" marL="0" marR="0" rtl="0" algn="l">
                        <a:spcBef>
                          <a:spcPts val="0"/>
                        </a:spcBef>
                        <a:spcAft>
                          <a:spcPts val="0"/>
                        </a:spcAft>
                        <a:buNone/>
                      </a:pPr>
                      <a:r>
                        <a:rPr lang="en-US" sz="1800"/>
                        <a:t> +/- Subject-oriented</a:t>
                      </a:r>
                      <a:endParaRPr/>
                    </a:p>
                  </a:txBody>
                  <a:tcPr marT="45725" marB="45725" marR="91450" marL="91450">
                    <a:solidFill>
                      <a:srgbClr val="EC8399"/>
                    </a:solidFill>
                  </a:tcPr>
                </a:tc>
                <a:tc>
                  <a:txBody>
                    <a:bodyPr/>
                    <a:lstStyle/>
                    <a:p>
                      <a:pPr indent="0" lvl="0" marL="0" marR="0" rtl="0" algn="l">
                        <a:spcBef>
                          <a:spcPts val="0"/>
                        </a:spcBef>
                        <a:spcAft>
                          <a:spcPts val="0"/>
                        </a:spcAft>
                        <a:buNone/>
                      </a:pPr>
                      <a:r>
                        <a:rPr lang="en-US" sz="1800"/>
                        <a:t>- Indefinite</a:t>
                      </a:r>
                      <a:endParaRPr/>
                    </a:p>
                  </a:txBody>
                  <a:tcPr marT="45725" marB="45725" marR="91450" marL="91450">
                    <a:solidFill>
                      <a:srgbClr val="F8D5DC"/>
                    </a:solidFill>
                  </a:tcPr>
                </a:tc>
              </a:tr>
            </a:tbl>
          </a:graphicData>
        </a:graphic>
      </p:graphicFrame>
      <p:sp>
        <p:nvSpPr>
          <p:cNvPr id="433" name="Google Shape;433;p28"/>
          <p:cNvSpPr txBox="1"/>
          <p:nvPr/>
        </p:nvSpPr>
        <p:spPr>
          <a:xfrm>
            <a:off x="622852" y="3298455"/>
            <a:ext cx="8682123" cy="120032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Almost impossible in Lithuanian, the only example: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Lt.</a:t>
            </a:r>
            <a:endParaRPr/>
          </a:p>
        </p:txBody>
      </p:sp>
      <p:pic>
        <p:nvPicPr>
          <p:cNvPr id="434" name="Google Shape;434;p28"/>
          <p:cNvPicPr preferRelativeResize="0"/>
          <p:nvPr/>
        </p:nvPicPr>
        <p:blipFill rotWithShape="1">
          <a:blip r:embed="rId3">
            <a:alphaModFix/>
          </a:blip>
          <a:srcRect b="0" l="0" r="0" t="0"/>
          <a:stretch/>
        </p:blipFill>
        <p:spPr>
          <a:xfrm>
            <a:off x="1286840" y="4020158"/>
            <a:ext cx="8326379" cy="194332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29"/>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t/>
            </a:r>
            <a:endParaRPr/>
          </a:p>
        </p:txBody>
      </p:sp>
      <p:sp>
        <p:nvSpPr>
          <p:cNvPr id="440" name="Google Shape;440;p29"/>
          <p:cNvSpPr txBox="1"/>
          <p:nvPr>
            <p:ph idx="1" type="body"/>
          </p:nvPr>
        </p:nvSpPr>
        <p:spPr>
          <a:xfrm>
            <a:off x="838200" y="2512405"/>
            <a:ext cx="9053945" cy="35974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F7F7F"/>
              </a:buClr>
              <a:buSzPts val="2000"/>
              <a:buNone/>
            </a:pPr>
            <a:r>
              <a:t/>
            </a:r>
            <a:endParaRPr/>
          </a:p>
        </p:txBody>
      </p:sp>
      <p:graphicFrame>
        <p:nvGraphicFramePr>
          <p:cNvPr id="441" name="Google Shape;441;p29"/>
          <p:cNvGraphicFramePr/>
          <p:nvPr/>
        </p:nvGraphicFramePr>
        <p:xfrm>
          <a:off x="691304" y="1186842"/>
          <a:ext cx="3000000" cy="3000000"/>
        </p:xfrm>
        <a:graphic>
          <a:graphicData uri="http://schemas.openxmlformats.org/drawingml/2006/table">
            <a:tbl>
              <a:tblPr bandRow="1" firstCol="1" firstRow="1">
                <a:noFill/>
                <a:tableStyleId>{6AB0CA93-79FC-4164-80B6-C510EF78FC78}</a:tableStyleId>
              </a:tblPr>
              <a:tblGrid>
                <a:gridCol w="1674725"/>
                <a:gridCol w="4557100"/>
                <a:gridCol w="3115900"/>
              </a:tblGrid>
              <a:tr h="337325">
                <a:tc>
                  <a:txBody>
                    <a:bodyPr/>
                    <a:lstStyle/>
                    <a:p>
                      <a:pPr indent="0" lvl="0" marL="0" marR="0" rtl="0" algn="l">
                        <a:spcBef>
                          <a:spcPts val="0"/>
                        </a:spcBef>
                        <a:spcAft>
                          <a:spcPts val="0"/>
                        </a:spcAft>
                        <a:buNone/>
                      </a:pPr>
                      <a:r>
                        <a:rPr lang="en-US" sz="1600"/>
                        <a:t>Stage</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Value</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Paraphrase</a:t>
                      </a:r>
                      <a:endParaRPr sz="1600">
                        <a:latin typeface="Calibri"/>
                        <a:ea typeface="Calibri"/>
                        <a:cs typeface="Calibri"/>
                        <a:sym typeface="Calibri"/>
                      </a:endParaRPr>
                    </a:p>
                  </a:txBody>
                  <a:tcPr marT="8975" marB="0" marR="64550" marL="64550"/>
                </a:tc>
              </a:tr>
              <a:tr h="589825">
                <a:tc>
                  <a:txBody>
                    <a:bodyPr/>
                    <a:lstStyle/>
                    <a:p>
                      <a:pPr indent="0" lvl="0" marL="0" marR="0" rtl="0" algn="l">
                        <a:spcBef>
                          <a:spcPts val="0"/>
                        </a:spcBef>
                        <a:spcAft>
                          <a:spcPts val="0"/>
                        </a:spcAft>
                        <a:buNone/>
                      </a:pPr>
                      <a:r>
                        <a:rPr lang="en-US" sz="1600"/>
                        <a:t>Stage 0</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Copular ascriptive construction with an adjective</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Subject X has a property Y</a:t>
                      </a:r>
                      <a:endParaRPr sz="1600">
                        <a:latin typeface="Calibri"/>
                        <a:ea typeface="Calibri"/>
                        <a:cs typeface="Calibri"/>
                        <a:sym typeface="Calibri"/>
                      </a:endParaRPr>
                    </a:p>
                  </a:txBody>
                  <a:tcPr marT="8975" marB="0" marR="64550" marL="64550"/>
                </a:tc>
              </a:tr>
              <a:tr h="673650">
                <a:tc>
                  <a:txBody>
                    <a:bodyPr/>
                    <a:lstStyle/>
                    <a:p>
                      <a:pPr indent="0" lvl="0" marL="0" marR="0" rtl="0" algn="l">
                        <a:spcBef>
                          <a:spcPts val="0"/>
                        </a:spcBef>
                        <a:spcAft>
                          <a:spcPts val="0"/>
                        </a:spcAft>
                        <a:buNone/>
                      </a:pPr>
                      <a:r>
                        <a:rPr lang="en-US" sz="1600"/>
                        <a:t>Stage 1</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Stative (Copular ascriptive construction with a participle)</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Subject X has a verbal property Y</a:t>
                      </a:r>
                      <a:endParaRPr sz="1600">
                        <a:latin typeface="Calibri"/>
                        <a:ea typeface="Calibri"/>
                        <a:cs typeface="Calibri"/>
                        <a:sym typeface="Calibri"/>
                      </a:endParaRPr>
                    </a:p>
                  </a:txBody>
                  <a:tcPr marT="8975" marB="0" marR="64550" marL="64550"/>
                </a:tc>
              </a:tr>
              <a:tr h="337325">
                <a:tc>
                  <a:txBody>
                    <a:bodyPr/>
                    <a:lstStyle/>
                    <a:p>
                      <a:pPr indent="0" lvl="0" marL="0" marR="0" rtl="0" algn="l">
                        <a:spcBef>
                          <a:spcPts val="0"/>
                        </a:spcBef>
                        <a:spcAft>
                          <a:spcPts val="0"/>
                        </a:spcAft>
                        <a:buNone/>
                      </a:pPr>
                      <a:r>
                        <a:rPr lang="en-US" sz="1600"/>
                        <a:t>Stage 2</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Subject-oriented resultative</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Subject X is having-done-Y</a:t>
                      </a:r>
                      <a:endParaRPr sz="1600">
                        <a:latin typeface="Calibri"/>
                        <a:ea typeface="Calibri"/>
                        <a:cs typeface="Calibri"/>
                        <a:sym typeface="Calibri"/>
                      </a:endParaRPr>
                    </a:p>
                  </a:txBody>
                  <a:tcPr marT="8975" marB="0" marR="64550" marL="64550"/>
                </a:tc>
              </a:tr>
            </a:tbl>
          </a:graphicData>
        </a:graphic>
      </p:graphicFrame>
      <p:graphicFrame>
        <p:nvGraphicFramePr>
          <p:cNvPr id="442" name="Google Shape;442;p29"/>
          <p:cNvGraphicFramePr/>
          <p:nvPr/>
        </p:nvGraphicFramePr>
        <p:xfrm>
          <a:off x="691304" y="3158950"/>
          <a:ext cx="3000000" cy="3000000"/>
        </p:xfrm>
        <a:graphic>
          <a:graphicData uri="http://schemas.openxmlformats.org/drawingml/2006/table">
            <a:tbl>
              <a:tblPr bandRow="1" firstCol="1" firstRow="1">
                <a:noFill/>
                <a:tableStyleId>{6AB0CA93-79FC-4164-80B6-C510EF78FC78}</a:tableStyleId>
              </a:tblPr>
              <a:tblGrid>
                <a:gridCol w="1364700"/>
                <a:gridCol w="1364700"/>
                <a:gridCol w="1364700"/>
              </a:tblGrid>
              <a:tr h="185500">
                <a:tc>
                  <a:txBody>
                    <a:bodyPr/>
                    <a:lstStyle/>
                    <a:p>
                      <a:pPr indent="0" lvl="0" marL="0" marR="0" rtl="0" algn="l">
                        <a:spcBef>
                          <a:spcPts val="0"/>
                        </a:spcBef>
                        <a:spcAft>
                          <a:spcPts val="0"/>
                        </a:spcAft>
                        <a:buNone/>
                      </a:pPr>
                      <a:r>
                        <a:rPr lang="en-US" sz="1200"/>
                        <a:t>Stage</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Value</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Paraphrase</a:t>
                      </a:r>
                      <a:endParaRPr sz="1200">
                        <a:latin typeface="Times New Roman"/>
                        <a:ea typeface="Times New Roman"/>
                        <a:cs typeface="Times New Roman"/>
                        <a:sym typeface="Times New Roman"/>
                      </a:endParaRPr>
                    </a:p>
                  </a:txBody>
                  <a:tcPr marT="8225" marB="0" marR="59275" marL="59275"/>
                </a:tc>
              </a:tr>
              <a:tr h="370450">
                <a:tc>
                  <a:txBody>
                    <a:bodyPr/>
                    <a:lstStyle/>
                    <a:p>
                      <a:pPr indent="0" lvl="0" marL="0" marR="0" rtl="0" algn="l">
                        <a:spcBef>
                          <a:spcPts val="0"/>
                        </a:spcBef>
                        <a:spcAft>
                          <a:spcPts val="0"/>
                        </a:spcAft>
                        <a:buNone/>
                      </a:pPr>
                      <a:r>
                        <a:rPr lang="en-US" sz="1200"/>
                        <a:t>Stage 3A</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Possessive resultative</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X is having-done-Y-to-Z/X</a:t>
                      </a:r>
                      <a:endParaRPr sz="1200">
                        <a:latin typeface="Times New Roman"/>
                        <a:ea typeface="Times New Roman"/>
                        <a:cs typeface="Times New Roman"/>
                        <a:sym typeface="Times New Roman"/>
                      </a:endParaRPr>
                    </a:p>
                  </a:txBody>
                  <a:tcPr marT="8225" marB="0" marR="59275" marL="59275"/>
                </a:tc>
              </a:tr>
              <a:tr h="370450">
                <a:tc>
                  <a:txBody>
                    <a:bodyPr/>
                    <a:lstStyle/>
                    <a:p>
                      <a:pPr indent="0" lvl="0" marL="0" marR="0" rtl="0" algn="l">
                        <a:spcBef>
                          <a:spcPts val="0"/>
                        </a:spcBef>
                        <a:spcAft>
                          <a:spcPts val="0"/>
                        </a:spcAft>
                        <a:buNone/>
                      </a:pPr>
                      <a:r>
                        <a:rPr lang="en-US" sz="1200"/>
                        <a:t>Stage 4A[I]</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Transitive resultative</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X is having-done-Y-to-Z</a:t>
                      </a:r>
                      <a:endParaRPr sz="1200">
                        <a:latin typeface="Times New Roman"/>
                        <a:ea typeface="Times New Roman"/>
                        <a:cs typeface="Times New Roman"/>
                        <a:sym typeface="Times New Roman"/>
                      </a:endParaRPr>
                    </a:p>
                  </a:txBody>
                  <a:tcPr marT="8225" marB="0" marR="59275" marL="59275"/>
                </a:tc>
              </a:tr>
              <a:tr h="740900">
                <a:tc>
                  <a:txBody>
                    <a:bodyPr/>
                    <a:lstStyle/>
                    <a:p>
                      <a:pPr indent="0" lvl="0" marL="0" marR="0" rtl="0" algn="l">
                        <a:spcBef>
                          <a:spcPts val="0"/>
                        </a:spcBef>
                        <a:spcAft>
                          <a:spcPts val="0"/>
                        </a:spcAft>
                        <a:buNone/>
                      </a:pPr>
                      <a:r>
                        <a:rPr lang="en-US" sz="1200"/>
                        <a:t>Stage 4A[II]</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Current relevance</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X has done Y (to Z)</a:t>
                      </a:r>
                      <a:endParaRPr sz="1200">
                        <a:latin typeface="Times New Roman"/>
                        <a:ea typeface="Times New Roman"/>
                        <a:cs typeface="Times New Roman"/>
                        <a:sym typeface="Times New Roman"/>
                      </a:endParaRPr>
                    </a:p>
                  </a:txBody>
                  <a:tcPr marT="8225" marB="0" marR="59275" marL="59275"/>
                </a:tc>
              </a:tr>
              <a:tr h="555950">
                <a:tc>
                  <a:txBody>
                    <a:bodyPr/>
                    <a:lstStyle/>
                    <a:p>
                      <a:pPr indent="0" lvl="0" marL="0" marR="0" rtl="0" algn="l">
                        <a:spcBef>
                          <a:spcPts val="0"/>
                        </a:spcBef>
                        <a:spcAft>
                          <a:spcPts val="0"/>
                        </a:spcAft>
                        <a:buNone/>
                      </a:pPr>
                      <a:r>
                        <a:rPr lang="en-US" sz="1200"/>
                        <a:t>Stage 5A</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Inferential</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X apparently is-having-done-Y (to Z)</a:t>
                      </a:r>
                      <a:endParaRPr sz="1200">
                        <a:latin typeface="Times New Roman"/>
                        <a:ea typeface="Times New Roman"/>
                        <a:cs typeface="Times New Roman"/>
                        <a:sym typeface="Times New Roman"/>
                      </a:endParaRPr>
                    </a:p>
                  </a:txBody>
                  <a:tcPr marT="8225" marB="0" marR="59275" marL="59275"/>
                </a:tc>
              </a:tr>
              <a:tr h="370450">
                <a:tc>
                  <a:txBody>
                    <a:bodyPr/>
                    <a:lstStyle/>
                    <a:p>
                      <a:pPr indent="0" lvl="0" marL="0" marR="0" rtl="0" algn="l">
                        <a:spcBef>
                          <a:spcPts val="0"/>
                        </a:spcBef>
                        <a:spcAft>
                          <a:spcPts val="0"/>
                        </a:spcAft>
                        <a:buNone/>
                      </a:pPr>
                      <a:r>
                        <a:rPr lang="en-US" sz="1200"/>
                        <a:t>Stage 6A</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Reportive</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X reportedly has done Y (to Z)</a:t>
                      </a:r>
                      <a:endParaRPr sz="1200">
                        <a:latin typeface="Times New Roman"/>
                        <a:ea typeface="Times New Roman"/>
                        <a:cs typeface="Times New Roman"/>
                        <a:sym typeface="Times New Roman"/>
                      </a:endParaRPr>
                    </a:p>
                  </a:txBody>
                  <a:tcPr marT="8225" marB="0" marR="59275" marL="59275"/>
                </a:tc>
              </a:tr>
              <a:tr h="555950">
                <a:tc>
                  <a:txBody>
                    <a:bodyPr/>
                    <a:lstStyle/>
                    <a:p>
                      <a:pPr indent="0" lvl="0" marL="0" marR="0" rtl="0" algn="l">
                        <a:spcBef>
                          <a:spcPts val="0"/>
                        </a:spcBef>
                        <a:spcAft>
                          <a:spcPts val="0"/>
                        </a:spcAft>
                        <a:buNone/>
                      </a:pPr>
                      <a:r>
                        <a:rPr lang="en-US" sz="1200"/>
                        <a:t>Stage 7A</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Narrative</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X has done Y (to Z) [non-firsthand]</a:t>
                      </a:r>
                      <a:endParaRPr sz="1200">
                        <a:latin typeface="Times New Roman"/>
                        <a:ea typeface="Times New Roman"/>
                        <a:cs typeface="Times New Roman"/>
                        <a:sym typeface="Times New Roman"/>
                      </a:endParaRPr>
                    </a:p>
                  </a:txBody>
                  <a:tcPr marT="8225" marB="0" marR="59275" marL="5927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BE perfects (definition)</a:t>
            </a:r>
            <a:endParaRPr/>
          </a:p>
        </p:txBody>
      </p:sp>
      <p:sp>
        <p:nvSpPr>
          <p:cNvPr id="236" name="Google Shape;236;p3"/>
          <p:cNvSpPr txBox="1"/>
          <p:nvPr>
            <p:ph idx="1" type="body"/>
          </p:nvPr>
        </p:nvSpPr>
        <p:spPr>
          <a:xfrm>
            <a:off x="838200" y="2512405"/>
            <a:ext cx="10521950" cy="359745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rgbClr val="7F7F7F"/>
              </a:buClr>
              <a:buSzPts val="1800"/>
              <a:buFont typeface="Arial"/>
              <a:buChar char="•"/>
            </a:pPr>
            <a:r>
              <a:rPr lang="en-US" sz="1800">
                <a:latin typeface="Arial"/>
                <a:ea typeface="Arial"/>
                <a:cs typeface="Arial"/>
                <a:sym typeface="Arial"/>
              </a:rPr>
              <a:t>Formal definition:</a:t>
            </a:r>
            <a:endParaRPr/>
          </a:p>
          <a:p>
            <a:pPr indent="-228600" lvl="0" marL="342900" rtl="0" algn="l">
              <a:lnSpc>
                <a:spcPct val="90000"/>
              </a:lnSpc>
              <a:spcBef>
                <a:spcPts val="1000"/>
              </a:spcBef>
              <a:spcAft>
                <a:spcPts val="0"/>
              </a:spcAft>
              <a:buClr>
                <a:srgbClr val="7F7F7F"/>
              </a:buClr>
              <a:buSzPts val="1800"/>
              <a:buFont typeface="Arial"/>
              <a:buNone/>
            </a:pPr>
            <a:r>
              <a:t/>
            </a:r>
            <a:endParaRPr sz="1800">
              <a:latin typeface="Arial"/>
              <a:ea typeface="Arial"/>
              <a:cs typeface="Arial"/>
              <a:sym typeface="Arial"/>
            </a:endParaRPr>
          </a:p>
          <a:p>
            <a:pPr indent="0" lvl="0" marL="0" rtl="0" algn="l">
              <a:lnSpc>
                <a:spcPct val="90000"/>
              </a:lnSpc>
              <a:spcBef>
                <a:spcPts val="1000"/>
              </a:spcBef>
              <a:spcAft>
                <a:spcPts val="0"/>
              </a:spcAft>
              <a:buClr>
                <a:srgbClr val="7F7F7F"/>
              </a:buClr>
              <a:buSzPts val="1800"/>
              <a:buNone/>
            </a:pPr>
            <a:r>
              <a:rPr lang="en-US" sz="1800">
                <a:latin typeface="Arial"/>
                <a:ea typeface="Arial"/>
                <a:cs typeface="Arial"/>
                <a:sym typeface="Arial"/>
              </a:rPr>
              <a:t>	</a:t>
            </a:r>
            <a:r>
              <a:rPr lang="en-US" sz="1800" u="sng">
                <a:latin typeface="Arial"/>
                <a:ea typeface="Arial"/>
                <a:cs typeface="Arial"/>
                <a:sym typeface="Arial"/>
              </a:rPr>
              <a:t>optional</a:t>
            </a:r>
            <a:r>
              <a:rPr lang="en-US" sz="1800">
                <a:latin typeface="Arial"/>
                <a:ea typeface="Arial"/>
                <a:cs typeface="Arial"/>
                <a:sym typeface="Arial"/>
              </a:rPr>
              <a:t> present-tense BE auxiliary + past active participle (predicative usage)</a:t>
            </a:r>
            <a:endParaRPr/>
          </a:p>
          <a:p>
            <a:pPr indent="0" lvl="0" marL="0" rtl="0" algn="l">
              <a:lnSpc>
                <a:spcPct val="90000"/>
              </a:lnSpc>
              <a:spcBef>
                <a:spcPts val="1000"/>
              </a:spcBef>
              <a:spcAft>
                <a:spcPts val="0"/>
              </a:spcAft>
              <a:buClr>
                <a:srgbClr val="7F7F7F"/>
              </a:buClr>
              <a:buSzPts val="1800"/>
              <a:buNone/>
            </a:pPr>
            <a:r>
              <a:t/>
            </a:r>
            <a:endParaRPr sz="1800">
              <a:latin typeface="Arial"/>
              <a:ea typeface="Arial"/>
              <a:cs typeface="Arial"/>
              <a:sym typeface="Arial"/>
            </a:endParaRPr>
          </a:p>
          <a:p>
            <a:pPr indent="-342900" lvl="0" marL="342900" rtl="0" algn="l">
              <a:lnSpc>
                <a:spcPct val="90000"/>
              </a:lnSpc>
              <a:spcBef>
                <a:spcPts val="1000"/>
              </a:spcBef>
              <a:spcAft>
                <a:spcPts val="0"/>
              </a:spcAft>
              <a:buClr>
                <a:srgbClr val="7F7F7F"/>
              </a:buClr>
              <a:buSzPts val="1800"/>
              <a:buFont typeface="Arial"/>
              <a:buChar char="•"/>
            </a:pPr>
            <a:r>
              <a:rPr lang="en-US" sz="1800">
                <a:latin typeface="Arial"/>
                <a:ea typeface="Arial"/>
                <a:cs typeface="Arial"/>
                <a:sym typeface="Arial"/>
              </a:rPr>
              <a:t>Semantic definition: </a:t>
            </a:r>
            <a:endParaRPr/>
          </a:p>
          <a:p>
            <a:pPr indent="0" lvl="0" marL="0" rtl="0" algn="l">
              <a:lnSpc>
                <a:spcPct val="90000"/>
              </a:lnSpc>
              <a:spcBef>
                <a:spcPts val="1000"/>
              </a:spcBef>
              <a:spcAft>
                <a:spcPts val="0"/>
              </a:spcAft>
              <a:buClr>
                <a:srgbClr val="7F7F7F"/>
              </a:buClr>
              <a:buSzPts val="1800"/>
              <a:buNone/>
            </a:pPr>
            <a:r>
              <a:rPr lang="en-US" sz="1800">
                <a:latin typeface="Arial"/>
                <a:ea typeface="Arial"/>
                <a:cs typeface="Arial"/>
                <a:sym typeface="Arial"/>
              </a:rPr>
              <a:t>	resultative + experiential + ?			(WALS, Vellupilai &amp; Dahl 2013)</a:t>
            </a:r>
            <a:endParaRPr sz="1800">
              <a:latin typeface="Arial"/>
              <a:ea typeface="Arial"/>
              <a:cs typeface="Arial"/>
              <a:sym typeface="Arial"/>
            </a:endParaRPr>
          </a:p>
          <a:p>
            <a:pPr indent="0" lvl="0" marL="0" rtl="0" algn="l">
              <a:lnSpc>
                <a:spcPct val="90000"/>
              </a:lnSpc>
              <a:spcBef>
                <a:spcPts val="1000"/>
              </a:spcBef>
              <a:spcAft>
                <a:spcPts val="0"/>
              </a:spcAft>
              <a:buClr>
                <a:srgbClr val="7F7F7F"/>
              </a:buClr>
              <a:buSzPts val="1800"/>
              <a:buNone/>
            </a:pPr>
            <a:r>
              <a:rPr lang="en-US" sz="1800">
                <a:latin typeface="Arial"/>
                <a:ea typeface="Arial"/>
                <a:cs typeface="Arial"/>
                <a:sym typeface="Arial"/>
              </a:rPr>
              <a:t>“A central function of perfects is to speak of </a:t>
            </a:r>
            <a:r>
              <a:rPr b="1" lang="en-US" sz="1800">
                <a:latin typeface="Arial"/>
                <a:ea typeface="Arial"/>
                <a:cs typeface="Arial"/>
                <a:sym typeface="Arial"/>
              </a:rPr>
              <a:t>how the present is different from the past</a:t>
            </a:r>
            <a:r>
              <a:rPr lang="en-US" sz="1800">
                <a:latin typeface="Arial"/>
                <a:ea typeface="Arial"/>
                <a:cs typeface="Arial"/>
                <a:sym typeface="Arial"/>
              </a:rPr>
              <a:t>, especially from the immediate past. A perfect typically relates how a past state of affairs changes into the present one, thus involving </a:t>
            </a:r>
            <a:r>
              <a:rPr b="1" lang="en-US" sz="1800">
                <a:latin typeface="Arial"/>
                <a:ea typeface="Arial"/>
                <a:cs typeface="Arial"/>
                <a:sym typeface="Arial"/>
              </a:rPr>
              <a:t>two different states and one connecting event</a:t>
            </a:r>
            <a:r>
              <a:rPr lang="en-US" sz="1800">
                <a:latin typeface="Arial"/>
                <a:ea typeface="Arial"/>
                <a:cs typeface="Arial"/>
                <a:sym typeface="Arial"/>
              </a:rPr>
              <a:t>. But the perfect is neither exclusively stative nor exclusively dynamic—it tends to focus on </a:t>
            </a:r>
            <a:r>
              <a:rPr b="1" lang="en-US" sz="1800">
                <a:latin typeface="Arial"/>
                <a:ea typeface="Arial"/>
                <a:cs typeface="Arial"/>
                <a:sym typeface="Arial"/>
              </a:rPr>
              <a:t>the relationship between the two states as a change, rather than as an event</a:t>
            </a:r>
            <a:r>
              <a:rPr lang="en-US" sz="1800">
                <a:latin typeface="Arial"/>
                <a:ea typeface="Arial"/>
                <a:cs typeface="Arial"/>
                <a:sym typeface="Arial"/>
              </a:rPr>
              <a:t>.</a:t>
            </a:r>
            <a:r>
              <a:rPr lang="en-US" sz="2000">
                <a:latin typeface="Arial"/>
                <a:ea typeface="Arial"/>
                <a:cs typeface="Arial"/>
                <a:sym typeface="Arial"/>
              </a:rPr>
              <a:t>”</a:t>
            </a:r>
            <a:r>
              <a:rPr i="1" lang="en-US">
                <a:solidFill>
                  <a:srgbClr val="B31B3A"/>
                </a:solidFill>
                <a:latin typeface="Arial"/>
                <a:ea typeface="Arial"/>
                <a:cs typeface="Arial"/>
                <a:sym typeface="Arial"/>
              </a:rPr>
              <a:t>	</a:t>
            </a:r>
            <a:r>
              <a:rPr lang="en-US" sz="1800">
                <a:latin typeface="Arial"/>
                <a:ea typeface="Arial"/>
                <a:cs typeface="Arial"/>
                <a:sym typeface="Arial"/>
              </a:rPr>
              <a:t>(Dahl 2020)</a:t>
            </a:r>
            <a:endParaRPr sz="180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30"/>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Stage 5A: Inferentials</a:t>
            </a:r>
            <a:endParaRPr/>
          </a:p>
        </p:txBody>
      </p:sp>
      <p:sp>
        <p:nvSpPr>
          <p:cNvPr id="449" name="Google Shape;449;p30"/>
          <p:cNvSpPr txBox="1"/>
          <p:nvPr>
            <p:ph idx="1" type="body"/>
          </p:nvPr>
        </p:nvSpPr>
        <p:spPr>
          <a:xfrm>
            <a:off x="838200" y="2512405"/>
            <a:ext cx="9702800" cy="3597450"/>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dk1"/>
              </a:buClr>
              <a:buSzPts val="1800"/>
              <a:buFont typeface="Arial"/>
              <a:buChar char="•"/>
            </a:pPr>
            <a:r>
              <a:rPr lang="en-US" sz="1800">
                <a:solidFill>
                  <a:schemeClr val="dk1"/>
                </a:solidFill>
              </a:rPr>
              <a:t>TRANS 🡪 INFR: </a:t>
            </a:r>
            <a:r>
              <a:rPr lang="en-US" sz="1600">
                <a:solidFill>
                  <a:schemeClr val="dk1"/>
                </a:solidFill>
                <a:latin typeface="Helvetica Neue"/>
                <a:ea typeface="Helvetica Neue"/>
                <a:cs typeface="Helvetica Neue"/>
                <a:sym typeface="Helvetica Neue"/>
              </a:rPr>
              <a:t>“[i]nferentiality is resultativity the other way round: in resultativity, a present state derives from a past event; in inferentiality, a past event is inferred from the present state of affairs”(Lindstedt 1985)</a:t>
            </a:r>
            <a:endParaRPr/>
          </a:p>
          <a:p>
            <a:pPr indent="-285750" lvl="0" marL="285750" rtl="0" algn="l">
              <a:lnSpc>
                <a:spcPct val="90000"/>
              </a:lnSpc>
              <a:spcBef>
                <a:spcPts val="1000"/>
              </a:spcBef>
              <a:spcAft>
                <a:spcPts val="0"/>
              </a:spcAft>
              <a:buClr>
                <a:schemeClr val="dk1"/>
              </a:buClr>
              <a:buSzPts val="1600"/>
              <a:buFont typeface="Arial"/>
              <a:buChar char="•"/>
            </a:pPr>
            <a:r>
              <a:rPr lang="en-US" sz="1600">
                <a:solidFill>
                  <a:schemeClr val="dk1"/>
                </a:solidFill>
                <a:latin typeface="Helvetica Neue"/>
                <a:ea typeface="Helvetica Neue"/>
                <a:cs typeface="Helvetica Neue"/>
                <a:sym typeface="Helvetica Neue"/>
              </a:rPr>
              <a:t>Bg. </a:t>
            </a:r>
            <a:endParaRPr/>
          </a:p>
          <a:p>
            <a:pPr indent="0" lvl="0" marL="0" rtl="0" algn="l">
              <a:lnSpc>
                <a:spcPct val="90000"/>
              </a:lnSpc>
              <a:spcBef>
                <a:spcPts val="1000"/>
              </a:spcBef>
              <a:spcAft>
                <a:spcPts val="0"/>
              </a:spcAft>
              <a:buClr>
                <a:srgbClr val="7F7F7F"/>
              </a:buClr>
              <a:buSzPts val="1600"/>
              <a:buNone/>
            </a:pPr>
            <a:r>
              <a:t/>
            </a:r>
            <a:endParaRPr sz="1600">
              <a:latin typeface="Helvetica Neue"/>
              <a:ea typeface="Helvetica Neue"/>
              <a:cs typeface="Helvetica Neue"/>
              <a:sym typeface="Helvetica Neue"/>
            </a:endParaRPr>
          </a:p>
          <a:p>
            <a:pPr indent="-171450" lvl="0" marL="285750" rtl="0" algn="l">
              <a:lnSpc>
                <a:spcPct val="90000"/>
              </a:lnSpc>
              <a:spcBef>
                <a:spcPts val="1000"/>
              </a:spcBef>
              <a:spcAft>
                <a:spcPts val="0"/>
              </a:spcAft>
              <a:buClr>
                <a:srgbClr val="7F7F7F"/>
              </a:buClr>
              <a:buSzPts val="1800"/>
              <a:buFont typeface="Arial"/>
              <a:buNone/>
            </a:pPr>
            <a:r>
              <a:t/>
            </a:r>
            <a:endParaRPr sz="1800">
              <a:solidFill>
                <a:schemeClr val="dk1"/>
              </a:solidFill>
            </a:endParaRPr>
          </a:p>
        </p:txBody>
      </p:sp>
      <p:pic>
        <p:nvPicPr>
          <p:cNvPr descr="A close-up of a letter&#10;&#10;Description automatically generated" id="450" name="Google Shape;450;p30"/>
          <p:cNvPicPr preferRelativeResize="0"/>
          <p:nvPr/>
        </p:nvPicPr>
        <p:blipFill rotWithShape="1">
          <a:blip r:embed="rId3">
            <a:alphaModFix/>
          </a:blip>
          <a:srcRect b="0" l="0" r="0" t="0"/>
          <a:stretch/>
        </p:blipFill>
        <p:spPr>
          <a:xfrm>
            <a:off x="1753703" y="3429000"/>
            <a:ext cx="8675539" cy="2242158"/>
          </a:xfrm>
          <a:prstGeom prst="rect">
            <a:avLst/>
          </a:prstGeom>
          <a:noFill/>
          <a:ln>
            <a:noFill/>
          </a:ln>
        </p:spPr>
      </p:pic>
      <p:graphicFrame>
        <p:nvGraphicFramePr>
          <p:cNvPr id="451" name="Google Shape;451;p30"/>
          <p:cNvGraphicFramePr/>
          <p:nvPr/>
        </p:nvGraphicFramePr>
        <p:xfrm>
          <a:off x="1153225" y="1976798"/>
          <a:ext cx="3000000" cy="3000000"/>
        </p:xfrm>
        <a:graphic>
          <a:graphicData uri="http://schemas.openxmlformats.org/drawingml/2006/table">
            <a:tbl>
              <a:tblPr bandRow="1" firstRow="1">
                <a:noFill/>
                <a:tableStyleId>{6AB0CA93-79FC-4164-80B6-C510EF78FC78}</a:tableStyleId>
              </a:tblPr>
              <a:tblGrid>
                <a:gridCol w="2709325"/>
                <a:gridCol w="2709325"/>
                <a:gridCol w="2709325"/>
              </a:tblGrid>
              <a:tr h="370850">
                <a:tc>
                  <a:txBody>
                    <a:bodyPr/>
                    <a:lstStyle/>
                    <a:p>
                      <a:pPr indent="0" lvl="0" marL="0" marR="0" rtl="0" algn="l">
                        <a:spcBef>
                          <a:spcPts val="0"/>
                        </a:spcBef>
                        <a:spcAft>
                          <a:spcPts val="0"/>
                        </a:spcAft>
                        <a:buNone/>
                      </a:pPr>
                      <a:r>
                        <a:rPr lang="en-US" sz="1800"/>
                        <a:t>+/- Resultative</a:t>
                      </a:r>
                      <a:endParaRPr sz="1800"/>
                    </a:p>
                  </a:txBody>
                  <a:tcPr marT="45725" marB="45725" marR="91450" marL="91450">
                    <a:solidFill>
                      <a:srgbClr val="F2ACBB"/>
                    </a:solidFill>
                  </a:tcPr>
                </a:tc>
                <a:tc>
                  <a:txBody>
                    <a:bodyPr/>
                    <a:lstStyle/>
                    <a:p>
                      <a:pPr indent="0" lvl="0" marL="0" marR="0" rtl="0" algn="l">
                        <a:spcBef>
                          <a:spcPts val="0"/>
                        </a:spcBef>
                        <a:spcAft>
                          <a:spcPts val="0"/>
                        </a:spcAft>
                        <a:buNone/>
                      </a:pPr>
                      <a:r>
                        <a:rPr lang="en-US" sz="1800"/>
                        <a:t> +/- Subject-oriented</a:t>
                      </a:r>
                      <a:endParaRPr/>
                    </a:p>
                  </a:txBody>
                  <a:tcPr marT="45725" marB="45725" marR="91450" marL="91450">
                    <a:solidFill>
                      <a:srgbClr val="F2ACBB"/>
                    </a:solidFill>
                  </a:tcPr>
                </a:tc>
                <a:tc>
                  <a:txBody>
                    <a:bodyPr/>
                    <a:lstStyle/>
                    <a:p>
                      <a:pPr indent="0" lvl="0" marL="0" marR="0" rtl="0" algn="l">
                        <a:spcBef>
                          <a:spcPts val="0"/>
                        </a:spcBef>
                        <a:spcAft>
                          <a:spcPts val="0"/>
                        </a:spcAft>
                        <a:buNone/>
                      </a:pPr>
                      <a:r>
                        <a:rPr lang="en-US" sz="1800"/>
                        <a:t>+/- Indefinite</a:t>
                      </a:r>
                      <a:endParaRPr/>
                    </a:p>
                  </a:txBody>
                  <a:tcPr marT="45725" marB="45725" marR="91450" marL="91450">
                    <a:solidFill>
                      <a:srgbClr val="F2ACBB"/>
                    </a:solidFill>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31"/>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Stage 5A: Inferentials</a:t>
            </a:r>
            <a:endParaRPr/>
          </a:p>
        </p:txBody>
      </p:sp>
      <p:sp>
        <p:nvSpPr>
          <p:cNvPr id="458" name="Google Shape;458;p31"/>
          <p:cNvSpPr txBox="1"/>
          <p:nvPr>
            <p:ph idx="1" type="body"/>
          </p:nvPr>
        </p:nvSpPr>
        <p:spPr>
          <a:xfrm>
            <a:off x="838200" y="2512405"/>
            <a:ext cx="9702800" cy="3597450"/>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dk1"/>
              </a:buClr>
              <a:buSzPts val="1800"/>
              <a:buFont typeface="Arial"/>
              <a:buChar char="•"/>
            </a:pPr>
            <a:r>
              <a:rPr lang="en-US" sz="1800">
                <a:solidFill>
                  <a:schemeClr val="dk1"/>
                </a:solidFill>
              </a:rPr>
              <a:t>Lithuanian: none in FB comments data, except for ambiguous cases (but plenty in other doculects, cfr. Daugavet 2022):</a:t>
            </a:r>
            <a:endParaRPr sz="1600">
              <a:latin typeface="Helvetica Neue"/>
              <a:ea typeface="Helvetica Neue"/>
              <a:cs typeface="Helvetica Neue"/>
              <a:sym typeface="Helvetica Neue"/>
            </a:endParaRPr>
          </a:p>
          <a:p>
            <a:pPr indent="0" lvl="0" marL="0" rtl="0" algn="l">
              <a:lnSpc>
                <a:spcPct val="90000"/>
              </a:lnSpc>
              <a:spcBef>
                <a:spcPts val="1000"/>
              </a:spcBef>
              <a:spcAft>
                <a:spcPts val="0"/>
              </a:spcAft>
              <a:buClr>
                <a:srgbClr val="7F7F7F"/>
              </a:buClr>
              <a:buSzPts val="1600"/>
              <a:buNone/>
            </a:pPr>
            <a:r>
              <a:t/>
            </a:r>
            <a:endParaRPr sz="1600">
              <a:latin typeface="Helvetica Neue"/>
              <a:ea typeface="Helvetica Neue"/>
              <a:cs typeface="Helvetica Neue"/>
              <a:sym typeface="Helvetica Neue"/>
            </a:endParaRPr>
          </a:p>
          <a:p>
            <a:pPr indent="-171450" lvl="0" marL="285750" rtl="0" algn="l">
              <a:lnSpc>
                <a:spcPct val="90000"/>
              </a:lnSpc>
              <a:spcBef>
                <a:spcPts val="1000"/>
              </a:spcBef>
              <a:spcAft>
                <a:spcPts val="0"/>
              </a:spcAft>
              <a:buClr>
                <a:srgbClr val="7F7F7F"/>
              </a:buClr>
              <a:buSzPts val="1800"/>
              <a:buFont typeface="Arial"/>
              <a:buNone/>
            </a:pPr>
            <a:r>
              <a:t/>
            </a:r>
            <a:endParaRPr sz="1800">
              <a:solidFill>
                <a:schemeClr val="dk1"/>
              </a:solidFill>
            </a:endParaRPr>
          </a:p>
        </p:txBody>
      </p:sp>
      <p:pic>
        <p:nvPicPr>
          <p:cNvPr id="459" name="Google Shape;459;p31"/>
          <p:cNvPicPr preferRelativeResize="0"/>
          <p:nvPr/>
        </p:nvPicPr>
        <p:blipFill rotWithShape="1">
          <a:blip r:embed="rId3">
            <a:alphaModFix/>
          </a:blip>
          <a:srcRect b="0" l="0" r="0" t="0"/>
          <a:stretch/>
        </p:blipFill>
        <p:spPr>
          <a:xfrm>
            <a:off x="838200" y="3429000"/>
            <a:ext cx="7777486" cy="2242158"/>
          </a:xfrm>
          <a:prstGeom prst="rect">
            <a:avLst/>
          </a:prstGeom>
          <a:noFill/>
          <a:ln>
            <a:noFill/>
          </a:ln>
        </p:spPr>
      </p:pic>
      <p:graphicFrame>
        <p:nvGraphicFramePr>
          <p:cNvPr id="460" name="Google Shape;460;p31"/>
          <p:cNvGraphicFramePr/>
          <p:nvPr/>
        </p:nvGraphicFramePr>
        <p:xfrm>
          <a:off x="838200" y="1976798"/>
          <a:ext cx="3000000" cy="3000000"/>
        </p:xfrm>
        <a:graphic>
          <a:graphicData uri="http://schemas.openxmlformats.org/drawingml/2006/table">
            <a:tbl>
              <a:tblPr bandRow="1" firstRow="1">
                <a:noFill/>
                <a:tableStyleId>{6AB0CA93-79FC-4164-80B6-C510EF78FC78}</a:tableStyleId>
              </a:tblPr>
              <a:tblGrid>
                <a:gridCol w="2709325"/>
                <a:gridCol w="2709325"/>
                <a:gridCol w="2709325"/>
              </a:tblGrid>
              <a:tr h="370850">
                <a:tc>
                  <a:txBody>
                    <a:bodyPr/>
                    <a:lstStyle/>
                    <a:p>
                      <a:pPr indent="0" lvl="0" marL="0" marR="0" rtl="0" algn="l">
                        <a:spcBef>
                          <a:spcPts val="0"/>
                        </a:spcBef>
                        <a:spcAft>
                          <a:spcPts val="0"/>
                        </a:spcAft>
                        <a:buNone/>
                      </a:pPr>
                      <a:r>
                        <a:rPr lang="en-US" sz="1800"/>
                        <a:t>+/- Resultative</a:t>
                      </a:r>
                      <a:endParaRPr sz="1800"/>
                    </a:p>
                  </a:txBody>
                  <a:tcPr marT="45725" marB="45725" marR="91450" marL="91450">
                    <a:solidFill>
                      <a:srgbClr val="F2ACBB"/>
                    </a:solidFill>
                  </a:tcPr>
                </a:tc>
                <a:tc>
                  <a:txBody>
                    <a:bodyPr/>
                    <a:lstStyle/>
                    <a:p>
                      <a:pPr indent="0" lvl="0" marL="0" marR="0" rtl="0" algn="l">
                        <a:spcBef>
                          <a:spcPts val="0"/>
                        </a:spcBef>
                        <a:spcAft>
                          <a:spcPts val="0"/>
                        </a:spcAft>
                        <a:buNone/>
                      </a:pPr>
                      <a:r>
                        <a:rPr lang="en-US" sz="1800"/>
                        <a:t> +/- Subject-oriented</a:t>
                      </a:r>
                      <a:endParaRPr/>
                    </a:p>
                  </a:txBody>
                  <a:tcPr marT="45725" marB="45725" marR="91450" marL="91450">
                    <a:solidFill>
                      <a:srgbClr val="F2ACBB"/>
                    </a:solidFill>
                  </a:tcPr>
                </a:tc>
                <a:tc>
                  <a:txBody>
                    <a:bodyPr/>
                    <a:lstStyle/>
                    <a:p>
                      <a:pPr indent="0" lvl="0" marL="0" marR="0" rtl="0" algn="l">
                        <a:spcBef>
                          <a:spcPts val="0"/>
                        </a:spcBef>
                        <a:spcAft>
                          <a:spcPts val="0"/>
                        </a:spcAft>
                        <a:buNone/>
                      </a:pPr>
                      <a:r>
                        <a:rPr lang="en-US" sz="1800"/>
                        <a:t>+/- Indefinite</a:t>
                      </a:r>
                      <a:endParaRPr/>
                    </a:p>
                  </a:txBody>
                  <a:tcPr marT="45725" marB="45725" marR="91450" marL="91450">
                    <a:solidFill>
                      <a:srgbClr val="F2ACBB"/>
                    </a:solid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32"/>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Stages 6A: Reportives</a:t>
            </a:r>
            <a:endParaRPr/>
          </a:p>
        </p:txBody>
      </p:sp>
      <p:sp>
        <p:nvSpPr>
          <p:cNvPr id="467" name="Google Shape;467;p32"/>
          <p:cNvSpPr txBox="1"/>
          <p:nvPr>
            <p:ph idx="1" type="body"/>
          </p:nvPr>
        </p:nvSpPr>
        <p:spPr>
          <a:xfrm>
            <a:off x="838200" y="2518755"/>
            <a:ext cx="10210800" cy="3597450"/>
          </a:xfrm>
          <a:prstGeom prst="rect">
            <a:avLst/>
          </a:prstGeom>
          <a:noFill/>
          <a:ln>
            <a:noFill/>
          </a:ln>
        </p:spPr>
        <p:txBody>
          <a:bodyPr anchorCtr="0" anchor="t" bIns="45700" lIns="91425" spcFirstLastPara="1" rIns="91425" wrap="square" tIns="45700">
            <a:normAutofit/>
          </a:bodyPr>
          <a:lstStyle/>
          <a:p>
            <a:pPr indent="0" lvl="1" marL="0" rtl="0" algn="l">
              <a:lnSpc>
                <a:spcPct val="90000"/>
              </a:lnSpc>
              <a:spcBef>
                <a:spcPts val="0"/>
              </a:spcBef>
              <a:spcAft>
                <a:spcPts val="0"/>
              </a:spcAft>
              <a:buClr>
                <a:srgbClr val="7F7F7F"/>
              </a:buClr>
              <a:buSzPts val="1800"/>
              <a:buNone/>
            </a:pPr>
            <a:r>
              <a:t/>
            </a:r>
            <a:endParaRPr sz="1800">
              <a:solidFill>
                <a:srgbClr val="00B050"/>
              </a:solidFill>
              <a:latin typeface="Arial"/>
              <a:ea typeface="Arial"/>
              <a:cs typeface="Arial"/>
              <a:sym typeface="Arial"/>
            </a:endParaRPr>
          </a:p>
          <a:p>
            <a:pPr indent="0" lvl="1" marL="0" rtl="0" algn="l">
              <a:lnSpc>
                <a:spcPct val="90000"/>
              </a:lnSpc>
              <a:spcBef>
                <a:spcPts val="500"/>
              </a:spcBef>
              <a:spcAft>
                <a:spcPts val="0"/>
              </a:spcAft>
              <a:buClr>
                <a:srgbClr val="7F7F7F"/>
              </a:buClr>
              <a:buSzPts val="1800"/>
              <a:buNone/>
            </a:pPr>
            <a:r>
              <a:t/>
            </a:r>
            <a:endParaRPr sz="1800">
              <a:solidFill>
                <a:srgbClr val="00B050"/>
              </a:solidFill>
              <a:latin typeface="Arial"/>
              <a:ea typeface="Arial"/>
              <a:cs typeface="Arial"/>
              <a:sym typeface="Arial"/>
            </a:endParaRPr>
          </a:p>
          <a:p>
            <a:pPr indent="0" lvl="1" marL="0" rtl="0" algn="l">
              <a:lnSpc>
                <a:spcPct val="90000"/>
              </a:lnSpc>
              <a:spcBef>
                <a:spcPts val="500"/>
              </a:spcBef>
              <a:spcAft>
                <a:spcPts val="0"/>
              </a:spcAft>
              <a:buClr>
                <a:srgbClr val="7F7F7F"/>
              </a:buClr>
              <a:buSzPts val="1800"/>
              <a:buNone/>
            </a:pPr>
            <a:r>
              <a:t/>
            </a:r>
            <a:endParaRPr sz="1800">
              <a:solidFill>
                <a:srgbClr val="00B050"/>
              </a:solidFill>
              <a:latin typeface="Arial"/>
              <a:ea typeface="Arial"/>
              <a:cs typeface="Arial"/>
              <a:sym typeface="Arial"/>
            </a:endParaRPr>
          </a:p>
          <a:p>
            <a:pPr indent="-285750" lvl="1" marL="285750" rtl="0" algn="l">
              <a:lnSpc>
                <a:spcPct val="90000"/>
              </a:lnSpc>
              <a:spcBef>
                <a:spcPts val="500"/>
              </a:spcBef>
              <a:spcAft>
                <a:spcPts val="0"/>
              </a:spcAft>
              <a:buClr>
                <a:schemeClr val="dk1"/>
              </a:buClr>
              <a:buSzPts val="1800"/>
              <a:buFont typeface="Arial"/>
              <a:buChar char="•"/>
            </a:pPr>
            <a:r>
              <a:rPr lang="en-US" sz="1800">
                <a:solidFill>
                  <a:schemeClr val="dk1"/>
                </a:solidFill>
                <a:latin typeface="Arial"/>
                <a:ea typeface="Arial"/>
                <a:cs typeface="Arial"/>
                <a:sym typeface="Arial"/>
              </a:rPr>
              <a:t>INFR 🡪 REP: past event is inferred not from a present state, but based on a ‘report’</a:t>
            </a:r>
            <a:endParaRPr/>
          </a:p>
          <a:p>
            <a:pPr indent="0" lvl="1" marL="0" rtl="0" algn="l">
              <a:lnSpc>
                <a:spcPct val="90000"/>
              </a:lnSpc>
              <a:spcBef>
                <a:spcPts val="500"/>
              </a:spcBef>
              <a:spcAft>
                <a:spcPts val="0"/>
              </a:spcAft>
              <a:buClr>
                <a:srgbClr val="7F7F7F"/>
              </a:buClr>
              <a:buSzPts val="1800"/>
              <a:buNone/>
            </a:pPr>
            <a:r>
              <a:t/>
            </a:r>
            <a:endParaRPr sz="1800">
              <a:solidFill>
                <a:schemeClr val="dk1"/>
              </a:solidFill>
              <a:latin typeface="Arial"/>
              <a:ea typeface="Arial"/>
              <a:cs typeface="Arial"/>
              <a:sym typeface="Arial"/>
            </a:endParaRPr>
          </a:p>
        </p:txBody>
      </p:sp>
      <p:graphicFrame>
        <p:nvGraphicFramePr>
          <p:cNvPr id="468" name="Google Shape;468;p32"/>
          <p:cNvGraphicFramePr/>
          <p:nvPr/>
        </p:nvGraphicFramePr>
        <p:xfrm>
          <a:off x="1176976" y="2738036"/>
          <a:ext cx="3000000" cy="3000000"/>
        </p:xfrm>
        <a:graphic>
          <a:graphicData uri="http://schemas.openxmlformats.org/drawingml/2006/table">
            <a:tbl>
              <a:tblPr bandRow="1" firstRow="1">
                <a:noFill/>
                <a:tableStyleId>{6AB0CA93-79FC-4164-80B6-C510EF78FC78}</a:tableStyleId>
              </a:tblPr>
              <a:tblGrid>
                <a:gridCol w="2709325"/>
                <a:gridCol w="2709325"/>
                <a:gridCol w="2709325"/>
              </a:tblGrid>
              <a:tr h="370850">
                <a:tc>
                  <a:txBody>
                    <a:bodyPr/>
                    <a:lstStyle/>
                    <a:p>
                      <a:pPr indent="0" lvl="0" marL="0" marR="0" rtl="0" algn="l">
                        <a:spcBef>
                          <a:spcPts val="0"/>
                        </a:spcBef>
                        <a:spcAft>
                          <a:spcPts val="0"/>
                        </a:spcAft>
                        <a:buNone/>
                      </a:pPr>
                      <a:r>
                        <a:rPr lang="en-US" sz="1800"/>
                        <a:t>+/- Resultative</a:t>
                      </a:r>
                      <a:endParaRPr sz="1800"/>
                    </a:p>
                  </a:txBody>
                  <a:tcPr marT="45725" marB="45725" marR="91450" marL="91450">
                    <a:solidFill>
                      <a:srgbClr val="F2ACBB"/>
                    </a:solidFill>
                  </a:tcPr>
                </a:tc>
                <a:tc>
                  <a:txBody>
                    <a:bodyPr/>
                    <a:lstStyle/>
                    <a:p>
                      <a:pPr indent="0" lvl="0" marL="0" marR="0" rtl="0" algn="l">
                        <a:spcBef>
                          <a:spcPts val="0"/>
                        </a:spcBef>
                        <a:spcAft>
                          <a:spcPts val="0"/>
                        </a:spcAft>
                        <a:buNone/>
                      </a:pPr>
                      <a:r>
                        <a:rPr lang="en-US" sz="1800"/>
                        <a:t> +/- Subject-oriented</a:t>
                      </a:r>
                      <a:endParaRPr/>
                    </a:p>
                  </a:txBody>
                  <a:tcPr marT="45725" marB="45725" marR="91450" marL="91450">
                    <a:solidFill>
                      <a:srgbClr val="F2ACBB"/>
                    </a:solidFill>
                  </a:tcPr>
                </a:tc>
                <a:tc>
                  <a:txBody>
                    <a:bodyPr/>
                    <a:lstStyle/>
                    <a:p>
                      <a:pPr indent="0" lvl="0" marL="0" marR="0" rtl="0" algn="l">
                        <a:spcBef>
                          <a:spcPts val="0"/>
                        </a:spcBef>
                        <a:spcAft>
                          <a:spcPts val="0"/>
                        </a:spcAft>
                        <a:buNone/>
                      </a:pPr>
                      <a:r>
                        <a:rPr lang="en-US" sz="1800"/>
                        <a:t>+/- Indefinite</a:t>
                      </a:r>
                      <a:endParaRPr/>
                    </a:p>
                  </a:txBody>
                  <a:tcPr marT="45725" marB="45725" marR="91450" marL="91450">
                    <a:solidFill>
                      <a:srgbClr val="F2ACBB"/>
                    </a:solidFill>
                  </a:tcPr>
                </a:tc>
              </a:tr>
            </a:tbl>
          </a:graphicData>
        </a:graphic>
      </p:graphicFrame>
      <p:pic>
        <p:nvPicPr>
          <p:cNvPr id="469" name="Google Shape;469;p32"/>
          <p:cNvPicPr preferRelativeResize="0"/>
          <p:nvPr/>
        </p:nvPicPr>
        <p:blipFill rotWithShape="1">
          <a:blip r:embed="rId3">
            <a:alphaModFix/>
          </a:blip>
          <a:srcRect b="0" l="0" r="0" t="0"/>
          <a:stretch/>
        </p:blipFill>
        <p:spPr>
          <a:xfrm>
            <a:off x="1143000" y="4079140"/>
            <a:ext cx="8042990" cy="127473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33"/>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Stage 7A: Narratives</a:t>
            </a:r>
            <a:endParaRPr/>
          </a:p>
        </p:txBody>
      </p:sp>
      <p:sp>
        <p:nvSpPr>
          <p:cNvPr id="476" name="Google Shape;476;p33"/>
          <p:cNvSpPr txBox="1"/>
          <p:nvPr>
            <p:ph idx="1" type="body"/>
          </p:nvPr>
        </p:nvSpPr>
        <p:spPr>
          <a:xfrm>
            <a:off x="838200" y="2518755"/>
            <a:ext cx="10210800" cy="3597450"/>
          </a:xfrm>
          <a:prstGeom prst="rect">
            <a:avLst/>
          </a:prstGeom>
          <a:noFill/>
          <a:ln>
            <a:noFill/>
          </a:ln>
        </p:spPr>
        <p:txBody>
          <a:bodyPr anchorCtr="0" anchor="t" bIns="45700" lIns="91425" spcFirstLastPara="1" rIns="91425" wrap="square" tIns="45700">
            <a:normAutofit/>
          </a:bodyPr>
          <a:lstStyle/>
          <a:p>
            <a:pPr indent="-285750" lvl="1" marL="285750" rtl="0" algn="l">
              <a:lnSpc>
                <a:spcPct val="90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REP 🡪 NARR: general non-firsthand information (Aikhenvald 2006)</a:t>
            </a:r>
            <a:endParaRPr sz="1800">
              <a:solidFill>
                <a:schemeClr val="dk1"/>
              </a:solidFill>
              <a:latin typeface="Arial"/>
              <a:ea typeface="Arial"/>
              <a:cs typeface="Arial"/>
              <a:sym typeface="Arial"/>
            </a:endParaRPr>
          </a:p>
        </p:txBody>
      </p:sp>
      <p:graphicFrame>
        <p:nvGraphicFramePr>
          <p:cNvPr id="477" name="Google Shape;477;p33"/>
          <p:cNvGraphicFramePr/>
          <p:nvPr/>
        </p:nvGraphicFramePr>
        <p:xfrm>
          <a:off x="838200" y="2045393"/>
          <a:ext cx="3000000" cy="3000000"/>
        </p:xfrm>
        <a:graphic>
          <a:graphicData uri="http://schemas.openxmlformats.org/drawingml/2006/table">
            <a:tbl>
              <a:tblPr bandRow="1" firstRow="1">
                <a:noFill/>
                <a:tableStyleId>{6AB0CA93-79FC-4164-80B6-C510EF78FC78}</a:tableStyleId>
              </a:tblPr>
              <a:tblGrid>
                <a:gridCol w="2709325"/>
                <a:gridCol w="2709325"/>
                <a:gridCol w="2709325"/>
              </a:tblGrid>
              <a:tr h="370850">
                <a:tc>
                  <a:txBody>
                    <a:bodyPr/>
                    <a:lstStyle/>
                    <a:p>
                      <a:pPr indent="0" lvl="0" marL="0" marR="0" rtl="0" algn="l">
                        <a:spcBef>
                          <a:spcPts val="0"/>
                        </a:spcBef>
                        <a:spcAft>
                          <a:spcPts val="0"/>
                        </a:spcAft>
                        <a:buNone/>
                      </a:pPr>
                      <a:r>
                        <a:rPr lang="en-US" sz="1800"/>
                        <a:t>+/- Resultative</a:t>
                      </a:r>
                      <a:endParaRPr/>
                    </a:p>
                  </a:txBody>
                  <a:tcPr marT="45725" marB="45725" marR="91450" marL="91450">
                    <a:solidFill>
                      <a:srgbClr val="F2ACBB"/>
                    </a:solidFill>
                  </a:tcPr>
                </a:tc>
                <a:tc>
                  <a:txBody>
                    <a:bodyPr/>
                    <a:lstStyle/>
                    <a:p>
                      <a:pPr indent="0" lvl="0" marL="0" marR="0" rtl="0" algn="l">
                        <a:spcBef>
                          <a:spcPts val="0"/>
                        </a:spcBef>
                        <a:spcAft>
                          <a:spcPts val="0"/>
                        </a:spcAft>
                        <a:buNone/>
                      </a:pPr>
                      <a:r>
                        <a:rPr lang="en-US" sz="1800"/>
                        <a:t> +/- Subject-oriented</a:t>
                      </a:r>
                      <a:endParaRPr/>
                    </a:p>
                  </a:txBody>
                  <a:tcPr marT="45725" marB="45725" marR="91450" marL="91450">
                    <a:solidFill>
                      <a:srgbClr val="F2ACBB"/>
                    </a:solidFill>
                  </a:tcPr>
                </a:tc>
                <a:tc>
                  <a:txBody>
                    <a:bodyPr/>
                    <a:lstStyle/>
                    <a:p>
                      <a:pPr indent="0" lvl="0" marL="0" marR="0" rtl="0" algn="l">
                        <a:spcBef>
                          <a:spcPts val="0"/>
                        </a:spcBef>
                        <a:spcAft>
                          <a:spcPts val="0"/>
                        </a:spcAft>
                        <a:buNone/>
                      </a:pPr>
                      <a:r>
                        <a:rPr lang="en-US" sz="1800"/>
                        <a:t>+/- Indefinite</a:t>
                      </a:r>
                      <a:endParaRPr/>
                    </a:p>
                  </a:txBody>
                  <a:tcPr marT="45725" marB="45725" marR="91450" marL="91450">
                    <a:solidFill>
                      <a:srgbClr val="F2ACBB"/>
                    </a:solidFill>
                  </a:tcPr>
                </a:tc>
              </a:tr>
            </a:tbl>
          </a:graphicData>
        </a:graphic>
      </p:graphicFrame>
      <p:pic>
        <p:nvPicPr>
          <p:cNvPr id="478" name="Google Shape;478;p33"/>
          <p:cNvPicPr preferRelativeResize="0"/>
          <p:nvPr/>
        </p:nvPicPr>
        <p:blipFill rotWithShape="1">
          <a:blip r:embed="rId3">
            <a:alphaModFix/>
          </a:blip>
          <a:srcRect b="0" l="0" r="0" t="0"/>
          <a:stretch/>
        </p:blipFill>
        <p:spPr>
          <a:xfrm>
            <a:off x="252425" y="3172261"/>
            <a:ext cx="5112747" cy="2181617"/>
          </a:xfrm>
          <a:prstGeom prst="rect">
            <a:avLst/>
          </a:prstGeom>
          <a:noFill/>
          <a:ln cap="flat" cmpd="sng" w="9525">
            <a:solidFill>
              <a:schemeClr val="accent1"/>
            </a:solidFill>
            <a:prstDash val="solid"/>
            <a:round/>
            <a:headEnd len="sm" w="sm" type="none"/>
            <a:tailEnd len="sm" w="sm" type="none"/>
          </a:ln>
        </p:spPr>
      </p:pic>
      <p:pic>
        <p:nvPicPr>
          <p:cNvPr id="479" name="Google Shape;479;p33"/>
          <p:cNvPicPr preferRelativeResize="0"/>
          <p:nvPr/>
        </p:nvPicPr>
        <p:blipFill rotWithShape="1">
          <a:blip r:embed="rId4">
            <a:alphaModFix/>
          </a:blip>
          <a:srcRect b="0" l="0" r="0" t="0"/>
          <a:stretch/>
        </p:blipFill>
        <p:spPr>
          <a:xfrm>
            <a:off x="5498358" y="3169532"/>
            <a:ext cx="6587625" cy="2181616"/>
          </a:xfrm>
          <a:prstGeom prst="rect">
            <a:avLst/>
          </a:prstGeom>
          <a:noFill/>
          <a:ln cap="flat" cmpd="sng" w="9525">
            <a:solidFill>
              <a:schemeClr val="accent1"/>
            </a:solidFill>
            <a:prstDash val="solid"/>
            <a:round/>
            <a:headEnd len="sm" w="sm" type="none"/>
            <a:tailEnd len="sm" w="sm" type="none"/>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34"/>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t/>
            </a:r>
            <a:endParaRPr/>
          </a:p>
        </p:txBody>
      </p:sp>
      <p:sp>
        <p:nvSpPr>
          <p:cNvPr id="485" name="Google Shape;485;p34"/>
          <p:cNvSpPr txBox="1"/>
          <p:nvPr>
            <p:ph idx="1" type="body"/>
          </p:nvPr>
        </p:nvSpPr>
        <p:spPr>
          <a:xfrm>
            <a:off x="838200" y="2512405"/>
            <a:ext cx="9053945" cy="35974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F7F7F"/>
              </a:buClr>
              <a:buSzPts val="2000"/>
              <a:buNone/>
            </a:pPr>
            <a:r>
              <a:t/>
            </a:r>
            <a:endParaRPr/>
          </a:p>
        </p:txBody>
      </p:sp>
      <p:graphicFrame>
        <p:nvGraphicFramePr>
          <p:cNvPr id="486" name="Google Shape;486;p34"/>
          <p:cNvGraphicFramePr/>
          <p:nvPr/>
        </p:nvGraphicFramePr>
        <p:xfrm>
          <a:off x="691304" y="1186842"/>
          <a:ext cx="3000000" cy="3000000"/>
        </p:xfrm>
        <a:graphic>
          <a:graphicData uri="http://schemas.openxmlformats.org/drawingml/2006/table">
            <a:tbl>
              <a:tblPr bandRow="1" firstCol="1" firstRow="1">
                <a:noFill/>
                <a:tableStyleId>{6AB0CA93-79FC-4164-80B6-C510EF78FC78}</a:tableStyleId>
              </a:tblPr>
              <a:tblGrid>
                <a:gridCol w="1674725"/>
                <a:gridCol w="4557100"/>
                <a:gridCol w="3115900"/>
              </a:tblGrid>
              <a:tr h="337325">
                <a:tc>
                  <a:txBody>
                    <a:bodyPr/>
                    <a:lstStyle/>
                    <a:p>
                      <a:pPr indent="0" lvl="0" marL="0" marR="0" rtl="0" algn="l">
                        <a:spcBef>
                          <a:spcPts val="0"/>
                        </a:spcBef>
                        <a:spcAft>
                          <a:spcPts val="0"/>
                        </a:spcAft>
                        <a:buNone/>
                      </a:pPr>
                      <a:r>
                        <a:rPr lang="en-US" sz="1600"/>
                        <a:t>Stage</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Value</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Paraphrase</a:t>
                      </a:r>
                      <a:endParaRPr sz="1600">
                        <a:latin typeface="Calibri"/>
                        <a:ea typeface="Calibri"/>
                        <a:cs typeface="Calibri"/>
                        <a:sym typeface="Calibri"/>
                      </a:endParaRPr>
                    </a:p>
                  </a:txBody>
                  <a:tcPr marT="8975" marB="0" marR="64550" marL="64550"/>
                </a:tc>
              </a:tr>
              <a:tr h="589825">
                <a:tc>
                  <a:txBody>
                    <a:bodyPr/>
                    <a:lstStyle/>
                    <a:p>
                      <a:pPr indent="0" lvl="0" marL="0" marR="0" rtl="0" algn="l">
                        <a:spcBef>
                          <a:spcPts val="0"/>
                        </a:spcBef>
                        <a:spcAft>
                          <a:spcPts val="0"/>
                        </a:spcAft>
                        <a:buNone/>
                      </a:pPr>
                      <a:r>
                        <a:rPr lang="en-US" sz="1600"/>
                        <a:t>Stage 0</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Copular ascriptive construction with an adjective</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Subject X has a property Y</a:t>
                      </a:r>
                      <a:endParaRPr sz="1600">
                        <a:latin typeface="Calibri"/>
                        <a:ea typeface="Calibri"/>
                        <a:cs typeface="Calibri"/>
                        <a:sym typeface="Calibri"/>
                      </a:endParaRPr>
                    </a:p>
                  </a:txBody>
                  <a:tcPr marT="8975" marB="0" marR="64550" marL="64550"/>
                </a:tc>
              </a:tr>
              <a:tr h="673650">
                <a:tc>
                  <a:txBody>
                    <a:bodyPr/>
                    <a:lstStyle/>
                    <a:p>
                      <a:pPr indent="0" lvl="0" marL="0" marR="0" rtl="0" algn="l">
                        <a:spcBef>
                          <a:spcPts val="0"/>
                        </a:spcBef>
                        <a:spcAft>
                          <a:spcPts val="0"/>
                        </a:spcAft>
                        <a:buNone/>
                      </a:pPr>
                      <a:r>
                        <a:rPr lang="en-US" sz="1600"/>
                        <a:t>Stage 1</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Stative (Copular ascriptive construction with a participle)</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Subject X has a verbal property Y</a:t>
                      </a:r>
                      <a:endParaRPr sz="1600">
                        <a:latin typeface="Calibri"/>
                        <a:ea typeface="Calibri"/>
                        <a:cs typeface="Calibri"/>
                        <a:sym typeface="Calibri"/>
                      </a:endParaRPr>
                    </a:p>
                  </a:txBody>
                  <a:tcPr marT="8975" marB="0" marR="64550" marL="64550"/>
                </a:tc>
              </a:tr>
              <a:tr h="337325">
                <a:tc>
                  <a:txBody>
                    <a:bodyPr/>
                    <a:lstStyle/>
                    <a:p>
                      <a:pPr indent="0" lvl="0" marL="0" marR="0" rtl="0" algn="l">
                        <a:spcBef>
                          <a:spcPts val="0"/>
                        </a:spcBef>
                        <a:spcAft>
                          <a:spcPts val="0"/>
                        </a:spcAft>
                        <a:buNone/>
                      </a:pPr>
                      <a:r>
                        <a:rPr lang="en-US" sz="1600"/>
                        <a:t>Stage 2</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Subject-oriented resultative</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Subject X is having-done-Y</a:t>
                      </a:r>
                      <a:endParaRPr sz="1600">
                        <a:latin typeface="Calibri"/>
                        <a:ea typeface="Calibri"/>
                        <a:cs typeface="Calibri"/>
                        <a:sym typeface="Calibri"/>
                      </a:endParaRPr>
                    </a:p>
                  </a:txBody>
                  <a:tcPr marT="8975" marB="0" marR="64550" marL="64550"/>
                </a:tc>
              </a:tr>
            </a:tbl>
          </a:graphicData>
        </a:graphic>
      </p:graphicFrame>
      <p:graphicFrame>
        <p:nvGraphicFramePr>
          <p:cNvPr id="487" name="Google Shape;487;p34"/>
          <p:cNvGraphicFramePr/>
          <p:nvPr/>
        </p:nvGraphicFramePr>
        <p:xfrm>
          <a:off x="691303" y="3158950"/>
          <a:ext cx="3000000" cy="3000000"/>
        </p:xfrm>
        <a:graphic>
          <a:graphicData uri="http://schemas.openxmlformats.org/drawingml/2006/table">
            <a:tbl>
              <a:tblPr bandRow="1" firstCol="1" firstRow="1">
                <a:noFill/>
                <a:tableStyleId>{6AB0CA93-79FC-4164-80B6-C510EF78FC78}</a:tableStyleId>
              </a:tblPr>
              <a:tblGrid>
                <a:gridCol w="1680825"/>
                <a:gridCol w="1392925"/>
                <a:gridCol w="1536875"/>
              </a:tblGrid>
              <a:tr h="185500">
                <a:tc>
                  <a:txBody>
                    <a:bodyPr/>
                    <a:lstStyle/>
                    <a:p>
                      <a:pPr indent="0" lvl="0" marL="0" marR="0" rtl="0" algn="l">
                        <a:spcBef>
                          <a:spcPts val="0"/>
                        </a:spcBef>
                        <a:spcAft>
                          <a:spcPts val="0"/>
                        </a:spcAft>
                        <a:buNone/>
                      </a:pPr>
                      <a:r>
                        <a:rPr lang="en-US" sz="1200"/>
                        <a:t>Stage</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Value</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Paraphrase</a:t>
                      </a:r>
                      <a:endParaRPr sz="1200">
                        <a:latin typeface="Times New Roman"/>
                        <a:ea typeface="Times New Roman"/>
                        <a:cs typeface="Times New Roman"/>
                        <a:sym typeface="Times New Roman"/>
                      </a:endParaRPr>
                    </a:p>
                  </a:txBody>
                  <a:tcPr marT="8225" marB="0" marR="59275" marL="59275"/>
                </a:tc>
              </a:tr>
              <a:tr h="370450">
                <a:tc>
                  <a:txBody>
                    <a:bodyPr/>
                    <a:lstStyle/>
                    <a:p>
                      <a:pPr indent="0" lvl="0" marL="0" marR="0" rtl="0" algn="l">
                        <a:spcBef>
                          <a:spcPts val="0"/>
                        </a:spcBef>
                        <a:spcAft>
                          <a:spcPts val="0"/>
                        </a:spcAft>
                        <a:buNone/>
                      </a:pPr>
                      <a:r>
                        <a:rPr lang="en-US" sz="1200"/>
                        <a:t>Stage 3A</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Possessive resultative</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X is having-done-Y-to-Z/X</a:t>
                      </a:r>
                      <a:endParaRPr sz="1200">
                        <a:latin typeface="Times New Roman"/>
                        <a:ea typeface="Times New Roman"/>
                        <a:cs typeface="Times New Roman"/>
                        <a:sym typeface="Times New Roman"/>
                      </a:endParaRPr>
                    </a:p>
                  </a:txBody>
                  <a:tcPr marT="8225" marB="0" marR="59275" marL="59275"/>
                </a:tc>
              </a:tr>
              <a:tr h="370450">
                <a:tc>
                  <a:txBody>
                    <a:bodyPr/>
                    <a:lstStyle/>
                    <a:p>
                      <a:pPr indent="0" lvl="0" marL="0" marR="0" rtl="0" algn="l">
                        <a:spcBef>
                          <a:spcPts val="0"/>
                        </a:spcBef>
                        <a:spcAft>
                          <a:spcPts val="0"/>
                        </a:spcAft>
                        <a:buNone/>
                      </a:pPr>
                      <a:r>
                        <a:rPr lang="en-US" sz="1200"/>
                        <a:t>Stage 4A[I]</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Transitive resultative</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X is having-done-Y-to-Z</a:t>
                      </a:r>
                      <a:endParaRPr sz="1200">
                        <a:latin typeface="Times New Roman"/>
                        <a:ea typeface="Times New Roman"/>
                        <a:cs typeface="Times New Roman"/>
                        <a:sym typeface="Times New Roman"/>
                      </a:endParaRPr>
                    </a:p>
                  </a:txBody>
                  <a:tcPr marT="8225" marB="0" marR="59275" marL="59275"/>
                </a:tc>
              </a:tr>
              <a:tr h="740900">
                <a:tc>
                  <a:txBody>
                    <a:bodyPr/>
                    <a:lstStyle/>
                    <a:p>
                      <a:pPr indent="0" lvl="0" marL="0" marR="0" rtl="0" algn="l">
                        <a:spcBef>
                          <a:spcPts val="0"/>
                        </a:spcBef>
                        <a:spcAft>
                          <a:spcPts val="0"/>
                        </a:spcAft>
                        <a:buNone/>
                      </a:pPr>
                      <a:r>
                        <a:rPr lang="en-US" sz="1200"/>
                        <a:t>Stage 4A[II]</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Current relevance</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X has done Y (to Z)</a:t>
                      </a:r>
                      <a:endParaRPr sz="1200">
                        <a:latin typeface="Times New Roman"/>
                        <a:ea typeface="Times New Roman"/>
                        <a:cs typeface="Times New Roman"/>
                        <a:sym typeface="Times New Roman"/>
                      </a:endParaRPr>
                    </a:p>
                  </a:txBody>
                  <a:tcPr marT="8225" marB="0" marR="59275" marL="59275"/>
                </a:tc>
              </a:tr>
              <a:tr h="555950">
                <a:tc>
                  <a:txBody>
                    <a:bodyPr/>
                    <a:lstStyle/>
                    <a:p>
                      <a:pPr indent="0" lvl="0" marL="0" marR="0" rtl="0" algn="l">
                        <a:spcBef>
                          <a:spcPts val="0"/>
                        </a:spcBef>
                        <a:spcAft>
                          <a:spcPts val="0"/>
                        </a:spcAft>
                        <a:buNone/>
                      </a:pPr>
                      <a:r>
                        <a:rPr lang="en-US" sz="1200"/>
                        <a:t>Stage 5A</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Inferential</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X apparently is-having-done-Y (to Z)</a:t>
                      </a:r>
                      <a:endParaRPr sz="1200">
                        <a:latin typeface="Times New Roman"/>
                        <a:ea typeface="Times New Roman"/>
                        <a:cs typeface="Times New Roman"/>
                        <a:sym typeface="Times New Roman"/>
                      </a:endParaRPr>
                    </a:p>
                  </a:txBody>
                  <a:tcPr marT="8225" marB="0" marR="59275" marL="59275"/>
                </a:tc>
              </a:tr>
              <a:tr h="370450">
                <a:tc>
                  <a:txBody>
                    <a:bodyPr/>
                    <a:lstStyle/>
                    <a:p>
                      <a:pPr indent="0" lvl="0" marL="0" marR="0" rtl="0" algn="l">
                        <a:spcBef>
                          <a:spcPts val="0"/>
                        </a:spcBef>
                        <a:spcAft>
                          <a:spcPts val="0"/>
                        </a:spcAft>
                        <a:buNone/>
                      </a:pPr>
                      <a:r>
                        <a:rPr lang="en-US" sz="1200"/>
                        <a:t>Stage 6A</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Reportive</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X reportedly has done Y (to Z)</a:t>
                      </a:r>
                      <a:endParaRPr sz="1200">
                        <a:latin typeface="Times New Roman"/>
                        <a:ea typeface="Times New Roman"/>
                        <a:cs typeface="Times New Roman"/>
                        <a:sym typeface="Times New Roman"/>
                      </a:endParaRPr>
                    </a:p>
                  </a:txBody>
                  <a:tcPr marT="8225" marB="0" marR="59275" marL="59275"/>
                </a:tc>
              </a:tr>
              <a:tr h="555950">
                <a:tc>
                  <a:txBody>
                    <a:bodyPr/>
                    <a:lstStyle/>
                    <a:p>
                      <a:pPr indent="0" lvl="0" marL="0" marR="0" rtl="0" algn="l">
                        <a:spcBef>
                          <a:spcPts val="0"/>
                        </a:spcBef>
                        <a:spcAft>
                          <a:spcPts val="0"/>
                        </a:spcAft>
                        <a:buNone/>
                      </a:pPr>
                      <a:r>
                        <a:rPr lang="en-US" sz="1200"/>
                        <a:t>Stage 7A</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Narrative</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X has done Y (to Z) [non-firsthand]</a:t>
                      </a:r>
                      <a:endParaRPr sz="1200">
                        <a:latin typeface="Times New Roman"/>
                        <a:ea typeface="Times New Roman"/>
                        <a:cs typeface="Times New Roman"/>
                        <a:sym typeface="Times New Roman"/>
                      </a:endParaRPr>
                    </a:p>
                  </a:txBody>
                  <a:tcPr marT="8225" marB="0" marR="59275" marL="59275"/>
                </a:tc>
              </a:tr>
            </a:tbl>
          </a:graphicData>
        </a:graphic>
      </p:graphicFrame>
      <p:graphicFrame>
        <p:nvGraphicFramePr>
          <p:cNvPr id="488" name="Google Shape;488;p34"/>
          <p:cNvGraphicFramePr/>
          <p:nvPr/>
        </p:nvGraphicFramePr>
        <p:xfrm>
          <a:off x="5301941" y="3158950"/>
          <a:ext cx="3000000" cy="3000000"/>
        </p:xfrm>
        <a:graphic>
          <a:graphicData uri="http://schemas.openxmlformats.org/drawingml/2006/table">
            <a:tbl>
              <a:tblPr bandRow="1" firstCol="1" firstRow="1">
                <a:noFill/>
                <a:tableStyleId>{6AB0CA93-79FC-4164-80B6-C510EF78FC78}</a:tableStyleId>
              </a:tblPr>
              <a:tblGrid>
                <a:gridCol w="1579025"/>
                <a:gridCol w="1579025"/>
                <a:gridCol w="1579025"/>
              </a:tblGrid>
              <a:tr h="214625">
                <a:tc>
                  <a:txBody>
                    <a:bodyPr/>
                    <a:lstStyle/>
                    <a:p>
                      <a:pPr indent="0" lvl="0" marL="0" marR="0" rtl="0" algn="l">
                        <a:spcBef>
                          <a:spcPts val="0"/>
                        </a:spcBef>
                        <a:spcAft>
                          <a:spcPts val="0"/>
                        </a:spcAft>
                        <a:buNone/>
                      </a:pPr>
                      <a:r>
                        <a:rPr lang="en-US" sz="1200"/>
                        <a:t>Stage</a:t>
                      </a:r>
                      <a:endParaRPr sz="1200">
                        <a:latin typeface="Times New Roman"/>
                        <a:ea typeface="Times New Roman"/>
                        <a:cs typeface="Times New Roman"/>
                        <a:sym typeface="Times New Roman"/>
                      </a:endParaRPr>
                    </a:p>
                  </a:txBody>
                  <a:tcPr marT="9525" marB="0" marR="68575" marL="68575"/>
                </a:tc>
                <a:tc>
                  <a:txBody>
                    <a:bodyPr/>
                    <a:lstStyle/>
                    <a:p>
                      <a:pPr indent="0" lvl="0" marL="0" marR="0" rtl="0" algn="l">
                        <a:spcBef>
                          <a:spcPts val="0"/>
                        </a:spcBef>
                        <a:spcAft>
                          <a:spcPts val="0"/>
                        </a:spcAft>
                        <a:buNone/>
                      </a:pPr>
                      <a:r>
                        <a:rPr lang="en-US" sz="1200"/>
                        <a:t>Value</a:t>
                      </a:r>
                      <a:endParaRPr sz="1200">
                        <a:latin typeface="Times New Roman"/>
                        <a:ea typeface="Times New Roman"/>
                        <a:cs typeface="Times New Roman"/>
                        <a:sym typeface="Times New Roman"/>
                      </a:endParaRPr>
                    </a:p>
                  </a:txBody>
                  <a:tcPr marT="9525" marB="0" marR="68575" marL="68575"/>
                </a:tc>
                <a:tc>
                  <a:txBody>
                    <a:bodyPr/>
                    <a:lstStyle/>
                    <a:p>
                      <a:pPr indent="0" lvl="0" marL="0" marR="0" rtl="0" algn="l">
                        <a:spcBef>
                          <a:spcPts val="0"/>
                        </a:spcBef>
                        <a:spcAft>
                          <a:spcPts val="0"/>
                        </a:spcAft>
                        <a:buNone/>
                      </a:pPr>
                      <a:r>
                        <a:rPr lang="en-US" sz="1200"/>
                        <a:t>Paraphrase</a:t>
                      </a:r>
                      <a:endParaRPr sz="1200">
                        <a:latin typeface="Times New Roman"/>
                        <a:ea typeface="Times New Roman"/>
                        <a:cs typeface="Times New Roman"/>
                        <a:sym typeface="Times New Roman"/>
                      </a:endParaRPr>
                    </a:p>
                  </a:txBody>
                  <a:tcPr marT="9525" marB="0" marR="68575" marL="68575"/>
                </a:tc>
              </a:tr>
              <a:tr h="428625">
                <a:tc>
                  <a:txBody>
                    <a:bodyPr/>
                    <a:lstStyle/>
                    <a:p>
                      <a:pPr indent="0" lvl="0" marL="0" marR="0" rtl="0" algn="l">
                        <a:spcBef>
                          <a:spcPts val="0"/>
                        </a:spcBef>
                        <a:spcAft>
                          <a:spcPts val="0"/>
                        </a:spcAft>
                        <a:buNone/>
                      </a:pPr>
                      <a:r>
                        <a:rPr lang="en-US" sz="1200"/>
                        <a:t>Stage 3B</a:t>
                      </a:r>
                      <a:endParaRPr sz="1200">
                        <a:latin typeface="Times New Roman"/>
                        <a:ea typeface="Times New Roman"/>
                        <a:cs typeface="Times New Roman"/>
                        <a:sym typeface="Times New Roman"/>
                      </a:endParaRPr>
                    </a:p>
                  </a:txBody>
                  <a:tcPr marT="9525" marB="0" marR="68575" marL="68575"/>
                </a:tc>
                <a:tc>
                  <a:txBody>
                    <a:bodyPr/>
                    <a:lstStyle/>
                    <a:p>
                      <a:pPr indent="0" lvl="0" marL="0" marR="0" rtl="0" algn="l">
                        <a:spcBef>
                          <a:spcPts val="0"/>
                        </a:spcBef>
                        <a:spcAft>
                          <a:spcPts val="0"/>
                        </a:spcAft>
                        <a:buNone/>
                      </a:pPr>
                      <a:r>
                        <a:rPr lang="en-US" sz="1200"/>
                        <a:t>Experiential</a:t>
                      </a:r>
                      <a:endParaRPr sz="1200">
                        <a:latin typeface="Times New Roman"/>
                        <a:ea typeface="Times New Roman"/>
                        <a:cs typeface="Times New Roman"/>
                        <a:sym typeface="Times New Roman"/>
                      </a:endParaRPr>
                    </a:p>
                  </a:txBody>
                  <a:tcPr marT="9525" marB="0" marR="68575" marL="68575"/>
                </a:tc>
                <a:tc>
                  <a:txBody>
                    <a:bodyPr/>
                    <a:lstStyle/>
                    <a:p>
                      <a:pPr indent="0" lvl="0" marL="0" marR="0" rtl="0" algn="l">
                        <a:spcBef>
                          <a:spcPts val="0"/>
                        </a:spcBef>
                        <a:spcAft>
                          <a:spcPts val="0"/>
                        </a:spcAft>
                        <a:buNone/>
                      </a:pPr>
                      <a:r>
                        <a:rPr lang="en-US" sz="1200"/>
                        <a:t>X has experience of Y</a:t>
                      </a:r>
                      <a:endParaRPr sz="1200">
                        <a:latin typeface="Times New Roman"/>
                        <a:ea typeface="Times New Roman"/>
                        <a:cs typeface="Times New Roman"/>
                        <a:sym typeface="Times New Roman"/>
                      </a:endParaRPr>
                    </a:p>
                  </a:txBody>
                  <a:tcPr marT="9525" marB="0" marR="68575" marL="68575"/>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35"/>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Stage 3B: Experientials </a:t>
            </a:r>
            <a:endParaRPr/>
          </a:p>
        </p:txBody>
      </p:sp>
      <p:sp>
        <p:nvSpPr>
          <p:cNvPr id="494" name="Google Shape;494;p35"/>
          <p:cNvSpPr txBox="1"/>
          <p:nvPr>
            <p:ph idx="1" type="body"/>
          </p:nvPr>
        </p:nvSpPr>
        <p:spPr>
          <a:xfrm>
            <a:off x="838200" y="2512405"/>
            <a:ext cx="9053945" cy="3597450"/>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SUBJ 🡪 EXP: inclusion of atelic lexical input</a:t>
            </a:r>
            <a:endParaRPr/>
          </a:p>
          <a:p>
            <a:pPr indent="-171450" lvl="0" marL="285750" rtl="0" algn="l">
              <a:lnSpc>
                <a:spcPct val="90000"/>
              </a:lnSpc>
              <a:spcBef>
                <a:spcPts val="1000"/>
              </a:spcBef>
              <a:spcAft>
                <a:spcPts val="0"/>
              </a:spcAft>
              <a:buClr>
                <a:srgbClr val="7F7F7F"/>
              </a:buClr>
              <a:buSzPts val="1800"/>
              <a:buFont typeface="Arial"/>
              <a:buNone/>
            </a:pPr>
            <a:r>
              <a:t/>
            </a:r>
            <a:endParaRPr sz="1800">
              <a:solidFill>
                <a:schemeClr val="dk1"/>
              </a:solidFill>
              <a:latin typeface="Arial"/>
              <a:ea typeface="Arial"/>
              <a:cs typeface="Arial"/>
              <a:sym typeface="Arial"/>
            </a:endParaRPr>
          </a:p>
          <a:p>
            <a:pPr indent="0" lvl="0" marL="0" rtl="0" algn="l">
              <a:lnSpc>
                <a:spcPct val="90000"/>
              </a:lnSpc>
              <a:spcBef>
                <a:spcPts val="1000"/>
              </a:spcBef>
              <a:spcAft>
                <a:spcPts val="0"/>
              </a:spcAft>
              <a:buClr>
                <a:schemeClr val="dk1"/>
              </a:buClr>
              <a:buSzPts val="1800"/>
              <a:buNone/>
            </a:pPr>
            <a:r>
              <a:rPr lang="en-US" sz="1800">
                <a:solidFill>
                  <a:schemeClr val="dk1"/>
                </a:solidFill>
                <a:latin typeface="Arial"/>
                <a:ea typeface="Arial"/>
                <a:cs typeface="Arial"/>
                <a:sym typeface="Arial"/>
              </a:rPr>
              <a:t>Lt.</a:t>
            </a:r>
            <a:endParaRPr/>
          </a:p>
          <a:p>
            <a:pPr indent="0" lvl="0" marL="0" rtl="0" algn="l">
              <a:lnSpc>
                <a:spcPct val="90000"/>
              </a:lnSpc>
              <a:spcBef>
                <a:spcPts val="1000"/>
              </a:spcBef>
              <a:spcAft>
                <a:spcPts val="0"/>
              </a:spcAft>
              <a:buClr>
                <a:srgbClr val="7F7F7F"/>
              </a:buClr>
              <a:buSzPts val="1800"/>
              <a:buNone/>
            </a:pPr>
            <a:r>
              <a:t/>
            </a:r>
            <a:endParaRPr sz="1800">
              <a:solidFill>
                <a:schemeClr val="dk1"/>
              </a:solidFill>
              <a:latin typeface="Arial"/>
              <a:ea typeface="Arial"/>
              <a:cs typeface="Arial"/>
              <a:sym typeface="Arial"/>
            </a:endParaRPr>
          </a:p>
          <a:p>
            <a:pPr indent="0" lvl="0" marL="0" rtl="0" algn="l">
              <a:lnSpc>
                <a:spcPct val="90000"/>
              </a:lnSpc>
              <a:spcBef>
                <a:spcPts val="1000"/>
              </a:spcBef>
              <a:spcAft>
                <a:spcPts val="0"/>
              </a:spcAft>
              <a:buClr>
                <a:srgbClr val="7F7F7F"/>
              </a:buClr>
              <a:buSzPts val="1800"/>
              <a:buNone/>
            </a:pPr>
            <a:r>
              <a:t/>
            </a:r>
            <a:endParaRPr sz="1800">
              <a:solidFill>
                <a:schemeClr val="dk1"/>
              </a:solidFill>
              <a:latin typeface="Arial"/>
              <a:ea typeface="Arial"/>
              <a:cs typeface="Arial"/>
              <a:sym typeface="Arial"/>
            </a:endParaRPr>
          </a:p>
          <a:p>
            <a:pPr indent="0" lvl="0" marL="0" rtl="0" algn="l">
              <a:lnSpc>
                <a:spcPct val="90000"/>
              </a:lnSpc>
              <a:spcBef>
                <a:spcPts val="1000"/>
              </a:spcBef>
              <a:spcAft>
                <a:spcPts val="0"/>
              </a:spcAft>
              <a:buClr>
                <a:srgbClr val="7F7F7F"/>
              </a:buClr>
              <a:buSzPts val="1800"/>
              <a:buNone/>
            </a:pPr>
            <a:r>
              <a:t/>
            </a:r>
            <a:endParaRPr sz="1800">
              <a:solidFill>
                <a:schemeClr val="dk1"/>
              </a:solidFill>
              <a:latin typeface="Arial"/>
              <a:ea typeface="Arial"/>
              <a:cs typeface="Arial"/>
              <a:sym typeface="Arial"/>
            </a:endParaRPr>
          </a:p>
          <a:p>
            <a:pPr indent="0" lvl="0" marL="0" rtl="0" algn="l">
              <a:lnSpc>
                <a:spcPct val="90000"/>
              </a:lnSpc>
              <a:spcBef>
                <a:spcPts val="1000"/>
              </a:spcBef>
              <a:spcAft>
                <a:spcPts val="0"/>
              </a:spcAft>
              <a:buClr>
                <a:srgbClr val="7F7F7F"/>
              </a:buClr>
              <a:buSzPts val="1800"/>
              <a:buNone/>
            </a:pPr>
            <a:r>
              <a:t/>
            </a:r>
            <a:endParaRPr sz="1800">
              <a:solidFill>
                <a:schemeClr val="dk1"/>
              </a:solidFill>
              <a:latin typeface="Arial"/>
              <a:ea typeface="Arial"/>
              <a:cs typeface="Arial"/>
              <a:sym typeface="Arial"/>
            </a:endParaRPr>
          </a:p>
          <a:p>
            <a:pPr indent="0" lvl="0" marL="0" rtl="0" algn="l">
              <a:lnSpc>
                <a:spcPct val="90000"/>
              </a:lnSpc>
              <a:spcBef>
                <a:spcPts val="1000"/>
              </a:spcBef>
              <a:spcAft>
                <a:spcPts val="0"/>
              </a:spcAft>
              <a:buClr>
                <a:schemeClr val="dk1"/>
              </a:buClr>
              <a:buSzPts val="1800"/>
              <a:buNone/>
            </a:pPr>
            <a:r>
              <a:rPr lang="en-US" sz="1800">
                <a:solidFill>
                  <a:schemeClr val="dk1"/>
                </a:solidFill>
                <a:latin typeface="Arial"/>
                <a:ea typeface="Arial"/>
                <a:cs typeface="Arial"/>
                <a:sym typeface="Arial"/>
              </a:rPr>
              <a:t>Bg.</a:t>
            </a:r>
            <a:endParaRPr sz="1800">
              <a:solidFill>
                <a:schemeClr val="dk1"/>
              </a:solidFill>
              <a:latin typeface="Arial"/>
              <a:ea typeface="Arial"/>
              <a:cs typeface="Arial"/>
              <a:sym typeface="Arial"/>
            </a:endParaRPr>
          </a:p>
        </p:txBody>
      </p:sp>
      <p:graphicFrame>
        <p:nvGraphicFramePr>
          <p:cNvPr id="495" name="Google Shape;495;p35"/>
          <p:cNvGraphicFramePr/>
          <p:nvPr/>
        </p:nvGraphicFramePr>
        <p:xfrm>
          <a:off x="838200" y="2042218"/>
          <a:ext cx="3000000" cy="3000000"/>
        </p:xfrm>
        <a:graphic>
          <a:graphicData uri="http://schemas.openxmlformats.org/drawingml/2006/table">
            <a:tbl>
              <a:tblPr bandRow="1" firstRow="1">
                <a:noFill/>
                <a:tableStyleId>{6AB0CA93-79FC-4164-80B6-C510EF78FC78}</a:tableStyleId>
              </a:tblPr>
              <a:tblGrid>
                <a:gridCol w="2709325"/>
                <a:gridCol w="2709325"/>
                <a:gridCol w="2709325"/>
              </a:tblGrid>
              <a:tr h="370850">
                <a:tc>
                  <a:txBody>
                    <a:bodyPr/>
                    <a:lstStyle/>
                    <a:p>
                      <a:pPr indent="0" lvl="0" marL="0" marR="0" rtl="0" algn="l">
                        <a:spcBef>
                          <a:spcPts val="0"/>
                        </a:spcBef>
                        <a:spcAft>
                          <a:spcPts val="0"/>
                        </a:spcAft>
                        <a:buNone/>
                      </a:pPr>
                      <a:r>
                        <a:rPr lang="en-US" sz="1800"/>
                        <a:t>- Resultative</a:t>
                      </a:r>
                      <a:endParaRPr/>
                    </a:p>
                  </a:txBody>
                  <a:tcPr marT="45725" marB="45725" marR="91450" marL="91450">
                    <a:solidFill>
                      <a:srgbClr val="F8D5DC"/>
                    </a:solidFill>
                  </a:tcPr>
                </a:tc>
                <a:tc>
                  <a:txBody>
                    <a:bodyPr/>
                    <a:lstStyle/>
                    <a:p>
                      <a:pPr indent="0" lvl="0" marL="0" marR="0" rtl="0" algn="l">
                        <a:spcBef>
                          <a:spcPts val="0"/>
                        </a:spcBef>
                        <a:spcAft>
                          <a:spcPts val="0"/>
                        </a:spcAft>
                        <a:buNone/>
                      </a:pPr>
                      <a:r>
                        <a:rPr lang="en-US" sz="1800"/>
                        <a:t> +/- Subject-oriented</a:t>
                      </a:r>
                      <a:endParaRPr/>
                    </a:p>
                  </a:txBody>
                  <a:tcPr marT="45725" marB="45725" marR="91450" marL="91450">
                    <a:solidFill>
                      <a:srgbClr val="F2ACBB"/>
                    </a:solidFill>
                  </a:tcPr>
                </a:tc>
                <a:tc>
                  <a:txBody>
                    <a:bodyPr/>
                    <a:lstStyle/>
                    <a:p>
                      <a:pPr indent="0" lvl="0" marL="0" marR="0" rtl="0" algn="l">
                        <a:spcBef>
                          <a:spcPts val="0"/>
                        </a:spcBef>
                        <a:spcAft>
                          <a:spcPts val="0"/>
                        </a:spcAft>
                        <a:buNone/>
                      </a:pPr>
                      <a:r>
                        <a:rPr lang="en-US" sz="1800"/>
                        <a:t>+ Indefinite</a:t>
                      </a:r>
                      <a:endParaRPr/>
                    </a:p>
                  </a:txBody>
                  <a:tcPr marT="45725" marB="45725" marR="91450" marL="91450"/>
                </a:tc>
              </a:tr>
            </a:tbl>
          </a:graphicData>
        </a:graphic>
      </p:graphicFrame>
      <p:pic>
        <p:nvPicPr>
          <p:cNvPr descr="A close-up of a white background&#10;&#10;Description automatically generated" id="496" name="Google Shape;496;p35"/>
          <p:cNvPicPr preferRelativeResize="0"/>
          <p:nvPr/>
        </p:nvPicPr>
        <p:blipFill rotWithShape="1">
          <a:blip r:embed="rId3">
            <a:alphaModFix/>
          </a:blip>
          <a:srcRect b="0" l="0" r="0" t="0"/>
          <a:stretch/>
        </p:blipFill>
        <p:spPr>
          <a:xfrm>
            <a:off x="1387365" y="3107010"/>
            <a:ext cx="6616700" cy="965200"/>
          </a:xfrm>
          <a:prstGeom prst="rect">
            <a:avLst/>
          </a:prstGeom>
          <a:noFill/>
          <a:ln>
            <a:noFill/>
          </a:ln>
        </p:spPr>
      </p:pic>
      <p:pic>
        <p:nvPicPr>
          <p:cNvPr descr="A close-up of a text&#10;&#10;Description automatically generated" id="497" name="Google Shape;497;p35"/>
          <p:cNvPicPr preferRelativeResize="0"/>
          <p:nvPr/>
        </p:nvPicPr>
        <p:blipFill rotWithShape="1">
          <a:blip r:embed="rId4">
            <a:alphaModFix/>
          </a:blip>
          <a:srcRect b="0" l="0" r="0" t="0"/>
          <a:stretch/>
        </p:blipFill>
        <p:spPr>
          <a:xfrm>
            <a:off x="1387365" y="4449206"/>
            <a:ext cx="7518400" cy="20447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36"/>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t/>
            </a:r>
            <a:endParaRPr/>
          </a:p>
        </p:txBody>
      </p:sp>
      <p:sp>
        <p:nvSpPr>
          <p:cNvPr id="503" name="Google Shape;503;p36"/>
          <p:cNvSpPr txBox="1"/>
          <p:nvPr>
            <p:ph idx="1" type="body"/>
          </p:nvPr>
        </p:nvSpPr>
        <p:spPr>
          <a:xfrm>
            <a:off x="838200" y="2512405"/>
            <a:ext cx="9053945" cy="35974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F7F7F"/>
              </a:buClr>
              <a:buSzPts val="2000"/>
              <a:buNone/>
            </a:pPr>
            <a:r>
              <a:t/>
            </a:r>
            <a:endParaRPr/>
          </a:p>
        </p:txBody>
      </p:sp>
      <p:graphicFrame>
        <p:nvGraphicFramePr>
          <p:cNvPr id="504" name="Google Shape;504;p36"/>
          <p:cNvGraphicFramePr/>
          <p:nvPr/>
        </p:nvGraphicFramePr>
        <p:xfrm>
          <a:off x="691304" y="1186842"/>
          <a:ext cx="3000000" cy="3000000"/>
        </p:xfrm>
        <a:graphic>
          <a:graphicData uri="http://schemas.openxmlformats.org/drawingml/2006/table">
            <a:tbl>
              <a:tblPr bandRow="1" firstCol="1" firstRow="1">
                <a:noFill/>
                <a:tableStyleId>{6AB0CA93-79FC-4164-80B6-C510EF78FC78}</a:tableStyleId>
              </a:tblPr>
              <a:tblGrid>
                <a:gridCol w="1674725"/>
                <a:gridCol w="4557100"/>
                <a:gridCol w="3115900"/>
              </a:tblGrid>
              <a:tr h="337325">
                <a:tc>
                  <a:txBody>
                    <a:bodyPr/>
                    <a:lstStyle/>
                    <a:p>
                      <a:pPr indent="0" lvl="0" marL="0" marR="0" rtl="0" algn="l">
                        <a:spcBef>
                          <a:spcPts val="0"/>
                        </a:spcBef>
                        <a:spcAft>
                          <a:spcPts val="0"/>
                        </a:spcAft>
                        <a:buNone/>
                      </a:pPr>
                      <a:r>
                        <a:rPr lang="en-US" sz="1600"/>
                        <a:t>Stage</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Value</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Paraphrase</a:t>
                      </a:r>
                      <a:endParaRPr sz="1600">
                        <a:latin typeface="Calibri"/>
                        <a:ea typeface="Calibri"/>
                        <a:cs typeface="Calibri"/>
                        <a:sym typeface="Calibri"/>
                      </a:endParaRPr>
                    </a:p>
                  </a:txBody>
                  <a:tcPr marT="8975" marB="0" marR="64550" marL="64550"/>
                </a:tc>
              </a:tr>
              <a:tr h="589825">
                <a:tc>
                  <a:txBody>
                    <a:bodyPr/>
                    <a:lstStyle/>
                    <a:p>
                      <a:pPr indent="0" lvl="0" marL="0" marR="0" rtl="0" algn="l">
                        <a:spcBef>
                          <a:spcPts val="0"/>
                        </a:spcBef>
                        <a:spcAft>
                          <a:spcPts val="0"/>
                        </a:spcAft>
                        <a:buNone/>
                      </a:pPr>
                      <a:r>
                        <a:rPr lang="en-US" sz="1600"/>
                        <a:t>Stage 0</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Copular ascriptive construction with an adjective</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Subject X has a property Y</a:t>
                      </a:r>
                      <a:endParaRPr sz="1600">
                        <a:latin typeface="Calibri"/>
                        <a:ea typeface="Calibri"/>
                        <a:cs typeface="Calibri"/>
                        <a:sym typeface="Calibri"/>
                      </a:endParaRPr>
                    </a:p>
                  </a:txBody>
                  <a:tcPr marT="8975" marB="0" marR="64550" marL="64550"/>
                </a:tc>
              </a:tr>
              <a:tr h="673650">
                <a:tc>
                  <a:txBody>
                    <a:bodyPr/>
                    <a:lstStyle/>
                    <a:p>
                      <a:pPr indent="0" lvl="0" marL="0" marR="0" rtl="0" algn="l">
                        <a:spcBef>
                          <a:spcPts val="0"/>
                        </a:spcBef>
                        <a:spcAft>
                          <a:spcPts val="0"/>
                        </a:spcAft>
                        <a:buNone/>
                      </a:pPr>
                      <a:r>
                        <a:rPr lang="en-US" sz="1600"/>
                        <a:t>Stage 1</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Stative (Copular ascriptive construction with a participle)</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Subject X has a verbal property Y</a:t>
                      </a:r>
                      <a:endParaRPr sz="1600">
                        <a:latin typeface="Calibri"/>
                        <a:ea typeface="Calibri"/>
                        <a:cs typeface="Calibri"/>
                        <a:sym typeface="Calibri"/>
                      </a:endParaRPr>
                    </a:p>
                  </a:txBody>
                  <a:tcPr marT="8975" marB="0" marR="64550" marL="64550"/>
                </a:tc>
              </a:tr>
              <a:tr h="337325">
                <a:tc>
                  <a:txBody>
                    <a:bodyPr/>
                    <a:lstStyle/>
                    <a:p>
                      <a:pPr indent="0" lvl="0" marL="0" marR="0" rtl="0" algn="l">
                        <a:spcBef>
                          <a:spcPts val="0"/>
                        </a:spcBef>
                        <a:spcAft>
                          <a:spcPts val="0"/>
                        </a:spcAft>
                        <a:buNone/>
                      </a:pPr>
                      <a:r>
                        <a:rPr lang="en-US" sz="1600"/>
                        <a:t>Stage 2</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Subject-oriented resultative</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Subject X is having-done-Y</a:t>
                      </a:r>
                      <a:endParaRPr sz="1600">
                        <a:latin typeface="Calibri"/>
                        <a:ea typeface="Calibri"/>
                        <a:cs typeface="Calibri"/>
                        <a:sym typeface="Calibri"/>
                      </a:endParaRPr>
                    </a:p>
                  </a:txBody>
                  <a:tcPr marT="8975" marB="0" marR="64550" marL="64550"/>
                </a:tc>
              </a:tr>
            </a:tbl>
          </a:graphicData>
        </a:graphic>
      </p:graphicFrame>
      <p:graphicFrame>
        <p:nvGraphicFramePr>
          <p:cNvPr id="505" name="Google Shape;505;p36"/>
          <p:cNvGraphicFramePr/>
          <p:nvPr/>
        </p:nvGraphicFramePr>
        <p:xfrm>
          <a:off x="691303" y="3158950"/>
          <a:ext cx="3000000" cy="3000000"/>
        </p:xfrm>
        <a:graphic>
          <a:graphicData uri="http://schemas.openxmlformats.org/drawingml/2006/table">
            <a:tbl>
              <a:tblPr bandRow="1" firstCol="1" firstRow="1">
                <a:noFill/>
                <a:tableStyleId>{6AB0CA93-79FC-4164-80B6-C510EF78FC78}</a:tableStyleId>
              </a:tblPr>
              <a:tblGrid>
                <a:gridCol w="1680825"/>
                <a:gridCol w="1392925"/>
                <a:gridCol w="1536875"/>
              </a:tblGrid>
              <a:tr h="185500">
                <a:tc>
                  <a:txBody>
                    <a:bodyPr/>
                    <a:lstStyle/>
                    <a:p>
                      <a:pPr indent="0" lvl="0" marL="0" marR="0" rtl="0" algn="l">
                        <a:spcBef>
                          <a:spcPts val="0"/>
                        </a:spcBef>
                        <a:spcAft>
                          <a:spcPts val="0"/>
                        </a:spcAft>
                        <a:buNone/>
                      </a:pPr>
                      <a:r>
                        <a:rPr lang="en-US" sz="1200"/>
                        <a:t>Stage</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Value</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Paraphrase</a:t>
                      </a:r>
                      <a:endParaRPr sz="1200">
                        <a:latin typeface="Times New Roman"/>
                        <a:ea typeface="Times New Roman"/>
                        <a:cs typeface="Times New Roman"/>
                        <a:sym typeface="Times New Roman"/>
                      </a:endParaRPr>
                    </a:p>
                  </a:txBody>
                  <a:tcPr marT="8225" marB="0" marR="59275" marL="59275"/>
                </a:tc>
              </a:tr>
              <a:tr h="370450">
                <a:tc>
                  <a:txBody>
                    <a:bodyPr/>
                    <a:lstStyle/>
                    <a:p>
                      <a:pPr indent="0" lvl="0" marL="0" marR="0" rtl="0" algn="l">
                        <a:spcBef>
                          <a:spcPts val="0"/>
                        </a:spcBef>
                        <a:spcAft>
                          <a:spcPts val="0"/>
                        </a:spcAft>
                        <a:buNone/>
                      </a:pPr>
                      <a:r>
                        <a:rPr lang="en-US" sz="1200"/>
                        <a:t>Stage 3A</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Possessive resultative</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X is having-done-Y-to-Z/X</a:t>
                      </a:r>
                      <a:endParaRPr sz="1200">
                        <a:latin typeface="Times New Roman"/>
                        <a:ea typeface="Times New Roman"/>
                        <a:cs typeface="Times New Roman"/>
                        <a:sym typeface="Times New Roman"/>
                      </a:endParaRPr>
                    </a:p>
                  </a:txBody>
                  <a:tcPr marT="8225" marB="0" marR="59275" marL="59275"/>
                </a:tc>
              </a:tr>
              <a:tr h="370450">
                <a:tc>
                  <a:txBody>
                    <a:bodyPr/>
                    <a:lstStyle/>
                    <a:p>
                      <a:pPr indent="0" lvl="0" marL="0" marR="0" rtl="0" algn="l">
                        <a:spcBef>
                          <a:spcPts val="0"/>
                        </a:spcBef>
                        <a:spcAft>
                          <a:spcPts val="0"/>
                        </a:spcAft>
                        <a:buNone/>
                      </a:pPr>
                      <a:r>
                        <a:rPr lang="en-US" sz="1200"/>
                        <a:t>Stage 4A[I]</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Transitive resultative</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X is having-done-Y-to-Z</a:t>
                      </a:r>
                      <a:endParaRPr sz="1200">
                        <a:latin typeface="Times New Roman"/>
                        <a:ea typeface="Times New Roman"/>
                        <a:cs typeface="Times New Roman"/>
                        <a:sym typeface="Times New Roman"/>
                      </a:endParaRPr>
                    </a:p>
                  </a:txBody>
                  <a:tcPr marT="8225" marB="0" marR="59275" marL="59275"/>
                </a:tc>
              </a:tr>
              <a:tr h="740900">
                <a:tc>
                  <a:txBody>
                    <a:bodyPr/>
                    <a:lstStyle/>
                    <a:p>
                      <a:pPr indent="0" lvl="0" marL="0" marR="0" rtl="0" algn="l">
                        <a:spcBef>
                          <a:spcPts val="0"/>
                        </a:spcBef>
                        <a:spcAft>
                          <a:spcPts val="0"/>
                        </a:spcAft>
                        <a:buNone/>
                      </a:pPr>
                      <a:r>
                        <a:rPr lang="en-US" sz="1200"/>
                        <a:t>Stage 4A[II]</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Current relevance</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X has done Y (to Z)</a:t>
                      </a:r>
                      <a:endParaRPr sz="1200">
                        <a:latin typeface="Times New Roman"/>
                        <a:ea typeface="Times New Roman"/>
                        <a:cs typeface="Times New Roman"/>
                        <a:sym typeface="Times New Roman"/>
                      </a:endParaRPr>
                    </a:p>
                  </a:txBody>
                  <a:tcPr marT="8225" marB="0" marR="59275" marL="59275"/>
                </a:tc>
              </a:tr>
              <a:tr h="555950">
                <a:tc>
                  <a:txBody>
                    <a:bodyPr/>
                    <a:lstStyle/>
                    <a:p>
                      <a:pPr indent="0" lvl="0" marL="0" marR="0" rtl="0" algn="l">
                        <a:spcBef>
                          <a:spcPts val="0"/>
                        </a:spcBef>
                        <a:spcAft>
                          <a:spcPts val="0"/>
                        </a:spcAft>
                        <a:buNone/>
                      </a:pPr>
                      <a:r>
                        <a:rPr lang="en-US" sz="1200"/>
                        <a:t>Stage 5A</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Inferential</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X apparently is-having-done-Y (to Z)</a:t>
                      </a:r>
                      <a:endParaRPr sz="1200">
                        <a:latin typeface="Times New Roman"/>
                        <a:ea typeface="Times New Roman"/>
                        <a:cs typeface="Times New Roman"/>
                        <a:sym typeface="Times New Roman"/>
                      </a:endParaRPr>
                    </a:p>
                  </a:txBody>
                  <a:tcPr marT="8225" marB="0" marR="59275" marL="59275"/>
                </a:tc>
              </a:tr>
              <a:tr h="370450">
                <a:tc>
                  <a:txBody>
                    <a:bodyPr/>
                    <a:lstStyle/>
                    <a:p>
                      <a:pPr indent="0" lvl="0" marL="0" marR="0" rtl="0" algn="l">
                        <a:spcBef>
                          <a:spcPts val="0"/>
                        </a:spcBef>
                        <a:spcAft>
                          <a:spcPts val="0"/>
                        </a:spcAft>
                        <a:buNone/>
                      </a:pPr>
                      <a:r>
                        <a:rPr lang="en-US" sz="1200"/>
                        <a:t>Stage 6A</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Reportive</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X reportedly has done Y (to Z)</a:t>
                      </a:r>
                      <a:endParaRPr sz="1200">
                        <a:latin typeface="Times New Roman"/>
                        <a:ea typeface="Times New Roman"/>
                        <a:cs typeface="Times New Roman"/>
                        <a:sym typeface="Times New Roman"/>
                      </a:endParaRPr>
                    </a:p>
                  </a:txBody>
                  <a:tcPr marT="8225" marB="0" marR="59275" marL="59275"/>
                </a:tc>
              </a:tr>
              <a:tr h="555950">
                <a:tc>
                  <a:txBody>
                    <a:bodyPr/>
                    <a:lstStyle/>
                    <a:p>
                      <a:pPr indent="0" lvl="0" marL="0" marR="0" rtl="0" algn="l">
                        <a:spcBef>
                          <a:spcPts val="0"/>
                        </a:spcBef>
                        <a:spcAft>
                          <a:spcPts val="0"/>
                        </a:spcAft>
                        <a:buNone/>
                      </a:pPr>
                      <a:r>
                        <a:rPr lang="en-US" sz="1200"/>
                        <a:t>Stage 7A</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Narrative</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X has done Y (to Z) [non-firsthand]</a:t>
                      </a:r>
                      <a:endParaRPr sz="1200">
                        <a:latin typeface="Times New Roman"/>
                        <a:ea typeface="Times New Roman"/>
                        <a:cs typeface="Times New Roman"/>
                        <a:sym typeface="Times New Roman"/>
                      </a:endParaRPr>
                    </a:p>
                  </a:txBody>
                  <a:tcPr marT="8225" marB="0" marR="59275" marL="59275"/>
                </a:tc>
              </a:tr>
            </a:tbl>
          </a:graphicData>
        </a:graphic>
      </p:graphicFrame>
      <p:graphicFrame>
        <p:nvGraphicFramePr>
          <p:cNvPr id="506" name="Google Shape;506;p36"/>
          <p:cNvGraphicFramePr/>
          <p:nvPr/>
        </p:nvGraphicFramePr>
        <p:xfrm>
          <a:off x="5301941" y="3124973"/>
          <a:ext cx="3000000" cy="3000000"/>
        </p:xfrm>
        <a:graphic>
          <a:graphicData uri="http://schemas.openxmlformats.org/drawingml/2006/table">
            <a:tbl>
              <a:tblPr bandRow="1" firstCol="1" firstRow="1">
                <a:noFill/>
                <a:tableStyleId>{6AB0CA93-79FC-4164-80B6-C510EF78FC78}</a:tableStyleId>
              </a:tblPr>
              <a:tblGrid>
                <a:gridCol w="1579025"/>
                <a:gridCol w="1579025"/>
                <a:gridCol w="1579025"/>
              </a:tblGrid>
              <a:tr h="214625">
                <a:tc>
                  <a:txBody>
                    <a:bodyPr/>
                    <a:lstStyle/>
                    <a:p>
                      <a:pPr indent="0" lvl="0" marL="0" marR="0" rtl="0" algn="l">
                        <a:spcBef>
                          <a:spcPts val="0"/>
                        </a:spcBef>
                        <a:spcAft>
                          <a:spcPts val="0"/>
                        </a:spcAft>
                        <a:buNone/>
                      </a:pPr>
                      <a:r>
                        <a:rPr lang="en-US" sz="1200"/>
                        <a:t>Stage</a:t>
                      </a:r>
                      <a:endParaRPr sz="1200">
                        <a:latin typeface="Times New Roman"/>
                        <a:ea typeface="Times New Roman"/>
                        <a:cs typeface="Times New Roman"/>
                        <a:sym typeface="Times New Roman"/>
                      </a:endParaRPr>
                    </a:p>
                  </a:txBody>
                  <a:tcPr marT="9525" marB="0" marR="68575" marL="68575"/>
                </a:tc>
                <a:tc>
                  <a:txBody>
                    <a:bodyPr/>
                    <a:lstStyle/>
                    <a:p>
                      <a:pPr indent="0" lvl="0" marL="0" marR="0" rtl="0" algn="l">
                        <a:spcBef>
                          <a:spcPts val="0"/>
                        </a:spcBef>
                        <a:spcAft>
                          <a:spcPts val="0"/>
                        </a:spcAft>
                        <a:buNone/>
                      </a:pPr>
                      <a:r>
                        <a:rPr lang="en-US" sz="1200"/>
                        <a:t>Value</a:t>
                      </a:r>
                      <a:endParaRPr sz="1200">
                        <a:latin typeface="Times New Roman"/>
                        <a:ea typeface="Times New Roman"/>
                        <a:cs typeface="Times New Roman"/>
                        <a:sym typeface="Times New Roman"/>
                      </a:endParaRPr>
                    </a:p>
                  </a:txBody>
                  <a:tcPr marT="9525" marB="0" marR="68575" marL="68575"/>
                </a:tc>
                <a:tc>
                  <a:txBody>
                    <a:bodyPr/>
                    <a:lstStyle/>
                    <a:p>
                      <a:pPr indent="0" lvl="0" marL="0" marR="0" rtl="0" algn="l">
                        <a:spcBef>
                          <a:spcPts val="0"/>
                        </a:spcBef>
                        <a:spcAft>
                          <a:spcPts val="0"/>
                        </a:spcAft>
                        <a:buNone/>
                      </a:pPr>
                      <a:r>
                        <a:rPr lang="en-US" sz="1200"/>
                        <a:t>Paraphrase</a:t>
                      </a:r>
                      <a:endParaRPr sz="1200">
                        <a:latin typeface="Times New Roman"/>
                        <a:ea typeface="Times New Roman"/>
                        <a:cs typeface="Times New Roman"/>
                        <a:sym typeface="Times New Roman"/>
                      </a:endParaRPr>
                    </a:p>
                  </a:txBody>
                  <a:tcPr marT="9525" marB="0" marR="68575" marL="68575"/>
                </a:tc>
              </a:tr>
              <a:tr h="428625">
                <a:tc>
                  <a:txBody>
                    <a:bodyPr/>
                    <a:lstStyle/>
                    <a:p>
                      <a:pPr indent="0" lvl="0" marL="0" marR="0" rtl="0" algn="l">
                        <a:spcBef>
                          <a:spcPts val="0"/>
                        </a:spcBef>
                        <a:spcAft>
                          <a:spcPts val="0"/>
                        </a:spcAft>
                        <a:buNone/>
                      </a:pPr>
                      <a:r>
                        <a:rPr lang="en-US" sz="1200"/>
                        <a:t>Stage 3B</a:t>
                      </a:r>
                      <a:endParaRPr sz="1200">
                        <a:latin typeface="Times New Roman"/>
                        <a:ea typeface="Times New Roman"/>
                        <a:cs typeface="Times New Roman"/>
                        <a:sym typeface="Times New Roman"/>
                      </a:endParaRPr>
                    </a:p>
                  </a:txBody>
                  <a:tcPr marT="9525" marB="0" marR="68575" marL="68575"/>
                </a:tc>
                <a:tc>
                  <a:txBody>
                    <a:bodyPr/>
                    <a:lstStyle/>
                    <a:p>
                      <a:pPr indent="0" lvl="0" marL="0" marR="0" rtl="0" algn="l">
                        <a:spcBef>
                          <a:spcPts val="0"/>
                        </a:spcBef>
                        <a:spcAft>
                          <a:spcPts val="0"/>
                        </a:spcAft>
                        <a:buNone/>
                      </a:pPr>
                      <a:r>
                        <a:rPr lang="en-US" sz="1200"/>
                        <a:t>Experiential</a:t>
                      </a:r>
                      <a:endParaRPr sz="1200">
                        <a:latin typeface="Times New Roman"/>
                        <a:ea typeface="Times New Roman"/>
                        <a:cs typeface="Times New Roman"/>
                        <a:sym typeface="Times New Roman"/>
                      </a:endParaRPr>
                    </a:p>
                  </a:txBody>
                  <a:tcPr marT="9525" marB="0" marR="68575" marL="68575"/>
                </a:tc>
                <a:tc>
                  <a:txBody>
                    <a:bodyPr/>
                    <a:lstStyle/>
                    <a:p>
                      <a:pPr indent="0" lvl="0" marL="0" marR="0" rtl="0" algn="l">
                        <a:spcBef>
                          <a:spcPts val="0"/>
                        </a:spcBef>
                        <a:spcAft>
                          <a:spcPts val="0"/>
                        </a:spcAft>
                        <a:buNone/>
                      </a:pPr>
                      <a:r>
                        <a:rPr lang="en-US" sz="1200"/>
                        <a:t>X has experience of Y</a:t>
                      </a:r>
                      <a:endParaRPr sz="1200">
                        <a:latin typeface="Times New Roman"/>
                        <a:ea typeface="Times New Roman"/>
                        <a:cs typeface="Times New Roman"/>
                        <a:sym typeface="Times New Roman"/>
                      </a:endParaRPr>
                    </a:p>
                  </a:txBody>
                  <a:tcPr marT="9525" marB="0" marR="68575" marL="68575"/>
                </a:tc>
              </a:tr>
              <a:tr h="428625">
                <a:tc>
                  <a:txBody>
                    <a:bodyPr/>
                    <a:lstStyle/>
                    <a:p>
                      <a:pPr indent="0" lvl="0" marL="0" marR="0" rtl="0" algn="l">
                        <a:spcBef>
                          <a:spcPts val="0"/>
                        </a:spcBef>
                        <a:spcAft>
                          <a:spcPts val="0"/>
                        </a:spcAft>
                        <a:buNone/>
                      </a:pPr>
                      <a:r>
                        <a:rPr lang="en-US" sz="1200"/>
                        <a:t>Stage 4B[I]</a:t>
                      </a:r>
                      <a:endParaRPr sz="1200">
                        <a:latin typeface="Times New Roman"/>
                        <a:ea typeface="Times New Roman"/>
                        <a:cs typeface="Times New Roman"/>
                        <a:sym typeface="Times New Roman"/>
                      </a:endParaRPr>
                    </a:p>
                  </a:txBody>
                  <a:tcPr marT="9525" marB="0" marR="68575" marL="68575"/>
                </a:tc>
                <a:tc>
                  <a:txBody>
                    <a:bodyPr/>
                    <a:lstStyle/>
                    <a:p>
                      <a:pPr indent="0" lvl="0" marL="0" marR="0" rtl="0" algn="l">
                        <a:spcBef>
                          <a:spcPts val="0"/>
                        </a:spcBef>
                        <a:spcAft>
                          <a:spcPts val="0"/>
                        </a:spcAft>
                        <a:buNone/>
                      </a:pPr>
                      <a:r>
                        <a:rPr lang="en-US" sz="1200"/>
                        <a:t>Cumulative</a:t>
                      </a:r>
                      <a:endParaRPr sz="1200"/>
                    </a:p>
                    <a:p>
                      <a:pPr indent="0" lvl="0" marL="0" marR="0" rtl="0" algn="l">
                        <a:spcBef>
                          <a:spcPts val="0"/>
                        </a:spcBef>
                        <a:spcAft>
                          <a:spcPts val="0"/>
                        </a:spcAft>
                        <a:buNone/>
                      </a:pPr>
                      <a:r>
                        <a:rPr lang="en-US" sz="1200"/>
                        <a:t> </a:t>
                      </a:r>
                      <a:endParaRPr sz="1200">
                        <a:latin typeface="Times New Roman"/>
                        <a:ea typeface="Times New Roman"/>
                        <a:cs typeface="Times New Roman"/>
                        <a:sym typeface="Times New Roman"/>
                      </a:endParaRPr>
                    </a:p>
                  </a:txBody>
                  <a:tcPr marT="9525" marB="0" marR="68575" marL="68575"/>
                </a:tc>
                <a:tc>
                  <a:txBody>
                    <a:bodyPr/>
                    <a:lstStyle/>
                    <a:p>
                      <a:pPr indent="0" lvl="0" marL="0" marR="0" rtl="0" algn="l">
                        <a:spcBef>
                          <a:spcPts val="0"/>
                        </a:spcBef>
                        <a:spcAft>
                          <a:spcPts val="0"/>
                        </a:spcAft>
                        <a:buNone/>
                      </a:pPr>
                      <a:r>
                        <a:rPr lang="en-US" sz="1200"/>
                        <a:t>X has repeated experience of Y</a:t>
                      </a:r>
                      <a:endParaRPr sz="1200">
                        <a:latin typeface="Times New Roman"/>
                        <a:ea typeface="Times New Roman"/>
                        <a:cs typeface="Times New Roman"/>
                        <a:sym typeface="Times New Roman"/>
                      </a:endParaRPr>
                    </a:p>
                  </a:txBody>
                  <a:tcPr marT="9525" marB="0" marR="68575" marL="68575"/>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37"/>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Stage 4B(I): Cumulatives </a:t>
            </a:r>
            <a:endParaRPr/>
          </a:p>
        </p:txBody>
      </p:sp>
      <p:sp>
        <p:nvSpPr>
          <p:cNvPr id="512" name="Google Shape;512;p37"/>
          <p:cNvSpPr txBox="1"/>
          <p:nvPr>
            <p:ph idx="1" type="body"/>
          </p:nvPr>
        </p:nvSpPr>
        <p:spPr>
          <a:xfrm>
            <a:off x="838200" y="2512405"/>
            <a:ext cx="9053945" cy="3597450"/>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dk1"/>
              </a:buClr>
              <a:buSzPts val="1800"/>
              <a:buFont typeface="Arial"/>
              <a:buChar char="•"/>
            </a:pPr>
            <a:r>
              <a:rPr lang="en-US" sz="1800">
                <a:solidFill>
                  <a:schemeClr val="dk1"/>
                </a:solidFill>
              </a:rPr>
              <a:t>EXP 🡪 CUML: multiple occurences of the past event</a:t>
            </a:r>
            <a:endParaRPr/>
          </a:p>
          <a:p>
            <a:pPr indent="0" lvl="0" marL="0" rtl="0" algn="l">
              <a:lnSpc>
                <a:spcPct val="90000"/>
              </a:lnSpc>
              <a:spcBef>
                <a:spcPts val="1000"/>
              </a:spcBef>
              <a:spcAft>
                <a:spcPts val="0"/>
              </a:spcAft>
              <a:buClr>
                <a:srgbClr val="7F7F7F"/>
              </a:buClr>
              <a:buSzPts val="1800"/>
              <a:buNone/>
            </a:pPr>
            <a:r>
              <a:t/>
            </a:r>
            <a:endParaRPr sz="1800">
              <a:solidFill>
                <a:schemeClr val="dk1"/>
              </a:solidFill>
            </a:endParaRPr>
          </a:p>
          <a:p>
            <a:pPr indent="-285750" lvl="0" marL="285750" rtl="0" algn="l">
              <a:lnSpc>
                <a:spcPct val="90000"/>
              </a:lnSpc>
              <a:spcBef>
                <a:spcPts val="1000"/>
              </a:spcBef>
              <a:spcAft>
                <a:spcPts val="0"/>
              </a:spcAft>
              <a:buClr>
                <a:schemeClr val="dk1"/>
              </a:buClr>
              <a:buSzPts val="1800"/>
              <a:buFont typeface="Arial"/>
              <a:buChar char="•"/>
            </a:pPr>
            <a:r>
              <a:rPr lang="en-US" sz="1800">
                <a:solidFill>
                  <a:schemeClr val="dk1"/>
                </a:solidFill>
              </a:rPr>
              <a:t>Lt.</a:t>
            </a:r>
            <a:endParaRPr/>
          </a:p>
          <a:p>
            <a:pPr indent="-171450" lvl="0" marL="285750" rtl="0" algn="l">
              <a:lnSpc>
                <a:spcPct val="90000"/>
              </a:lnSpc>
              <a:spcBef>
                <a:spcPts val="1000"/>
              </a:spcBef>
              <a:spcAft>
                <a:spcPts val="0"/>
              </a:spcAft>
              <a:buClr>
                <a:srgbClr val="7F7F7F"/>
              </a:buClr>
              <a:buSzPts val="1800"/>
              <a:buFont typeface="Arial"/>
              <a:buNone/>
            </a:pPr>
            <a:r>
              <a:t/>
            </a:r>
            <a:endParaRPr sz="1800">
              <a:solidFill>
                <a:schemeClr val="dk1"/>
              </a:solidFill>
            </a:endParaRPr>
          </a:p>
          <a:p>
            <a:pPr indent="-171450" lvl="0" marL="285750" rtl="0" algn="l">
              <a:lnSpc>
                <a:spcPct val="90000"/>
              </a:lnSpc>
              <a:spcBef>
                <a:spcPts val="1000"/>
              </a:spcBef>
              <a:spcAft>
                <a:spcPts val="0"/>
              </a:spcAft>
              <a:buClr>
                <a:srgbClr val="7F7F7F"/>
              </a:buClr>
              <a:buSzPts val="1800"/>
              <a:buFont typeface="Arial"/>
              <a:buNone/>
            </a:pPr>
            <a:r>
              <a:t/>
            </a:r>
            <a:endParaRPr sz="1800">
              <a:solidFill>
                <a:schemeClr val="dk1"/>
              </a:solidFill>
            </a:endParaRPr>
          </a:p>
          <a:p>
            <a:pPr indent="-171450" lvl="0" marL="285750" rtl="0" algn="l">
              <a:lnSpc>
                <a:spcPct val="90000"/>
              </a:lnSpc>
              <a:spcBef>
                <a:spcPts val="1000"/>
              </a:spcBef>
              <a:spcAft>
                <a:spcPts val="0"/>
              </a:spcAft>
              <a:buClr>
                <a:srgbClr val="7F7F7F"/>
              </a:buClr>
              <a:buSzPts val="1800"/>
              <a:buFont typeface="Arial"/>
              <a:buNone/>
            </a:pPr>
            <a:r>
              <a:t/>
            </a:r>
            <a:endParaRPr sz="1800">
              <a:solidFill>
                <a:schemeClr val="dk1"/>
              </a:solidFill>
            </a:endParaRPr>
          </a:p>
          <a:p>
            <a:pPr indent="-285750" lvl="0" marL="285750" rtl="0" algn="l">
              <a:lnSpc>
                <a:spcPct val="90000"/>
              </a:lnSpc>
              <a:spcBef>
                <a:spcPts val="1000"/>
              </a:spcBef>
              <a:spcAft>
                <a:spcPts val="0"/>
              </a:spcAft>
              <a:buClr>
                <a:schemeClr val="dk1"/>
              </a:buClr>
              <a:buSzPts val="1800"/>
              <a:buFont typeface="Arial"/>
              <a:buChar char="•"/>
            </a:pPr>
            <a:r>
              <a:rPr lang="en-US" sz="1800">
                <a:solidFill>
                  <a:schemeClr val="dk1"/>
                </a:solidFill>
              </a:rPr>
              <a:t>Bg.</a:t>
            </a:r>
            <a:endParaRPr/>
          </a:p>
          <a:p>
            <a:pPr indent="-171450" lvl="0" marL="285750" rtl="0" algn="l">
              <a:lnSpc>
                <a:spcPct val="90000"/>
              </a:lnSpc>
              <a:spcBef>
                <a:spcPts val="1000"/>
              </a:spcBef>
              <a:spcAft>
                <a:spcPts val="0"/>
              </a:spcAft>
              <a:buClr>
                <a:srgbClr val="7F7F7F"/>
              </a:buClr>
              <a:buSzPts val="1800"/>
              <a:buFont typeface="Arial"/>
              <a:buNone/>
            </a:pPr>
            <a:r>
              <a:t/>
            </a:r>
            <a:endParaRPr sz="1800">
              <a:solidFill>
                <a:schemeClr val="dk1"/>
              </a:solidFill>
            </a:endParaRPr>
          </a:p>
          <a:p>
            <a:pPr indent="-171450" lvl="0" marL="285750" rtl="0" algn="l">
              <a:lnSpc>
                <a:spcPct val="90000"/>
              </a:lnSpc>
              <a:spcBef>
                <a:spcPts val="1000"/>
              </a:spcBef>
              <a:spcAft>
                <a:spcPts val="0"/>
              </a:spcAft>
              <a:buClr>
                <a:srgbClr val="7F7F7F"/>
              </a:buClr>
              <a:buSzPts val="1800"/>
              <a:buFont typeface="Arial"/>
              <a:buNone/>
            </a:pPr>
            <a:r>
              <a:t/>
            </a:r>
            <a:endParaRPr sz="1800">
              <a:solidFill>
                <a:schemeClr val="dk1"/>
              </a:solidFill>
            </a:endParaRPr>
          </a:p>
          <a:p>
            <a:pPr indent="0" lvl="0" marL="0" rtl="0" algn="l">
              <a:lnSpc>
                <a:spcPct val="90000"/>
              </a:lnSpc>
              <a:spcBef>
                <a:spcPts val="1000"/>
              </a:spcBef>
              <a:spcAft>
                <a:spcPts val="0"/>
              </a:spcAft>
              <a:buClr>
                <a:srgbClr val="7F7F7F"/>
              </a:buClr>
              <a:buSzPts val="1800"/>
              <a:buNone/>
            </a:pPr>
            <a:r>
              <a:t/>
            </a:r>
            <a:endParaRPr sz="1800">
              <a:solidFill>
                <a:schemeClr val="dk1"/>
              </a:solidFill>
            </a:endParaRPr>
          </a:p>
        </p:txBody>
      </p:sp>
      <p:graphicFrame>
        <p:nvGraphicFramePr>
          <p:cNvPr id="513" name="Google Shape;513;p37"/>
          <p:cNvGraphicFramePr/>
          <p:nvPr/>
        </p:nvGraphicFramePr>
        <p:xfrm>
          <a:off x="978193" y="2042218"/>
          <a:ext cx="3000000" cy="3000000"/>
        </p:xfrm>
        <a:graphic>
          <a:graphicData uri="http://schemas.openxmlformats.org/drawingml/2006/table">
            <a:tbl>
              <a:tblPr bandRow="1" firstRow="1">
                <a:noFill/>
                <a:tableStyleId>{6AB0CA93-79FC-4164-80B6-C510EF78FC78}</a:tableStyleId>
              </a:tblPr>
              <a:tblGrid>
                <a:gridCol w="2709325"/>
                <a:gridCol w="2709325"/>
                <a:gridCol w="2709325"/>
              </a:tblGrid>
              <a:tr h="370850">
                <a:tc>
                  <a:txBody>
                    <a:bodyPr/>
                    <a:lstStyle/>
                    <a:p>
                      <a:pPr indent="0" lvl="0" marL="0" marR="0" rtl="0" algn="l">
                        <a:spcBef>
                          <a:spcPts val="0"/>
                        </a:spcBef>
                        <a:spcAft>
                          <a:spcPts val="0"/>
                        </a:spcAft>
                        <a:buNone/>
                      </a:pPr>
                      <a:r>
                        <a:rPr lang="en-US" sz="1800"/>
                        <a:t>- Resultative</a:t>
                      </a:r>
                      <a:endParaRPr/>
                    </a:p>
                  </a:txBody>
                  <a:tcPr marT="45725" marB="45725" marR="91450" marL="91450">
                    <a:solidFill>
                      <a:srgbClr val="F8D5DC"/>
                    </a:solidFill>
                  </a:tcPr>
                </a:tc>
                <a:tc>
                  <a:txBody>
                    <a:bodyPr/>
                    <a:lstStyle/>
                    <a:p>
                      <a:pPr indent="0" lvl="0" marL="0" marR="0" rtl="0" algn="l">
                        <a:spcBef>
                          <a:spcPts val="0"/>
                        </a:spcBef>
                        <a:spcAft>
                          <a:spcPts val="0"/>
                        </a:spcAft>
                        <a:buNone/>
                      </a:pPr>
                      <a:r>
                        <a:rPr lang="en-US" sz="1800"/>
                        <a:t> +/- Subject-oriented</a:t>
                      </a:r>
                      <a:endParaRPr/>
                    </a:p>
                  </a:txBody>
                  <a:tcPr marT="45725" marB="45725" marR="91450" marL="91450">
                    <a:solidFill>
                      <a:srgbClr val="F2ACBB"/>
                    </a:solidFill>
                  </a:tcPr>
                </a:tc>
                <a:tc>
                  <a:txBody>
                    <a:bodyPr/>
                    <a:lstStyle/>
                    <a:p>
                      <a:pPr indent="0" lvl="0" marL="0" marR="0" rtl="0" algn="l">
                        <a:spcBef>
                          <a:spcPts val="0"/>
                        </a:spcBef>
                        <a:spcAft>
                          <a:spcPts val="0"/>
                        </a:spcAft>
                        <a:buNone/>
                      </a:pPr>
                      <a:r>
                        <a:rPr lang="en-US" sz="1800"/>
                        <a:t>+ Indefinite</a:t>
                      </a:r>
                      <a:endParaRPr/>
                    </a:p>
                  </a:txBody>
                  <a:tcPr marT="45725" marB="45725" marR="91450" marL="91450"/>
                </a:tc>
              </a:tr>
            </a:tbl>
          </a:graphicData>
        </a:graphic>
      </p:graphicFrame>
      <p:pic>
        <p:nvPicPr>
          <p:cNvPr descr="A close-up of a text&#10;&#10;Description automatically generated" id="514" name="Google Shape;514;p37"/>
          <p:cNvPicPr preferRelativeResize="0"/>
          <p:nvPr/>
        </p:nvPicPr>
        <p:blipFill rotWithShape="1">
          <a:blip r:embed="rId3">
            <a:alphaModFix/>
          </a:blip>
          <a:srcRect b="0" l="0" r="0" t="0"/>
          <a:stretch/>
        </p:blipFill>
        <p:spPr>
          <a:xfrm>
            <a:off x="1697632" y="2996808"/>
            <a:ext cx="7772400" cy="1499356"/>
          </a:xfrm>
          <a:prstGeom prst="rect">
            <a:avLst/>
          </a:prstGeom>
          <a:noFill/>
          <a:ln>
            <a:noFill/>
          </a:ln>
        </p:spPr>
      </p:pic>
      <p:pic>
        <p:nvPicPr>
          <p:cNvPr descr="A close-up of a text&#10;&#10;Description automatically generated" id="515" name="Google Shape;515;p37"/>
          <p:cNvPicPr preferRelativeResize="0"/>
          <p:nvPr/>
        </p:nvPicPr>
        <p:blipFill rotWithShape="1">
          <a:blip r:embed="rId4">
            <a:alphaModFix/>
          </a:blip>
          <a:srcRect b="0" l="0" r="0" t="0"/>
          <a:stretch/>
        </p:blipFill>
        <p:spPr>
          <a:xfrm>
            <a:off x="1697632" y="4588655"/>
            <a:ext cx="7652444" cy="171989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38"/>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Stage 4B(I): Cumulatives </a:t>
            </a:r>
            <a:endParaRPr/>
          </a:p>
        </p:txBody>
      </p:sp>
      <p:sp>
        <p:nvSpPr>
          <p:cNvPr id="521" name="Google Shape;521;p38"/>
          <p:cNvSpPr txBox="1"/>
          <p:nvPr>
            <p:ph idx="1" type="body"/>
          </p:nvPr>
        </p:nvSpPr>
        <p:spPr>
          <a:xfrm>
            <a:off x="838200" y="2512405"/>
            <a:ext cx="9053945" cy="3597450"/>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dk1"/>
              </a:buClr>
              <a:buSzPts val="1800"/>
              <a:buFont typeface="Arial"/>
              <a:buChar char="•"/>
            </a:pPr>
            <a:r>
              <a:rPr lang="en-US" sz="1800">
                <a:solidFill>
                  <a:schemeClr val="dk1"/>
                </a:solidFill>
              </a:rPr>
              <a:t>EXP 🡪 CUML: multiple occurences of the past event</a:t>
            </a:r>
            <a:endParaRPr/>
          </a:p>
          <a:p>
            <a:pPr indent="-285750" lvl="0" marL="285750" rtl="0" algn="l">
              <a:lnSpc>
                <a:spcPct val="90000"/>
              </a:lnSpc>
              <a:spcBef>
                <a:spcPts val="1000"/>
              </a:spcBef>
              <a:spcAft>
                <a:spcPts val="0"/>
              </a:spcAft>
              <a:buClr>
                <a:schemeClr val="dk1"/>
              </a:buClr>
              <a:buSzPts val="1800"/>
              <a:buFont typeface="Arial"/>
              <a:buChar char="•"/>
            </a:pPr>
            <a:r>
              <a:rPr lang="en-US" sz="1800">
                <a:solidFill>
                  <a:schemeClr val="dk1"/>
                </a:solidFill>
              </a:rPr>
              <a:t>Bg. can also have secondary imperfectives, which convey pluractionality without any external reinforcement:</a:t>
            </a:r>
            <a:endParaRPr/>
          </a:p>
          <a:p>
            <a:pPr indent="-171450" lvl="0" marL="285750" rtl="0" algn="l">
              <a:lnSpc>
                <a:spcPct val="90000"/>
              </a:lnSpc>
              <a:spcBef>
                <a:spcPts val="1000"/>
              </a:spcBef>
              <a:spcAft>
                <a:spcPts val="0"/>
              </a:spcAft>
              <a:buClr>
                <a:srgbClr val="7F7F7F"/>
              </a:buClr>
              <a:buSzPts val="1800"/>
              <a:buFont typeface="Arial"/>
              <a:buNone/>
            </a:pPr>
            <a:r>
              <a:t/>
            </a:r>
            <a:endParaRPr sz="1800">
              <a:solidFill>
                <a:schemeClr val="dk1"/>
              </a:solidFill>
            </a:endParaRPr>
          </a:p>
          <a:p>
            <a:pPr indent="-171450" lvl="0" marL="285750" rtl="0" algn="l">
              <a:lnSpc>
                <a:spcPct val="90000"/>
              </a:lnSpc>
              <a:spcBef>
                <a:spcPts val="1000"/>
              </a:spcBef>
              <a:spcAft>
                <a:spcPts val="0"/>
              </a:spcAft>
              <a:buClr>
                <a:srgbClr val="7F7F7F"/>
              </a:buClr>
              <a:buSzPts val="1800"/>
              <a:buFont typeface="Arial"/>
              <a:buNone/>
            </a:pPr>
            <a:r>
              <a:t/>
            </a:r>
            <a:endParaRPr sz="1800">
              <a:solidFill>
                <a:schemeClr val="dk1"/>
              </a:solidFill>
            </a:endParaRPr>
          </a:p>
          <a:p>
            <a:pPr indent="-171450" lvl="0" marL="285750" rtl="0" algn="l">
              <a:lnSpc>
                <a:spcPct val="90000"/>
              </a:lnSpc>
              <a:spcBef>
                <a:spcPts val="1000"/>
              </a:spcBef>
              <a:spcAft>
                <a:spcPts val="0"/>
              </a:spcAft>
              <a:buClr>
                <a:srgbClr val="7F7F7F"/>
              </a:buClr>
              <a:buSzPts val="1800"/>
              <a:buFont typeface="Arial"/>
              <a:buNone/>
            </a:pPr>
            <a:r>
              <a:t/>
            </a:r>
            <a:endParaRPr sz="1800">
              <a:solidFill>
                <a:schemeClr val="dk1"/>
              </a:solidFill>
            </a:endParaRPr>
          </a:p>
        </p:txBody>
      </p:sp>
      <p:graphicFrame>
        <p:nvGraphicFramePr>
          <p:cNvPr id="522" name="Google Shape;522;p38"/>
          <p:cNvGraphicFramePr/>
          <p:nvPr/>
        </p:nvGraphicFramePr>
        <p:xfrm>
          <a:off x="978193" y="2042218"/>
          <a:ext cx="3000000" cy="3000000"/>
        </p:xfrm>
        <a:graphic>
          <a:graphicData uri="http://schemas.openxmlformats.org/drawingml/2006/table">
            <a:tbl>
              <a:tblPr bandRow="1" firstRow="1">
                <a:noFill/>
                <a:tableStyleId>{6AB0CA93-79FC-4164-80B6-C510EF78FC78}</a:tableStyleId>
              </a:tblPr>
              <a:tblGrid>
                <a:gridCol w="2709325"/>
                <a:gridCol w="2709325"/>
                <a:gridCol w="2709325"/>
              </a:tblGrid>
              <a:tr h="370850">
                <a:tc>
                  <a:txBody>
                    <a:bodyPr/>
                    <a:lstStyle/>
                    <a:p>
                      <a:pPr indent="0" lvl="0" marL="0" marR="0" rtl="0" algn="l">
                        <a:spcBef>
                          <a:spcPts val="0"/>
                        </a:spcBef>
                        <a:spcAft>
                          <a:spcPts val="0"/>
                        </a:spcAft>
                        <a:buNone/>
                      </a:pPr>
                      <a:r>
                        <a:rPr lang="en-US" sz="1800"/>
                        <a:t>- Resultative</a:t>
                      </a:r>
                      <a:endParaRPr/>
                    </a:p>
                  </a:txBody>
                  <a:tcPr marT="45725" marB="45725" marR="91450" marL="91450">
                    <a:solidFill>
                      <a:srgbClr val="F8D5DC"/>
                    </a:solidFill>
                  </a:tcPr>
                </a:tc>
                <a:tc>
                  <a:txBody>
                    <a:bodyPr/>
                    <a:lstStyle/>
                    <a:p>
                      <a:pPr indent="0" lvl="0" marL="0" marR="0" rtl="0" algn="l">
                        <a:spcBef>
                          <a:spcPts val="0"/>
                        </a:spcBef>
                        <a:spcAft>
                          <a:spcPts val="0"/>
                        </a:spcAft>
                        <a:buNone/>
                      </a:pPr>
                      <a:r>
                        <a:rPr lang="en-US" sz="1800"/>
                        <a:t> +/- Subject-oriented</a:t>
                      </a:r>
                      <a:endParaRPr/>
                    </a:p>
                  </a:txBody>
                  <a:tcPr marT="45725" marB="45725" marR="91450" marL="91450">
                    <a:solidFill>
                      <a:srgbClr val="F2ACBB"/>
                    </a:solidFill>
                  </a:tcPr>
                </a:tc>
                <a:tc>
                  <a:txBody>
                    <a:bodyPr/>
                    <a:lstStyle/>
                    <a:p>
                      <a:pPr indent="0" lvl="0" marL="0" marR="0" rtl="0" algn="l">
                        <a:spcBef>
                          <a:spcPts val="0"/>
                        </a:spcBef>
                        <a:spcAft>
                          <a:spcPts val="0"/>
                        </a:spcAft>
                        <a:buNone/>
                      </a:pPr>
                      <a:r>
                        <a:rPr lang="en-US" sz="1800"/>
                        <a:t>+ Indefinite</a:t>
                      </a:r>
                      <a:endParaRPr/>
                    </a:p>
                  </a:txBody>
                  <a:tcPr marT="45725" marB="45725" marR="91450" marL="91450"/>
                </a:tc>
              </a:tr>
            </a:tbl>
          </a:graphicData>
        </a:graphic>
      </p:graphicFrame>
      <p:pic>
        <p:nvPicPr>
          <p:cNvPr descr="A close-up of some words&#10;&#10;Description automatically generated" id="523" name="Google Shape;523;p38"/>
          <p:cNvPicPr preferRelativeResize="0"/>
          <p:nvPr/>
        </p:nvPicPr>
        <p:blipFill rotWithShape="1">
          <a:blip r:embed="rId3">
            <a:alphaModFix/>
          </a:blip>
          <a:srcRect b="0" l="0" r="0" t="0"/>
          <a:stretch/>
        </p:blipFill>
        <p:spPr>
          <a:xfrm>
            <a:off x="1084747" y="3535832"/>
            <a:ext cx="8014228" cy="21353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39"/>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t/>
            </a:r>
            <a:endParaRPr/>
          </a:p>
        </p:txBody>
      </p:sp>
      <p:sp>
        <p:nvSpPr>
          <p:cNvPr id="529" name="Google Shape;529;p39"/>
          <p:cNvSpPr txBox="1"/>
          <p:nvPr>
            <p:ph idx="1" type="body"/>
          </p:nvPr>
        </p:nvSpPr>
        <p:spPr>
          <a:xfrm>
            <a:off x="838200" y="2512405"/>
            <a:ext cx="9053945" cy="35974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F7F7F"/>
              </a:buClr>
              <a:buSzPts val="2000"/>
              <a:buNone/>
            </a:pPr>
            <a:r>
              <a:t/>
            </a:r>
            <a:endParaRPr/>
          </a:p>
        </p:txBody>
      </p:sp>
      <p:graphicFrame>
        <p:nvGraphicFramePr>
          <p:cNvPr id="530" name="Google Shape;530;p39"/>
          <p:cNvGraphicFramePr/>
          <p:nvPr/>
        </p:nvGraphicFramePr>
        <p:xfrm>
          <a:off x="691304" y="1186842"/>
          <a:ext cx="3000000" cy="3000000"/>
        </p:xfrm>
        <a:graphic>
          <a:graphicData uri="http://schemas.openxmlformats.org/drawingml/2006/table">
            <a:tbl>
              <a:tblPr bandRow="1" firstCol="1" firstRow="1">
                <a:noFill/>
                <a:tableStyleId>{6AB0CA93-79FC-4164-80B6-C510EF78FC78}</a:tableStyleId>
              </a:tblPr>
              <a:tblGrid>
                <a:gridCol w="1674725"/>
                <a:gridCol w="4557100"/>
                <a:gridCol w="3115900"/>
              </a:tblGrid>
              <a:tr h="337325">
                <a:tc>
                  <a:txBody>
                    <a:bodyPr/>
                    <a:lstStyle/>
                    <a:p>
                      <a:pPr indent="0" lvl="0" marL="0" marR="0" rtl="0" algn="l">
                        <a:spcBef>
                          <a:spcPts val="0"/>
                        </a:spcBef>
                        <a:spcAft>
                          <a:spcPts val="0"/>
                        </a:spcAft>
                        <a:buNone/>
                      </a:pPr>
                      <a:r>
                        <a:rPr lang="en-US" sz="1600"/>
                        <a:t>Stage</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Value</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Paraphrase</a:t>
                      </a:r>
                      <a:endParaRPr sz="1600">
                        <a:latin typeface="Calibri"/>
                        <a:ea typeface="Calibri"/>
                        <a:cs typeface="Calibri"/>
                        <a:sym typeface="Calibri"/>
                      </a:endParaRPr>
                    </a:p>
                  </a:txBody>
                  <a:tcPr marT="8975" marB="0" marR="64550" marL="64550"/>
                </a:tc>
              </a:tr>
              <a:tr h="589825">
                <a:tc>
                  <a:txBody>
                    <a:bodyPr/>
                    <a:lstStyle/>
                    <a:p>
                      <a:pPr indent="0" lvl="0" marL="0" marR="0" rtl="0" algn="l">
                        <a:spcBef>
                          <a:spcPts val="0"/>
                        </a:spcBef>
                        <a:spcAft>
                          <a:spcPts val="0"/>
                        </a:spcAft>
                        <a:buNone/>
                      </a:pPr>
                      <a:r>
                        <a:rPr lang="en-US" sz="1600"/>
                        <a:t>Stage 0</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Copular ascriptive construction with an adjective</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Subject X has a property Y</a:t>
                      </a:r>
                      <a:endParaRPr sz="1600">
                        <a:latin typeface="Calibri"/>
                        <a:ea typeface="Calibri"/>
                        <a:cs typeface="Calibri"/>
                        <a:sym typeface="Calibri"/>
                      </a:endParaRPr>
                    </a:p>
                  </a:txBody>
                  <a:tcPr marT="8975" marB="0" marR="64550" marL="64550"/>
                </a:tc>
              </a:tr>
              <a:tr h="673650">
                <a:tc>
                  <a:txBody>
                    <a:bodyPr/>
                    <a:lstStyle/>
                    <a:p>
                      <a:pPr indent="0" lvl="0" marL="0" marR="0" rtl="0" algn="l">
                        <a:spcBef>
                          <a:spcPts val="0"/>
                        </a:spcBef>
                        <a:spcAft>
                          <a:spcPts val="0"/>
                        </a:spcAft>
                        <a:buNone/>
                      </a:pPr>
                      <a:r>
                        <a:rPr lang="en-US" sz="1600"/>
                        <a:t>Stage 1</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Stative (Copular ascriptive construction with a participle)</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Subject X has a verbal property Y</a:t>
                      </a:r>
                      <a:endParaRPr sz="1600">
                        <a:latin typeface="Calibri"/>
                        <a:ea typeface="Calibri"/>
                        <a:cs typeface="Calibri"/>
                        <a:sym typeface="Calibri"/>
                      </a:endParaRPr>
                    </a:p>
                  </a:txBody>
                  <a:tcPr marT="8975" marB="0" marR="64550" marL="64550"/>
                </a:tc>
              </a:tr>
              <a:tr h="337325">
                <a:tc>
                  <a:txBody>
                    <a:bodyPr/>
                    <a:lstStyle/>
                    <a:p>
                      <a:pPr indent="0" lvl="0" marL="0" marR="0" rtl="0" algn="l">
                        <a:spcBef>
                          <a:spcPts val="0"/>
                        </a:spcBef>
                        <a:spcAft>
                          <a:spcPts val="0"/>
                        </a:spcAft>
                        <a:buNone/>
                      </a:pPr>
                      <a:r>
                        <a:rPr lang="en-US" sz="1600"/>
                        <a:t>Stage 2</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Subject-oriented resultative</a:t>
                      </a:r>
                      <a:endParaRPr sz="1600">
                        <a:latin typeface="Calibri"/>
                        <a:ea typeface="Calibri"/>
                        <a:cs typeface="Calibri"/>
                        <a:sym typeface="Calibri"/>
                      </a:endParaRPr>
                    </a:p>
                  </a:txBody>
                  <a:tcPr marT="8975" marB="0" marR="64550" marL="64550"/>
                </a:tc>
                <a:tc>
                  <a:txBody>
                    <a:bodyPr/>
                    <a:lstStyle/>
                    <a:p>
                      <a:pPr indent="0" lvl="0" marL="0" marR="0" rtl="0" algn="l">
                        <a:spcBef>
                          <a:spcPts val="0"/>
                        </a:spcBef>
                        <a:spcAft>
                          <a:spcPts val="0"/>
                        </a:spcAft>
                        <a:buNone/>
                      </a:pPr>
                      <a:r>
                        <a:rPr lang="en-US" sz="1600"/>
                        <a:t>Subject X is having-done-Y</a:t>
                      </a:r>
                      <a:endParaRPr sz="1600">
                        <a:latin typeface="Calibri"/>
                        <a:ea typeface="Calibri"/>
                        <a:cs typeface="Calibri"/>
                        <a:sym typeface="Calibri"/>
                      </a:endParaRPr>
                    </a:p>
                  </a:txBody>
                  <a:tcPr marT="8975" marB="0" marR="64550" marL="64550"/>
                </a:tc>
              </a:tr>
            </a:tbl>
          </a:graphicData>
        </a:graphic>
      </p:graphicFrame>
      <p:graphicFrame>
        <p:nvGraphicFramePr>
          <p:cNvPr id="531" name="Google Shape;531;p39"/>
          <p:cNvGraphicFramePr/>
          <p:nvPr/>
        </p:nvGraphicFramePr>
        <p:xfrm>
          <a:off x="691303" y="3158950"/>
          <a:ext cx="3000000" cy="3000000"/>
        </p:xfrm>
        <a:graphic>
          <a:graphicData uri="http://schemas.openxmlformats.org/drawingml/2006/table">
            <a:tbl>
              <a:tblPr bandRow="1" firstCol="1" firstRow="1">
                <a:noFill/>
                <a:tableStyleId>{6AB0CA93-79FC-4164-80B6-C510EF78FC78}</a:tableStyleId>
              </a:tblPr>
              <a:tblGrid>
                <a:gridCol w="1680825"/>
                <a:gridCol w="1392925"/>
                <a:gridCol w="1536875"/>
              </a:tblGrid>
              <a:tr h="185500">
                <a:tc>
                  <a:txBody>
                    <a:bodyPr/>
                    <a:lstStyle/>
                    <a:p>
                      <a:pPr indent="0" lvl="0" marL="0" marR="0" rtl="0" algn="l">
                        <a:spcBef>
                          <a:spcPts val="0"/>
                        </a:spcBef>
                        <a:spcAft>
                          <a:spcPts val="0"/>
                        </a:spcAft>
                        <a:buNone/>
                      </a:pPr>
                      <a:r>
                        <a:rPr lang="en-US" sz="1200"/>
                        <a:t>Stage</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Value</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Paraphrase</a:t>
                      </a:r>
                      <a:endParaRPr sz="1200">
                        <a:latin typeface="Times New Roman"/>
                        <a:ea typeface="Times New Roman"/>
                        <a:cs typeface="Times New Roman"/>
                        <a:sym typeface="Times New Roman"/>
                      </a:endParaRPr>
                    </a:p>
                  </a:txBody>
                  <a:tcPr marT="8225" marB="0" marR="59275" marL="59275"/>
                </a:tc>
              </a:tr>
              <a:tr h="370450">
                <a:tc>
                  <a:txBody>
                    <a:bodyPr/>
                    <a:lstStyle/>
                    <a:p>
                      <a:pPr indent="0" lvl="0" marL="0" marR="0" rtl="0" algn="l">
                        <a:spcBef>
                          <a:spcPts val="0"/>
                        </a:spcBef>
                        <a:spcAft>
                          <a:spcPts val="0"/>
                        </a:spcAft>
                        <a:buNone/>
                      </a:pPr>
                      <a:r>
                        <a:rPr lang="en-US" sz="1200"/>
                        <a:t>Stage 3A</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Possessive resultative</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X is having-done-Y-to-Z/X</a:t>
                      </a:r>
                      <a:endParaRPr sz="1200">
                        <a:latin typeface="Times New Roman"/>
                        <a:ea typeface="Times New Roman"/>
                        <a:cs typeface="Times New Roman"/>
                        <a:sym typeface="Times New Roman"/>
                      </a:endParaRPr>
                    </a:p>
                  </a:txBody>
                  <a:tcPr marT="8225" marB="0" marR="59275" marL="59275"/>
                </a:tc>
              </a:tr>
              <a:tr h="370450">
                <a:tc>
                  <a:txBody>
                    <a:bodyPr/>
                    <a:lstStyle/>
                    <a:p>
                      <a:pPr indent="0" lvl="0" marL="0" marR="0" rtl="0" algn="l">
                        <a:spcBef>
                          <a:spcPts val="0"/>
                        </a:spcBef>
                        <a:spcAft>
                          <a:spcPts val="0"/>
                        </a:spcAft>
                        <a:buNone/>
                      </a:pPr>
                      <a:r>
                        <a:rPr lang="en-US" sz="1200"/>
                        <a:t>Stage 4A[I]</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Transitive resultative</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X is having-done-Y-to-Z</a:t>
                      </a:r>
                      <a:endParaRPr sz="1200">
                        <a:latin typeface="Times New Roman"/>
                        <a:ea typeface="Times New Roman"/>
                        <a:cs typeface="Times New Roman"/>
                        <a:sym typeface="Times New Roman"/>
                      </a:endParaRPr>
                    </a:p>
                  </a:txBody>
                  <a:tcPr marT="8225" marB="0" marR="59275" marL="59275"/>
                </a:tc>
              </a:tr>
              <a:tr h="740900">
                <a:tc>
                  <a:txBody>
                    <a:bodyPr/>
                    <a:lstStyle/>
                    <a:p>
                      <a:pPr indent="0" lvl="0" marL="0" marR="0" rtl="0" algn="l">
                        <a:spcBef>
                          <a:spcPts val="0"/>
                        </a:spcBef>
                        <a:spcAft>
                          <a:spcPts val="0"/>
                        </a:spcAft>
                        <a:buNone/>
                      </a:pPr>
                      <a:r>
                        <a:rPr lang="en-US" sz="1200"/>
                        <a:t>Stage 4A[II]</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Current relevance</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X has done Y (to Z)</a:t>
                      </a:r>
                      <a:endParaRPr sz="1200">
                        <a:latin typeface="Times New Roman"/>
                        <a:ea typeface="Times New Roman"/>
                        <a:cs typeface="Times New Roman"/>
                        <a:sym typeface="Times New Roman"/>
                      </a:endParaRPr>
                    </a:p>
                  </a:txBody>
                  <a:tcPr marT="8225" marB="0" marR="59275" marL="59275"/>
                </a:tc>
              </a:tr>
              <a:tr h="555950">
                <a:tc>
                  <a:txBody>
                    <a:bodyPr/>
                    <a:lstStyle/>
                    <a:p>
                      <a:pPr indent="0" lvl="0" marL="0" marR="0" rtl="0" algn="l">
                        <a:spcBef>
                          <a:spcPts val="0"/>
                        </a:spcBef>
                        <a:spcAft>
                          <a:spcPts val="0"/>
                        </a:spcAft>
                        <a:buNone/>
                      </a:pPr>
                      <a:r>
                        <a:rPr lang="en-US" sz="1200"/>
                        <a:t>Stage 5A</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Inferential</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X apparently is-having-done-Y (to Z)</a:t>
                      </a:r>
                      <a:endParaRPr sz="1200">
                        <a:latin typeface="Times New Roman"/>
                        <a:ea typeface="Times New Roman"/>
                        <a:cs typeface="Times New Roman"/>
                        <a:sym typeface="Times New Roman"/>
                      </a:endParaRPr>
                    </a:p>
                  </a:txBody>
                  <a:tcPr marT="8225" marB="0" marR="59275" marL="59275"/>
                </a:tc>
              </a:tr>
              <a:tr h="370450">
                <a:tc>
                  <a:txBody>
                    <a:bodyPr/>
                    <a:lstStyle/>
                    <a:p>
                      <a:pPr indent="0" lvl="0" marL="0" marR="0" rtl="0" algn="l">
                        <a:spcBef>
                          <a:spcPts val="0"/>
                        </a:spcBef>
                        <a:spcAft>
                          <a:spcPts val="0"/>
                        </a:spcAft>
                        <a:buNone/>
                      </a:pPr>
                      <a:r>
                        <a:rPr lang="en-US" sz="1200"/>
                        <a:t>Stage 6A</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Reportive</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X reportedly has done Y (to Z)</a:t>
                      </a:r>
                      <a:endParaRPr sz="1200">
                        <a:latin typeface="Times New Roman"/>
                        <a:ea typeface="Times New Roman"/>
                        <a:cs typeface="Times New Roman"/>
                        <a:sym typeface="Times New Roman"/>
                      </a:endParaRPr>
                    </a:p>
                  </a:txBody>
                  <a:tcPr marT="8225" marB="0" marR="59275" marL="59275"/>
                </a:tc>
              </a:tr>
              <a:tr h="555950">
                <a:tc>
                  <a:txBody>
                    <a:bodyPr/>
                    <a:lstStyle/>
                    <a:p>
                      <a:pPr indent="0" lvl="0" marL="0" marR="0" rtl="0" algn="l">
                        <a:spcBef>
                          <a:spcPts val="0"/>
                        </a:spcBef>
                        <a:spcAft>
                          <a:spcPts val="0"/>
                        </a:spcAft>
                        <a:buNone/>
                      </a:pPr>
                      <a:r>
                        <a:rPr lang="en-US" sz="1200"/>
                        <a:t>Stage 7A</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Narrative</a:t>
                      </a:r>
                      <a:endParaRPr sz="1200">
                        <a:latin typeface="Times New Roman"/>
                        <a:ea typeface="Times New Roman"/>
                        <a:cs typeface="Times New Roman"/>
                        <a:sym typeface="Times New Roman"/>
                      </a:endParaRPr>
                    </a:p>
                  </a:txBody>
                  <a:tcPr marT="8225" marB="0" marR="59275" marL="59275"/>
                </a:tc>
                <a:tc>
                  <a:txBody>
                    <a:bodyPr/>
                    <a:lstStyle/>
                    <a:p>
                      <a:pPr indent="0" lvl="0" marL="0" marR="0" rtl="0" algn="l">
                        <a:spcBef>
                          <a:spcPts val="0"/>
                        </a:spcBef>
                        <a:spcAft>
                          <a:spcPts val="0"/>
                        </a:spcAft>
                        <a:buNone/>
                      </a:pPr>
                      <a:r>
                        <a:rPr lang="en-US" sz="1200"/>
                        <a:t>X has done Y (to Z) [non-firsthand]</a:t>
                      </a:r>
                      <a:endParaRPr sz="1200">
                        <a:latin typeface="Times New Roman"/>
                        <a:ea typeface="Times New Roman"/>
                        <a:cs typeface="Times New Roman"/>
                        <a:sym typeface="Times New Roman"/>
                      </a:endParaRPr>
                    </a:p>
                  </a:txBody>
                  <a:tcPr marT="8225" marB="0" marR="59275" marL="59275"/>
                </a:tc>
              </a:tr>
            </a:tbl>
          </a:graphicData>
        </a:graphic>
      </p:graphicFrame>
      <p:graphicFrame>
        <p:nvGraphicFramePr>
          <p:cNvPr id="532" name="Google Shape;532;p39"/>
          <p:cNvGraphicFramePr/>
          <p:nvPr/>
        </p:nvGraphicFramePr>
        <p:xfrm>
          <a:off x="5301940" y="3124973"/>
          <a:ext cx="3000000" cy="3000000"/>
        </p:xfrm>
        <a:graphic>
          <a:graphicData uri="http://schemas.openxmlformats.org/drawingml/2006/table">
            <a:tbl>
              <a:tblPr bandRow="1" firstCol="1" firstRow="1">
                <a:noFill/>
                <a:tableStyleId>{6AB0CA93-79FC-4164-80B6-C510EF78FC78}</a:tableStyleId>
              </a:tblPr>
              <a:tblGrid>
                <a:gridCol w="1579025"/>
                <a:gridCol w="1579025"/>
                <a:gridCol w="1579025"/>
              </a:tblGrid>
              <a:tr h="214625">
                <a:tc>
                  <a:txBody>
                    <a:bodyPr/>
                    <a:lstStyle/>
                    <a:p>
                      <a:pPr indent="0" lvl="0" marL="0" marR="0" rtl="0" algn="l">
                        <a:spcBef>
                          <a:spcPts val="0"/>
                        </a:spcBef>
                        <a:spcAft>
                          <a:spcPts val="0"/>
                        </a:spcAft>
                        <a:buNone/>
                      </a:pPr>
                      <a:r>
                        <a:rPr lang="en-US" sz="1200"/>
                        <a:t>Stage</a:t>
                      </a:r>
                      <a:endParaRPr sz="1200">
                        <a:latin typeface="Times New Roman"/>
                        <a:ea typeface="Times New Roman"/>
                        <a:cs typeface="Times New Roman"/>
                        <a:sym typeface="Times New Roman"/>
                      </a:endParaRPr>
                    </a:p>
                  </a:txBody>
                  <a:tcPr marT="9525" marB="0" marR="68575" marL="68575"/>
                </a:tc>
                <a:tc>
                  <a:txBody>
                    <a:bodyPr/>
                    <a:lstStyle/>
                    <a:p>
                      <a:pPr indent="0" lvl="0" marL="0" marR="0" rtl="0" algn="l">
                        <a:spcBef>
                          <a:spcPts val="0"/>
                        </a:spcBef>
                        <a:spcAft>
                          <a:spcPts val="0"/>
                        </a:spcAft>
                        <a:buNone/>
                      </a:pPr>
                      <a:r>
                        <a:rPr lang="en-US" sz="1200"/>
                        <a:t>Value</a:t>
                      </a:r>
                      <a:endParaRPr sz="1200">
                        <a:latin typeface="Times New Roman"/>
                        <a:ea typeface="Times New Roman"/>
                        <a:cs typeface="Times New Roman"/>
                        <a:sym typeface="Times New Roman"/>
                      </a:endParaRPr>
                    </a:p>
                  </a:txBody>
                  <a:tcPr marT="9525" marB="0" marR="68575" marL="68575"/>
                </a:tc>
                <a:tc>
                  <a:txBody>
                    <a:bodyPr/>
                    <a:lstStyle/>
                    <a:p>
                      <a:pPr indent="0" lvl="0" marL="0" marR="0" rtl="0" algn="l">
                        <a:spcBef>
                          <a:spcPts val="0"/>
                        </a:spcBef>
                        <a:spcAft>
                          <a:spcPts val="0"/>
                        </a:spcAft>
                        <a:buNone/>
                      </a:pPr>
                      <a:r>
                        <a:rPr lang="en-US" sz="1200"/>
                        <a:t>Paraphrase</a:t>
                      </a:r>
                      <a:endParaRPr sz="1200">
                        <a:latin typeface="Times New Roman"/>
                        <a:ea typeface="Times New Roman"/>
                        <a:cs typeface="Times New Roman"/>
                        <a:sym typeface="Times New Roman"/>
                      </a:endParaRPr>
                    </a:p>
                  </a:txBody>
                  <a:tcPr marT="9525" marB="0" marR="68575" marL="68575"/>
                </a:tc>
              </a:tr>
              <a:tr h="428625">
                <a:tc>
                  <a:txBody>
                    <a:bodyPr/>
                    <a:lstStyle/>
                    <a:p>
                      <a:pPr indent="0" lvl="0" marL="0" marR="0" rtl="0" algn="l">
                        <a:spcBef>
                          <a:spcPts val="0"/>
                        </a:spcBef>
                        <a:spcAft>
                          <a:spcPts val="0"/>
                        </a:spcAft>
                        <a:buNone/>
                      </a:pPr>
                      <a:r>
                        <a:rPr lang="en-US" sz="1200"/>
                        <a:t>Stage 3B</a:t>
                      </a:r>
                      <a:endParaRPr sz="1200">
                        <a:latin typeface="Times New Roman"/>
                        <a:ea typeface="Times New Roman"/>
                        <a:cs typeface="Times New Roman"/>
                        <a:sym typeface="Times New Roman"/>
                      </a:endParaRPr>
                    </a:p>
                  </a:txBody>
                  <a:tcPr marT="9525" marB="0" marR="68575" marL="68575"/>
                </a:tc>
                <a:tc>
                  <a:txBody>
                    <a:bodyPr/>
                    <a:lstStyle/>
                    <a:p>
                      <a:pPr indent="0" lvl="0" marL="0" marR="0" rtl="0" algn="l">
                        <a:spcBef>
                          <a:spcPts val="0"/>
                        </a:spcBef>
                        <a:spcAft>
                          <a:spcPts val="0"/>
                        </a:spcAft>
                        <a:buNone/>
                      </a:pPr>
                      <a:r>
                        <a:rPr lang="en-US" sz="1200"/>
                        <a:t>Experiential</a:t>
                      </a:r>
                      <a:endParaRPr sz="1200">
                        <a:latin typeface="Times New Roman"/>
                        <a:ea typeface="Times New Roman"/>
                        <a:cs typeface="Times New Roman"/>
                        <a:sym typeface="Times New Roman"/>
                      </a:endParaRPr>
                    </a:p>
                  </a:txBody>
                  <a:tcPr marT="9525" marB="0" marR="68575" marL="68575"/>
                </a:tc>
                <a:tc>
                  <a:txBody>
                    <a:bodyPr/>
                    <a:lstStyle/>
                    <a:p>
                      <a:pPr indent="0" lvl="0" marL="0" marR="0" rtl="0" algn="l">
                        <a:spcBef>
                          <a:spcPts val="0"/>
                        </a:spcBef>
                        <a:spcAft>
                          <a:spcPts val="0"/>
                        </a:spcAft>
                        <a:buNone/>
                      </a:pPr>
                      <a:r>
                        <a:rPr lang="en-US" sz="1200"/>
                        <a:t>X has experience of Y</a:t>
                      </a:r>
                      <a:endParaRPr sz="1200">
                        <a:latin typeface="Times New Roman"/>
                        <a:ea typeface="Times New Roman"/>
                        <a:cs typeface="Times New Roman"/>
                        <a:sym typeface="Times New Roman"/>
                      </a:endParaRPr>
                    </a:p>
                  </a:txBody>
                  <a:tcPr marT="9525" marB="0" marR="68575" marL="68575"/>
                </a:tc>
              </a:tr>
              <a:tr h="428625">
                <a:tc>
                  <a:txBody>
                    <a:bodyPr/>
                    <a:lstStyle/>
                    <a:p>
                      <a:pPr indent="0" lvl="0" marL="0" marR="0" rtl="0" algn="l">
                        <a:spcBef>
                          <a:spcPts val="0"/>
                        </a:spcBef>
                        <a:spcAft>
                          <a:spcPts val="0"/>
                        </a:spcAft>
                        <a:buNone/>
                      </a:pPr>
                      <a:r>
                        <a:rPr lang="en-US" sz="1200"/>
                        <a:t>Stage 4B[I]</a:t>
                      </a:r>
                      <a:endParaRPr sz="1200">
                        <a:latin typeface="Times New Roman"/>
                        <a:ea typeface="Times New Roman"/>
                        <a:cs typeface="Times New Roman"/>
                        <a:sym typeface="Times New Roman"/>
                      </a:endParaRPr>
                    </a:p>
                  </a:txBody>
                  <a:tcPr marT="9525" marB="0" marR="68575" marL="68575"/>
                </a:tc>
                <a:tc>
                  <a:txBody>
                    <a:bodyPr/>
                    <a:lstStyle/>
                    <a:p>
                      <a:pPr indent="0" lvl="0" marL="0" marR="0" rtl="0" algn="l">
                        <a:spcBef>
                          <a:spcPts val="0"/>
                        </a:spcBef>
                        <a:spcAft>
                          <a:spcPts val="0"/>
                        </a:spcAft>
                        <a:buNone/>
                      </a:pPr>
                      <a:r>
                        <a:rPr lang="en-US" sz="1200"/>
                        <a:t>Cumulative</a:t>
                      </a:r>
                      <a:endParaRPr sz="1200"/>
                    </a:p>
                    <a:p>
                      <a:pPr indent="0" lvl="0" marL="0" marR="0" rtl="0" algn="l">
                        <a:spcBef>
                          <a:spcPts val="0"/>
                        </a:spcBef>
                        <a:spcAft>
                          <a:spcPts val="0"/>
                        </a:spcAft>
                        <a:buNone/>
                      </a:pPr>
                      <a:r>
                        <a:rPr lang="en-US" sz="1200"/>
                        <a:t> </a:t>
                      </a:r>
                      <a:endParaRPr sz="1200">
                        <a:latin typeface="Times New Roman"/>
                        <a:ea typeface="Times New Roman"/>
                        <a:cs typeface="Times New Roman"/>
                        <a:sym typeface="Times New Roman"/>
                      </a:endParaRPr>
                    </a:p>
                  </a:txBody>
                  <a:tcPr marT="9525" marB="0" marR="68575" marL="68575"/>
                </a:tc>
                <a:tc>
                  <a:txBody>
                    <a:bodyPr/>
                    <a:lstStyle/>
                    <a:p>
                      <a:pPr indent="0" lvl="0" marL="0" marR="0" rtl="0" algn="l">
                        <a:spcBef>
                          <a:spcPts val="0"/>
                        </a:spcBef>
                        <a:spcAft>
                          <a:spcPts val="0"/>
                        </a:spcAft>
                        <a:buNone/>
                      </a:pPr>
                      <a:r>
                        <a:rPr lang="en-US" sz="1200"/>
                        <a:t>X has repeated experience of Y</a:t>
                      </a:r>
                      <a:endParaRPr sz="1200">
                        <a:latin typeface="Times New Roman"/>
                        <a:ea typeface="Times New Roman"/>
                        <a:cs typeface="Times New Roman"/>
                        <a:sym typeface="Times New Roman"/>
                      </a:endParaRPr>
                    </a:p>
                  </a:txBody>
                  <a:tcPr marT="9525" marB="0" marR="68575" marL="68575"/>
                </a:tc>
              </a:tr>
              <a:tr h="857250">
                <a:tc>
                  <a:txBody>
                    <a:bodyPr/>
                    <a:lstStyle/>
                    <a:p>
                      <a:pPr indent="0" lvl="0" marL="0" marR="0" rtl="0" algn="l">
                        <a:spcBef>
                          <a:spcPts val="0"/>
                        </a:spcBef>
                        <a:spcAft>
                          <a:spcPts val="0"/>
                        </a:spcAft>
                        <a:buNone/>
                      </a:pPr>
                      <a:r>
                        <a:rPr lang="en-US" sz="1200"/>
                        <a:t>Stage 4B[II]</a:t>
                      </a:r>
                      <a:endParaRPr sz="1200">
                        <a:latin typeface="Times New Roman"/>
                        <a:ea typeface="Times New Roman"/>
                        <a:cs typeface="Times New Roman"/>
                        <a:sym typeface="Times New Roman"/>
                      </a:endParaRPr>
                    </a:p>
                  </a:txBody>
                  <a:tcPr marT="9525" marB="0" marR="68575" marL="68575"/>
                </a:tc>
                <a:tc>
                  <a:txBody>
                    <a:bodyPr/>
                    <a:lstStyle/>
                    <a:p>
                      <a:pPr indent="0" lvl="0" marL="0" marR="0" rtl="0" algn="l">
                        <a:spcBef>
                          <a:spcPts val="0"/>
                        </a:spcBef>
                        <a:spcAft>
                          <a:spcPts val="0"/>
                        </a:spcAft>
                        <a:buNone/>
                      </a:pPr>
                      <a:r>
                        <a:rPr lang="en-US" sz="1200"/>
                        <a:t>Sufficitive</a:t>
                      </a:r>
                      <a:endParaRPr sz="1200">
                        <a:latin typeface="Times New Roman"/>
                        <a:ea typeface="Times New Roman"/>
                        <a:cs typeface="Times New Roman"/>
                        <a:sym typeface="Times New Roman"/>
                      </a:endParaRPr>
                    </a:p>
                  </a:txBody>
                  <a:tcPr marT="9525" marB="0" marR="68575" marL="68575"/>
                </a:tc>
                <a:tc>
                  <a:txBody>
                    <a:bodyPr/>
                    <a:lstStyle/>
                    <a:p>
                      <a:pPr indent="0" lvl="0" marL="0" marR="0" rtl="0" algn="l">
                        <a:spcBef>
                          <a:spcPts val="0"/>
                        </a:spcBef>
                        <a:spcAft>
                          <a:spcPts val="0"/>
                        </a:spcAft>
                        <a:buNone/>
                      </a:pPr>
                      <a:r>
                        <a:rPr lang="en-US" sz="1200"/>
                        <a:t>X has excessively repeated experience of Y</a:t>
                      </a:r>
                      <a:endParaRPr sz="1200">
                        <a:latin typeface="Times New Roman"/>
                        <a:ea typeface="Times New Roman"/>
                        <a:cs typeface="Times New Roman"/>
                        <a:sym typeface="Times New Roman"/>
                      </a:endParaRPr>
                    </a:p>
                  </a:txBody>
                  <a:tcPr marT="9525" marB="0" marR="68575" marL="6857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BE perfects (development)</a:t>
            </a:r>
            <a:endParaRPr/>
          </a:p>
        </p:txBody>
      </p:sp>
      <p:sp>
        <p:nvSpPr>
          <p:cNvPr id="242" name="Google Shape;242;p4"/>
          <p:cNvSpPr txBox="1"/>
          <p:nvPr>
            <p:ph idx="1" type="body"/>
          </p:nvPr>
        </p:nvSpPr>
        <p:spPr>
          <a:xfrm>
            <a:off x="838200" y="2512405"/>
            <a:ext cx="10521950" cy="3597450"/>
          </a:xfrm>
          <a:prstGeom prst="rect">
            <a:avLst/>
          </a:prstGeom>
          <a:noFill/>
          <a:ln>
            <a:noFill/>
          </a:ln>
        </p:spPr>
        <p:txBody>
          <a:bodyPr anchorCtr="0" anchor="t" bIns="45700" lIns="91425" spcFirstLastPara="1" rIns="91425" wrap="square" tIns="45700">
            <a:normAutofit fontScale="77500" lnSpcReduction="20000"/>
          </a:bodyPr>
          <a:lstStyle/>
          <a:p>
            <a:pPr indent="-342931" lvl="0" marL="342900" rtl="0" algn="l">
              <a:lnSpc>
                <a:spcPct val="90000"/>
              </a:lnSpc>
              <a:spcBef>
                <a:spcPts val="0"/>
              </a:spcBef>
              <a:spcAft>
                <a:spcPts val="0"/>
              </a:spcAft>
              <a:buClr>
                <a:srgbClr val="7F7F7F"/>
              </a:buClr>
              <a:buSzPct val="100000"/>
              <a:buFont typeface="Arial"/>
              <a:buChar char="•"/>
            </a:pPr>
            <a:r>
              <a:rPr b="1" lang="en-US" sz="2100" u="sng">
                <a:latin typeface="Arial"/>
                <a:ea typeface="Arial"/>
                <a:cs typeface="Arial"/>
                <a:sym typeface="Arial"/>
              </a:rPr>
              <a:t>Perfects (HAVE, BE, others): </a:t>
            </a:r>
            <a:endParaRPr/>
          </a:p>
          <a:p>
            <a:pPr indent="0" lvl="0" marL="0" rtl="0" algn="ctr">
              <a:lnSpc>
                <a:spcPct val="90000"/>
              </a:lnSpc>
              <a:spcBef>
                <a:spcPts val="1000"/>
              </a:spcBef>
              <a:spcAft>
                <a:spcPts val="0"/>
              </a:spcAft>
              <a:buClr>
                <a:srgbClr val="7F7F7F"/>
              </a:buClr>
              <a:buSzPct val="100000"/>
              <a:buNone/>
            </a:pPr>
            <a:r>
              <a:rPr lang="en-US" sz="2100">
                <a:latin typeface="Arial"/>
                <a:ea typeface="Arial"/>
                <a:cs typeface="Arial"/>
                <a:sym typeface="Arial"/>
              </a:rPr>
              <a:t>RESULTATIVES 🡪 PROTOTYPICAL PERFECTS 🡪 PASTS</a:t>
            </a:r>
            <a:endParaRPr/>
          </a:p>
          <a:p>
            <a:pPr indent="-342931" lvl="0" marL="342900" rtl="0" algn="l">
              <a:lnSpc>
                <a:spcPct val="90000"/>
              </a:lnSpc>
              <a:spcBef>
                <a:spcPts val="1000"/>
              </a:spcBef>
              <a:spcAft>
                <a:spcPts val="0"/>
              </a:spcAft>
              <a:buClr>
                <a:srgbClr val="7F7F7F"/>
              </a:buClr>
              <a:buSzPct val="100000"/>
              <a:buFont typeface="Arial"/>
              <a:buChar char="•"/>
            </a:pPr>
            <a:r>
              <a:rPr b="1" lang="en-US" sz="2100" u="sng">
                <a:latin typeface="Arial"/>
                <a:ea typeface="Arial"/>
                <a:cs typeface="Arial"/>
                <a:sym typeface="Arial"/>
              </a:rPr>
              <a:t>HAVE perfects:</a:t>
            </a:r>
            <a:endParaRPr/>
          </a:p>
          <a:p>
            <a:pPr indent="0" lvl="0" marL="0" rtl="0" algn="ctr">
              <a:lnSpc>
                <a:spcPct val="90000"/>
              </a:lnSpc>
              <a:spcBef>
                <a:spcPts val="1000"/>
              </a:spcBef>
              <a:spcAft>
                <a:spcPts val="0"/>
              </a:spcAft>
              <a:buClr>
                <a:srgbClr val="7F7F7F"/>
              </a:buClr>
              <a:buSzPct val="100000"/>
              <a:buNone/>
            </a:pPr>
            <a:r>
              <a:rPr lang="en-US" sz="2100">
                <a:latin typeface="Arial"/>
                <a:ea typeface="Arial"/>
                <a:cs typeface="Arial"/>
                <a:sym typeface="Arial"/>
              </a:rPr>
              <a:t>RESULTATIVES 🡪 PROTOTYPICAL PERFECTS 🡪 PASTS</a:t>
            </a:r>
            <a:endParaRPr/>
          </a:p>
          <a:p>
            <a:pPr indent="0" lvl="0" marL="0" rtl="0" algn="l">
              <a:lnSpc>
                <a:spcPct val="90000"/>
              </a:lnSpc>
              <a:spcBef>
                <a:spcPts val="1000"/>
              </a:spcBef>
              <a:spcAft>
                <a:spcPts val="0"/>
              </a:spcAft>
              <a:buClr>
                <a:srgbClr val="7F7F7F"/>
              </a:buClr>
              <a:buSzPct val="100000"/>
              <a:buNone/>
            </a:pPr>
            <a:r>
              <a:rPr lang="en-US" sz="2100">
                <a:latin typeface="Arial"/>
                <a:ea typeface="Arial"/>
                <a:cs typeface="Arial"/>
                <a:sym typeface="Arial"/>
              </a:rPr>
              <a:t>Lexical input:		</a:t>
            </a:r>
            <a:r>
              <a:rPr i="1" lang="en-US" sz="2100">
                <a:latin typeface="Arial"/>
                <a:ea typeface="Arial"/>
                <a:cs typeface="Arial"/>
                <a:sym typeface="Arial"/>
              </a:rPr>
              <a:t>(transitive) 	(transitive + intransitive)</a:t>
            </a:r>
            <a:endParaRPr/>
          </a:p>
          <a:p>
            <a:pPr indent="0" lvl="0" marL="0" rtl="0" algn="l">
              <a:lnSpc>
                <a:spcPct val="90000"/>
              </a:lnSpc>
              <a:spcBef>
                <a:spcPts val="1000"/>
              </a:spcBef>
              <a:spcAft>
                <a:spcPts val="0"/>
              </a:spcAft>
              <a:buClr>
                <a:srgbClr val="7F7F7F"/>
              </a:buClr>
              <a:buSzPct val="100000"/>
              <a:buNone/>
            </a:pPr>
            <a:r>
              <a:rPr lang="en-US" sz="2100">
                <a:latin typeface="Arial"/>
                <a:ea typeface="Arial"/>
                <a:cs typeface="Arial"/>
                <a:sym typeface="Arial"/>
              </a:rPr>
              <a:t>Paraphrase:		 </a:t>
            </a:r>
            <a:r>
              <a:rPr i="1" lang="en-US" sz="2100">
                <a:latin typeface="Arial"/>
                <a:ea typeface="Arial"/>
                <a:cs typeface="Arial"/>
                <a:sym typeface="Arial"/>
              </a:rPr>
              <a:t>X has Z Y-ed	 X has Y-ed</a:t>
            </a:r>
            <a:endParaRPr/>
          </a:p>
          <a:p>
            <a:pPr indent="0" lvl="0" marL="0" rtl="0" algn="l">
              <a:lnSpc>
                <a:spcPct val="90000"/>
              </a:lnSpc>
              <a:spcBef>
                <a:spcPts val="1000"/>
              </a:spcBef>
              <a:spcAft>
                <a:spcPts val="0"/>
              </a:spcAft>
              <a:buClr>
                <a:srgbClr val="7F7F7F"/>
              </a:buClr>
              <a:buSzPct val="100000"/>
              <a:buNone/>
            </a:pPr>
            <a:r>
              <a:rPr lang="en-US" sz="2100">
                <a:latin typeface="Arial"/>
                <a:ea typeface="Arial"/>
                <a:cs typeface="Arial"/>
                <a:sym typeface="Arial"/>
              </a:rPr>
              <a:t>Intermediate steps: Squartini &amp; Bertinetto 2000, Sorace 2000, Heine &amp; Kuteva 2006, Broekhuis 2021 ecc.</a:t>
            </a:r>
            <a:endParaRPr/>
          </a:p>
          <a:p>
            <a:pPr indent="-342931" lvl="0" marL="342900" rtl="0" algn="l">
              <a:lnSpc>
                <a:spcPct val="90000"/>
              </a:lnSpc>
              <a:spcBef>
                <a:spcPts val="1000"/>
              </a:spcBef>
              <a:spcAft>
                <a:spcPts val="0"/>
              </a:spcAft>
              <a:buClr>
                <a:srgbClr val="7F7F7F"/>
              </a:buClr>
              <a:buSzPct val="100000"/>
              <a:buFont typeface="Arial"/>
              <a:buChar char="•"/>
            </a:pPr>
            <a:r>
              <a:rPr b="1" lang="en-US" sz="2100" u="sng">
                <a:latin typeface="Arial"/>
                <a:ea typeface="Arial"/>
                <a:cs typeface="Arial"/>
                <a:sym typeface="Arial"/>
              </a:rPr>
              <a:t>BE perfects:</a:t>
            </a:r>
            <a:r>
              <a:rPr b="1" lang="en-US" sz="2100">
                <a:latin typeface="Arial"/>
                <a:ea typeface="Arial"/>
                <a:cs typeface="Arial"/>
                <a:sym typeface="Arial"/>
              </a:rPr>
              <a:t>			‘X is Y’ 			</a:t>
            </a:r>
            <a:r>
              <a:rPr lang="en-US" sz="2100">
                <a:latin typeface="Arial"/>
                <a:ea typeface="Arial"/>
                <a:cs typeface="Arial"/>
                <a:sym typeface="Arial"/>
              </a:rPr>
              <a:t>(Heine 1993)</a:t>
            </a:r>
            <a:endParaRPr sz="2100" u="sng">
              <a:latin typeface="Arial"/>
              <a:ea typeface="Arial"/>
              <a:cs typeface="Arial"/>
              <a:sym typeface="Arial"/>
            </a:endParaRPr>
          </a:p>
          <a:p>
            <a:pPr indent="0" lvl="0" marL="0" rtl="0" algn="l">
              <a:lnSpc>
                <a:spcPct val="90000"/>
              </a:lnSpc>
              <a:spcBef>
                <a:spcPts val="1000"/>
              </a:spcBef>
              <a:spcAft>
                <a:spcPts val="0"/>
              </a:spcAft>
              <a:buClr>
                <a:srgbClr val="7F7F7F"/>
              </a:buClr>
              <a:buSzPct val="100000"/>
              <a:buNone/>
            </a:pPr>
            <a:r>
              <a:rPr lang="en-US" sz="2100">
                <a:latin typeface="Arial"/>
                <a:ea typeface="Arial"/>
                <a:cs typeface="Arial"/>
                <a:sym typeface="Arial"/>
              </a:rPr>
              <a:t>		RESULTATIVES 🡪 PROTYPICAL PERFECTS 🡪 EVIDENTIALS 🡪 PASTS (Lindstedt 1994)</a:t>
            </a:r>
            <a:endParaRPr/>
          </a:p>
          <a:p>
            <a:pPr indent="0" lvl="0" marL="0" rtl="0" algn="l">
              <a:lnSpc>
                <a:spcPct val="90000"/>
              </a:lnSpc>
              <a:spcBef>
                <a:spcPts val="1000"/>
              </a:spcBef>
              <a:spcAft>
                <a:spcPts val="0"/>
              </a:spcAft>
              <a:buClr>
                <a:srgbClr val="7F7F7F"/>
              </a:buClr>
              <a:buSzPct val="100000"/>
              <a:buNone/>
            </a:pPr>
            <a:r>
              <a:rPr lang="en-US" sz="2100">
                <a:latin typeface="Arial"/>
                <a:ea typeface="Arial"/>
                <a:cs typeface="Arial"/>
                <a:sym typeface="Arial"/>
              </a:rPr>
              <a:t>Lexical input:	(</a:t>
            </a:r>
            <a:r>
              <a:rPr i="1" lang="en-US" sz="2100">
                <a:latin typeface="Arial"/>
                <a:ea typeface="Arial"/>
                <a:cs typeface="Arial"/>
                <a:sym typeface="Arial"/>
              </a:rPr>
              <a:t>intransitive)	(intransitive + transitive)</a:t>
            </a:r>
            <a:r>
              <a:rPr lang="en-US" sz="2100">
                <a:latin typeface="Arial"/>
                <a:ea typeface="Arial"/>
                <a:cs typeface="Arial"/>
                <a:sym typeface="Arial"/>
              </a:rPr>
              <a:t>	</a:t>
            </a:r>
            <a:endParaRPr/>
          </a:p>
          <a:p>
            <a:pPr indent="0" lvl="0" marL="0" rtl="0" algn="l">
              <a:lnSpc>
                <a:spcPct val="90000"/>
              </a:lnSpc>
              <a:spcBef>
                <a:spcPts val="1000"/>
              </a:spcBef>
              <a:spcAft>
                <a:spcPts val="0"/>
              </a:spcAft>
              <a:buClr>
                <a:srgbClr val="7F7F7F"/>
              </a:buClr>
              <a:buSzPct val="100000"/>
              <a:buNone/>
            </a:pPr>
            <a:r>
              <a:rPr lang="en-US" sz="2100">
                <a:latin typeface="Arial"/>
                <a:ea typeface="Arial"/>
                <a:cs typeface="Arial"/>
                <a:sym typeface="Arial"/>
              </a:rPr>
              <a:t>Paraphrase:</a:t>
            </a:r>
            <a:r>
              <a:rPr i="1" lang="en-US">
                <a:solidFill>
                  <a:srgbClr val="B31B3A"/>
                </a:solidFill>
                <a:latin typeface="Arial"/>
                <a:ea typeface="Arial"/>
                <a:cs typeface="Arial"/>
                <a:sym typeface="Arial"/>
              </a:rPr>
              <a:t>	</a:t>
            </a:r>
            <a:r>
              <a:rPr i="1" lang="en-US" sz="2000">
                <a:latin typeface="Arial"/>
                <a:ea typeface="Arial"/>
                <a:cs typeface="Arial"/>
                <a:sym typeface="Arial"/>
              </a:rPr>
              <a:t>X is having-done-Y</a:t>
            </a:r>
            <a:r>
              <a:rPr i="1" lang="en-US">
                <a:solidFill>
                  <a:srgbClr val="B31B3A"/>
                </a:solidFill>
                <a:latin typeface="Arial"/>
                <a:ea typeface="Arial"/>
                <a:cs typeface="Arial"/>
                <a:sym typeface="Arial"/>
              </a:rPr>
              <a:t>	</a:t>
            </a:r>
            <a:r>
              <a:rPr i="1" lang="en-US" sz="2000">
                <a:latin typeface="Arial"/>
                <a:ea typeface="Arial"/>
                <a:cs typeface="Arial"/>
                <a:sym typeface="Arial"/>
              </a:rPr>
              <a:t> X is having-done-Y to Z</a:t>
            </a:r>
            <a:endParaRPr i="1">
              <a:latin typeface="Arial"/>
              <a:ea typeface="Arial"/>
              <a:cs typeface="Arial"/>
              <a:sym typeface="Arial"/>
            </a:endParaRPr>
          </a:p>
          <a:p>
            <a:pPr indent="0" lvl="0" marL="0" rtl="0" algn="l">
              <a:lnSpc>
                <a:spcPct val="90000"/>
              </a:lnSpc>
              <a:spcBef>
                <a:spcPts val="1000"/>
              </a:spcBef>
              <a:spcAft>
                <a:spcPts val="0"/>
              </a:spcAft>
              <a:buClr>
                <a:srgbClr val="7F7F7F"/>
              </a:buClr>
              <a:buSzPct val="100000"/>
              <a:buNone/>
            </a:pPr>
            <a:r>
              <a:rPr lang="en-US" sz="2100">
                <a:latin typeface="Arial"/>
                <a:ea typeface="Arial"/>
                <a:cs typeface="Arial"/>
                <a:sym typeface="Arial"/>
              </a:rPr>
              <a:t>Intermediate steps:			</a:t>
            </a:r>
            <a:r>
              <a:rPr b="1" lang="en-US" sz="2100">
                <a:latin typeface="Arial"/>
                <a:ea typeface="Arial"/>
                <a:cs typeface="Arial"/>
                <a:sym typeface="Arial"/>
              </a:rPr>
              <a:t>?</a:t>
            </a:r>
            <a:endParaRPr b="1" sz="2100">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40"/>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Stage 4B(II): Sufficitives </a:t>
            </a:r>
            <a:endParaRPr/>
          </a:p>
        </p:txBody>
      </p:sp>
      <p:sp>
        <p:nvSpPr>
          <p:cNvPr id="538" name="Google Shape;538;p40"/>
          <p:cNvSpPr txBox="1"/>
          <p:nvPr>
            <p:ph idx="1" type="body"/>
          </p:nvPr>
        </p:nvSpPr>
        <p:spPr>
          <a:xfrm>
            <a:off x="838200" y="2512405"/>
            <a:ext cx="9053945" cy="3808882"/>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1800"/>
              <a:buFont typeface="Arial"/>
              <a:buChar char="•"/>
            </a:pPr>
            <a:r>
              <a:rPr lang="en-US" sz="1800">
                <a:solidFill>
                  <a:schemeClr val="dk1"/>
                </a:solidFill>
              </a:rPr>
              <a:t>CUML 🡪 SUFF: from multiplicity of past events to their excessiveness (</a:t>
            </a:r>
            <a:r>
              <a:rPr b="0" i="0" lang="en-US" sz="1800">
                <a:solidFill>
                  <a:schemeClr val="dk1"/>
                </a:solidFill>
                <a:latin typeface="Arial"/>
                <a:ea typeface="Arial"/>
                <a:cs typeface="Arial"/>
                <a:sym typeface="Arial"/>
              </a:rPr>
              <a:t>∼directive meaning)</a:t>
            </a:r>
            <a:endParaRPr sz="1800">
              <a:solidFill>
                <a:schemeClr val="dk1"/>
              </a:solidFill>
            </a:endParaRPr>
          </a:p>
          <a:p>
            <a:pPr indent="-342900" lvl="0" marL="342900" rtl="0" algn="l">
              <a:lnSpc>
                <a:spcPct val="90000"/>
              </a:lnSpc>
              <a:spcBef>
                <a:spcPts val="1000"/>
              </a:spcBef>
              <a:spcAft>
                <a:spcPts val="0"/>
              </a:spcAft>
              <a:buClr>
                <a:schemeClr val="dk1"/>
              </a:buClr>
              <a:buSzPts val="1800"/>
              <a:buFont typeface="Arial"/>
              <a:buChar char="•"/>
            </a:pPr>
            <a:r>
              <a:rPr lang="en-US" sz="1800">
                <a:solidFill>
                  <a:schemeClr val="dk1"/>
                </a:solidFill>
              </a:rPr>
              <a:t>Only in Bg., [almost] only in 2</a:t>
            </a:r>
            <a:r>
              <a:rPr baseline="30000" lang="en-US" sz="1800">
                <a:solidFill>
                  <a:schemeClr val="dk1"/>
                </a:solidFill>
              </a:rPr>
              <a:t>nd</a:t>
            </a:r>
            <a:r>
              <a:rPr lang="en-US" sz="1800">
                <a:solidFill>
                  <a:schemeClr val="dk1"/>
                </a:solidFill>
              </a:rPr>
              <a:t> person, only with стига ‘enough’, but 44 in total ( cfr. 39 CUML)</a:t>
            </a:r>
            <a:endParaRPr/>
          </a:p>
          <a:p>
            <a:pPr indent="-215900" lvl="0" marL="342900" rtl="0" algn="l">
              <a:lnSpc>
                <a:spcPct val="90000"/>
              </a:lnSpc>
              <a:spcBef>
                <a:spcPts val="1000"/>
              </a:spcBef>
              <a:spcAft>
                <a:spcPts val="0"/>
              </a:spcAft>
              <a:buClr>
                <a:srgbClr val="7F7F7F"/>
              </a:buClr>
              <a:buSzPts val="2000"/>
              <a:buFont typeface="Arial"/>
              <a:buNone/>
            </a:pPr>
            <a:r>
              <a:t/>
            </a:r>
            <a:endParaRPr>
              <a:solidFill>
                <a:schemeClr val="dk1"/>
              </a:solidFill>
            </a:endParaRPr>
          </a:p>
          <a:p>
            <a:pPr indent="0" lvl="0" marL="0" rtl="0" algn="l">
              <a:lnSpc>
                <a:spcPct val="90000"/>
              </a:lnSpc>
              <a:spcBef>
                <a:spcPts val="1000"/>
              </a:spcBef>
              <a:spcAft>
                <a:spcPts val="0"/>
              </a:spcAft>
              <a:buClr>
                <a:srgbClr val="7F7F7F"/>
              </a:buClr>
              <a:buSzPts val="2000"/>
              <a:buNone/>
            </a:pPr>
            <a:r>
              <a:t/>
            </a:r>
            <a:endParaRPr>
              <a:solidFill>
                <a:schemeClr val="dk1"/>
              </a:solidFill>
            </a:endParaRPr>
          </a:p>
          <a:p>
            <a:pPr indent="0" lvl="0" marL="0" rtl="0" algn="l">
              <a:lnSpc>
                <a:spcPct val="90000"/>
              </a:lnSpc>
              <a:spcBef>
                <a:spcPts val="1000"/>
              </a:spcBef>
              <a:spcAft>
                <a:spcPts val="0"/>
              </a:spcAft>
              <a:buClr>
                <a:srgbClr val="7F7F7F"/>
              </a:buClr>
              <a:buSzPts val="2000"/>
              <a:buNone/>
            </a:pPr>
            <a:r>
              <a:t/>
            </a:r>
            <a:endParaRPr>
              <a:solidFill>
                <a:schemeClr val="dk1"/>
              </a:solidFill>
            </a:endParaRPr>
          </a:p>
          <a:p>
            <a:pPr indent="0" lvl="0" marL="0" rtl="0" algn="l">
              <a:lnSpc>
                <a:spcPct val="90000"/>
              </a:lnSpc>
              <a:spcBef>
                <a:spcPts val="1000"/>
              </a:spcBef>
              <a:spcAft>
                <a:spcPts val="0"/>
              </a:spcAft>
              <a:buClr>
                <a:schemeClr val="dk1"/>
              </a:buClr>
              <a:buSzPts val="2000"/>
              <a:buNone/>
            </a:pPr>
            <a:r>
              <a:rPr lang="en-US">
                <a:solidFill>
                  <a:schemeClr val="dk1"/>
                </a:solidFill>
              </a:rPr>
              <a:t>Bg.</a:t>
            </a:r>
            <a:endParaRPr>
              <a:solidFill>
                <a:schemeClr val="dk1"/>
              </a:solidFill>
            </a:endParaRPr>
          </a:p>
        </p:txBody>
      </p:sp>
      <p:graphicFrame>
        <p:nvGraphicFramePr>
          <p:cNvPr id="539" name="Google Shape;539;p40"/>
          <p:cNvGraphicFramePr/>
          <p:nvPr/>
        </p:nvGraphicFramePr>
        <p:xfrm>
          <a:off x="951689" y="2042218"/>
          <a:ext cx="3000000" cy="3000000"/>
        </p:xfrm>
        <a:graphic>
          <a:graphicData uri="http://schemas.openxmlformats.org/drawingml/2006/table">
            <a:tbl>
              <a:tblPr bandRow="1" firstRow="1">
                <a:noFill/>
                <a:tableStyleId>{6AB0CA93-79FC-4164-80B6-C510EF78FC78}</a:tableStyleId>
              </a:tblPr>
              <a:tblGrid>
                <a:gridCol w="2709325"/>
                <a:gridCol w="2709325"/>
                <a:gridCol w="2709325"/>
              </a:tblGrid>
              <a:tr h="370850">
                <a:tc>
                  <a:txBody>
                    <a:bodyPr/>
                    <a:lstStyle/>
                    <a:p>
                      <a:pPr indent="0" lvl="0" marL="0" marR="0" rtl="0" algn="l">
                        <a:spcBef>
                          <a:spcPts val="0"/>
                        </a:spcBef>
                        <a:spcAft>
                          <a:spcPts val="0"/>
                        </a:spcAft>
                        <a:buNone/>
                      </a:pPr>
                      <a:r>
                        <a:rPr lang="en-US" sz="1800"/>
                        <a:t>- Resultative</a:t>
                      </a:r>
                      <a:endParaRPr/>
                    </a:p>
                  </a:txBody>
                  <a:tcPr marT="45725" marB="45725" marR="91450" marL="91450">
                    <a:solidFill>
                      <a:srgbClr val="F8D5DC"/>
                    </a:solidFill>
                  </a:tcPr>
                </a:tc>
                <a:tc>
                  <a:txBody>
                    <a:bodyPr/>
                    <a:lstStyle/>
                    <a:p>
                      <a:pPr indent="0" lvl="0" marL="0" marR="0" rtl="0" algn="l">
                        <a:spcBef>
                          <a:spcPts val="0"/>
                        </a:spcBef>
                        <a:spcAft>
                          <a:spcPts val="0"/>
                        </a:spcAft>
                        <a:buNone/>
                      </a:pPr>
                      <a:r>
                        <a:rPr lang="en-US" sz="1800"/>
                        <a:t> +/- Subject-oriented</a:t>
                      </a:r>
                      <a:endParaRPr/>
                    </a:p>
                  </a:txBody>
                  <a:tcPr marT="45725" marB="45725" marR="91450" marL="91450">
                    <a:solidFill>
                      <a:srgbClr val="F2ACBB"/>
                    </a:solidFill>
                  </a:tcPr>
                </a:tc>
                <a:tc>
                  <a:txBody>
                    <a:bodyPr/>
                    <a:lstStyle/>
                    <a:p>
                      <a:pPr indent="0" lvl="0" marL="0" marR="0" rtl="0" algn="l">
                        <a:spcBef>
                          <a:spcPts val="0"/>
                        </a:spcBef>
                        <a:spcAft>
                          <a:spcPts val="0"/>
                        </a:spcAft>
                        <a:buNone/>
                      </a:pPr>
                      <a:r>
                        <a:rPr lang="en-US" sz="1800"/>
                        <a:t>+ Indefinite</a:t>
                      </a:r>
                      <a:endParaRPr/>
                    </a:p>
                  </a:txBody>
                  <a:tcPr marT="45725" marB="45725" marR="91450" marL="91450"/>
                </a:tc>
              </a:tr>
            </a:tbl>
          </a:graphicData>
        </a:graphic>
      </p:graphicFrame>
      <p:pic>
        <p:nvPicPr>
          <p:cNvPr descr="A close-up of a text&#10;&#10;Description automatically generated" id="540" name="Google Shape;540;p40"/>
          <p:cNvPicPr preferRelativeResize="0"/>
          <p:nvPr/>
        </p:nvPicPr>
        <p:blipFill rotWithShape="1">
          <a:blip r:embed="rId3">
            <a:alphaModFix/>
          </a:blip>
          <a:srcRect b="0" l="0" r="0" t="0"/>
          <a:stretch/>
        </p:blipFill>
        <p:spPr>
          <a:xfrm>
            <a:off x="2093843" y="3694011"/>
            <a:ext cx="6275648" cy="251519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41"/>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t/>
            </a:r>
            <a:endParaRPr/>
          </a:p>
        </p:txBody>
      </p:sp>
      <p:sp>
        <p:nvSpPr>
          <p:cNvPr id="546" name="Google Shape;546;p41"/>
          <p:cNvSpPr txBox="1"/>
          <p:nvPr>
            <p:ph idx="1" type="body"/>
          </p:nvPr>
        </p:nvSpPr>
        <p:spPr>
          <a:xfrm>
            <a:off x="838200" y="2512405"/>
            <a:ext cx="9053945" cy="35974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F7F7F"/>
              </a:buClr>
              <a:buSzPts val="2000"/>
              <a:buNone/>
            </a:pPr>
            <a:r>
              <a:t/>
            </a:r>
            <a:endParaRPr/>
          </a:p>
        </p:txBody>
      </p:sp>
      <p:graphicFrame>
        <p:nvGraphicFramePr>
          <p:cNvPr id="547" name="Google Shape;547;p41"/>
          <p:cNvGraphicFramePr/>
          <p:nvPr/>
        </p:nvGraphicFramePr>
        <p:xfrm>
          <a:off x="838199" y="1186843"/>
          <a:ext cx="3000000" cy="3000000"/>
        </p:xfrm>
        <a:graphic>
          <a:graphicData uri="http://schemas.openxmlformats.org/drawingml/2006/table">
            <a:tbl>
              <a:tblPr bandRow="1" firstCol="1" firstRow="1">
                <a:noFill/>
                <a:tableStyleId>{6AB0CA93-79FC-4164-80B6-C510EF78FC78}</a:tableStyleId>
              </a:tblPr>
              <a:tblGrid>
                <a:gridCol w="1509000"/>
                <a:gridCol w="1509000"/>
                <a:gridCol w="1509000"/>
                <a:gridCol w="1509000"/>
                <a:gridCol w="1509000"/>
                <a:gridCol w="1509000"/>
              </a:tblGrid>
              <a:tr h="216750">
                <a:tc gridSpan="2">
                  <a:txBody>
                    <a:bodyPr/>
                    <a:lstStyle/>
                    <a:p>
                      <a:pPr indent="0" lvl="0" marL="0" marR="0" rtl="0" algn="l">
                        <a:spcBef>
                          <a:spcPts val="0"/>
                        </a:spcBef>
                        <a:spcAft>
                          <a:spcPts val="0"/>
                        </a:spcAft>
                        <a:buNone/>
                      </a:pPr>
                      <a:r>
                        <a:rPr lang="en-US" sz="1400"/>
                        <a:t>Stage</a:t>
                      </a:r>
                      <a:endParaRPr sz="1400">
                        <a:latin typeface="Times New Roman"/>
                        <a:ea typeface="Times New Roman"/>
                        <a:cs typeface="Times New Roman"/>
                        <a:sym typeface="Times New Roman"/>
                      </a:endParaRPr>
                    </a:p>
                  </a:txBody>
                  <a:tcPr marT="6400" marB="0" marR="46000" marL="46000"/>
                </a:tc>
                <a:tc hMerge="1"/>
                <a:tc gridSpan="2">
                  <a:txBody>
                    <a:bodyPr/>
                    <a:lstStyle/>
                    <a:p>
                      <a:pPr indent="0" lvl="0" marL="0" marR="0" rtl="0" algn="l">
                        <a:spcBef>
                          <a:spcPts val="0"/>
                        </a:spcBef>
                        <a:spcAft>
                          <a:spcPts val="0"/>
                        </a:spcAft>
                        <a:buNone/>
                      </a:pPr>
                      <a:r>
                        <a:rPr lang="en-US" sz="1400"/>
                        <a:t>Value</a:t>
                      </a:r>
                      <a:endParaRPr sz="1400">
                        <a:latin typeface="Times New Roman"/>
                        <a:ea typeface="Times New Roman"/>
                        <a:cs typeface="Times New Roman"/>
                        <a:sym typeface="Times New Roman"/>
                      </a:endParaRPr>
                    </a:p>
                  </a:txBody>
                  <a:tcPr marT="6400" marB="0" marR="46000" marL="46000"/>
                </a:tc>
                <a:tc hMerge="1"/>
                <a:tc gridSpan="2">
                  <a:txBody>
                    <a:bodyPr/>
                    <a:lstStyle/>
                    <a:p>
                      <a:pPr indent="0" lvl="0" marL="0" marR="0" rtl="0" algn="l">
                        <a:spcBef>
                          <a:spcPts val="0"/>
                        </a:spcBef>
                        <a:spcAft>
                          <a:spcPts val="0"/>
                        </a:spcAft>
                        <a:buNone/>
                      </a:pPr>
                      <a:r>
                        <a:rPr lang="en-US" sz="1400"/>
                        <a:t>Paraphrase</a:t>
                      </a:r>
                      <a:endParaRPr sz="1400">
                        <a:latin typeface="Times New Roman"/>
                        <a:ea typeface="Times New Roman"/>
                        <a:cs typeface="Times New Roman"/>
                        <a:sym typeface="Times New Roman"/>
                      </a:endParaRPr>
                    </a:p>
                  </a:txBody>
                  <a:tcPr marT="6400" marB="0" marR="46000" marL="46000"/>
                </a:tc>
                <a:tc hMerge="1"/>
              </a:tr>
              <a:tr h="376625">
                <a:tc gridSpan="2">
                  <a:txBody>
                    <a:bodyPr/>
                    <a:lstStyle/>
                    <a:p>
                      <a:pPr indent="0" lvl="0" marL="0" marR="0" rtl="0" algn="l">
                        <a:spcBef>
                          <a:spcPts val="0"/>
                        </a:spcBef>
                        <a:spcAft>
                          <a:spcPts val="0"/>
                        </a:spcAft>
                        <a:buNone/>
                      </a:pPr>
                      <a:r>
                        <a:rPr lang="en-US" sz="1400"/>
                        <a:t>Stage 0</a:t>
                      </a:r>
                      <a:endParaRPr sz="1400">
                        <a:latin typeface="Times New Roman"/>
                        <a:ea typeface="Times New Roman"/>
                        <a:cs typeface="Times New Roman"/>
                        <a:sym typeface="Times New Roman"/>
                      </a:endParaRPr>
                    </a:p>
                  </a:txBody>
                  <a:tcPr marT="6400" marB="0" marR="46000" marL="46000"/>
                </a:tc>
                <a:tc hMerge="1"/>
                <a:tc gridSpan="2">
                  <a:txBody>
                    <a:bodyPr/>
                    <a:lstStyle/>
                    <a:p>
                      <a:pPr indent="0" lvl="0" marL="0" marR="0" rtl="0" algn="l">
                        <a:spcBef>
                          <a:spcPts val="0"/>
                        </a:spcBef>
                        <a:spcAft>
                          <a:spcPts val="0"/>
                        </a:spcAft>
                        <a:buNone/>
                      </a:pPr>
                      <a:r>
                        <a:rPr lang="en-US" sz="1400"/>
                        <a:t>Copular ascriptive construction with an adjective</a:t>
                      </a:r>
                      <a:endParaRPr sz="1400">
                        <a:latin typeface="Times New Roman"/>
                        <a:ea typeface="Times New Roman"/>
                        <a:cs typeface="Times New Roman"/>
                        <a:sym typeface="Times New Roman"/>
                      </a:endParaRPr>
                    </a:p>
                  </a:txBody>
                  <a:tcPr marT="6400" marB="0" marR="46000" marL="46000"/>
                </a:tc>
                <a:tc hMerge="1"/>
                <a:tc gridSpan="2">
                  <a:txBody>
                    <a:bodyPr/>
                    <a:lstStyle/>
                    <a:p>
                      <a:pPr indent="0" lvl="0" marL="0" marR="0" rtl="0" algn="l">
                        <a:spcBef>
                          <a:spcPts val="0"/>
                        </a:spcBef>
                        <a:spcAft>
                          <a:spcPts val="0"/>
                        </a:spcAft>
                        <a:buNone/>
                      </a:pPr>
                      <a:r>
                        <a:rPr lang="en-US" sz="1400"/>
                        <a:t>Subject X has a property Y</a:t>
                      </a:r>
                      <a:endParaRPr sz="1400">
                        <a:latin typeface="Times New Roman"/>
                        <a:ea typeface="Times New Roman"/>
                        <a:cs typeface="Times New Roman"/>
                        <a:sym typeface="Times New Roman"/>
                      </a:endParaRPr>
                    </a:p>
                  </a:txBody>
                  <a:tcPr marT="6400" marB="0" marR="46000" marL="46000"/>
                </a:tc>
                <a:tc hMerge="1"/>
              </a:tr>
              <a:tr h="432825">
                <a:tc gridSpan="2">
                  <a:txBody>
                    <a:bodyPr/>
                    <a:lstStyle/>
                    <a:p>
                      <a:pPr indent="0" lvl="0" marL="0" marR="0" rtl="0" algn="l">
                        <a:spcBef>
                          <a:spcPts val="0"/>
                        </a:spcBef>
                        <a:spcAft>
                          <a:spcPts val="0"/>
                        </a:spcAft>
                        <a:buNone/>
                      </a:pPr>
                      <a:r>
                        <a:rPr lang="en-US" sz="1400"/>
                        <a:t>Stage 1</a:t>
                      </a:r>
                      <a:endParaRPr sz="1400">
                        <a:latin typeface="Times New Roman"/>
                        <a:ea typeface="Times New Roman"/>
                        <a:cs typeface="Times New Roman"/>
                        <a:sym typeface="Times New Roman"/>
                      </a:endParaRPr>
                    </a:p>
                  </a:txBody>
                  <a:tcPr marT="6400" marB="0" marR="46000" marL="46000"/>
                </a:tc>
                <a:tc hMerge="1"/>
                <a:tc gridSpan="2">
                  <a:txBody>
                    <a:bodyPr/>
                    <a:lstStyle/>
                    <a:p>
                      <a:pPr indent="0" lvl="0" marL="0" marR="0" rtl="0" algn="l">
                        <a:spcBef>
                          <a:spcPts val="0"/>
                        </a:spcBef>
                        <a:spcAft>
                          <a:spcPts val="0"/>
                        </a:spcAft>
                        <a:buNone/>
                      </a:pPr>
                      <a:r>
                        <a:rPr lang="en-US" sz="1400"/>
                        <a:t>Stative (Copular ascriptive construction with a participle)</a:t>
                      </a:r>
                      <a:endParaRPr sz="1400">
                        <a:latin typeface="Times New Roman"/>
                        <a:ea typeface="Times New Roman"/>
                        <a:cs typeface="Times New Roman"/>
                        <a:sym typeface="Times New Roman"/>
                      </a:endParaRPr>
                    </a:p>
                  </a:txBody>
                  <a:tcPr marT="6400" marB="0" marR="46000" marL="46000"/>
                </a:tc>
                <a:tc hMerge="1"/>
                <a:tc gridSpan="2">
                  <a:txBody>
                    <a:bodyPr/>
                    <a:lstStyle/>
                    <a:p>
                      <a:pPr indent="0" lvl="0" marL="0" marR="0" rtl="0" algn="l">
                        <a:spcBef>
                          <a:spcPts val="0"/>
                        </a:spcBef>
                        <a:spcAft>
                          <a:spcPts val="0"/>
                        </a:spcAft>
                        <a:buNone/>
                      </a:pPr>
                      <a:r>
                        <a:rPr lang="en-US" sz="1400"/>
                        <a:t>Subject X has a verbal property Y</a:t>
                      </a:r>
                      <a:endParaRPr sz="1400">
                        <a:latin typeface="Times New Roman"/>
                        <a:ea typeface="Times New Roman"/>
                        <a:cs typeface="Times New Roman"/>
                        <a:sym typeface="Times New Roman"/>
                      </a:endParaRPr>
                    </a:p>
                  </a:txBody>
                  <a:tcPr marT="6400" marB="0" marR="46000" marL="46000"/>
                </a:tc>
                <a:tc hMerge="1"/>
              </a:tr>
              <a:tr h="216750">
                <a:tc gridSpan="2">
                  <a:txBody>
                    <a:bodyPr/>
                    <a:lstStyle/>
                    <a:p>
                      <a:pPr indent="0" lvl="0" marL="0" marR="0" rtl="0" algn="l">
                        <a:spcBef>
                          <a:spcPts val="0"/>
                        </a:spcBef>
                        <a:spcAft>
                          <a:spcPts val="0"/>
                        </a:spcAft>
                        <a:buNone/>
                      </a:pPr>
                      <a:r>
                        <a:rPr lang="en-US" sz="1400"/>
                        <a:t>Stage 2</a:t>
                      </a:r>
                      <a:endParaRPr sz="1400">
                        <a:latin typeface="Times New Roman"/>
                        <a:ea typeface="Times New Roman"/>
                        <a:cs typeface="Times New Roman"/>
                        <a:sym typeface="Times New Roman"/>
                      </a:endParaRPr>
                    </a:p>
                  </a:txBody>
                  <a:tcPr marT="6400" marB="0" marR="46000" marL="46000"/>
                </a:tc>
                <a:tc hMerge="1"/>
                <a:tc gridSpan="2">
                  <a:txBody>
                    <a:bodyPr/>
                    <a:lstStyle/>
                    <a:p>
                      <a:pPr indent="0" lvl="0" marL="0" marR="0" rtl="0" algn="l">
                        <a:spcBef>
                          <a:spcPts val="0"/>
                        </a:spcBef>
                        <a:spcAft>
                          <a:spcPts val="0"/>
                        </a:spcAft>
                        <a:buNone/>
                      </a:pPr>
                      <a:r>
                        <a:rPr lang="en-US" sz="1400"/>
                        <a:t>Subject-oriented resultative</a:t>
                      </a:r>
                      <a:endParaRPr sz="1400">
                        <a:latin typeface="Times New Roman"/>
                        <a:ea typeface="Times New Roman"/>
                        <a:cs typeface="Times New Roman"/>
                        <a:sym typeface="Times New Roman"/>
                      </a:endParaRPr>
                    </a:p>
                  </a:txBody>
                  <a:tcPr marT="6400" marB="0" marR="46000" marL="46000"/>
                </a:tc>
                <a:tc hMerge="1"/>
                <a:tc gridSpan="2">
                  <a:txBody>
                    <a:bodyPr/>
                    <a:lstStyle/>
                    <a:p>
                      <a:pPr indent="0" lvl="0" marL="0" marR="0" rtl="0" algn="l">
                        <a:spcBef>
                          <a:spcPts val="0"/>
                        </a:spcBef>
                        <a:spcAft>
                          <a:spcPts val="0"/>
                        </a:spcAft>
                        <a:buNone/>
                      </a:pPr>
                      <a:r>
                        <a:rPr lang="en-US" sz="1400"/>
                        <a:t>Subject X is having-done-Y</a:t>
                      </a:r>
                      <a:endParaRPr sz="1400">
                        <a:latin typeface="Times New Roman"/>
                        <a:ea typeface="Times New Roman"/>
                        <a:cs typeface="Times New Roman"/>
                        <a:sym typeface="Times New Roman"/>
                      </a:endParaRPr>
                    </a:p>
                  </a:txBody>
                  <a:tcPr marT="6400" marB="0" marR="46000" marL="46000"/>
                </a:tc>
                <a:tc hMerge="1"/>
              </a:tr>
              <a:tr h="216750">
                <a:tc>
                  <a:txBody>
                    <a:bodyPr/>
                    <a:lstStyle/>
                    <a:p>
                      <a:pPr indent="0" lvl="0" marL="0" marR="0" rtl="0" algn="l">
                        <a:spcBef>
                          <a:spcPts val="0"/>
                        </a:spcBef>
                        <a:spcAft>
                          <a:spcPts val="0"/>
                        </a:spcAft>
                        <a:buNone/>
                      </a:pPr>
                      <a:r>
                        <a:rPr lang="en-US" sz="1400"/>
                        <a:t>Stage</a:t>
                      </a:r>
                      <a:endParaRPr sz="1400">
                        <a:latin typeface="Times New Roman"/>
                        <a:ea typeface="Times New Roman"/>
                        <a:cs typeface="Times New Roman"/>
                        <a:sym typeface="Times New Roman"/>
                      </a:endParaRPr>
                    </a:p>
                  </a:txBody>
                  <a:tcPr marT="6400" marB="0" marR="46000" marL="46000"/>
                </a:tc>
                <a:tc>
                  <a:txBody>
                    <a:bodyPr/>
                    <a:lstStyle/>
                    <a:p>
                      <a:pPr indent="0" lvl="0" marL="0" marR="0" rtl="0" algn="l">
                        <a:spcBef>
                          <a:spcPts val="0"/>
                        </a:spcBef>
                        <a:spcAft>
                          <a:spcPts val="0"/>
                        </a:spcAft>
                        <a:buNone/>
                      </a:pPr>
                      <a:r>
                        <a:rPr b="1" lang="en-US" sz="1400">
                          <a:solidFill>
                            <a:schemeClr val="lt1"/>
                          </a:solidFill>
                        </a:rPr>
                        <a:t>Value</a:t>
                      </a:r>
                      <a:endParaRPr b="1" sz="1400">
                        <a:solidFill>
                          <a:schemeClr val="lt1"/>
                        </a:solidFill>
                        <a:latin typeface="Times New Roman"/>
                        <a:ea typeface="Times New Roman"/>
                        <a:cs typeface="Times New Roman"/>
                        <a:sym typeface="Times New Roman"/>
                      </a:endParaRPr>
                    </a:p>
                  </a:txBody>
                  <a:tcPr marT="6400" marB="0" marR="46000" marL="46000">
                    <a:solidFill>
                      <a:schemeClr val="accent1"/>
                    </a:solidFill>
                  </a:tcPr>
                </a:tc>
                <a:tc>
                  <a:txBody>
                    <a:bodyPr/>
                    <a:lstStyle/>
                    <a:p>
                      <a:pPr indent="0" lvl="0" marL="0" marR="0" rtl="0" algn="l">
                        <a:spcBef>
                          <a:spcPts val="0"/>
                        </a:spcBef>
                        <a:spcAft>
                          <a:spcPts val="0"/>
                        </a:spcAft>
                        <a:buNone/>
                      </a:pPr>
                      <a:r>
                        <a:rPr b="1" lang="en-US" sz="1400">
                          <a:solidFill>
                            <a:schemeClr val="lt1"/>
                          </a:solidFill>
                        </a:rPr>
                        <a:t>Paraphrase</a:t>
                      </a:r>
                      <a:endParaRPr b="1" sz="1400">
                        <a:solidFill>
                          <a:schemeClr val="lt1"/>
                        </a:solidFill>
                        <a:latin typeface="Times New Roman"/>
                        <a:ea typeface="Times New Roman"/>
                        <a:cs typeface="Times New Roman"/>
                        <a:sym typeface="Times New Roman"/>
                      </a:endParaRPr>
                    </a:p>
                  </a:txBody>
                  <a:tcPr marT="6400" marB="0" marR="46000" marL="46000">
                    <a:solidFill>
                      <a:schemeClr val="accent1"/>
                    </a:solidFill>
                  </a:tcPr>
                </a:tc>
                <a:tc>
                  <a:txBody>
                    <a:bodyPr/>
                    <a:lstStyle/>
                    <a:p>
                      <a:pPr indent="0" lvl="0" marL="0" marR="0" rtl="0" algn="l">
                        <a:spcBef>
                          <a:spcPts val="0"/>
                        </a:spcBef>
                        <a:spcAft>
                          <a:spcPts val="0"/>
                        </a:spcAft>
                        <a:buNone/>
                      </a:pPr>
                      <a:r>
                        <a:rPr b="1" lang="en-US" sz="1400">
                          <a:solidFill>
                            <a:schemeClr val="lt1"/>
                          </a:solidFill>
                        </a:rPr>
                        <a:t>Stage</a:t>
                      </a:r>
                      <a:endParaRPr b="1" sz="1400">
                        <a:solidFill>
                          <a:schemeClr val="lt1"/>
                        </a:solidFill>
                        <a:latin typeface="Times New Roman"/>
                        <a:ea typeface="Times New Roman"/>
                        <a:cs typeface="Times New Roman"/>
                        <a:sym typeface="Times New Roman"/>
                      </a:endParaRPr>
                    </a:p>
                  </a:txBody>
                  <a:tcPr marT="6400" marB="0" marR="46000" marL="46000">
                    <a:solidFill>
                      <a:schemeClr val="accent1"/>
                    </a:solidFill>
                  </a:tcPr>
                </a:tc>
                <a:tc>
                  <a:txBody>
                    <a:bodyPr/>
                    <a:lstStyle/>
                    <a:p>
                      <a:pPr indent="0" lvl="0" marL="0" marR="0" rtl="0" algn="l">
                        <a:spcBef>
                          <a:spcPts val="0"/>
                        </a:spcBef>
                        <a:spcAft>
                          <a:spcPts val="0"/>
                        </a:spcAft>
                        <a:buNone/>
                      </a:pPr>
                      <a:r>
                        <a:rPr b="1" lang="en-US" sz="1400">
                          <a:solidFill>
                            <a:schemeClr val="lt1"/>
                          </a:solidFill>
                        </a:rPr>
                        <a:t>Value</a:t>
                      </a:r>
                      <a:endParaRPr b="1" sz="1400">
                        <a:solidFill>
                          <a:schemeClr val="lt1"/>
                        </a:solidFill>
                        <a:latin typeface="Times New Roman"/>
                        <a:ea typeface="Times New Roman"/>
                        <a:cs typeface="Times New Roman"/>
                        <a:sym typeface="Times New Roman"/>
                      </a:endParaRPr>
                    </a:p>
                  </a:txBody>
                  <a:tcPr marT="6400" marB="0" marR="46000" marL="46000">
                    <a:solidFill>
                      <a:schemeClr val="accent1"/>
                    </a:solidFill>
                  </a:tcPr>
                </a:tc>
                <a:tc>
                  <a:txBody>
                    <a:bodyPr/>
                    <a:lstStyle/>
                    <a:p>
                      <a:pPr indent="0" lvl="0" marL="0" marR="0" rtl="0" algn="l">
                        <a:spcBef>
                          <a:spcPts val="0"/>
                        </a:spcBef>
                        <a:spcAft>
                          <a:spcPts val="0"/>
                        </a:spcAft>
                        <a:buNone/>
                      </a:pPr>
                      <a:r>
                        <a:rPr b="1" lang="en-US" sz="1400">
                          <a:solidFill>
                            <a:schemeClr val="lt1"/>
                          </a:solidFill>
                        </a:rPr>
                        <a:t>Paraphrase</a:t>
                      </a:r>
                      <a:endParaRPr b="1" sz="1400">
                        <a:solidFill>
                          <a:schemeClr val="lt1"/>
                        </a:solidFill>
                        <a:latin typeface="Times New Roman"/>
                        <a:ea typeface="Times New Roman"/>
                        <a:cs typeface="Times New Roman"/>
                        <a:sym typeface="Times New Roman"/>
                      </a:endParaRPr>
                    </a:p>
                  </a:txBody>
                  <a:tcPr marT="6400" marB="0" marR="46000" marL="46000">
                    <a:solidFill>
                      <a:schemeClr val="accent1"/>
                    </a:solidFill>
                  </a:tcPr>
                </a:tc>
              </a:tr>
              <a:tr h="432825">
                <a:tc>
                  <a:txBody>
                    <a:bodyPr/>
                    <a:lstStyle/>
                    <a:p>
                      <a:pPr indent="0" lvl="0" marL="0" marR="0" rtl="0" algn="l">
                        <a:spcBef>
                          <a:spcPts val="0"/>
                        </a:spcBef>
                        <a:spcAft>
                          <a:spcPts val="0"/>
                        </a:spcAft>
                        <a:buNone/>
                      </a:pPr>
                      <a:r>
                        <a:rPr lang="en-US" sz="1400"/>
                        <a:t>Stage 3A</a:t>
                      </a:r>
                      <a:endParaRPr sz="1400">
                        <a:latin typeface="Times New Roman"/>
                        <a:ea typeface="Times New Roman"/>
                        <a:cs typeface="Times New Roman"/>
                        <a:sym typeface="Times New Roman"/>
                      </a:endParaRPr>
                    </a:p>
                  </a:txBody>
                  <a:tcPr marT="6400" marB="0" marR="46000" marL="46000"/>
                </a:tc>
                <a:tc>
                  <a:txBody>
                    <a:bodyPr/>
                    <a:lstStyle/>
                    <a:p>
                      <a:pPr indent="0" lvl="0" marL="0" marR="0" rtl="0" algn="l">
                        <a:spcBef>
                          <a:spcPts val="0"/>
                        </a:spcBef>
                        <a:spcAft>
                          <a:spcPts val="0"/>
                        </a:spcAft>
                        <a:buNone/>
                      </a:pPr>
                      <a:r>
                        <a:rPr lang="en-US" sz="1400"/>
                        <a:t>Possessive resultative</a:t>
                      </a:r>
                      <a:endParaRPr sz="1400">
                        <a:latin typeface="Times New Roman"/>
                        <a:ea typeface="Times New Roman"/>
                        <a:cs typeface="Times New Roman"/>
                        <a:sym typeface="Times New Roman"/>
                      </a:endParaRPr>
                    </a:p>
                  </a:txBody>
                  <a:tcPr marT="6400" marB="0" marR="46000" marL="46000"/>
                </a:tc>
                <a:tc>
                  <a:txBody>
                    <a:bodyPr/>
                    <a:lstStyle/>
                    <a:p>
                      <a:pPr indent="0" lvl="0" marL="0" marR="0" rtl="0" algn="l">
                        <a:spcBef>
                          <a:spcPts val="0"/>
                        </a:spcBef>
                        <a:spcAft>
                          <a:spcPts val="0"/>
                        </a:spcAft>
                        <a:buNone/>
                      </a:pPr>
                      <a:r>
                        <a:rPr lang="en-US" sz="1400"/>
                        <a:t>X is having-done-Y-to-Z/X</a:t>
                      </a:r>
                      <a:endParaRPr sz="1400">
                        <a:latin typeface="Times New Roman"/>
                        <a:ea typeface="Times New Roman"/>
                        <a:cs typeface="Times New Roman"/>
                        <a:sym typeface="Times New Roman"/>
                      </a:endParaRPr>
                    </a:p>
                  </a:txBody>
                  <a:tcPr marT="6400" marB="0" marR="46000" marL="46000"/>
                </a:tc>
                <a:tc>
                  <a:txBody>
                    <a:bodyPr/>
                    <a:lstStyle/>
                    <a:p>
                      <a:pPr indent="0" lvl="0" marL="0" marR="0" rtl="0" algn="l">
                        <a:spcBef>
                          <a:spcPts val="0"/>
                        </a:spcBef>
                        <a:spcAft>
                          <a:spcPts val="0"/>
                        </a:spcAft>
                        <a:buNone/>
                      </a:pPr>
                      <a:r>
                        <a:rPr b="1" lang="en-US" sz="1400">
                          <a:solidFill>
                            <a:schemeClr val="lt1"/>
                          </a:solidFill>
                        </a:rPr>
                        <a:t>Stage 3B</a:t>
                      </a:r>
                      <a:endParaRPr b="1" sz="1400">
                        <a:solidFill>
                          <a:schemeClr val="lt1"/>
                        </a:solidFill>
                        <a:latin typeface="Times New Roman"/>
                        <a:ea typeface="Times New Roman"/>
                        <a:cs typeface="Times New Roman"/>
                        <a:sym typeface="Times New Roman"/>
                      </a:endParaRPr>
                    </a:p>
                  </a:txBody>
                  <a:tcPr marT="6400" marB="0" marR="46000" marL="46000">
                    <a:solidFill>
                      <a:schemeClr val="accent1"/>
                    </a:solidFill>
                  </a:tcPr>
                </a:tc>
                <a:tc>
                  <a:txBody>
                    <a:bodyPr/>
                    <a:lstStyle/>
                    <a:p>
                      <a:pPr indent="0" lvl="0" marL="0" marR="0" rtl="0" algn="l">
                        <a:spcBef>
                          <a:spcPts val="0"/>
                        </a:spcBef>
                        <a:spcAft>
                          <a:spcPts val="0"/>
                        </a:spcAft>
                        <a:buNone/>
                      </a:pPr>
                      <a:r>
                        <a:rPr lang="en-US" sz="1400"/>
                        <a:t>Experiential</a:t>
                      </a:r>
                      <a:endParaRPr sz="1400">
                        <a:latin typeface="Times New Roman"/>
                        <a:ea typeface="Times New Roman"/>
                        <a:cs typeface="Times New Roman"/>
                        <a:sym typeface="Times New Roman"/>
                      </a:endParaRPr>
                    </a:p>
                  </a:txBody>
                  <a:tcPr marT="6400" marB="0" marR="46000" marL="46000"/>
                </a:tc>
                <a:tc>
                  <a:txBody>
                    <a:bodyPr/>
                    <a:lstStyle/>
                    <a:p>
                      <a:pPr indent="0" lvl="0" marL="0" marR="0" rtl="0" algn="l">
                        <a:spcBef>
                          <a:spcPts val="0"/>
                        </a:spcBef>
                        <a:spcAft>
                          <a:spcPts val="0"/>
                        </a:spcAft>
                        <a:buNone/>
                      </a:pPr>
                      <a:r>
                        <a:rPr lang="en-US" sz="1400"/>
                        <a:t>X has experience of Y</a:t>
                      </a:r>
                      <a:endParaRPr sz="1400">
                        <a:latin typeface="Times New Roman"/>
                        <a:ea typeface="Times New Roman"/>
                        <a:cs typeface="Times New Roman"/>
                        <a:sym typeface="Times New Roman"/>
                      </a:endParaRPr>
                    </a:p>
                  </a:txBody>
                  <a:tcPr marT="6400" marB="0" marR="46000" marL="46000"/>
                </a:tc>
              </a:tr>
              <a:tr h="432825">
                <a:tc>
                  <a:txBody>
                    <a:bodyPr/>
                    <a:lstStyle/>
                    <a:p>
                      <a:pPr indent="0" lvl="0" marL="0" marR="0" rtl="0" algn="l">
                        <a:spcBef>
                          <a:spcPts val="0"/>
                        </a:spcBef>
                        <a:spcAft>
                          <a:spcPts val="0"/>
                        </a:spcAft>
                        <a:buNone/>
                      </a:pPr>
                      <a:r>
                        <a:rPr lang="en-US" sz="1400"/>
                        <a:t>Stage 4A[I]</a:t>
                      </a:r>
                      <a:endParaRPr sz="1400">
                        <a:latin typeface="Times New Roman"/>
                        <a:ea typeface="Times New Roman"/>
                        <a:cs typeface="Times New Roman"/>
                        <a:sym typeface="Times New Roman"/>
                      </a:endParaRPr>
                    </a:p>
                  </a:txBody>
                  <a:tcPr marT="6400" marB="0" marR="46000" marL="46000"/>
                </a:tc>
                <a:tc>
                  <a:txBody>
                    <a:bodyPr/>
                    <a:lstStyle/>
                    <a:p>
                      <a:pPr indent="0" lvl="0" marL="0" marR="0" rtl="0" algn="l">
                        <a:spcBef>
                          <a:spcPts val="0"/>
                        </a:spcBef>
                        <a:spcAft>
                          <a:spcPts val="0"/>
                        </a:spcAft>
                        <a:buNone/>
                      </a:pPr>
                      <a:r>
                        <a:rPr lang="en-US" sz="1400"/>
                        <a:t>Transitive resultative</a:t>
                      </a:r>
                      <a:endParaRPr sz="1400">
                        <a:latin typeface="Times New Roman"/>
                        <a:ea typeface="Times New Roman"/>
                        <a:cs typeface="Times New Roman"/>
                        <a:sym typeface="Times New Roman"/>
                      </a:endParaRPr>
                    </a:p>
                  </a:txBody>
                  <a:tcPr marT="6400" marB="0" marR="46000" marL="46000"/>
                </a:tc>
                <a:tc>
                  <a:txBody>
                    <a:bodyPr/>
                    <a:lstStyle/>
                    <a:p>
                      <a:pPr indent="0" lvl="0" marL="0" marR="0" rtl="0" algn="l">
                        <a:spcBef>
                          <a:spcPts val="0"/>
                        </a:spcBef>
                        <a:spcAft>
                          <a:spcPts val="0"/>
                        </a:spcAft>
                        <a:buNone/>
                      </a:pPr>
                      <a:r>
                        <a:rPr lang="en-US" sz="1400"/>
                        <a:t>X is having-done-Y-to-Z</a:t>
                      </a:r>
                      <a:endParaRPr sz="1400">
                        <a:latin typeface="Times New Roman"/>
                        <a:ea typeface="Times New Roman"/>
                        <a:cs typeface="Times New Roman"/>
                        <a:sym typeface="Times New Roman"/>
                      </a:endParaRPr>
                    </a:p>
                  </a:txBody>
                  <a:tcPr marT="6400" marB="0" marR="46000" marL="46000"/>
                </a:tc>
                <a:tc>
                  <a:txBody>
                    <a:bodyPr/>
                    <a:lstStyle/>
                    <a:p>
                      <a:pPr indent="0" lvl="0" marL="0" marR="0" rtl="0" algn="l">
                        <a:spcBef>
                          <a:spcPts val="0"/>
                        </a:spcBef>
                        <a:spcAft>
                          <a:spcPts val="0"/>
                        </a:spcAft>
                        <a:buNone/>
                      </a:pPr>
                      <a:r>
                        <a:rPr b="1" lang="en-US" sz="1400">
                          <a:solidFill>
                            <a:schemeClr val="lt1"/>
                          </a:solidFill>
                        </a:rPr>
                        <a:t>Stage 4B[I]</a:t>
                      </a:r>
                      <a:endParaRPr b="1" sz="1400">
                        <a:solidFill>
                          <a:schemeClr val="lt1"/>
                        </a:solidFill>
                        <a:latin typeface="Times New Roman"/>
                        <a:ea typeface="Times New Roman"/>
                        <a:cs typeface="Times New Roman"/>
                        <a:sym typeface="Times New Roman"/>
                      </a:endParaRPr>
                    </a:p>
                  </a:txBody>
                  <a:tcPr marT="6400" marB="0" marR="46000" marL="46000">
                    <a:solidFill>
                      <a:schemeClr val="accent1"/>
                    </a:solidFill>
                  </a:tcPr>
                </a:tc>
                <a:tc>
                  <a:txBody>
                    <a:bodyPr/>
                    <a:lstStyle/>
                    <a:p>
                      <a:pPr indent="0" lvl="0" marL="0" marR="0" rtl="0" algn="l">
                        <a:spcBef>
                          <a:spcPts val="0"/>
                        </a:spcBef>
                        <a:spcAft>
                          <a:spcPts val="0"/>
                        </a:spcAft>
                        <a:buNone/>
                      </a:pPr>
                      <a:r>
                        <a:rPr lang="en-US" sz="1400"/>
                        <a:t>Cumulative</a:t>
                      </a:r>
                      <a:endParaRPr sz="1400"/>
                    </a:p>
                    <a:p>
                      <a:pPr indent="0" lvl="0" marL="0" marR="0" rtl="0" algn="l">
                        <a:spcBef>
                          <a:spcPts val="0"/>
                        </a:spcBef>
                        <a:spcAft>
                          <a:spcPts val="0"/>
                        </a:spcAft>
                        <a:buNone/>
                      </a:pPr>
                      <a:r>
                        <a:rPr lang="en-US" sz="1400"/>
                        <a:t> </a:t>
                      </a:r>
                      <a:endParaRPr sz="1400">
                        <a:latin typeface="Times New Roman"/>
                        <a:ea typeface="Times New Roman"/>
                        <a:cs typeface="Times New Roman"/>
                        <a:sym typeface="Times New Roman"/>
                      </a:endParaRPr>
                    </a:p>
                  </a:txBody>
                  <a:tcPr marT="6400" marB="0" marR="46000" marL="46000"/>
                </a:tc>
                <a:tc>
                  <a:txBody>
                    <a:bodyPr/>
                    <a:lstStyle/>
                    <a:p>
                      <a:pPr indent="0" lvl="0" marL="0" marR="0" rtl="0" algn="l">
                        <a:spcBef>
                          <a:spcPts val="0"/>
                        </a:spcBef>
                        <a:spcAft>
                          <a:spcPts val="0"/>
                        </a:spcAft>
                        <a:buNone/>
                      </a:pPr>
                      <a:r>
                        <a:rPr lang="en-US" sz="1400"/>
                        <a:t>X has repeated experience of Y</a:t>
                      </a:r>
                      <a:endParaRPr sz="1400">
                        <a:latin typeface="Times New Roman"/>
                        <a:ea typeface="Times New Roman"/>
                        <a:cs typeface="Times New Roman"/>
                        <a:sym typeface="Times New Roman"/>
                      </a:endParaRPr>
                    </a:p>
                  </a:txBody>
                  <a:tcPr marT="6400" marB="0" marR="46000" marL="46000"/>
                </a:tc>
              </a:tr>
              <a:tr h="865675">
                <a:tc>
                  <a:txBody>
                    <a:bodyPr/>
                    <a:lstStyle/>
                    <a:p>
                      <a:pPr indent="0" lvl="0" marL="0" marR="0" rtl="0" algn="l">
                        <a:spcBef>
                          <a:spcPts val="0"/>
                        </a:spcBef>
                        <a:spcAft>
                          <a:spcPts val="0"/>
                        </a:spcAft>
                        <a:buNone/>
                      </a:pPr>
                      <a:r>
                        <a:rPr lang="en-US" sz="1400"/>
                        <a:t>Stage 4A[II]</a:t>
                      </a:r>
                      <a:endParaRPr sz="1400">
                        <a:latin typeface="Times New Roman"/>
                        <a:ea typeface="Times New Roman"/>
                        <a:cs typeface="Times New Roman"/>
                        <a:sym typeface="Times New Roman"/>
                      </a:endParaRPr>
                    </a:p>
                  </a:txBody>
                  <a:tcPr marT="6400" marB="0" marR="46000" marL="46000"/>
                </a:tc>
                <a:tc>
                  <a:txBody>
                    <a:bodyPr/>
                    <a:lstStyle/>
                    <a:p>
                      <a:pPr indent="0" lvl="0" marL="0" marR="0" rtl="0" algn="l">
                        <a:spcBef>
                          <a:spcPts val="0"/>
                        </a:spcBef>
                        <a:spcAft>
                          <a:spcPts val="0"/>
                        </a:spcAft>
                        <a:buNone/>
                      </a:pPr>
                      <a:r>
                        <a:rPr lang="en-US" sz="1400"/>
                        <a:t>Current relevance</a:t>
                      </a:r>
                      <a:endParaRPr sz="1400">
                        <a:latin typeface="Times New Roman"/>
                        <a:ea typeface="Times New Roman"/>
                        <a:cs typeface="Times New Roman"/>
                        <a:sym typeface="Times New Roman"/>
                      </a:endParaRPr>
                    </a:p>
                  </a:txBody>
                  <a:tcPr marT="6400" marB="0" marR="46000" marL="46000"/>
                </a:tc>
                <a:tc>
                  <a:txBody>
                    <a:bodyPr/>
                    <a:lstStyle/>
                    <a:p>
                      <a:pPr indent="0" lvl="0" marL="0" marR="0" rtl="0" algn="l">
                        <a:spcBef>
                          <a:spcPts val="0"/>
                        </a:spcBef>
                        <a:spcAft>
                          <a:spcPts val="0"/>
                        </a:spcAft>
                        <a:buNone/>
                      </a:pPr>
                      <a:r>
                        <a:rPr lang="en-US" sz="1400"/>
                        <a:t>X has done Y (to Z)</a:t>
                      </a:r>
                      <a:endParaRPr sz="1400">
                        <a:latin typeface="Times New Roman"/>
                        <a:ea typeface="Times New Roman"/>
                        <a:cs typeface="Times New Roman"/>
                        <a:sym typeface="Times New Roman"/>
                      </a:endParaRPr>
                    </a:p>
                  </a:txBody>
                  <a:tcPr marT="6400" marB="0" marR="46000" marL="46000"/>
                </a:tc>
                <a:tc>
                  <a:txBody>
                    <a:bodyPr/>
                    <a:lstStyle/>
                    <a:p>
                      <a:pPr indent="0" lvl="0" marL="0" marR="0" rtl="0" algn="l">
                        <a:spcBef>
                          <a:spcPts val="0"/>
                        </a:spcBef>
                        <a:spcAft>
                          <a:spcPts val="0"/>
                        </a:spcAft>
                        <a:buNone/>
                      </a:pPr>
                      <a:r>
                        <a:rPr b="1" lang="en-US" sz="1400">
                          <a:solidFill>
                            <a:schemeClr val="lt1"/>
                          </a:solidFill>
                        </a:rPr>
                        <a:t>Stage 4B[II]</a:t>
                      </a:r>
                      <a:endParaRPr b="1" sz="1400">
                        <a:solidFill>
                          <a:schemeClr val="lt1"/>
                        </a:solidFill>
                        <a:latin typeface="Times New Roman"/>
                        <a:ea typeface="Times New Roman"/>
                        <a:cs typeface="Times New Roman"/>
                        <a:sym typeface="Times New Roman"/>
                      </a:endParaRPr>
                    </a:p>
                  </a:txBody>
                  <a:tcPr marT="6400" marB="0" marR="46000" marL="46000">
                    <a:solidFill>
                      <a:schemeClr val="accent1"/>
                    </a:solidFill>
                  </a:tcPr>
                </a:tc>
                <a:tc>
                  <a:txBody>
                    <a:bodyPr/>
                    <a:lstStyle/>
                    <a:p>
                      <a:pPr indent="0" lvl="0" marL="0" marR="0" rtl="0" algn="l">
                        <a:spcBef>
                          <a:spcPts val="0"/>
                        </a:spcBef>
                        <a:spcAft>
                          <a:spcPts val="0"/>
                        </a:spcAft>
                        <a:buNone/>
                      </a:pPr>
                      <a:r>
                        <a:rPr lang="en-US" sz="1400"/>
                        <a:t>Sufficitive</a:t>
                      </a:r>
                      <a:endParaRPr sz="1400">
                        <a:latin typeface="Times New Roman"/>
                        <a:ea typeface="Times New Roman"/>
                        <a:cs typeface="Times New Roman"/>
                        <a:sym typeface="Times New Roman"/>
                      </a:endParaRPr>
                    </a:p>
                  </a:txBody>
                  <a:tcPr marT="6400" marB="0" marR="46000" marL="46000"/>
                </a:tc>
                <a:tc>
                  <a:txBody>
                    <a:bodyPr/>
                    <a:lstStyle/>
                    <a:p>
                      <a:pPr indent="0" lvl="0" marL="0" marR="0" rtl="0" algn="l">
                        <a:spcBef>
                          <a:spcPts val="0"/>
                        </a:spcBef>
                        <a:spcAft>
                          <a:spcPts val="0"/>
                        </a:spcAft>
                        <a:buNone/>
                      </a:pPr>
                      <a:r>
                        <a:rPr lang="en-US" sz="1400"/>
                        <a:t>X has excessively repeated experience of Y</a:t>
                      </a:r>
                      <a:endParaRPr sz="1400">
                        <a:latin typeface="Times New Roman"/>
                        <a:ea typeface="Times New Roman"/>
                        <a:cs typeface="Times New Roman"/>
                        <a:sym typeface="Times New Roman"/>
                      </a:endParaRPr>
                    </a:p>
                  </a:txBody>
                  <a:tcPr marT="6400" marB="0" marR="46000" marL="46000"/>
                </a:tc>
              </a:tr>
              <a:tr h="649575">
                <a:tc>
                  <a:txBody>
                    <a:bodyPr/>
                    <a:lstStyle/>
                    <a:p>
                      <a:pPr indent="0" lvl="0" marL="0" marR="0" rtl="0" algn="l">
                        <a:spcBef>
                          <a:spcPts val="0"/>
                        </a:spcBef>
                        <a:spcAft>
                          <a:spcPts val="0"/>
                        </a:spcAft>
                        <a:buNone/>
                      </a:pPr>
                      <a:r>
                        <a:rPr lang="en-US" sz="1400"/>
                        <a:t>Stage 5A</a:t>
                      </a:r>
                      <a:endParaRPr sz="1400">
                        <a:latin typeface="Times New Roman"/>
                        <a:ea typeface="Times New Roman"/>
                        <a:cs typeface="Times New Roman"/>
                        <a:sym typeface="Times New Roman"/>
                      </a:endParaRPr>
                    </a:p>
                  </a:txBody>
                  <a:tcPr marT="6400" marB="0" marR="46000" marL="46000"/>
                </a:tc>
                <a:tc>
                  <a:txBody>
                    <a:bodyPr/>
                    <a:lstStyle/>
                    <a:p>
                      <a:pPr indent="0" lvl="0" marL="0" marR="0" rtl="0" algn="l">
                        <a:spcBef>
                          <a:spcPts val="0"/>
                        </a:spcBef>
                        <a:spcAft>
                          <a:spcPts val="0"/>
                        </a:spcAft>
                        <a:buNone/>
                      </a:pPr>
                      <a:r>
                        <a:rPr lang="en-US" sz="1400"/>
                        <a:t>Inferential</a:t>
                      </a:r>
                      <a:endParaRPr sz="1400">
                        <a:latin typeface="Times New Roman"/>
                        <a:ea typeface="Times New Roman"/>
                        <a:cs typeface="Times New Roman"/>
                        <a:sym typeface="Times New Roman"/>
                      </a:endParaRPr>
                    </a:p>
                  </a:txBody>
                  <a:tcPr marT="6400" marB="0" marR="46000" marL="46000"/>
                </a:tc>
                <a:tc>
                  <a:txBody>
                    <a:bodyPr/>
                    <a:lstStyle/>
                    <a:p>
                      <a:pPr indent="0" lvl="0" marL="0" marR="0" rtl="0" algn="l">
                        <a:spcBef>
                          <a:spcPts val="0"/>
                        </a:spcBef>
                        <a:spcAft>
                          <a:spcPts val="0"/>
                        </a:spcAft>
                        <a:buNone/>
                      </a:pPr>
                      <a:r>
                        <a:rPr lang="en-US" sz="1400"/>
                        <a:t>X apparently is-having-done-Y (to Z)</a:t>
                      </a:r>
                      <a:endParaRPr sz="1400">
                        <a:latin typeface="Times New Roman"/>
                        <a:ea typeface="Times New Roman"/>
                        <a:cs typeface="Times New Roman"/>
                        <a:sym typeface="Times New Roman"/>
                      </a:endParaRPr>
                    </a:p>
                  </a:txBody>
                  <a:tcPr marT="6400" marB="0" marR="46000" marL="46000"/>
                </a:tc>
                <a:tc>
                  <a:txBody>
                    <a:bodyPr/>
                    <a:lstStyle/>
                    <a:p>
                      <a:pPr indent="0" lvl="0" marL="0" marR="0" rtl="0" algn="l">
                        <a:spcBef>
                          <a:spcPts val="0"/>
                        </a:spcBef>
                        <a:spcAft>
                          <a:spcPts val="0"/>
                        </a:spcAft>
                        <a:buNone/>
                      </a:pPr>
                      <a:r>
                        <a:rPr b="1" lang="en-US" sz="1400">
                          <a:solidFill>
                            <a:schemeClr val="lt1"/>
                          </a:solidFill>
                        </a:rPr>
                        <a:t>Stage 5B</a:t>
                      </a:r>
                      <a:endParaRPr b="1" sz="1400">
                        <a:solidFill>
                          <a:schemeClr val="lt1"/>
                        </a:solidFill>
                        <a:latin typeface="Times New Roman"/>
                        <a:ea typeface="Times New Roman"/>
                        <a:cs typeface="Times New Roman"/>
                        <a:sym typeface="Times New Roman"/>
                      </a:endParaRPr>
                    </a:p>
                  </a:txBody>
                  <a:tcPr marT="6400" marB="0" marR="46000" marL="46000">
                    <a:solidFill>
                      <a:schemeClr val="accent1"/>
                    </a:solidFill>
                  </a:tcPr>
                </a:tc>
                <a:tc>
                  <a:txBody>
                    <a:bodyPr/>
                    <a:lstStyle/>
                    <a:p>
                      <a:pPr indent="0" lvl="0" marL="0" marR="0" rtl="0" algn="l">
                        <a:spcBef>
                          <a:spcPts val="0"/>
                        </a:spcBef>
                        <a:spcAft>
                          <a:spcPts val="0"/>
                        </a:spcAft>
                        <a:buNone/>
                      </a:pPr>
                      <a:r>
                        <a:rPr lang="en-US" sz="1400"/>
                        <a:t>Persistent situation</a:t>
                      </a:r>
                      <a:endParaRPr sz="1400">
                        <a:latin typeface="Times New Roman"/>
                        <a:ea typeface="Times New Roman"/>
                        <a:cs typeface="Times New Roman"/>
                        <a:sym typeface="Times New Roman"/>
                      </a:endParaRPr>
                    </a:p>
                  </a:txBody>
                  <a:tcPr marT="6400" marB="0" marR="46000" marL="46000"/>
                </a:tc>
                <a:tc>
                  <a:txBody>
                    <a:bodyPr/>
                    <a:lstStyle/>
                    <a:p>
                      <a:pPr indent="0" lvl="0" marL="0" marR="0" rtl="0" algn="l">
                        <a:spcBef>
                          <a:spcPts val="0"/>
                        </a:spcBef>
                        <a:spcAft>
                          <a:spcPts val="0"/>
                        </a:spcAft>
                        <a:buNone/>
                      </a:pPr>
                      <a:r>
                        <a:rPr lang="en-US" sz="1400"/>
                        <a:t>X began Y, and Y still lasts</a:t>
                      </a:r>
                      <a:endParaRPr sz="1400">
                        <a:latin typeface="Times New Roman"/>
                        <a:ea typeface="Times New Roman"/>
                        <a:cs typeface="Times New Roman"/>
                        <a:sym typeface="Times New Roman"/>
                      </a:endParaRPr>
                    </a:p>
                  </a:txBody>
                  <a:tcPr marT="6400" marB="0" marR="46000" marL="46000"/>
                </a:tc>
              </a:tr>
              <a:tr h="432825">
                <a:tc>
                  <a:txBody>
                    <a:bodyPr/>
                    <a:lstStyle/>
                    <a:p>
                      <a:pPr indent="0" lvl="0" marL="0" marR="0" rtl="0" algn="l">
                        <a:spcBef>
                          <a:spcPts val="0"/>
                        </a:spcBef>
                        <a:spcAft>
                          <a:spcPts val="0"/>
                        </a:spcAft>
                        <a:buNone/>
                      </a:pPr>
                      <a:r>
                        <a:rPr lang="en-US" sz="1400"/>
                        <a:t>Stage 6A</a:t>
                      </a:r>
                      <a:endParaRPr sz="1400">
                        <a:latin typeface="Times New Roman"/>
                        <a:ea typeface="Times New Roman"/>
                        <a:cs typeface="Times New Roman"/>
                        <a:sym typeface="Times New Roman"/>
                      </a:endParaRPr>
                    </a:p>
                  </a:txBody>
                  <a:tcPr marT="6400" marB="0" marR="46000" marL="46000"/>
                </a:tc>
                <a:tc>
                  <a:txBody>
                    <a:bodyPr/>
                    <a:lstStyle/>
                    <a:p>
                      <a:pPr indent="0" lvl="0" marL="0" marR="0" rtl="0" algn="l">
                        <a:spcBef>
                          <a:spcPts val="0"/>
                        </a:spcBef>
                        <a:spcAft>
                          <a:spcPts val="0"/>
                        </a:spcAft>
                        <a:buNone/>
                      </a:pPr>
                      <a:r>
                        <a:rPr lang="en-US" sz="1400"/>
                        <a:t>Reportive</a:t>
                      </a:r>
                      <a:endParaRPr sz="1400">
                        <a:latin typeface="Times New Roman"/>
                        <a:ea typeface="Times New Roman"/>
                        <a:cs typeface="Times New Roman"/>
                        <a:sym typeface="Times New Roman"/>
                      </a:endParaRPr>
                    </a:p>
                  </a:txBody>
                  <a:tcPr marT="6400" marB="0" marR="46000" marL="46000"/>
                </a:tc>
                <a:tc>
                  <a:txBody>
                    <a:bodyPr/>
                    <a:lstStyle/>
                    <a:p>
                      <a:pPr indent="0" lvl="0" marL="0" marR="0" rtl="0" algn="l">
                        <a:spcBef>
                          <a:spcPts val="0"/>
                        </a:spcBef>
                        <a:spcAft>
                          <a:spcPts val="0"/>
                        </a:spcAft>
                        <a:buNone/>
                      </a:pPr>
                      <a:r>
                        <a:rPr lang="en-US" sz="1400"/>
                        <a:t>X reportedly has done Y (to Z)</a:t>
                      </a:r>
                      <a:endParaRPr sz="1400">
                        <a:latin typeface="Times New Roman"/>
                        <a:ea typeface="Times New Roman"/>
                        <a:cs typeface="Times New Roman"/>
                        <a:sym typeface="Times New Roman"/>
                      </a:endParaRPr>
                    </a:p>
                  </a:txBody>
                  <a:tcPr marT="6400" marB="0" marR="46000" marL="46000"/>
                </a:tc>
                <a:tc gridSpan="3">
                  <a:txBody>
                    <a:bodyPr/>
                    <a:lstStyle/>
                    <a:p>
                      <a:pPr indent="0" lvl="0" marL="0" marR="0" rtl="0" algn="l">
                        <a:spcBef>
                          <a:spcPts val="0"/>
                        </a:spcBef>
                        <a:spcAft>
                          <a:spcPts val="0"/>
                        </a:spcAft>
                        <a:buNone/>
                      </a:pPr>
                      <a:r>
                        <a:rPr lang="en-US" sz="1400"/>
                        <a:t> </a:t>
                      </a:r>
                      <a:endParaRPr sz="1400">
                        <a:latin typeface="Times New Roman"/>
                        <a:ea typeface="Times New Roman"/>
                        <a:cs typeface="Times New Roman"/>
                        <a:sym typeface="Times New Roman"/>
                      </a:endParaRPr>
                    </a:p>
                  </a:txBody>
                  <a:tcPr marT="6400" marB="0" marR="6400" marL="6400" anchor="ctr"/>
                </a:tc>
                <a:tc hMerge="1"/>
                <a:tc hMerge="1"/>
              </a:tr>
              <a:tr h="649575">
                <a:tc>
                  <a:txBody>
                    <a:bodyPr/>
                    <a:lstStyle/>
                    <a:p>
                      <a:pPr indent="0" lvl="0" marL="0" marR="0" rtl="0" algn="l">
                        <a:spcBef>
                          <a:spcPts val="0"/>
                        </a:spcBef>
                        <a:spcAft>
                          <a:spcPts val="0"/>
                        </a:spcAft>
                        <a:buNone/>
                      </a:pPr>
                      <a:r>
                        <a:rPr lang="en-US" sz="1400"/>
                        <a:t>Stage 7A</a:t>
                      </a:r>
                      <a:endParaRPr sz="1400">
                        <a:latin typeface="Times New Roman"/>
                        <a:ea typeface="Times New Roman"/>
                        <a:cs typeface="Times New Roman"/>
                        <a:sym typeface="Times New Roman"/>
                      </a:endParaRPr>
                    </a:p>
                  </a:txBody>
                  <a:tcPr marT="6400" marB="0" marR="46000" marL="46000"/>
                </a:tc>
                <a:tc>
                  <a:txBody>
                    <a:bodyPr/>
                    <a:lstStyle/>
                    <a:p>
                      <a:pPr indent="0" lvl="0" marL="0" marR="0" rtl="0" algn="l">
                        <a:spcBef>
                          <a:spcPts val="0"/>
                        </a:spcBef>
                        <a:spcAft>
                          <a:spcPts val="0"/>
                        </a:spcAft>
                        <a:buNone/>
                      </a:pPr>
                      <a:r>
                        <a:rPr lang="en-US" sz="1400"/>
                        <a:t>Narrative</a:t>
                      </a:r>
                      <a:endParaRPr sz="1400">
                        <a:latin typeface="Times New Roman"/>
                        <a:ea typeface="Times New Roman"/>
                        <a:cs typeface="Times New Roman"/>
                        <a:sym typeface="Times New Roman"/>
                      </a:endParaRPr>
                    </a:p>
                  </a:txBody>
                  <a:tcPr marT="6400" marB="0" marR="46000" marL="46000"/>
                </a:tc>
                <a:tc>
                  <a:txBody>
                    <a:bodyPr/>
                    <a:lstStyle/>
                    <a:p>
                      <a:pPr indent="0" lvl="0" marL="0" marR="0" rtl="0" algn="l">
                        <a:spcBef>
                          <a:spcPts val="0"/>
                        </a:spcBef>
                        <a:spcAft>
                          <a:spcPts val="0"/>
                        </a:spcAft>
                        <a:buNone/>
                      </a:pPr>
                      <a:r>
                        <a:rPr lang="en-US" sz="1400"/>
                        <a:t>X has done Y (to Z) [non-firsthand]</a:t>
                      </a:r>
                      <a:endParaRPr sz="1400">
                        <a:latin typeface="Times New Roman"/>
                        <a:ea typeface="Times New Roman"/>
                        <a:cs typeface="Times New Roman"/>
                        <a:sym typeface="Times New Roman"/>
                      </a:endParaRPr>
                    </a:p>
                  </a:txBody>
                  <a:tcPr marT="6400" marB="0" marR="46000" marL="46000"/>
                </a:tc>
                <a:tc gridSpan="3">
                  <a:txBody>
                    <a:bodyPr/>
                    <a:lstStyle/>
                    <a:p>
                      <a:pPr indent="0" lvl="0" marL="0" marR="0" rtl="0" algn="l">
                        <a:spcBef>
                          <a:spcPts val="0"/>
                        </a:spcBef>
                        <a:spcAft>
                          <a:spcPts val="0"/>
                        </a:spcAft>
                        <a:buNone/>
                      </a:pPr>
                      <a:r>
                        <a:rPr lang="en-US" sz="1400"/>
                        <a:t> </a:t>
                      </a:r>
                      <a:endParaRPr sz="1400">
                        <a:latin typeface="Times New Roman"/>
                        <a:ea typeface="Times New Roman"/>
                        <a:cs typeface="Times New Roman"/>
                        <a:sym typeface="Times New Roman"/>
                      </a:endParaRPr>
                    </a:p>
                  </a:txBody>
                  <a:tcPr marT="6400" marB="0" marR="6400" marL="6400" anchor="ctr"/>
                </a:tc>
                <a:tc hMerge="1"/>
                <a:tc hMerge="1"/>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42"/>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lang="en-US"/>
              <a:t>Stage 5B: Perfects of persistent situation </a:t>
            </a:r>
            <a:endParaRPr/>
          </a:p>
        </p:txBody>
      </p:sp>
      <p:sp>
        <p:nvSpPr>
          <p:cNvPr id="553" name="Google Shape;553;p42"/>
          <p:cNvSpPr txBox="1"/>
          <p:nvPr>
            <p:ph idx="1" type="body"/>
          </p:nvPr>
        </p:nvSpPr>
        <p:spPr>
          <a:xfrm>
            <a:off x="838200" y="2512405"/>
            <a:ext cx="9053945" cy="35974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F7F7F"/>
              </a:buClr>
              <a:buSzPts val="2000"/>
              <a:buNone/>
            </a:pPr>
            <a:r>
              <a:t/>
            </a:r>
            <a:endParaRPr>
              <a:solidFill>
                <a:srgbClr val="00B050"/>
              </a:solidFill>
            </a:endParaRPr>
          </a:p>
          <a:p>
            <a:pPr indent="-342900" lvl="0" marL="342900" rtl="0" algn="l">
              <a:lnSpc>
                <a:spcPct val="90000"/>
              </a:lnSpc>
              <a:spcBef>
                <a:spcPts val="1000"/>
              </a:spcBef>
              <a:spcAft>
                <a:spcPts val="0"/>
              </a:spcAft>
              <a:buClr>
                <a:schemeClr val="dk1"/>
              </a:buClr>
              <a:buSzPts val="2000"/>
              <a:buFont typeface="Arial"/>
              <a:buChar char="•"/>
            </a:pPr>
            <a:r>
              <a:rPr lang="en-US">
                <a:solidFill>
                  <a:schemeClr val="dk1"/>
                </a:solidFill>
              </a:rPr>
              <a:t>CUML 🡪 PERS: repeated past event 🡪 lasting event</a:t>
            </a:r>
            <a:endParaRPr/>
          </a:p>
          <a:p>
            <a:pPr indent="-215900" lvl="0" marL="342900" rtl="0" algn="l">
              <a:lnSpc>
                <a:spcPct val="90000"/>
              </a:lnSpc>
              <a:spcBef>
                <a:spcPts val="1000"/>
              </a:spcBef>
              <a:spcAft>
                <a:spcPts val="0"/>
              </a:spcAft>
              <a:buClr>
                <a:srgbClr val="7F7F7F"/>
              </a:buClr>
              <a:buSzPts val="2000"/>
              <a:buFont typeface="Arial"/>
              <a:buNone/>
            </a:pPr>
            <a:r>
              <a:t/>
            </a:r>
            <a:endParaRPr>
              <a:solidFill>
                <a:schemeClr val="dk1"/>
              </a:solidFill>
            </a:endParaRPr>
          </a:p>
          <a:p>
            <a:pPr indent="0" lvl="0" marL="0" rtl="0" algn="l">
              <a:lnSpc>
                <a:spcPct val="90000"/>
              </a:lnSpc>
              <a:spcBef>
                <a:spcPts val="1000"/>
              </a:spcBef>
              <a:spcAft>
                <a:spcPts val="0"/>
              </a:spcAft>
              <a:buClr>
                <a:schemeClr val="dk1"/>
              </a:buClr>
              <a:buSzPts val="2000"/>
              <a:buNone/>
            </a:pPr>
            <a:r>
              <a:rPr lang="en-US">
                <a:solidFill>
                  <a:schemeClr val="dk1"/>
                </a:solidFill>
              </a:rPr>
              <a:t>Lt. </a:t>
            </a:r>
            <a:endParaRPr/>
          </a:p>
          <a:p>
            <a:pPr indent="0" lvl="0" marL="0" rtl="0" algn="l">
              <a:lnSpc>
                <a:spcPct val="90000"/>
              </a:lnSpc>
              <a:spcBef>
                <a:spcPts val="1000"/>
              </a:spcBef>
              <a:spcAft>
                <a:spcPts val="0"/>
              </a:spcAft>
              <a:buClr>
                <a:srgbClr val="7F7F7F"/>
              </a:buClr>
              <a:buSzPts val="2000"/>
              <a:buNone/>
            </a:pPr>
            <a:r>
              <a:t/>
            </a:r>
            <a:endParaRPr>
              <a:solidFill>
                <a:schemeClr val="dk1"/>
              </a:solidFill>
            </a:endParaRPr>
          </a:p>
          <a:p>
            <a:pPr indent="0" lvl="0" marL="0" rtl="0" algn="l">
              <a:lnSpc>
                <a:spcPct val="90000"/>
              </a:lnSpc>
              <a:spcBef>
                <a:spcPts val="1000"/>
              </a:spcBef>
              <a:spcAft>
                <a:spcPts val="0"/>
              </a:spcAft>
              <a:buClr>
                <a:srgbClr val="7F7F7F"/>
              </a:buClr>
              <a:buSzPts val="2000"/>
              <a:buNone/>
            </a:pPr>
            <a:r>
              <a:t/>
            </a:r>
            <a:endParaRPr>
              <a:solidFill>
                <a:schemeClr val="dk1"/>
              </a:solidFill>
            </a:endParaRPr>
          </a:p>
        </p:txBody>
      </p:sp>
      <p:graphicFrame>
        <p:nvGraphicFramePr>
          <p:cNvPr id="554" name="Google Shape;554;p42"/>
          <p:cNvGraphicFramePr/>
          <p:nvPr/>
        </p:nvGraphicFramePr>
        <p:xfrm>
          <a:off x="1137219" y="2512405"/>
          <a:ext cx="3000000" cy="3000000"/>
        </p:xfrm>
        <a:graphic>
          <a:graphicData uri="http://schemas.openxmlformats.org/drawingml/2006/table">
            <a:tbl>
              <a:tblPr bandRow="1" firstRow="1">
                <a:noFill/>
                <a:tableStyleId>{6AB0CA93-79FC-4164-80B6-C510EF78FC78}</a:tableStyleId>
              </a:tblPr>
              <a:tblGrid>
                <a:gridCol w="2709325"/>
                <a:gridCol w="2709325"/>
                <a:gridCol w="2709325"/>
              </a:tblGrid>
              <a:tr h="370850">
                <a:tc>
                  <a:txBody>
                    <a:bodyPr/>
                    <a:lstStyle/>
                    <a:p>
                      <a:pPr indent="0" lvl="0" marL="0" marR="0" rtl="0" algn="l">
                        <a:spcBef>
                          <a:spcPts val="0"/>
                        </a:spcBef>
                        <a:spcAft>
                          <a:spcPts val="0"/>
                        </a:spcAft>
                        <a:buNone/>
                      </a:pPr>
                      <a:r>
                        <a:rPr lang="en-US" sz="1800"/>
                        <a:t>- Resultative</a:t>
                      </a:r>
                      <a:endParaRPr/>
                    </a:p>
                  </a:txBody>
                  <a:tcPr marT="45725" marB="45725" marR="91450" marL="91450">
                    <a:solidFill>
                      <a:srgbClr val="F8D5DC"/>
                    </a:solidFill>
                  </a:tcPr>
                </a:tc>
                <a:tc>
                  <a:txBody>
                    <a:bodyPr/>
                    <a:lstStyle/>
                    <a:p>
                      <a:pPr indent="0" lvl="0" marL="0" marR="0" rtl="0" algn="l">
                        <a:spcBef>
                          <a:spcPts val="0"/>
                        </a:spcBef>
                        <a:spcAft>
                          <a:spcPts val="0"/>
                        </a:spcAft>
                        <a:buNone/>
                      </a:pPr>
                      <a:r>
                        <a:rPr lang="en-US" sz="1800"/>
                        <a:t> +/- Subject-oriented</a:t>
                      </a:r>
                      <a:endParaRPr/>
                    </a:p>
                  </a:txBody>
                  <a:tcPr marT="45725" marB="45725" marR="91450" marL="91450">
                    <a:solidFill>
                      <a:srgbClr val="F2ACBB"/>
                    </a:solidFill>
                  </a:tcPr>
                </a:tc>
                <a:tc>
                  <a:txBody>
                    <a:bodyPr/>
                    <a:lstStyle/>
                    <a:p>
                      <a:pPr indent="0" lvl="0" marL="0" marR="0" rtl="0" algn="l">
                        <a:spcBef>
                          <a:spcPts val="0"/>
                        </a:spcBef>
                        <a:spcAft>
                          <a:spcPts val="0"/>
                        </a:spcAft>
                        <a:buNone/>
                      </a:pPr>
                      <a:r>
                        <a:rPr lang="en-US" sz="1800"/>
                        <a:t>+ Indefinite</a:t>
                      </a:r>
                      <a:endParaRPr/>
                    </a:p>
                  </a:txBody>
                  <a:tcPr marT="45725" marB="45725" marR="91450" marL="91450"/>
                </a:tc>
              </a:tr>
            </a:tbl>
          </a:graphicData>
        </a:graphic>
      </p:graphicFrame>
      <p:pic>
        <p:nvPicPr>
          <p:cNvPr descr="A close-up of a white background&#10;&#10;Description automatically generated" id="555" name="Google Shape;555;p42"/>
          <p:cNvPicPr preferRelativeResize="0"/>
          <p:nvPr/>
        </p:nvPicPr>
        <p:blipFill rotWithShape="1">
          <a:blip r:embed="rId3">
            <a:alphaModFix/>
          </a:blip>
          <a:srcRect b="0" l="0" r="0" t="0"/>
          <a:stretch/>
        </p:blipFill>
        <p:spPr>
          <a:xfrm>
            <a:off x="1352827" y="3545706"/>
            <a:ext cx="8419684" cy="190168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43"/>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Proportions of values in the data</a:t>
            </a:r>
            <a:endParaRPr/>
          </a:p>
        </p:txBody>
      </p:sp>
      <p:graphicFrame>
        <p:nvGraphicFramePr>
          <p:cNvPr id="561" name="Google Shape;561;p43"/>
          <p:cNvGraphicFramePr/>
          <p:nvPr/>
        </p:nvGraphicFramePr>
        <p:xfrm>
          <a:off x="265043" y="1775791"/>
          <a:ext cx="6374296" cy="4982818"/>
        </p:xfrm>
        <a:graphic>
          <a:graphicData uri="http://schemas.openxmlformats.org/drawingml/2006/chart">
            <c:chart r:id="rId3"/>
          </a:graphicData>
        </a:graphic>
      </p:graphicFrame>
      <p:graphicFrame>
        <p:nvGraphicFramePr>
          <p:cNvPr id="562" name="Google Shape;562;p43"/>
          <p:cNvGraphicFramePr/>
          <p:nvPr/>
        </p:nvGraphicFramePr>
        <p:xfrm>
          <a:off x="5685183" y="1775791"/>
          <a:ext cx="5668617" cy="4876800"/>
        </p:xfrm>
        <a:graphic>
          <a:graphicData uri="http://schemas.openxmlformats.org/drawingml/2006/chart">
            <c:chart r:id="rId4"/>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44"/>
          <p:cNvSpPr txBox="1"/>
          <p:nvPr>
            <p:ph idx="1" type="body"/>
          </p:nvPr>
        </p:nvSpPr>
        <p:spPr>
          <a:xfrm>
            <a:off x="838200" y="2512405"/>
            <a:ext cx="9053945" cy="35974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F7F7F"/>
              </a:buClr>
              <a:buSzPts val="2000"/>
              <a:buNone/>
            </a:pPr>
            <a:r>
              <a:t/>
            </a:r>
            <a:endParaRPr/>
          </a:p>
        </p:txBody>
      </p:sp>
      <p:graphicFrame>
        <p:nvGraphicFramePr>
          <p:cNvPr id="568" name="Google Shape;568;p44"/>
          <p:cNvGraphicFramePr/>
          <p:nvPr/>
        </p:nvGraphicFramePr>
        <p:xfrm>
          <a:off x="410817" y="748145"/>
          <a:ext cx="3000000" cy="3000000"/>
        </p:xfrm>
        <a:graphic>
          <a:graphicData uri="http://schemas.openxmlformats.org/drawingml/2006/table">
            <a:tbl>
              <a:tblPr>
                <a:noFill/>
                <a:tableStyleId>{8F286349-7D1B-4B67-829F-7008619814E2}</a:tableStyleId>
              </a:tblPr>
              <a:tblGrid>
                <a:gridCol w="1578825"/>
                <a:gridCol w="1580925"/>
                <a:gridCol w="1580925"/>
                <a:gridCol w="1579875"/>
                <a:gridCol w="1579875"/>
                <a:gridCol w="1580925"/>
              </a:tblGrid>
              <a:tr h="214375">
                <a:tc gridSpan="2">
                  <a:txBody>
                    <a:bodyPr/>
                    <a:lstStyle/>
                    <a:p>
                      <a:pPr indent="0" lvl="0" marL="0" marR="0" rtl="0" algn="l">
                        <a:spcBef>
                          <a:spcPts val="0"/>
                        </a:spcBef>
                        <a:spcAft>
                          <a:spcPts val="0"/>
                        </a:spcAft>
                        <a:buNone/>
                      </a:pPr>
                      <a:r>
                        <a:rPr i="1" lang="en-US" sz="1600">
                          <a:latin typeface="Times New Roman"/>
                          <a:ea typeface="Times New Roman"/>
                          <a:cs typeface="Times New Roman"/>
                          <a:sym typeface="Times New Roman"/>
                        </a:rPr>
                        <a:t>Stage</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rPr i="1" lang="en-US" sz="1600">
                          <a:latin typeface="Times New Roman"/>
                          <a:ea typeface="Times New Roman"/>
                          <a:cs typeface="Times New Roman"/>
                          <a:sym typeface="Times New Roman"/>
                        </a:rPr>
                        <a:t>Value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rPr i="1" lang="en-US" sz="1600">
                          <a:latin typeface="Times New Roman"/>
                          <a:ea typeface="Times New Roman"/>
                          <a:cs typeface="Times New Roman"/>
                          <a:sym typeface="Times New Roman"/>
                        </a:rPr>
                        <a:t>Paraphrase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203200">
                <a:tc gridSpan="2">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0</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hMerge="1"/>
                <a:tc gridSpan="2">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Copular ascriptive construction with an adjective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hMerge="1"/>
                <a:tc gridSpan="2">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Subject X has a property Y</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hMerge="1"/>
              </a:tr>
              <a:tr h="428725">
                <a:tc gridSpan="2">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1</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hMerge="1"/>
                <a:tc gridSpan="2">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Stative (Copular ascriptive construction with a participle)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hMerge="1"/>
                <a:tc gridSpan="2">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Subject X has a verbal property Y</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hMerge="1"/>
              </a:tr>
              <a:tr h="214375">
                <a:tc gridSpan="2">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2</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hMerge="1"/>
                <a:tc gridSpan="2">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Subject-oriented resultative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hMerge="1"/>
                <a:tc gridSpan="2">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Subject X is having-done-Y</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hMerge="1"/>
              </a:tr>
              <a:tr h="214375">
                <a:tc>
                  <a:txBody>
                    <a:bodyPr/>
                    <a:lstStyle/>
                    <a:p>
                      <a:pPr indent="0" lvl="0" marL="0" marR="0" rtl="0" algn="l">
                        <a:spcBef>
                          <a:spcPts val="0"/>
                        </a:spcBef>
                        <a:spcAft>
                          <a:spcPts val="0"/>
                        </a:spcAft>
                        <a:buNone/>
                      </a:pPr>
                      <a:r>
                        <a:rPr i="1" lang="en-US" sz="1600">
                          <a:latin typeface="Times New Roman"/>
                          <a:ea typeface="Times New Roman"/>
                          <a:cs typeface="Times New Roman"/>
                          <a:sym typeface="Times New Roman"/>
                        </a:rPr>
                        <a:t>Stage</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i="1" lang="en-US" sz="1600">
                          <a:latin typeface="Times New Roman"/>
                          <a:ea typeface="Times New Roman"/>
                          <a:cs typeface="Times New Roman"/>
                          <a:sym typeface="Times New Roman"/>
                        </a:rPr>
                        <a:t>Value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i="1" lang="en-US" sz="1600">
                          <a:latin typeface="Times New Roman"/>
                          <a:ea typeface="Times New Roman"/>
                          <a:cs typeface="Times New Roman"/>
                          <a:sym typeface="Times New Roman"/>
                        </a:rPr>
                        <a:t>Paraphrase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i="1" lang="en-US" sz="1600">
                          <a:latin typeface="Times New Roman"/>
                          <a:ea typeface="Times New Roman"/>
                          <a:cs typeface="Times New Roman"/>
                          <a:sym typeface="Times New Roman"/>
                        </a:rPr>
                        <a:t>Stage</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i="1" lang="en-US" sz="1600">
                          <a:latin typeface="Times New Roman"/>
                          <a:ea typeface="Times New Roman"/>
                          <a:cs typeface="Times New Roman"/>
                          <a:sym typeface="Times New Roman"/>
                        </a:rPr>
                        <a:t>Value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i="1" lang="en-US" sz="1600">
                          <a:latin typeface="Times New Roman"/>
                          <a:ea typeface="Times New Roman"/>
                          <a:cs typeface="Times New Roman"/>
                          <a:sym typeface="Times New Roman"/>
                        </a:rPr>
                        <a:t>Paraphrase</a:t>
                      </a:r>
                      <a:endParaRPr sz="16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28725">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3A</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Possessive resultative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X is having-done-Y-to-Z/X</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3B</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Experiential</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X has experience of Y</a:t>
                      </a:r>
                      <a:endParaRPr sz="16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r>
              <a:tr h="428725">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4A[I]</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Transitive resultative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X is having-done-Y-to-Z</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4B[I]</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Cumulative</a:t>
                      </a:r>
                      <a:endParaRPr sz="2800">
                        <a:latin typeface="Times New Roman"/>
                        <a:ea typeface="Times New Roman"/>
                        <a:cs typeface="Times New Roman"/>
                        <a:sym typeface="Times New Roman"/>
                      </a:endParaRPr>
                    </a:p>
                    <a:p>
                      <a:pPr indent="0" lvl="0" marL="0" marR="0" rtl="0" algn="l">
                        <a:spcBef>
                          <a:spcPts val="0"/>
                        </a:spcBef>
                        <a:spcAft>
                          <a:spcPts val="0"/>
                        </a:spcAft>
                        <a:buNone/>
                      </a:pPr>
                      <a:r>
                        <a:rPr lang="en-US" sz="1600">
                          <a:latin typeface="Times New Roman"/>
                          <a:ea typeface="Times New Roman"/>
                          <a:cs typeface="Times New Roman"/>
                          <a:sym typeface="Times New Roman"/>
                        </a:rPr>
                        <a:t> </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a:txBody>
                    <a:bodyPr/>
                    <a:lstStyle/>
                    <a:p>
                      <a:pPr indent="0" lvl="0" marL="0" marR="0" rtl="0" algn="l">
                        <a:spcBef>
                          <a:spcPts val="0"/>
                        </a:spcBef>
                        <a:spcAft>
                          <a:spcPts val="0"/>
                        </a:spcAft>
                        <a:buNone/>
                      </a:pPr>
                      <a:r>
                        <a:rPr lang="en-US" sz="1600">
                          <a:latin typeface="Times"/>
                          <a:ea typeface="Times"/>
                          <a:cs typeface="Times"/>
                          <a:sym typeface="Times"/>
                        </a:rPr>
                        <a:t>X has repeated experience of Y</a:t>
                      </a:r>
                      <a:endParaRPr sz="16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r>
              <a:tr h="857475">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4A[II]</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Current relevance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X has done Y (to Z)</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4B[II]</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Sufficitive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a:ea typeface="Times"/>
                          <a:cs typeface="Times"/>
                          <a:sym typeface="Times"/>
                        </a:rPr>
                        <a:t>X has excessively repeated experience of Y</a:t>
                      </a:r>
                      <a:endParaRPr sz="16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43100">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5A</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Inferential</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X apparently is-having-done-Y (to Z)</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5B</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Persistent situation</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a:txBody>
                    <a:bodyPr/>
                    <a:lstStyle/>
                    <a:p>
                      <a:pPr indent="0" lvl="0" marL="0" marR="0" rtl="0" algn="l">
                        <a:spcBef>
                          <a:spcPts val="0"/>
                        </a:spcBef>
                        <a:spcAft>
                          <a:spcPts val="0"/>
                        </a:spcAft>
                        <a:buNone/>
                      </a:pPr>
                      <a:r>
                        <a:rPr lang="en-US" sz="1600">
                          <a:latin typeface="Times"/>
                          <a:ea typeface="Times"/>
                          <a:cs typeface="Times"/>
                          <a:sym typeface="Times"/>
                        </a:rPr>
                        <a:t>X began Y, and Y still lasts</a:t>
                      </a:r>
                      <a:endParaRPr sz="16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r>
              <a:tr h="428725">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6A</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Reportive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X reportedly has done Y (to Z)</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3">
                  <a:txBody>
                    <a:bodyPr/>
                    <a:lstStyle/>
                    <a:p>
                      <a:pPr indent="0" lvl="0" marL="0" marR="0" rtl="0" algn="l">
                        <a:spcBef>
                          <a:spcPts val="0"/>
                        </a:spcBef>
                        <a:spcAft>
                          <a:spcPts val="0"/>
                        </a:spcAft>
                        <a:buNone/>
                      </a:pPr>
                      <a:r>
                        <a:rPr lang="en-US" sz="2800">
                          <a:latin typeface="Times New Roman"/>
                          <a:ea typeface="Times New Roman"/>
                          <a:cs typeface="Times New Roman"/>
                          <a:sym typeface="Times New Roman"/>
                        </a:rPr>
                        <a:t> </a:t>
                      </a:r>
                      <a:endParaRPr/>
                    </a:p>
                  </a:txBody>
                  <a:tcPr marT="0" marB="0" marR="0" marL="0" anchor="ctr">
                    <a:lnL cap="flat" cmpd="sng" w="1905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r>
              <a:tr h="643100">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7A</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Narrative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X has done Y (to Z) [non-firsthand]</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gridSpan="3">
                  <a:txBody>
                    <a:bodyPr/>
                    <a:lstStyle/>
                    <a:p>
                      <a:pPr indent="0" lvl="0" marL="0" marR="0" rtl="0" algn="l">
                        <a:spcBef>
                          <a:spcPts val="0"/>
                        </a:spcBef>
                        <a:spcAft>
                          <a:spcPts val="0"/>
                        </a:spcAft>
                        <a:buNone/>
                      </a:pPr>
                      <a:r>
                        <a:rPr lang="en-US" sz="2800">
                          <a:latin typeface="Times New Roman"/>
                          <a:ea typeface="Times New Roman"/>
                          <a:cs typeface="Times New Roman"/>
                          <a:sym typeface="Times New Roman"/>
                        </a:rPr>
                        <a:t> </a:t>
                      </a:r>
                      <a:endParaRPr/>
                    </a:p>
                  </a:txBody>
                  <a:tcPr marT="0" marB="0" marR="0" marL="0" anchor="ctr">
                    <a:lnL cap="flat" cmpd="sng" w="1905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r>
            </a:tbl>
          </a:graphicData>
        </a:graphic>
      </p:graphicFrame>
      <p:graphicFrame>
        <p:nvGraphicFramePr>
          <p:cNvPr id="569" name="Google Shape;569;p44"/>
          <p:cNvGraphicFramePr/>
          <p:nvPr/>
        </p:nvGraphicFramePr>
        <p:xfrm>
          <a:off x="10319528" y="2913219"/>
          <a:ext cx="3000000" cy="3000000"/>
        </p:xfrm>
        <a:graphic>
          <a:graphicData uri="http://schemas.openxmlformats.org/drawingml/2006/table">
            <a:tbl>
              <a:tblPr bandRow="1" firstRow="1">
                <a:noFill/>
                <a:tableStyleId>{6AB0CA93-79FC-4164-80B6-C510EF78FC78}</a:tableStyleId>
              </a:tblPr>
              <a:tblGrid>
                <a:gridCol w="1360550"/>
              </a:tblGrid>
              <a:tr h="370850">
                <a:tc>
                  <a:txBody>
                    <a:bodyPr/>
                    <a:lstStyle/>
                    <a:p>
                      <a:pPr indent="0" lvl="0" marL="0" marR="0" rtl="0" algn="l">
                        <a:spcBef>
                          <a:spcPts val="0"/>
                        </a:spcBef>
                        <a:spcAft>
                          <a:spcPts val="0"/>
                        </a:spcAft>
                        <a:buNone/>
                      </a:pPr>
                      <a:r>
                        <a:rPr b="0" lang="en-US" sz="1600">
                          <a:solidFill>
                            <a:schemeClr val="dk1"/>
                          </a:solidFill>
                          <a:latin typeface="Times New Roman"/>
                          <a:ea typeface="Times New Roman"/>
                          <a:cs typeface="Times New Roman"/>
                          <a:sym typeface="Times New Roman"/>
                        </a:rPr>
                        <a:t>Lithuanian</a:t>
                      </a:r>
                      <a:endParaRPr/>
                    </a:p>
                  </a:txBody>
                  <a:tcPr marT="45725" marB="45725" marR="91450" marL="91450">
                    <a:gradFill>
                      <a:gsLst>
                        <a:gs pos="0">
                          <a:srgbClr val="FEB1D4"/>
                        </a:gs>
                        <a:gs pos="74000">
                          <a:srgbClr val="F1A2B2"/>
                        </a:gs>
                        <a:gs pos="83000">
                          <a:srgbClr val="F1A2B2"/>
                        </a:gs>
                        <a:gs pos="100000">
                          <a:srgbClr val="F6BFCB"/>
                        </a:gs>
                      </a:gsLst>
                      <a:lin ang="5400000" scaled="0"/>
                    </a:gradFill>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45"/>
          <p:cNvSpPr txBox="1"/>
          <p:nvPr>
            <p:ph idx="1" type="body"/>
          </p:nvPr>
        </p:nvSpPr>
        <p:spPr>
          <a:xfrm>
            <a:off x="838200" y="2512405"/>
            <a:ext cx="9053945" cy="35974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F7F7F"/>
              </a:buClr>
              <a:buSzPts val="2000"/>
              <a:buNone/>
            </a:pPr>
            <a:r>
              <a:t/>
            </a:r>
            <a:endParaRPr/>
          </a:p>
        </p:txBody>
      </p:sp>
      <p:graphicFrame>
        <p:nvGraphicFramePr>
          <p:cNvPr id="575" name="Google Shape;575;p45"/>
          <p:cNvGraphicFramePr/>
          <p:nvPr/>
        </p:nvGraphicFramePr>
        <p:xfrm>
          <a:off x="410817" y="748145"/>
          <a:ext cx="3000000" cy="3000000"/>
        </p:xfrm>
        <a:graphic>
          <a:graphicData uri="http://schemas.openxmlformats.org/drawingml/2006/table">
            <a:tbl>
              <a:tblPr>
                <a:noFill/>
                <a:tableStyleId>{8F286349-7D1B-4B67-829F-7008619814E2}</a:tableStyleId>
              </a:tblPr>
              <a:tblGrid>
                <a:gridCol w="1578825"/>
                <a:gridCol w="1580925"/>
                <a:gridCol w="1580925"/>
                <a:gridCol w="1579875"/>
                <a:gridCol w="1579875"/>
                <a:gridCol w="1580925"/>
              </a:tblGrid>
              <a:tr h="214375">
                <a:tc gridSpan="2">
                  <a:txBody>
                    <a:bodyPr/>
                    <a:lstStyle/>
                    <a:p>
                      <a:pPr indent="0" lvl="0" marL="0" marR="0" rtl="0" algn="l">
                        <a:spcBef>
                          <a:spcPts val="0"/>
                        </a:spcBef>
                        <a:spcAft>
                          <a:spcPts val="0"/>
                        </a:spcAft>
                        <a:buNone/>
                      </a:pPr>
                      <a:r>
                        <a:rPr i="1" lang="en-US" sz="1600">
                          <a:latin typeface="Times New Roman"/>
                          <a:ea typeface="Times New Roman"/>
                          <a:cs typeface="Times New Roman"/>
                          <a:sym typeface="Times New Roman"/>
                        </a:rPr>
                        <a:t>Stage</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rPr i="1" lang="en-US" sz="1600">
                          <a:latin typeface="Times New Roman"/>
                          <a:ea typeface="Times New Roman"/>
                          <a:cs typeface="Times New Roman"/>
                          <a:sym typeface="Times New Roman"/>
                        </a:rPr>
                        <a:t>Value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rPr i="1" lang="en-US" sz="1600">
                          <a:latin typeface="Times New Roman"/>
                          <a:ea typeface="Times New Roman"/>
                          <a:cs typeface="Times New Roman"/>
                          <a:sym typeface="Times New Roman"/>
                        </a:rPr>
                        <a:t>Paraphrase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203200">
                <a:tc gridSpan="2">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0</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hMerge="1"/>
                <a:tc gridSpan="2">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Copular ascriptive construction with an adjective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hMerge="1"/>
                <a:tc gridSpan="2">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Subject X has a property Y</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hMerge="1"/>
              </a:tr>
              <a:tr h="428725">
                <a:tc gridSpan="2">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1</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hMerge="1"/>
                <a:tc gridSpan="2">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Stative (Copular ascriptive construction with a participle)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hMerge="1"/>
                <a:tc gridSpan="2">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Subject X has a verbal property Y</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hMerge="1"/>
              </a:tr>
              <a:tr h="214375">
                <a:tc gridSpan="2">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2</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hMerge="1"/>
                <a:tc gridSpan="2">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Subject-oriented resultative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hMerge="1"/>
                <a:tc gridSpan="2">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Subject X is having-done-Y</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hMerge="1"/>
              </a:tr>
              <a:tr h="214375">
                <a:tc>
                  <a:txBody>
                    <a:bodyPr/>
                    <a:lstStyle/>
                    <a:p>
                      <a:pPr indent="0" lvl="0" marL="0" marR="0" rtl="0" algn="l">
                        <a:spcBef>
                          <a:spcPts val="0"/>
                        </a:spcBef>
                        <a:spcAft>
                          <a:spcPts val="0"/>
                        </a:spcAft>
                        <a:buNone/>
                      </a:pPr>
                      <a:r>
                        <a:rPr i="1" lang="en-US" sz="1600">
                          <a:latin typeface="Times New Roman"/>
                          <a:ea typeface="Times New Roman"/>
                          <a:cs typeface="Times New Roman"/>
                          <a:sym typeface="Times New Roman"/>
                        </a:rPr>
                        <a:t>Stage</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i="1" lang="en-US" sz="1600">
                          <a:latin typeface="Times New Roman"/>
                          <a:ea typeface="Times New Roman"/>
                          <a:cs typeface="Times New Roman"/>
                          <a:sym typeface="Times New Roman"/>
                        </a:rPr>
                        <a:t>Value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i="1" lang="en-US" sz="1600">
                          <a:latin typeface="Times New Roman"/>
                          <a:ea typeface="Times New Roman"/>
                          <a:cs typeface="Times New Roman"/>
                          <a:sym typeface="Times New Roman"/>
                        </a:rPr>
                        <a:t>Paraphrase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i="1" lang="en-US" sz="1600">
                          <a:latin typeface="Times New Roman"/>
                          <a:ea typeface="Times New Roman"/>
                          <a:cs typeface="Times New Roman"/>
                          <a:sym typeface="Times New Roman"/>
                        </a:rPr>
                        <a:t>Stage</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i="1" lang="en-US" sz="1600">
                          <a:latin typeface="Times New Roman"/>
                          <a:ea typeface="Times New Roman"/>
                          <a:cs typeface="Times New Roman"/>
                          <a:sym typeface="Times New Roman"/>
                        </a:rPr>
                        <a:t>Value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i="1" lang="en-US" sz="1600">
                          <a:latin typeface="Times New Roman"/>
                          <a:ea typeface="Times New Roman"/>
                          <a:cs typeface="Times New Roman"/>
                          <a:sym typeface="Times New Roman"/>
                        </a:rPr>
                        <a:t>Paraphrase</a:t>
                      </a:r>
                      <a:endParaRPr sz="16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28725">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3A</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Possessive resultative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X is having-done-Y-to-Z/X</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3B</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Experiential</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X has experience of Y</a:t>
                      </a:r>
                      <a:endParaRPr sz="16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r>
              <a:tr h="428725">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4A[I]</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Transitive resultative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X is having-done-Y-to-Z</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4B[I]</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Cumulative</a:t>
                      </a:r>
                      <a:endParaRPr sz="2800">
                        <a:latin typeface="Times New Roman"/>
                        <a:ea typeface="Times New Roman"/>
                        <a:cs typeface="Times New Roman"/>
                        <a:sym typeface="Times New Roman"/>
                      </a:endParaRPr>
                    </a:p>
                    <a:p>
                      <a:pPr indent="0" lvl="0" marL="0" marR="0" rtl="0" algn="l">
                        <a:spcBef>
                          <a:spcPts val="0"/>
                        </a:spcBef>
                        <a:spcAft>
                          <a:spcPts val="0"/>
                        </a:spcAft>
                        <a:buNone/>
                      </a:pPr>
                      <a:r>
                        <a:rPr lang="en-US" sz="1600">
                          <a:latin typeface="Times New Roman"/>
                          <a:ea typeface="Times New Roman"/>
                          <a:cs typeface="Times New Roman"/>
                          <a:sym typeface="Times New Roman"/>
                        </a:rPr>
                        <a:t> </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c>
                  <a:txBody>
                    <a:bodyPr/>
                    <a:lstStyle/>
                    <a:p>
                      <a:pPr indent="0" lvl="0" marL="0" marR="0" rtl="0" algn="l">
                        <a:spcBef>
                          <a:spcPts val="0"/>
                        </a:spcBef>
                        <a:spcAft>
                          <a:spcPts val="0"/>
                        </a:spcAft>
                        <a:buNone/>
                      </a:pPr>
                      <a:r>
                        <a:rPr lang="en-US" sz="1600">
                          <a:latin typeface="Times"/>
                          <a:ea typeface="Times"/>
                          <a:cs typeface="Times"/>
                          <a:sym typeface="Times"/>
                        </a:rPr>
                        <a:t>X has repeated experience of Y</a:t>
                      </a:r>
                      <a:endParaRPr sz="16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EB1D4"/>
                        </a:gs>
                        <a:gs pos="74000">
                          <a:srgbClr val="F1A2B2"/>
                        </a:gs>
                        <a:gs pos="83000">
                          <a:srgbClr val="F1A2B2"/>
                        </a:gs>
                        <a:gs pos="100000">
                          <a:srgbClr val="F6BFCB"/>
                        </a:gs>
                      </a:gsLst>
                      <a:lin ang="5400000" scaled="0"/>
                    </a:gradFill>
                  </a:tcPr>
                </a:tc>
              </a:tr>
              <a:tr h="857475">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4A[II]</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Current relevance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X has done Y (to Z)</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4B[II]</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Sufficitive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a:ea typeface="Times"/>
                          <a:cs typeface="Times"/>
                          <a:sym typeface="Times"/>
                        </a:rPr>
                        <a:t>X has excessively repeated experience of Y</a:t>
                      </a:r>
                      <a:endParaRPr sz="16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43100">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5A</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Inferential</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X apparently is-having-done-Y (to Z)</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5B</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Persistent situation</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a:ea typeface="Times"/>
                          <a:cs typeface="Times"/>
                          <a:sym typeface="Times"/>
                        </a:rPr>
                        <a:t>X began Y, and Y still lasts</a:t>
                      </a:r>
                      <a:endParaRPr sz="16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28725">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6A</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Reportive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X reportedly has done Y (to Z)</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3">
                  <a:txBody>
                    <a:bodyPr/>
                    <a:lstStyle/>
                    <a:p>
                      <a:pPr indent="0" lvl="0" marL="0" marR="0" rtl="0" algn="l">
                        <a:spcBef>
                          <a:spcPts val="0"/>
                        </a:spcBef>
                        <a:spcAft>
                          <a:spcPts val="0"/>
                        </a:spcAft>
                        <a:buNone/>
                      </a:pPr>
                      <a:r>
                        <a:rPr lang="en-US" sz="2800">
                          <a:latin typeface="Times New Roman"/>
                          <a:ea typeface="Times New Roman"/>
                          <a:cs typeface="Times New Roman"/>
                          <a:sym typeface="Times New Roman"/>
                        </a:rPr>
                        <a:t> </a:t>
                      </a:r>
                      <a:endParaRPr/>
                    </a:p>
                  </a:txBody>
                  <a:tcPr marT="0" marB="0" marR="0" marL="0" anchor="ctr">
                    <a:lnL cap="flat" cmpd="sng" w="1905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r>
              <a:tr h="643100">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Stage 7A</a:t>
                      </a:r>
                      <a:endParaRPr sz="2800">
                        <a:latin typeface="Times New Roman"/>
                        <a:ea typeface="Times New Roman"/>
                        <a:cs typeface="Times New Roman"/>
                        <a:sym typeface="Times New Roman"/>
                      </a:endParaRPr>
                    </a:p>
                  </a:txBody>
                  <a:tcPr marT="0" marB="0" marR="68475" marL="684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Narrative</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X has done Y (to Z) [non-firsthand]</a:t>
                      </a:r>
                      <a:endParaRPr sz="2800">
                        <a:latin typeface="Times New Roman"/>
                        <a:ea typeface="Times New Roman"/>
                        <a:cs typeface="Times New Roman"/>
                        <a:sym typeface="Times New Roman"/>
                      </a:endParaRPr>
                    </a:p>
                  </a:txBody>
                  <a:tcPr marT="0" marB="0" marR="68475" marL="6847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gridSpan="3">
                  <a:txBody>
                    <a:bodyPr/>
                    <a:lstStyle/>
                    <a:p>
                      <a:pPr indent="0" lvl="0" marL="0" marR="0" rtl="0" algn="l">
                        <a:spcBef>
                          <a:spcPts val="0"/>
                        </a:spcBef>
                        <a:spcAft>
                          <a:spcPts val="0"/>
                        </a:spcAft>
                        <a:buNone/>
                      </a:pPr>
                      <a:r>
                        <a:rPr lang="en-US" sz="2800">
                          <a:latin typeface="Times New Roman"/>
                          <a:ea typeface="Times New Roman"/>
                          <a:cs typeface="Times New Roman"/>
                          <a:sym typeface="Times New Roman"/>
                        </a:rPr>
                        <a:t> </a:t>
                      </a:r>
                      <a:endParaRPr/>
                    </a:p>
                  </a:txBody>
                  <a:tcPr marT="0" marB="0" marR="0" marL="0" anchor="ctr">
                    <a:lnL cap="flat" cmpd="sng" w="1905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r>
            </a:tbl>
          </a:graphicData>
        </a:graphic>
      </p:graphicFrame>
      <p:graphicFrame>
        <p:nvGraphicFramePr>
          <p:cNvPr id="576" name="Google Shape;576;p45"/>
          <p:cNvGraphicFramePr/>
          <p:nvPr/>
        </p:nvGraphicFramePr>
        <p:xfrm>
          <a:off x="10319528" y="2913219"/>
          <a:ext cx="3000000" cy="3000000"/>
        </p:xfrm>
        <a:graphic>
          <a:graphicData uri="http://schemas.openxmlformats.org/drawingml/2006/table">
            <a:tbl>
              <a:tblPr bandRow="1" firstRow="1">
                <a:noFill/>
                <a:tableStyleId>{6AB0CA93-79FC-4164-80B6-C510EF78FC78}</a:tableStyleId>
              </a:tblPr>
              <a:tblGrid>
                <a:gridCol w="1360550"/>
              </a:tblGrid>
              <a:tr h="370850">
                <a:tc>
                  <a:txBody>
                    <a:bodyPr/>
                    <a:lstStyle/>
                    <a:p>
                      <a:pPr indent="0" lvl="0" marL="0" marR="0" rtl="0" algn="l">
                        <a:spcBef>
                          <a:spcPts val="0"/>
                        </a:spcBef>
                        <a:spcAft>
                          <a:spcPts val="0"/>
                        </a:spcAft>
                        <a:buNone/>
                      </a:pPr>
                      <a:r>
                        <a:rPr b="0" lang="en-US" sz="1600">
                          <a:solidFill>
                            <a:schemeClr val="dk1"/>
                          </a:solidFill>
                          <a:latin typeface="Times New Roman"/>
                          <a:ea typeface="Times New Roman"/>
                          <a:cs typeface="Times New Roman"/>
                          <a:sym typeface="Times New Roman"/>
                        </a:rPr>
                        <a:t>Lithuanian</a:t>
                      </a:r>
                      <a:endParaRPr/>
                    </a:p>
                  </a:txBody>
                  <a:tcPr marT="45725" marB="45725" marR="91450" marL="91450">
                    <a:gradFill>
                      <a:gsLst>
                        <a:gs pos="0">
                          <a:srgbClr val="FEB1D4"/>
                        </a:gs>
                        <a:gs pos="74000">
                          <a:srgbClr val="F1A2B2"/>
                        </a:gs>
                        <a:gs pos="83000">
                          <a:srgbClr val="F1A2B2"/>
                        </a:gs>
                        <a:gs pos="100000">
                          <a:srgbClr val="F6BFCB"/>
                        </a:gs>
                      </a:gsLst>
                      <a:lin ang="5400000" scaled="0"/>
                    </a:gradFill>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pic>
        <p:nvPicPr>
          <p:cNvPr id="581" name="Google Shape;581;p46"/>
          <p:cNvPicPr preferRelativeResize="0"/>
          <p:nvPr/>
        </p:nvPicPr>
        <p:blipFill rotWithShape="1">
          <a:blip r:embed="rId3">
            <a:alphaModFix/>
          </a:blip>
          <a:srcRect b="0" l="0" r="0" t="0"/>
          <a:stretch/>
        </p:blipFill>
        <p:spPr>
          <a:xfrm>
            <a:off x="1757547" y="1836488"/>
            <a:ext cx="7395055" cy="4199408"/>
          </a:xfrm>
          <a:prstGeom prst="rect">
            <a:avLst/>
          </a:prstGeom>
          <a:noFill/>
          <a:ln>
            <a:noFill/>
          </a:ln>
        </p:spPr>
      </p:pic>
      <p:sp>
        <p:nvSpPr>
          <p:cNvPr id="582" name="Google Shape;582;p46"/>
          <p:cNvSpPr txBox="1"/>
          <p:nvPr>
            <p:ph idx="1" type="body"/>
          </p:nvPr>
        </p:nvSpPr>
        <p:spPr>
          <a:xfrm>
            <a:off x="795647" y="822104"/>
            <a:ext cx="8681357" cy="85231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None/>
            </a:pPr>
            <a:r>
              <a:rPr b="1" lang="en-US" sz="4400">
                <a:solidFill>
                  <a:schemeClr val="dk1"/>
                </a:solidFill>
              </a:rPr>
              <a:t>Auxiliary usage proportions</a:t>
            </a:r>
            <a:endParaRPr b="1" sz="4400">
              <a:solidFill>
                <a:schemeClr val="dk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47"/>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lang="en-US"/>
              <a:t>Logistic regression model</a:t>
            </a:r>
            <a:br>
              <a:rPr lang="en-US" sz="4400"/>
            </a:br>
            <a:endParaRPr/>
          </a:p>
        </p:txBody>
      </p:sp>
      <p:sp>
        <p:nvSpPr>
          <p:cNvPr id="588" name="Google Shape;588;p47"/>
          <p:cNvSpPr txBox="1"/>
          <p:nvPr>
            <p:ph idx="1" type="body"/>
          </p:nvPr>
        </p:nvSpPr>
        <p:spPr>
          <a:xfrm>
            <a:off x="838200" y="2040835"/>
            <a:ext cx="5151784" cy="4306956"/>
          </a:xfrm>
          <a:prstGeom prst="rect">
            <a:avLst/>
          </a:prstGeom>
          <a:noFill/>
          <a:ln>
            <a:noFill/>
          </a:ln>
        </p:spPr>
        <p:txBody>
          <a:bodyPr anchorCtr="0" anchor="t" bIns="45700" lIns="91425" spcFirstLastPara="1" rIns="91425" wrap="square" tIns="45700">
            <a:normAutofit fontScale="85000" lnSpcReduction="10000"/>
          </a:bodyPr>
          <a:lstStyle/>
          <a:p>
            <a:pPr indent="-342900" lvl="0" marL="342900" rtl="0" algn="l">
              <a:lnSpc>
                <a:spcPct val="90000"/>
              </a:lnSpc>
              <a:spcBef>
                <a:spcPts val="0"/>
              </a:spcBef>
              <a:spcAft>
                <a:spcPts val="0"/>
              </a:spcAft>
              <a:buClr>
                <a:srgbClr val="B31B3A"/>
              </a:buClr>
              <a:buSzPct val="100000"/>
              <a:buFont typeface="Arial"/>
              <a:buChar char="•"/>
            </a:pPr>
            <a:r>
              <a:rPr lang="en-US" sz="1900">
                <a:solidFill>
                  <a:srgbClr val="B31B3A"/>
                </a:solidFill>
              </a:rPr>
              <a:t>Predictor variable: ‘Perfect-ness rank‘		</a:t>
            </a:r>
            <a:endParaRPr/>
          </a:p>
          <a:p>
            <a:pPr indent="0" lvl="0" marL="0" rtl="0" algn="l">
              <a:lnSpc>
                <a:spcPct val="90000"/>
              </a:lnSpc>
              <a:spcBef>
                <a:spcPts val="1000"/>
              </a:spcBef>
              <a:spcAft>
                <a:spcPts val="0"/>
              </a:spcAft>
              <a:buClr>
                <a:srgbClr val="B31B3A"/>
              </a:buClr>
              <a:buSzPct val="100000"/>
              <a:buNone/>
            </a:pPr>
            <a:r>
              <a:rPr lang="en-US" sz="1900">
                <a:solidFill>
                  <a:srgbClr val="B31B3A"/>
                </a:solidFill>
              </a:rPr>
              <a:t>Rank 1 🡪 	Statives			</a:t>
            </a:r>
            <a:endParaRPr/>
          </a:p>
          <a:p>
            <a:pPr indent="0" lvl="0" marL="0" rtl="0" algn="l">
              <a:lnSpc>
                <a:spcPct val="90000"/>
              </a:lnSpc>
              <a:spcBef>
                <a:spcPts val="1000"/>
              </a:spcBef>
              <a:spcAft>
                <a:spcPts val="0"/>
              </a:spcAft>
              <a:buClr>
                <a:srgbClr val="B31B3A"/>
              </a:buClr>
              <a:buSzPct val="100000"/>
              <a:buNone/>
            </a:pPr>
            <a:r>
              <a:rPr lang="en-US" sz="1900">
                <a:solidFill>
                  <a:srgbClr val="B31B3A"/>
                </a:solidFill>
              </a:rPr>
              <a:t>		Narratives</a:t>
            </a:r>
            <a:endParaRPr sz="1900">
              <a:solidFill>
                <a:srgbClr val="B31B3A"/>
              </a:solidFill>
            </a:endParaRPr>
          </a:p>
          <a:p>
            <a:pPr indent="0" lvl="0" marL="0" rtl="0" algn="l">
              <a:lnSpc>
                <a:spcPct val="90000"/>
              </a:lnSpc>
              <a:spcBef>
                <a:spcPts val="1000"/>
              </a:spcBef>
              <a:spcAft>
                <a:spcPts val="0"/>
              </a:spcAft>
              <a:buClr>
                <a:srgbClr val="B31B3A"/>
              </a:buClr>
              <a:buSzPct val="100000"/>
              <a:buNone/>
            </a:pPr>
            <a:r>
              <a:rPr lang="en-US" sz="1900">
                <a:solidFill>
                  <a:srgbClr val="B31B3A"/>
                </a:solidFill>
              </a:rPr>
              <a:t>Rank 2 🡪		Subject-oriented resultatives</a:t>
            </a:r>
            <a:endParaRPr sz="1900">
              <a:solidFill>
                <a:srgbClr val="B31B3A"/>
              </a:solidFill>
            </a:endParaRPr>
          </a:p>
          <a:p>
            <a:pPr indent="0" lvl="0" marL="0" rtl="0" algn="l">
              <a:lnSpc>
                <a:spcPct val="90000"/>
              </a:lnSpc>
              <a:spcBef>
                <a:spcPts val="1000"/>
              </a:spcBef>
              <a:spcAft>
                <a:spcPts val="0"/>
              </a:spcAft>
              <a:buClr>
                <a:srgbClr val="B31B3A"/>
              </a:buClr>
              <a:buSzPct val="100000"/>
              <a:buNone/>
            </a:pPr>
            <a:r>
              <a:rPr lang="en-US" sz="1900">
                <a:solidFill>
                  <a:srgbClr val="B31B3A"/>
                </a:solidFill>
              </a:rPr>
              <a:t>		Reportives</a:t>
            </a:r>
            <a:endParaRPr sz="1900">
              <a:solidFill>
                <a:srgbClr val="B31B3A"/>
              </a:solidFill>
            </a:endParaRPr>
          </a:p>
          <a:p>
            <a:pPr indent="0" lvl="0" marL="0" rtl="0" algn="l">
              <a:lnSpc>
                <a:spcPct val="90000"/>
              </a:lnSpc>
              <a:spcBef>
                <a:spcPts val="1000"/>
              </a:spcBef>
              <a:spcAft>
                <a:spcPts val="0"/>
              </a:spcAft>
              <a:buClr>
                <a:srgbClr val="B31B3A"/>
              </a:buClr>
              <a:buSzPct val="100000"/>
              <a:buNone/>
            </a:pPr>
            <a:r>
              <a:rPr lang="en-US" sz="1900">
                <a:solidFill>
                  <a:srgbClr val="B31B3A"/>
                </a:solidFill>
              </a:rPr>
              <a:t>Rank 3 🡪		Possessive resultatives</a:t>
            </a:r>
            <a:endParaRPr sz="1900">
              <a:solidFill>
                <a:srgbClr val="B31B3A"/>
              </a:solidFill>
            </a:endParaRPr>
          </a:p>
          <a:p>
            <a:pPr indent="0" lvl="0" marL="0" rtl="0" algn="l">
              <a:lnSpc>
                <a:spcPct val="90000"/>
              </a:lnSpc>
              <a:spcBef>
                <a:spcPts val="1000"/>
              </a:spcBef>
              <a:spcAft>
                <a:spcPts val="0"/>
              </a:spcAft>
              <a:buClr>
                <a:srgbClr val="B31B3A"/>
              </a:buClr>
              <a:buSzPct val="100000"/>
              <a:buNone/>
            </a:pPr>
            <a:r>
              <a:rPr lang="en-US" sz="1900">
                <a:solidFill>
                  <a:srgbClr val="B31B3A"/>
                </a:solidFill>
              </a:rPr>
              <a:t>		Inferentials</a:t>
            </a:r>
            <a:endParaRPr/>
          </a:p>
          <a:p>
            <a:pPr indent="0" lvl="0" marL="0" rtl="0" algn="l">
              <a:lnSpc>
                <a:spcPct val="90000"/>
              </a:lnSpc>
              <a:spcBef>
                <a:spcPts val="1000"/>
              </a:spcBef>
              <a:spcAft>
                <a:spcPts val="0"/>
              </a:spcAft>
              <a:buClr>
                <a:srgbClr val="B31B3A"/>
              </a:buClr>
              <a:buSzPct val="100000"/>
              <a:buNone/>
            </a:pPr>
            <a:r>
              <a:rPr lang="en-US" sz="1900">
                <a:solidFill>
                  <a:srgbClr val="B31B3A"/>
                </a:solidFill>
              </a:rPr>
              <a:t>Rank 4 🡪		Transitive resultatives</a:t>
            </a:r>
            <a:endParaRPr sz="1900">
              <a:solidFill>
                <a:srgbClr val="B31B3A"/>
              </a:solidFill>
            </a:endParaRPr>
          </a:p>
          <a:p>
            <a:pPr indent="0" lvl="0" marL="0" rtl="0" algn="l">
              <a:lnSpc>
                <a:spcPct val="90000"/>
              </a:lnSpc>
              <a:spcBef>
                <a:spcPts val="1000"/>
              </a:spcBef>
              <a:spcAft>
                <a:spcPts val="0"/>
              </a:spcAft>
              <a:buClr>
                <a:srgbClr val="B31B3A"/>
              </a:buClr>
              <a:buSzPct val="100000"/>
              <a:buNone/>
            </a:pPr>
            <a:r>
              <a:rPr lang="en-US" sz="1900">
                <a:solidFill>
                  <a:srgbClr val="B31B3A"/>
                </a:solidFill>
              </a:rPr>
              <a:t>Rank 5 🡪		Current relevance</a:t>
            </a:r>
            <a:endParaRPr sz="1900">
              <a:solidFill>
                <a:srgbClr val="B31B3A"/>
              </a:solidFill>
            </a:endParaRPr>
          </a:p>
          <a:p>
            <a:pPr indent="0" lvl="0" marL="0" rtl="0" algn="l">
              <a:lnSpc>
                <a:spcPct val="90000"/>
              </a:lnSpc>
              <a:spcBef>
                <a:spcPts val="1000"/>
              </a:spcBef>
              <a:spcAft>
                <a:spcPts val="0"/>
              </a:spcAft>
              <a:buClr>
                <a:srgbClr val="B31B3A"/>
              </a:buClr>
              <a:buSzPct val="100000"/>
              <a:buNone/>
            </a:pPr>
            <a:r>
              <a:rPr lang="en-US" sz="1900">
                <a:solidFill>
                  <a:srgbClr val="B31B3A"/>
                </a:solidFill>
              </a:rPr>
              <a:t>		Experiantials</a:t>
            </a:r>
            <a:endParaRPr sz="1900">
              <a:solidFill>
                <a:srgbClr val="B31B3A"/>
              </a:solidFill>
            </a:endParaRPr>
          </a:p>
          <a:p>
            <a:pPr indent="0" lvl="0" marL="0" rtl="0" algn="l">
              <a:lnSpc>
                <a:spcPct val="90000"/>
              </a:lnSpc>
              <a:spcBef>
                <a:spcPts val="1000"/>
              </a:spcBef>
              <a:spcAft>
                <a:spcPts val="0"/>
              </a:spcAft>
              <a:buClr>
                <a:srgbClr val="B31B3A"/>
              </a:buClr>
              <a:buSzPct val="100000"/>
              <a:buNone/>
            </a:pPr>
            <a:r>
              <a:rPr lang="en-US" sz="1900">
                <a:solidFill>
                  <a:srgbClr val="B31B3A"/>
                </a:solidFill>
              </a:rPr>
              <a:t>		Cumulatives/Sufficitives</a:t>
            </a:r>
            <a:endParaRPr/>
          </a:p>
          <a:p>
            <a:pPr indent="0" lvl="0" marL="0" rtl="0" algn="l">
              <a:lnSpc>
                <a:spcPct val="90000"/>
              </a:lnSpc>
              <a:spcBef>
                <a:spcPts val="1000"/>
              </a:spcBef>
              <a:spcAft>
                <a:spcPts val="0"/>
              </a:spcAft>
              <a:buClr>
                <a:srgbClr val="B31B3A"/>
              </a:buClr>
              <a:buSzPct val="100000"/>
              <a:buNone/>
            </a:pPr>
            <a:r>
              <a:rPr lang="en-US" sz="1900">
                <a:solidFill>
                  <a:srgbClr val="B31B3A"/>
                </a:solidFill>
              </a:rPr>
              <a:t>		Persistent situation</a:t>
            </a:r>
            <a:endParaRPr sz="1900">
              <a:solidFill>
                <a:srgbClr val="B31B3A"/>
              </a:solidFill>
            </a:endParaRPr>
          </a:p>
        </p:txBody>
      </p:sp>
      <p:sp>
        <p:nvSpPr>
          <p:cNvPr id="589" name="Google Shape;589;p47"/>
          <p:cNvSpPr txBox="1"/>
          <p:nvPr/>
        </p:nvSpPr>
        <p:spPr>
          <a:xfrm>
            <a:off x="6016490" y="2040835"/>
            <a:ext cx="5151784" cy="3995061"/>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90000"/>
              </a:lnSpc>
              <a:spcBef>
                <a:spcPts val="0"/>
              </a:spcBef>
              <a:spcAft>
                <a:spcPts val="0"/>
              </a:spcAft>
              <a:buClr>
                <a:srgbClr val="B31B3A"/>
              </a:buClr>
              <a:buSzPts val="1900"/>
              <a:buFont typeface="Arial"/>
              <a:buChar char="•"/>
            </a:pPr>
            <a:r>
              <a:rPr lang="en-US" sz="1900">
                <a:solidFill>
                  <a:srgbClr val="B31B3A"/>
                </a:solidFill>
                <a:latin typeface="Arial"/>
                <a:ea typeface="Arial"/>
                <a:cs typeface="Arial"/>
                <a:sym typeface="Arial"/>
              </a:rPr>
              <a:t>Outcome variable: ‘Auxiliary usage‘		</a:t>
            </a:r>
            <a:endParaRPr/>
          </a:p>
          <a:p>
            <a:pPr indent="0" lvl="0" marL="0" marR="0" rtl="0" algn="l">
              <a:lnSpc>
                <a:spcPct val="90000"/>
              </a:lnSpc>
              <a:spcBef>
                <a:spcPts val="1000"/>
              </a:spcBef>
              <a:spcAft>
                <a:spcPts val="0"/>
              </a:spcAft>
              <a:buClr>
                <a:srgbClr val="B31B3A"/>
              </a:buClr>
              <a:buSzPts val="1900"/>
              <a:buFont typeface="Arial"/>
              <a:buNone/>
            </a:pPr>
            <a:r>
              <a:rPr lang="en-US" sz="1900">
                <a:solidFill>
                  <a:srgbClr val="B31B3A"/>
                </a:solidFill>
                <a:latin typeface="Arial"/>
                <a:ea typeface="Arial"/>
                <a:cs typeface="Arial"/>
                <a:sym typeface="Arial"/>
              </a:rPr>
              <a:t>Level 1 🡪 	-AUX		</a:t>
            </a:r>
            <a:endParaRPr/>
          </a:p>
          <a:p>
            <a:pPr indent="0" lvl="0" marL="0" marR="0" rtl="0" algn="l">
              <a:lnSpc>
                <a:spcPct val="90000"/>
              </a:lnSpc>
              <a:spcBef>
                <a:spcPts val="1000"/>
              </a:spcBef>
              <a:spcAft>
                <a:spcPts val="0"/>
              </a:spcAft>
              <a:buClr>
                <a:srgbClr val="B31B3A"/>
              </a:buClr>
              <a:buSzPts val="1900"/>
              <a:buFont typeface="Arial"/>
              <a:buNone/>
            </a:pPr>
            <a:r>
              <a:rPr lang="en-US" sz="1900">
                <a:solidFill>
                  <a:srgbClr val="B31B3A"/>
                </a:solidFill>
                <a:latin typeface="Arial"/>
                <a:ea typeface="Arial"/>
                <a:cs typeface="Arial"/>
                <a:sym typeface="Arial"/>
              </a:rPr>
              <a:t>Level 2 🡪	+AUX</a:t>
            </a:r>
            <a:endParaRPr/>
          </a:p>
          <a:p>
            <a:pPr indent="0" lvl="0" marL="0" marR="0" rtl="0" algn="l">
              <a:lnSpc>
                <a:spcPct val="90000"/>
              </a:lnSpc>
              <a:spcBef>
                <a:spcPts val="1000"/>
              </a:spcBef>
              <a:spcAft>
                <a:spcPts val="0"/>
              </a:spcAft>
              <a:buClr>
                <a:srgbClr val="7F7F7F"/>
              </a:buClr>
              <a:buSzPts val="1900"/>
              <a:buFont typeface="Arial"/>
              <a:buNone/>
            </a:pPr>
            <a:r>
              <a:t/>
            </a:r>
            <a:endParaRPr sz="1900">
              <a:solidFill>
                <a:srgbClr val="B31B3A"/>
              </a:solidFill>
              <a:latin typeface="Arial"/>
              <a:ea typeface="Arial"/>
              <a:cs typeface="Arial"/>
              <a:sym typeface="Arial"/>
            </a:endParaRPr>
          </a:p>
          <a:p>
            <a:pPr indent="0" lvl="0" marL="0" marR="0" rtl="0" algn="l">
              <a:lnSpc>
                <a:spcPct val="90000"/>
              </a:lnSpc>
              <a:spcBef>
                <a:spcPts val="1000"/>
              </a:spcBef>
              <a:spcAft>
                <a:spcPts val="0"/>
              </a:spcAft>
              <a:buClr>
                <a:srgbClr val="7F7F7F"/>
              </a:buClr>
              <a:buSzPts val="1900"/>
              <a:buFont typeface="Arial"/>
              <a:buNone/>
            </a:pPr>
            <a:r>
              <a:t/>
            </a:r>
            <a:endParaRPr sz="1900">
              <a:solidFill>
                <a:srgbClr val="B31B3A"/>
              </a:solidFill>
              <a:latin typeface="Arial"/>
              <a:ea typeface="Arial"/>
              <a:cs typeface="Arial"/>
              <a:sym typeface="Arial"/>
            </a:endParaRPr>
          </a:p>
          <a:p>
            <a:pPr indent="0" lvl="0" marL="0" marR="0" rtl="0" algn="l">
              <a:lnSpc>
                <a:spcPct val="90000"/>
              </a:lnSpc>
              <a:spcBef>
                <a:spcPts val="1000"/>
              </a:spcBef>
              <a:spcAft>
                <a:spcPts val="0"/>
              </a:spcAft>
              <a:buClr>
                <a:srgbClr val="7F7F7F"/>
              </a:buClr>
              <a:buSzPts val="1900"/>
              <a:buFont typeface="Arial"/>
              <a:buNone/>
            </a:pPr>
            <a:r>
              <a:t/>
            </a:r>
            <a:endParaRPr sz="1900">
              <a:solidFill>
                <a:srgbClr val="B31B3A"/>
              </a:solidFill>
              <a:latin typeface="Arial"/>
              <a:ea typeface="Arial"/>
              <a:cs typeface="Arial"/>
              <a:sym typeface="Arial"/>
            </a:endParaRPr>
          </a:p>
          <a:p>
            <a:pPr indent="0" lvl="0" marL="0" marR="0" rtl="0" algn="l">
              <a:lnSpc>
                <a:spcPct val="90000"/>
              </a:lnSpc>
              <a:spcBef>
                <a:spcPts val="1000"/>
              </a:spcBef>
              <a:spcAft>
                <a:spcPts val="0"/>
              </a:spcAft>
              <a:buClr>
                <a:srgbClr val="7F7F7F"/>
              </a:buClr>
              <a:buSzPts val="1900"/>
              <a:buFont typeface="Arial"/>
              <a:buNone/>
            </a:pPr>
            <a:r>
              <a:t/>
            </a:r>
            <a:endParaRPr sz="1900">
              <a:solidFill>
                <a:srgbClr val="B31B3A"/>
              </a:solidFill>
              <a:latin typeface="Arial"/>
              <a:ea typeface="Arial"/>
              <a:cs typeface="Arial"/>
              <a:sym typeface="Arial"/>
            </a:endParaRPr>
          </a:p>
        </p:txBody>
      </p:sp>
      <p:graphicFrame>
        <p:nvGraphicFramePr>
          <p:cNvPr id="590" name="Google Shape;590;p47"/>
          <p:cNvGraphicFramePr/>
          <p:nvPr/>
        </p:nvGraphicFramePr>
        <p:xfrm>
          <a:off x="5989983" y="4386470"/>
          <a:ext cx="3000000" cy="3000000"/>
        </p:xfrm>
        <a:graphic>
          <a:graphicData uri="http://schemas.openxmlformats.org/drawingml/2006/table">
            <a:tbl>
              <a:tblPr bandRow="1" firstRow="1">
                <a:noFill/>
                <a:tableStyleId>{6AB0CA93-79FC-4164-80B6-C510EF78FC78}</a:tableStyleId>
              </a:tblPr>
              <a:tblGrid>
                <a:gridCol w="4903300"/>
              </a:tblGrid>
              <a:tr h="1649425">
                <a:tc>
                  <a:txBody>
                    <a:bodyPr/>
                    <a:lstStyle/>
                    <a:p>
                      <a:pPr indent="0" lvl="0" marL="0" marR="0" rtl="0" algn="ctr">
                        <a:lnSpc>
                          <a:spcPct val="100000"/>
                        </a:lnSpc>
                        <a:spcBef>
                          <a:spcPts val="0"/>
                        </a:spcBef>
                        <a:spcAft>
                          <a:spcPts val="0"/>
                        </a:spcAft>
                        <a:buClr>
                          <a:srgbClr val="F8D5DC"/>
                        </a:buClr>
                        <a:buSzPts val="2400"/>
                        <a:buFont typeface="Arial"/>
                        <a:buNone/>
                      </a:pPr>
                      <a:r>
                        <a:rPr lang="en-US" sz="2400">
                          <a:solidFill>
                            <a:srgbClr val="F8D5DC"/>
                          </a:solidFill>
                        </a:rPr>
                        <a:t>Null hypothesis:</a:t>
                      </a:r>
                      <a:endParaRPr/>
                    </a:p>
                    <a:p>
                      <a:pPr indent="0" lvl="0" marL="0" marR="0" rtl="0" algn="ctr">
                        <a:lnSpc>
                          <a:spcPct val="100000"/>
                        </a:lnSpc>
                        <a:spcBef>
                          <a:spcPts val="0"/>
                        </a:spcBef>
                        <a:spcAft>
                          <a:spcPts val="0"/>
                        </a:spcAft>
                        <a:buClr>
                          <a:srgbClr val="F8D5DC"/>
                        </a:buClr>
                        <a:buSzPts val="2400"/>
                        <a:buFont typeface="Arial"/>
                        <a:buNone/>
                      </a:pPr>
                      <a:r>
                        <a:rPr lang="en-US" sz="2400">
                          <a:solidFill>
                            <a:srgbClr val="F8D5DC"/>
                          </a:solidFill>
                        </a:rPr>
                        <a:t>‘Perfect-ness rank‘ does not have any influence on the outcome of the ‘Auxiliary usage‘ variable.</a:t>
                      </a:r>
                      <a:endParaRPr/>
                    </a:p>
                  </a:txBody>
                  <a:tcPr marT="45725" marB="45725" marR="91450" marL="91450"/>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48"/>
          <p:cNvSpPr txBox="1"/>
          <p:nvPr>
            <p:ph type="title"/>
          </p:nvPr>
        </p:nvSpPr>
        <p:spPr>
          <a:xfrm>
            <a:off x="528127" y="1186842"/>
            <a:ext cx="4837045" cy="112686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lang="en-US" sz="2800"/>
              <a:t>Logistic regression results for Bulgarian data</a:t>
            </a:r>
            <a:endParaRPr/>
          </a:p>
        </p:txBody>
      </p:sp>
      <p:graphicFrame>
        <p:nvGraphicFramePr>
          <p:cNvPr id="597" name="Google Shape;597;p48"/>
          <p:cNvGraphicFramePr/>
          <p:nvPr/>
        </p:nvGraphicFramePr>
        <p:xfrm>
          <a:off x="528127" y="2418521"/>
          <a:ext cx="3000000" cy="3000000"/>
        </p:xfrm>
        <a:graphic>
          <a:graphicData uri="http://schemas.openxmlformats.org/drawingml/2006/table">
            <a:tbl>
              <a:tblPr>
                <a:noFill/>
                <a:tableStyleId>{8F286349-7D1B-4B67-829F-7008619814E2}</a:tableStyleId>
              </a:tblPr>
              <a:tblGrid>
                <a:gridCol w="1656575"/>
                <a:gridCol w="1182575"/>
                <a:gridCol w="966650"/>
                <a:gridCol w="1031250"/>
              </a:tblGrid>
              <a:tr h="580150">
                <a:tc>
                  <a:txBody>
                    <a:bodyPr/>
                    <a:lstStyle/>
                    <a:p>
                      <a:pPr indent="0" lvl="0" marL="0" marR="0" rtl="0" algn="just">
                        <a:spcBef>
                          <a:spcPts val="0"/>
                        </a:spcBef>
                        <a:spcAft>
                          <a:spcPts val="0"/>
                        </a:spcAft>
                        <a:buNone/>
                      </a:pPr>
                      <a:r>
                        <a:rPr lang="en-US" sz="1800">
                          <a:latin typeface="Times"/>
                          <a:ea typeface="Times"/>
                          <a:cs typeface="Times"/>
                          <a:sym typeface="Times"/>
                        </a:rPr>
                        <a:t>Concordance index C</a:t>
                      </a:r>
                      <a:endParaRPr sz="18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3">
                  <a:txBody>
                    <a:bodyPr/>
                    <a:lstStyle/>
                    <a:p>
                      <a:pPr indent="0" lvl="0" marL="0" marR="0" rtl="0" algn="l">
                        <a:spcBef>
                          <a:spcPts val="0"/>
                        </a:spcBef>
                        <a:spcAft>
                          <a:spcPts val="0"/>
                        </a:spcAft>
                        <a:buNone/>
                      </a:pPr>
                      <a:r>
                        <a:rPr lang="en-US" sz="1800">
                          <a:latin typeface="Times"/>
                          <a:ea typeface="Times"/>
                          <a:cs typeface="Times"/>
                          <a:sym typeface="Times"/>
                        </a:rPr>
                        <a:t>0.755 (acceptable discrimination)</a:t>
                      </a:r>
                      <a:endParaRPr sz="18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580150">
                <a:tc>
                  <a:txBody>
                    <a:bodyPr/>
                    <a:lstStyle/>
                    <a:p>
                      <a:pPr indent="0" lvl="0" marL="0" marR="0" rtl="0" algn="just">
                        <a:spcBef>
                          <a:spcPts val="0"/>
                        </a:spcBef>
                        <a:spcAft>
                          <a:spcPts val="0"/>
                        </a:spcAft>
                        <a:buNone/>
                      </a:pPr>
                      <a:r>
                        <a:rPr lang="en-US" sz="1800">
                          <a:latin typeface="Times"/>
                          <a:ea typeface="Times"/>
                          <a:cs typeface="Times"/>
                          <a:sym typeface="Times"/>
                        </a:rPr>
                        <a:t> </a:t>
                      </a:r>
                      <a:endParaRPr sz="18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1800">
                          <a:latin typeface="Times"/>
                          <a:ea typeface="Times"/>
                          <a:cs typeface="Times"/>
                          <a:sym typeface="Times"/>
                        </a:rPr>
                        <a:t>Coefficient</a:t>
                      </a:r>
                      <a:endParaRPr sz="18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1800">
                          <a:latin typeface="Times"/>
                          <a:ea typeface="Times"/>
                          <a:cs typeface="Times"/>
                          <a:sym typeface="Times"/>
                        </a:rPr>
                        <a:t>Standard errors</a:t>
                      </a:r>
                      <a:endParaRPr sz="18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1800">
                          <a:latin typeface="Times"/>
                          <a:ea typeface="Times"/>
                          <a:cs typeface="Times"/>
                          <a:sym typeface="Times"/>
                        </a:rPr>
                        <a:t>p-value</a:t>
                      </a:r>
                      <a:endParaRPr sz="18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0075">
                <a:tc>
                  <a:txBody>
                    <a:bodyPr/>
                    <a:lstStyle/>
                    <a:p>
                      <a:pPr indent="0" lvl="0" marL="0" marR="0" rtl="0" algn="just">
                        <a:spcBef>
                          <a:spcPts val="0"/>
                        </a:spcBef>
                        <a:spcAft>
                          <a:spcPts val="0"/>
                        </a:spcAft>
                        <a:buNone/>
                      </a:pPr>
                      <a:r>
                        <a:rPr lang="en-US" sz="1800">
                          <a:latin typeface="Times"/>
                          <a:ea typeface="Times"/>
                          <a:cs typeface="Times"/>
                          <a:sym typeface="Times"/>
                        </a:rPr>
                        <a:t>Intercept</a:t>
                      </a:r>
                      <a:endParaRPr sz="18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1800">
                          <a:latin typeface="Calibri"/>
                          <a:ea typeface="Calibri"/>
                          <a:cs typeface="Calibri"/>
                          <a:sym typeface="Calibri"/>
                        </a:rPr>
                        <a:t>-0.1105</a:t>
                      </a:r>
                      <a:endParaRPr sz="18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1800">
                          <a:latin typeface="Calibri"/>
                          <a:ea typeface="Calibri"/>
                          <a:cs typeface="Calibri"/>
                          <a:sym typeface="Calibri"/>
                        </a:rPr>
                        <a:t>0.1569</a:t>
                      </a:r>
                      <a:endParaRPr sz="18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1800">
                          <a:latin typeface="Times"/>
                          <a:ea typeface="Times"/>
                          <a:cs typeface="Times"/>
                          <a:sym typeface="Times"/>
                        </a:rPr>
                        <a:t>0.4811</a:t>
                      </a:r>
                      <a:endParaRPr sz="18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0075">
                <a:tc>
                  <a:txBody>
                    <a:bodyPr/>
                    <a:lstStyle/>
                    <a:p>
                      <a:pPr indent="0" lvl="0" marL="0" marR="0" rtl="0" algn="just">
                        <a:spcBef>
                          <a:spcPts val="0"/>
                        </a:spcBef>
                        <a:spcAft>
                          <a:spcPts val="0"/>
                        </a:spcAft>
                        <a:buNone/>
                      </a:pPr>
                      <a:r>
                        <a:rPr lang="en-US" sz="1800">
                          <a:latin typeface="Times"/>
                          <a:ea typeface="Times"/>
                          <a:cs typeface="Times"/>
                          <a:sym typeface="Times"/>
                        </a:rPr>
                        <a:t>rank=2</a:t>
                      </a:r>
                      <a:endParaRPr sz="18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1800">
                          <a:latin typeface="Times"/>
                          <a:ea typeface="Times"/>
                          <a:cs typeface="Times"/>
                          <a:sym typeface="Times"/>
                        </a:rPr>
                        <a:t>0.5093</a:t>
                      </a:r>
                      <a:endParaRPr sz="18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1800">
                          <a:latin typeface="Times"/>
                          <a:ea typeface="Times"/>
                          <a:cs typeface="Times"/>
                          <a:sym typeface="Times"/>
                        </a:rPr>
                        <a:t>0.1818</a:t>
                      </a:r>
                      <a:endParaRPr sz="18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1800">
                          <a:latin typeface="Times"/>
                          <a:ea typeface="Times"/>
                          <a:cs typeface="Times"/>
                          <a:sym typeface="Times"/>
                        </a:rPr>
                        <a:t>0.0051</a:t>
                      </a:r>
                      <a:endParaRPr sz="18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0075">
                <a:tc>
                  <a:txBody>
                    <a:bodyPr/>
                    <a:lstStyle/>
                    <a:p>
                      <a:pPr indent="0" lvl="0" marL="0" marR="0" rtl="0" algn="just">
                        <a:spcBef>
                          <a:spcPts val="0"/>
                        </a:spcBef>
                        <a:spcAft>
                          <a:spcPts val="0"/>
                        </a:spcAft>
                        <a:buNone/>
                      </a:pPr>
                      <a:r>
                        <a:rPr lang="en-US" sz="1800">
                          <a:latin typeface="Times"/>
                          <a:ea typeface="Times"/>
                          <a:cs typeface="Times"/>
                          <a:sym typeface="Times"/>
                        </a:rPr>
                        <a:t>rank=3</a:t>
                      </a:r>
                      <a:endParaRPr sz="18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1800">
                          <a:latin typeface="Times"/>
                          <a:ea typeface="Times"/>
                          <a:cs typeface="Times"/>
                          <a:sym typeface="Times"/>
                        </a:rPr>
                        <a:t>1.5469</a:t>
                      </a:r>
                      <a:endParaRPr sz="18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1800">
                          <a:latin typeface="Times"/>
                          <a:ea typeface="Times"/>
                          <a:cs typeface="Times"/>
                          <a:sym typeface="Times"/>
                        </a:rPr>
                        <a:t>0.2039</a:t>
                      </a:r>
                      <a:endParaRPr sz="18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1800">
                          <a:latin typeface="Times"/>
                          <a:ea typeface="Times"/>
                          <a:cs typeface="Times"/>
                          <a:sym typeface="Times"/>
                        </a:rPr>
                        <a:t>&lt;0.0001</a:t>
                      </a:r>
                      <a:endParaRPr sz="18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0075">
                <a:tc>
                  <a:txBody>
                    <a:bodyPr/>
                    <a:lstStyle/>
                    <a:p>
                      <a:pPr indent="0" lvl="0" marL="0" marR="0" rtl="0" algn="just">
                        <a:spcBef>
                          <a:spcPts val="0"/>
                        </a:spcBef>
                        <a:spcAft>
                          <a:spcPts val="0"/>
                        </a:spcAft>
                        <a:buNone/>
                      </a:pPr>
                      <a:r>
                        <a:rPr lang="en-US" sz="1800">
                          <a:latin typeface="Times"/>
                          <a:ea typeface="Times"/>
                          <a:cs typeface="Times"/>
                          <a:sym typeface="Times"/>
                        </a:rPr>
                        <a:t>rank=4</a:t>
                      </a:r>
                      <a:endParaRPr sz="18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1800">
                          <a:latin typeface="Times"/>
                          <a:ea typeface="Times"/>
                          <a:cs typeface="Times"/>
                          <a:sym typeface="Times"/>
                        </a:rPr>
                        <a:t>2.1755</a:t>
                      </a:r>
                      <a:endParaRPr sz="18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1800">
                          <a:latin typeface="Times"/>
                          <a:ea typeface="Times"/>
                          <a:cs typeface="Times"/>
                          <a:sym typeface="Times"/>
                        </a:rPr>
                        <a:t>0.2607</a:t>
                      </a:r>
                      <a:endParaRPr sz="18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1800">
                          <a:latin typeface="Times"/>
                          <a:ea typeface="Times"/>
                          <a:cs typeface="Times"/>
                          <a:sym typeface="Times"/>
                        </a:rPr>
                        <a:t>&lt;0.0001</a:t>
                      </a:r>
                      <a:endParaRPr sz="18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0075">
                <a:tc>
                  <a:txBody>
                    <a:bodyPr/>
                    <a:lstStyle/>
                    <a:p>
                      <a:pPr indent="0" lvl="0" marL="0" marR="0" rtl="0" algn="just">
                        <a:spcBef>
                          <a:spcPts val="0"/>
                        </a:spcBef>
                        <a:spcAft>
                          <a:spcPts val="0"/>
                        </a:spcAft>
                        <a:buNone/>
                      </a:pPr>
                      <a:r>
                        <a:rPr lang="en-US" sz="1800">
                          <a:latin typeface="Times"/>
                          <a:ea typeface="Times"/>
                          <a:cs typeface="Times"/>
                          <a:sym typeface="Times"/>
                        </a:rPr>
                        <a:t>rank=5</a:t>
                      </a:r>
                      <a:endParaRPr sz="18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1800">
                          <a:latin typeface="Times"/>
                          <a:ea typeface="Times"/>
                          <a:cs typeface="Times"/>
                          <a:sym typeface="Times"/>
                        </a:rPr>
                        <a:t>2.9359</a:t>
                      </a:r>
                      <a:endParaRPr sz="18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1800">
                          <a:latin typeface="Times"/>
                          <a:ea typeface="Times"/>
                          <a:cs typeface="Times"/>
                          <a:sym typeface="Times"/>
                        </a:rPr>
                        <a:t>0.2448</a:t>
                      </a:r>
                      <a:endParaRPr sz="18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1800">
                          <a:latin typeface="Times"/>
                          <a:ea typeface="Times"/>
                          <a:cs typeface="Times"/>
                          <a:sym typeface="Times"/>
                        </a:rPr>
                        <a:t>&lt;0.0001</a:t>
                      </a:r>
                      <a:endParaRPr sz="18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graphicFrame>
        <p:nvGraphicFramePr>
          <p:cNvPr id="598" name="Google Shape;598;p48"/>
          <p:cNvGraphicFramePr/>
          <p:nvPr/>
        </p:nvGraphicFramePr>
        <p:xfrm>
          <a:off x="5910471" y="2418523"/>
          <a:ext cx="3000000" cy="3000000"/>
        </p:xfrm>
        <a:graphic>
          <a:graphicData uri="http://schemas.openxmlformats.org/drawingml/2006/table">
            <a:tbl>
              <a:tblPr>
                <a:noFill/>
                <a:tableStyleId>{8F286349-7D1B-4B67-829F-7008619814E2}</a:tableStyleId>
              </a:tblPr>
              <a:tblGrid>
                <a:gridCol w="1656575"/>
                <a:gridCol w="1182575"/>
                <a:gridCol w="966650"/>
                <a:gridCol w="1031250"/>
              </a:tblGrid>
              <a:tr h="580150">
                <a:tc>
                  <a:txBody>
                    <a:bodyPr/>
                    <a:lstStyle/>
                    <a:p>
                      <a:pPr indent="0" lvl="0" marL="0" marR="0" rtl="0" algn="l">
                        <a:spcBef>
                          <a:spcPts val="0"/>
                        </a:spcBef>
                        <a:spcAft>
                          <a:spcPts val="0"/>
                        </a:spcAft>
                        <a:buNone/>
                      </a:pPr>
                      <a:r>
                        <a:rPr lang="en-US" sz="1800">
                          <a:solidFill>
                            <a:schemeClr val="dk1"/>
                          </a:solidFill>
                          <a:latin typeface="Times"/>
                          <a:ea typeface="Times"/>
                          <a:cs typeface="Times"/>
                          <a:sym typeface="Times"/>
                        </a:rPr>
                        <a:t>Concordance index C</a:t>
                      </a:r>
                      <a:endParaRPr sz="1800">
                        <a:solidFill>
                          <a:schemeClr val="dk1"/>
                        </a:solidFill>
                        <a:latin typeface="Times"/>
                        <a:ea typeface="Times"/>
                        <a:cs typeface="Times"/>
                        <a:sym typeface="Times"/>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3">
                  <a:txBody>
                    <a:bodyPr/>
                    <a:lstStyle/>
                    <a:p>
                      <a:pPr indent="0" lvl="0" marL="0" marR="0" rtl="0" algn="just">
                        <a:spcBef>
                          <a:spcPts val="0"/>
                        </a:spcBef>
                        <a:spcAft>
                          <a:spcPts val="0"/>
                        </a:spcAft>
                        <a:buNone/>
                      </a:pPr>
                      <a:r>
                        <a:rPr lang="en-US" sz="1800">
                          <a:solidFill>
                            <a:schemeClr val="dk1"/>
                          </a:solidFill>
                          <a:latin typeface="Times"/>
                          <a:ea typeface="Times"/>
                          <a:cs typeface="Times"/>
                          <a:sym typeface="Times"/>
                        </a:rPr>
                        <a:t>0.807 (excellent discrimantion)</a:t>
                      </a:r>
                      <a:endParaRPr sz="1800">
                        <a:solidFill>
                          <a:schemeClr val="dk1"/>
                        </a:solidFill>
                        <a:latin typeface="Times"/>
                        <a:ea typeface="Times"/>
                        <a:cs typeface="Times"/>
                        <a:sym typeface="Times"/>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580150">
                <a:tc>
                  <a:txBody>
                    <a:bodyPr/>
                    <a:lstStyle/>
                    <a:p>
                      <a:pPr indent="0" lvl="0" marL="0" marR="0" rtl="0" algn="l">
                        <a:spcBef>
                          <a:spcPts val="0"/>
                        </a:spcBef>
                        <a:spcAft>
                          <a:spcPts val="0"/>
                        </a:spcAft>
                        <a:buNone/>
                      </a:pPr>
                      <a:r>
                        <a:rPr lang="en-US" sz="1800">
                          <a:solidFill>
                            <a:schemeClr val="dk1"/>
                          </a:solidFill>
                          <a:latin typeface="Times"/>
                          <a:ea typeface="Times"/>
                          <a:cs typeface="Times"/>
                          <a:sym typeface="Times"/>
                        </a:rPr>
                        <a:t> </a:t>
                      </a:r>
                      <a:endParaRPr sz="1800">
                        <a:solidFill>
                          <a:schemeClr val="dk1"/>
                        </a:solidFill>
                        <a:latin typeface="Times"/>
                        <a:ea typeface="Times"/>
                        <a:cs typeface="Times"/>
                        <a:sym typeface="Times"/>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1800">
                          <a:solidFill>
                            <a:schemeClr val="dk1"/>
                          </a:solidFill>
                          <a:latin typeface="Times"/>
                          <a:ea typeface="Times"/>
                          <a:cs typeface="Times"/>
                          <a:sym typeface="Times"/>
                        </a:rPr>
                        <a:t>Coefficient</a:t>
                      </a:r>
                      <a:endParaRPr sz="1800">
                        <a:solidFill>
                          <a:schemeClr val="dk1"/>
                        </a:solidFill>
                        <a:latin typeface="Times"/>
                        <a:ea typeface="Times"/>
                        <a:cs typeface="Times"/>
                        <a:sym typeface="Times"/>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1800">
                          <a:solidFill>
                            <a:schemeClr val="dk1"/>
                          </a:solidFill>
                          <a:latin typeface="Times"/>
                          <a:ea typeface="Times"/>
                          <a:cs typeface="Times"/>
                          <a:sym typeface="Times"/>
                        </a:rPr>
                        <a:t>Standard errors</a:t>
                      </a:r>
                      <a:endParaRPr sz="1800">
                        <a:solidFill>
                          <a:schemeClr val="dk1"/>
                        </a:solidFill>
                        <a:latin typeface="Times"/>
                        <a:ea typeface="Times"/>
                        <a:cs typeface="Times"/>
                        <a:sym typeface="Times"/>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1800">
                          <a:solidFill>
                            <a:schemeClr val="dk1"/>
                          </a:solidFill>
                          <a:latin typeface="Times"/>
                          <a:ea typeface="Times"/>
                          <a:cs typeface="Times"/>
                          <a:sym typeface="Times"/>
                        </a:rPr>
                        <a:t>p-value</a:t>
                      </a:r>
                      <a:endParaRPr sz="1800">
                        <a:solidFill>
                          <a:schemeClr val="dk1"/>
                        </a:solidFill>
                        <a:latin typeface="Times"/>
                        <a:ea typeface="Times"/>
                        <a:cs typeface="Times"/>
                        <a:sym typeface="Times"/>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0075">
                <a:tc>
                  <a:txBody>
                    <a:bodyPr/>
                    <a:lstStyle/>
                    <a:p>
                      <a:pPr indent="0" lvl="0" marL="0" marR="0" rtl="0" algn="l">
                        <a:spcBef>
                          <a:spcPts val="0"/>
                        </a:spcBef>
                        <a:spcAft>
                          <a:spcPts val="0"/>
                        </a:spcAft>
                        <a:buNone/>
                      </a:pPr>
                      <a:r>
                        <a:rPr lang="en-US" sz="1800">
                          <a:solidFill>
                            <a:schemeClr val="dk1"/>
                          </a:solidFill>
                          <a:latin typeface="Times"/>
                          <a:ea typeface="Times"/>
                          <a:cs typeface="Times"/>
                          <a:sym typeface="Times"/>
                        </a:rPr>
                        <a:t>Intercept</a:t>
                      </a:r>
                      <a:endParaRPr sz="1800">
                        <a:solidFill>
                          <a:schemeClr val="dk1"/>
                        </a:solidFill>
                        <a:latin typeface="Times"/>
                        <a:ea typeface="Times"/>
                        <a:cs typeface="Times"/>
                        <a:sym typeface="Times"/>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1800">
                          <a:solidFill>
                            <a:schemeClr val="dk1"/>
                          </a:solidFill>
                          <a:latin typeface="Times"/>
                          <a:ea typeface="Times"/>
                          <a:cs typeface="Times"/>
                          <a:sym typeface="Times"/>
                        </a:rPr>
                        <a:t>-2.9156</a:t>
                      </a:r>
                      <a:endParaRPr sz="1800">
                        <a:solidFill>
                          <a:schemeClr val="dk1"/>
                        </a:solidFill>
                        <a:latin typeface="Times"/>
                        <a:ea typeface="Times"/>
                        <a:cs typeface="Times"/>
                        <a:sym typeface="Times"/>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1800">
                          <a:solidFill>
                            <a:schemeClr val="dk1"/>
                          </a:solidFill>
                          <a:latin typeface="Times"/>
                          <a:ea typeface="Times"/>
                          <a:cs typeface="Times"/>
                          <a:sym typeface="Times"/>
                        </a:rPr>
                        <a:t>0.1688</a:t>
                      </a:r>
                      <a:endParaRPr sz="1800">
                        <a:solidFill>
                          <a:schemeClr val="dk1"/>
                        </a:solidFill>
                        <a:latin typeface="Times"/>
                        <a:ea typeface="Times"/>
                        <a:cs typeface="Times"/>
                        <a:sym typeface="Times"/>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1800">
                          <a:solidFill>
                            <a:schemeClr val="dk1"/>
                          </a:solidFill>
                          <a:latin typeface="Times"/>
                          <a:ea typeface="Times"/>
                          <a:cs typeface="Times"/>
                          <a:sym typeface="Times"/>
                        </a:rPr>
                        <a:t>&lt;0.0001</a:t>
                      </a:r>
                      <a:endParaRPr sz="1800">
                        <a:solidFill>
                          <a:schemeClr val="dk1"/>
                        </a:solidFill>
                        <a:latin typeface="Times"/>
                        <a:ea typeface="Times"/>
                        <a:cs typeface="Times"/>
                        <a:sym typeface="Times"/>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0075">
                <a:tc>
                  <a:txBody>
                    <a:bodyPr/>
                    <a:lstStyle/>
                    <a:p>
                      <a:pPr indent="0" lvl="0" marL="0" marR="0" rtl="0" algn="l">
                        <a:spcBef>
                          <a:spcPts val="0"/>
                        </a:spcBef>
                        <a:spcAft>
                          <a:spcPts val="0"/>
                        </a:spcAft>
                        <a:buNone/>
                      </a:pPr>
                      <a:r>
                        <a:rPr lang="en-US" sz="1800">
                          <a:solidFill>
                            <a:schemeClr val="dk1"/>
                          </a:solidFill>
                          <a:latin typeface="Times"/>
                          <a:ea typeface="Times"/>
                          <a:cs typeface="Times"/>
                          <a:sym typeface="Times"/>
                        </a:rPr>
                        <a:t>rank=2</a:t>
                      </a:r>
                      <a:endParaRPr sz="1800">
                        <a:solidFill>
                          <a:schemeClr val="dk1"/>
                        </a:solidFill>
                        <a:latin typeface="Times"/>
                        <a:ea typeface="Times"/>
                        <a:cs typeface="Times"/>
                        <a:sym typeface="Times"/>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1800">
                          <a:solidFill>
                            <a:schemeClr val="dk1"/>
                          </a:solidFill>
                          <a:latin typeface="Times"/>
                          <a:ea typeface="Times"/>
                          <a:cs typeface="Times"/>
                          <a:sym typeface="Times"/>
                        </a:rPr>
                        <a:t>0.6681</a:t>
                      </a:r>
                      <a:endParaRPr sz="1800">
                        <a:solidFill>
                          <a:schemeClr val="dk1"/>
                        </a:solidFill>
                        <a:latin typeface="Times"/>
                        <a:ea typeface="Times"/>
                        <a:cs typeface="Times"/>
                        <a:sym typeface="Times"/>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1800">
                          <a:solidFill>
                            <a:schemeClr val="dk1"/>
                          </a:solidFill>
                          <a:latin typeface="Times"/>
                          <a:ea typeface="Times"/>
                          <a:cs typeface="Times"/>
                          <a:sym typeface="Times"/>
                        </a:rPr>
                        <a:t>0.2196</a:t>
                      </a:r>
                      <a:endParaRPr sz="1800">
                        <a:solidFill>
                          <a:schemeClr val="dk1"/>
                        </a:solidFill>
                        <a:latin typeface="Times"/>
                        <a:ea typeface="Times"/>
                        <a:cs typeface="Times"/>
                        <a:sym typeface="Times"/>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1800">
                          <a:solidFill>
                            <a:schemeClr val="dk1"/>
                          </a:solidFill>
                          <a:latin typeface="Times"/>
                          <a:ea typeface="Times"/>
                          <a:cs typeface="Times"/>
                          <a:sym typeface="Times"/>
                        </a:rPr>
                        <a:t>0.0024</a:t>
                      </a:r>
                      <a:endParaRPr sz="1800">
                        <a:solidFill>
                          <a:schemeClr val="dk1"/>
                        </a:solidFill>
                        <a:latin typeface="Times"/>
                        <a:ea typeface="Times"/>
                        <a:cs typeface="Times"/>
                        <a:sym typeface="Times"/>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0075">
                <a:tc>
                  <a:txBody>
                    <a:bodyPr/>
                    <a:lstStyle/>
                    <a:p>
                      <a:pPr indent="0" lvl="0" marL="0" marR="0" rtl="0" algn="l">
                        <a:spcBef>
                          <a:spcPts val="0"/>
                        </a:spcBef>
                        <a:spcAft>
                          <a:spcPts val="0"/>
                        </a:spcAft>
                        <a:buNone/>
                      </a:pPr>
                      <a:r>
                        <a:rPr lang="en-US" sz="1800">
                          <a:solidFill>
                            <a:schemeClr val="dk1"/>
                          </a:solidFill>
                          <a:latin typeface="Times"/>
                          <a:ea typeface="Times"/>
                          <a:cs typeface="Times"/>
                          <a:sym typeface="Times"/>
                        </a:rPr>
                        <a:t>rank=3</a:t>
                      </a:r>
                      <a:endParaRPr sz="1800">
                        <a:solidFill>
                          <a:schemeClr val="dk1"/>
                        </a:solidFill>
                        <a:latin typeface="Times"/>
                        <a:ea typeface="Times"/>
                        <a:cs typeface="Times"/>
                        <a:sym typeface="Times"/>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1800">
                          <a:solidFill>
                            <a:schemeClr val="dk1"/>
                          </a:solidFill>
                          <a:latin typeface="Times"/>
                          <a:ea typeface="Times"/>
                          <a:cs typeface="Times"/>
                          <a:sym typeface="Times"/>
                        </a:rPr>
                        <a:t>1.3302</a:t>
                      </a:r>
                      <a:endParaRPr sz="1800">
                        <a:solidFill>
                          <a:schemeClr val="dk1"/>
                        </a:solidFill>
                        <a:latin typeface="Times"/>
                        <a:ea typeface="Times"/>
                        <a:cs typeface="Times"/>
                        <a:sym typeface="Times"/>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1800">
                          <a:solidFill>
                            <a:schemeClr val="dk1"/>
                          </a:solidFill>
                          <a:latin typeface="Times"/>
                          <a:ea typeface="Times"/>
                          <a:cs typeface="Times"/>
                          <a:sym typeface="Times"/>
                        </a:rPr>
                        <a:t>0.2391</a:t>
                      </a:r>
                      <a:endParaRPr sz="1800">
                        <a:solidFill>
                          <a:schemeClr val="dk1"/>
                        </a:solidFill>
                        <a:latin typeface="Times"/>
                        <a:ea typeface="Times"/>
                        <a:cs typeface="Times"/>
                        <a:sym typeface="Times"/>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1800">
                          <a:solidFill>
                            <a:schemeClr val="dk1"/>
                          </a:solidFill>
                          <a:latin typeface="Times"/>
                          <a:ea typeface="Times"/>
                          <a:cs typeface="Times"/>
                          <a:sym typeface="Times"/>
                        </a:rPr>
                        <a:t>&lt;0.0001</a:t>
                      </a:r>
                      <a:endParaRPr sz="1800">
                        <a:solidFill>
                          <a:schemeClr val="dk1"/>
                        </a:solidFill>
                        <a:latin typeface="Times"/>
                        <a:ea typeface="Times"/>
                        <a:cs typeface="Times"/>
                        <a:sym typeface="Times"/>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0075">
                <a:tc>
                  <a:txBody>
                    <a:bodyPr/>
                    <a:lstStyle/>
                    <a:p>
                      <a:pPr indent="0" lvl="0" marL="0" marR="0" rtl="0" algn="l">
                        <a:spcBef>
                          <a:spcPts val="0"/>
                        </a:spcBef>
                        <a:spcAft>
                          <a:spcPts val="0"/>
                        </a:spcAft>
                        <a:buNone/>
                      </a:pPr>
                      <a:r>
                        <a:rPr lang="en-US" sz="1800">
                          <a:solidFill>
                            <a:schemeClr val="dk1"/>
                          </a:solidFill>
                          <a:latin typeface="Times"/>
                          <a:ea typeface="Times"/>
                          <a:cs typeface="Times"/>
                          <a:sym typeface="Times"/>
                        </a:rPr>
                        <a:t>rank=4</a:t>
                      </a:r>
                      <a:endParaRPr sz="1800">
                        <a:solidFill>
                          <a:schemeClr val="dk1"/>
                        </a:solidFill>
                        <a:latin typeface="Times"/>
                        <a:ea typeface="Times"/>
                        <a:cs typeface="Times"/>
                        <a:sym typeface="Times"/>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1800">
                          <a:solidFill>
                            <a:schemeClr val="dk1"/>
                          </a:solidFill>
                          <a:latin typeface="Times"/>
                          <a:ea typeface="Times"/>
                          <a:cs typeface="Times"/>
                          <a:sym typeface="Times"/>
                        </a:rPr>
                        <a:t>1.8795</a:t>
                      </a:r>
                      <a:endParaRPr sz="1800">
                        <a:solidFill>
                          <a:schemeClr val="dk1"/>
                        </a:solidFill>
                        <a:latin typeface="Times"/>
                        <a:ea typeface="Times"/>
                        <a:cs typeface="Times"/>
                        <a:sym typeface="Times"/>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1800">
                          <a:solidFill>
                            <a:schemeClr val="dk1"/>
                          </a:solidFill>
                          <a:latin typeface="Times"/>
                          <a:ea typeface="Times"/>
                          <a:cs typeface="Times"/>
                          <a:sym typeface="Times"/>
                        </a:rPr>
                        <a:t>0.2637</a:t>
                      </a:r>
                      <a:endParaRPr sz="1800">
                        <a:solidFill>
                          <a:schemeClr val="dk1"/>
                        </a:solidFill>
                        <a:latin typeface="Times"/>
                        <a:ea typeface="Times"/>
                        <a:cs typeface="Times"/>
                        <a:sym typeface="Times"/>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1800">
                          <a:solidFill>
                            <a:schemeClr val="dk1"/>
                          </a:solidFill>
                          <a:latin typeface="Times"/>
                          <a:ea typeface="Times"/>
                          <a:cs typeface="Times"/>
                          <a:sym typeface="Times"/>
                        </a:rPr>
                        <a:t>&lt;0.0001</a:t>
                      </a:r>
                      <a:endParaRPr sz="1800">
                        <a:solidFill>
                          <a:schemeClr val="dk1"/>
                        </a:solidFill>
                        <a:latin typeface="Times"/>
                        <a:ea typeface="Times"/>
                        <a:cs typeface="Times"/>
                        <a:sym typeface="Times"/>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0075">
                <a:tc>
                  <a:txBody>
                    <a:bodyPr/>
                    <a:lstStyle/>
                    <a:p>
                      <a:pPr indent="0" lvl="0" marL="0" marR="0" rtl="0" algn="l">
                        <a:spcBef>
                          <a:spcPts val="0"/>
                        </a:spcBef>
                        <a:spcAft>
                          <a:spcPts val="0"/>
                        </a:spcAft>
                        <a:buNone/>
                      </a:pPr>
                      <a:r>
                        <a:rPr lang="en-US" sz="1800">
                          <a:solidFill>
                            <a:schemeClr val="dk1"/>
                          </a:solidFill>
                          <a:latin typeface="Times"/>
                          <a:ea typeface="Times"/>
                          <a:cs typeface="Times"/>
                          <a:sym typeface="Times"/>
                        </a:rPr>
                        <a:t>rank=5</a:t>
                      </a:r>
                      <a:endParaRPr sz="1800">
                        <a:solidFill>
                          <a:schemeClr val="dk1"/>
                        </a:solidFill>
                        <a:latin typeface="Times"/>
                        <a:ea typeface="Times"/>
                        <a:cs typeface="Times"/>
                        <a:sym typeface="Times"/>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1800">
                          <a:solidFill>
                            <a:schemeClr val="dk1"/>
                          </a:solidFill>
                          <a:latin typeface="Times"/>
                          <a:ea typeface="Times"/>
                          <a:cs typeface="Times"/>
                          <a:sym typeface="Times"/>
                        </a:rPr>
                        <a:t>3.3865</a:t>
                      </a:r>
                      <a:endParaRPr sz="1800">
                        <a:solidFill>
                          <a:schemeClr val="dk1"/>
                        </a:solidFill>
                        <a:latin typeface="Times"/>
                        <a:ea typeface="Times"/>
                        <a:cs typeface="Times"/>
                        <a:sym typeface="Times"/>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1800">
                          <a:solidFill>
                            <a:schemeClr val="dk1"/>
                          </a:solidFill>
                          <a:latin typeface="Times"/>
                          <a:ea typeface="Times"/>
                          <a:cs typeface="Times"/>
                          <a:sym typeface="Times"/>
                        </a:rPr>
                        <a:t>0.2018</a:t>
                      </a:r>
                      <a:endParaRPr sz="1800">
                        <a:solidFill>
                          <a:schemeClr val="dk1"/>
                        </a:solidFill>
                        <a:latin typeface="Times"/>
                        <a:ea typeface="Times"/>
                        <a:cs typeface="Times"/>
                        <a:sym typeface="Times"/>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1800">
                          <a:solidFill>
                            <a:schemeClr val="dk1"/>
                          </a:solidFill>
                          <a:latin typeface="Times"/>
                          <a:ea typeface="Times"/>
                          <a:cs typeface="Times"/>
                          <a:sym typeface="Times"/>
                        </a:rPr>
                        <a:t>&lt;0.0001</a:t>
                      </a:r>
                      <a:endParaRPr sz="1800">
                        <a:solidFill>
                          <a:schemeClr val="dk1"/>
                        </a:solidFill>
                        <a:latin typeface="Times"/>
                        <a:ea typeface="Times"/>
                        <a:cs typeface="Times"/>
                        <a:sym typeface="Times"/>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599" name="Google Shape;599;p48"/>
          <p:cNvSpPr txBox="1"/>
          <p:nvPr/>
        </p:nvSpPr>
        <p:spPr>
          <a:xfrm>
            <a:off x="5782614" y="1200867"/>
            <a:ext cx="4837045" cy="112686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lang="en-US" sz="2800">
                <a:solidFill>
                  <a:schemeClr val="dk1"/>
                </a:solidFill>
                <a:latin typeface="Arial"/>
                <a:ea typeface="Arial"/>
                <a:cs typeface="Arial"/>
                <a:sym typeface="Arial"/>
              </a:rPr>
              <a:t>Logistic regression results for Lithuanian data</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49"/>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Predicted probabilities plot</a:t>
            </a:r>
            <a:endParaRPr/>
          </a:p>
        </p:txBody>
      </p:sp>
      <p:sp>
        <p:nvSpPr>
          <p:cNvPr id="605" name="Google Shape;605;p49"/>
          <p:cNvSpPr txBox="1"/>
          <p:nvPr>
            <p:ph idx="1" type="body"/>
          </p:nvPr>
        </p:nvSpPr>
        <p:spPr>
          <a:xfrm>
            <a:off x="7294037" y="2650434"/>
            <a:ext cx="2182470" cy="61428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i="1" lang="en-US" sz="1900">
                <a:solidFill>
                  <a:schemeClr val="dk1"/>
                </a:solidFill>
              </a:rPr>
              <a:t>Bulgarian</a:t>
            </a:r>
            <a:endParaRPr i="1" sz="1900">
              <a:solidFill>
                <a:schemeClr val="dk1"/>
              </a:solidFill>
            </a:endParaRPr>
          </a:p>
          <a:p>
            <a:pPr indent="0" lvl="0" marL="0" rtl="0" algn="l">
              <a:lnSpc>
                <a:spcPct val="90000"/>
              </a:lnSpc>
              <a:spcBef>
                <a:spcPts val="1000"/>
              </a:spcBef>
              <a:spcAft>
                <a:spcPts val="0"/>
              </a:spcAft>
              <a:buClr>
                <a:schemeClr val="dk1"/>
              </a:buClr>
              <a:buSzPct val="100000"/>
              <a:buNone/>
            </a:pPr>
            <a:r>
              <a:rPr i="1" lang="en-US" sz="1900">
                <a:solidFill>
                  <a:schemeClr val="dk1"/>
                </a:solidFill>
              </a:rPr>
              <a:t>Lithuanian</a:t>
            </a:r>
            <a:endParaRPr/>
          </a:p>
        </p:txBody>
      </p:sp>
      <p:pic>
        <p:nvPicPr>
          <p:cNvPr descr="A graph with a line and points&#10;&#10;Description automatically generated" id="606" name="Google Shape;606;p49"/>
          <p:cNvPicPr preferRelativeResize="0"/>
          <p:nvPr/>
        </p:nvPicPr>
        <p:blipFill rotWithShape="1">
          <a:blip r:embed="rId3">
            <a:alphaModFix/>
          </a:blip>
          <a:srcRect b="0" l="0" r="0" t="0"/>
          <a:stretch/>
        </p:blipFill>
        <p:spPr>
          <a:xfrm>
            <a:off x="838200" y="2310754"/>
            <a:ext cx="5592196" cy="3983213"/>
          </a:xfrm>
          <a:prstGeom prst="rect">
            <a:avLst/>
          </a:prstGeom>
          <a:noFill/>
          <a:ln>
            <a:noFill/>
          </a:ln>
        </p:spPr>
      </p:pic>
      <p:sp>
        <p:nvSpPr>
          <p:cNvPr id="607" name="Google Shape;607;p49"/>
          <p:cNvSpPr/>
          <p:nvPr/>
        </p:nvSpPr>
        <p:spPr>
          <a:xfrm>
            <a:off x="7041641" y="2680873"/>
            <a:ext cx="172278" cy="151409"/>
          </a:xfrm>
          <a:prstGeom prst="ellipse">
            <a:avLst/>
          </a:prstGeom>
          <a:solidFill>
            <a:srgbClr val="FF0000"/>
          </a:solidFill>
          <a:ln cap="flat" cmpd="sng" w="12700">
            <a:solidFill>
              <a:srgbClr val="5E152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08" name="Google Shape;608;p49"/>
          <p:cNvSpPr/>
          <p:nvPr/>
        </p:nvSpPr>
        <p:spPr>
          <a:xfrm>
            <a:off x="7030454" y="2992382"/>
            <a:ext cx="194652" cy="151410"/>
          </a:xfrm>
          <a:prstGeom prst="triangle">
            <a:avLst>
              <a:gd fmla="val 50000" name="adj"/>
            </a:avLst>
          </a:prstGeom>
          <a:solidFill>
            <a:srgbClr val="0070C0"/>
          </a:solidFill>
          <a:ln cap="flat" cmpd="sng" w="12700">
            <a:solidFill>
              <a:srgbClr val="5E152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5"/>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BE perfects</a:t>
            </a:r>
            <a:endParaRPr/>
          </a:p>
        </p:txBody>
      </p:sp>
      <p:sp>
        <p:nvSpPr>
          <p:cNvPr id="248" name="Google Shape;248;p5"/>
          <p:cNvSpPr txBox="1"/>
          <p:nvPr>
            <p:ph idx="1" type="body"/>
          </p:nvPr>
        </p:nvSpPr>
        <p:spPr>
          <a:xfrm>
            <a:off x="838200" y="2512405"/>
            <a:ext cx="10521950" cy="359745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accent3"/>
              </a:buClr>
              <a:buSzPts val="2000"/>
              <a:buFont typeface="Arial"/>
              <a:buChar char="•"/>
            </a:pPr>
            <a:r>
              <a:rPr lang="en-US">
                <a:solidFill>
                  <a:schemeClr val="accent3"/>
                </a:solidFill>
                <a:latin typeface="Arial"/>
                <a:ea typeface="Arial"/>
                <a:cs typeface="Arial"/>
                <a:sym typeface="Arial"/>
              </a:rPr>
              <a:t>Is there a grammaticalization scale specific for BE perfects and in a way inverse from the HAVE perfect grammaticalization scale?</a:t>
            </a:r>
            <a:endParaRPr/>
          </a:p>
          <a:p>
            <a:pPr indent="-342900" lvl="0" marL="342900" rtl="0" algn="l">
              <a:lnSpc>
                <a:spcPct val="90000"/>
              </a:lnSpc>
              <a:spcBef>
                <a:spcPts val="1000"/>
              </a:spcBef>
              <a:spcAft>
                <a:spcPts val="0"/>
              </a:spcAft>
              <a:buClr>
                <a:schemeClr val="accent3"/>
              </a:buClr>
              <a:buSzPts val="2000"/>
              <a:buFont typeface="Arial"/>
              <a:buChar char="•"/>
            </a:pPr>
            <a:r>
              <a:rPr lang="en-US">
                <a:solidFill>
                  <a:schemeClr val="accent3"/>
                </a:solidFill>
                <a:latin typeface="Arial"/>
                <a:ea typeface="Arial"/>
                <a:cs typeface="Arial"/>
                <a:sym typeface="Arial"/>
              </a:rPr>
              <a:t>Which parameters are involved in the process and what intermediate stages can be distinguished in the grammaticalization chains of BE perfects?</a:t>
            </a:r>
            <a:endParaRPr>
              <a:solidFill>
                <a:schemeClr val="accent3"/>
              </a:solidFill>
              <a:latin typeface="Arial"/>
              <a:ea typeface="Arial"/>
              <a:cs typeface="Arial"/>
              <a:sym typeface="Arial"/>
            </a:endParaRPr>
          </a:p>
          <a:p>
            <a:pPr indent="-342900" lvl="0" marL="342900" rtl="0" algn="l">
              <a:lnSpc>
                <a:spcPct val="90000"/>
              </a:lnSpc>
              <a:spcBef>
                <a:spcPts val="1000"/>
              </a:spcBef>
              <a:spcAft>
                <a:spcPts val="0"/>
              </a:spcAft>
              <a:buClr>
                <a:schemeClr val="accent3"/>
              </a:buClr>
              <a:buSzPts val="2000"/>
              <a:buFont typeface="Arial"/>
              <a:buChar char="•"/>
            </a:pPr>
            <a:r>
              <a:rPr lang="en-US">
                <a:solidFill>
                  <a:schemeClr val="accent3"/>
                </a:solidFill>
                <a:latin typeface="Arial"/>
                <a:ea typeface="Arial"/>
                <a:cs typeface="Arial"/>
                <a:sym typeface="Arial"/>
              </a:rPr>
              <a:t>Goal: assign the perfect tokens to semantic values ranging from the least grammaticalized, closest to the ‘X is Y’ copular construction model (Anderson 1973, Heine 1993), to the most grammaticalized values, typical for perfects cross-linguistically, such as current relevance or experiential perfects (Velupillai &amp; Dahl 2013). </a:t>
            </a:r>
            <a:r>
              <a:rPr i="1" lang="en-US">
                <a:solidFill>
                  <a:srgbClr val="007F00"/>
                </a:solidFill>
                <a:latin typeface="Arial"/>
                <a:ea typeface="Arial"/>
                <a:cs typeface="Arial"/>
                <a:sym typeface="Arial"/>
              </a:rPr>
              <a:t>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50"/>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Conclusions</a:t>
            </a:r>
            <a:endParaRPr/>
          </a:p>
        </p:txBody>
      </p:sp>
      <p:sp>
        <p:nvSpPr>
          <p:cNvPr id="615" name="Google Shape;615;p50"/>
          <p:cNvSpPr txBox="1"/>
          <p:nvPr>
            <p:ph idx="1" type="body"/>
          </p:nvPr>
        </p:nvSpPr>
        <p:spPr>
          <a:xfrm>
            <a:off x="838200" y="2512405"/>
            <a:ext cx="9053945" cy="359745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rgbClr val="7F7F7F"/>
              </a:buClr>
              <a:buSzPts val="2000"/>
              <a:buFont typeface="Arial"/>
              <a:buChar char="•"/>
            </a:pPr>
            <a:r>
              <a:rPr lang="en-US"/>
              <a:t>Bulgarian and Lithuanian perfects do fit into a specific BE perfect grammaticalization scenario</a:t>
            </a:r>
            <a:endParaRPr/>
          </a:p>
          <a:p>
            <a:pPr indent="-342900" lvl="0" marL="342900" rtl="0" algn="l">
              <a:lnSpc>
                <a:spcPct val="90000"/>
              </a:lnSpc>
              <a:spcBef>
                <a:spcPts val="1000"/>
              </a:spcBef>
              <a:spcAft>
                <a:spcPts val="0"/>
              </a:spcAft>
              <a:buClr>
                <a:srgbClr val="7F7F7F"/>
              </a:buClr>
              <a:buSzPts val="2000"/>
              <a:buFont typeface="Arial"/>
              <a:buChar char="•"/>
            </a:pPr>
            <a:r>
              <a:rPr lang="en-US"/>
              <a:t>The Bulgarian perfect is more advanced on this scale – it displays a wider range of meanings in higher stages, while the Lithuanian perfect is predominantly used for less grammaticalized meanings</a:t>
            </a:r>
            <a:endParaRPr/>
          </a:p>
          <a:p>
            <a:pPr indent="-342900" lvl="0" marL="342900" rtl="0" algn="l">
              <a:lnSpc>
                <a:spcPct val="90000"/>
              </a:lnSpc>
              <a:spcBef>
                <a:spcPts val="1000"/>
              </a:spcBef>
              <a:spcAft>
                <a:spcPts val="0"/>
              </a:spcAft>
              <a:buClr>
                <a:srgbClr val="7F7F7F"/>
              </a:buClr>
              <a:buSzPts val="2000"/>
              <a:buFont typeface="Arial"/>
              <a:buChar char="•"/>
            </a:pPr>
            <a:r>
              <a:rPr lang="en-US"/>
              <a:t>Both perfects show a tendency to include the auxiliary more often with more prototypically perfect-like meanings, generating an analytic perfect, which is cross-linguistically common</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51"/>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References</a:t>
            </a:r>
            <a:endParaRPr/>
          </a:p>
        </p:txBody>
      </p:sp>
      <p:sp>
        <p:nvSpPr>
          <p:cNvPr id="622" name="Google Shape;622;p51"/>
          <p:cNvSpPr txBox="1"/>
          <p:nvPr>
            <p:ph idx="1" type="body"/>
          </p:nvPr>
        </p:nvSpPr>
        <p:spPr>
          <a:xfrm>
            <a:off x="838200" y="2512405"/>
            <a:ext cx="9053945" cy="3597450"/>
          </a:xfrm>
          <a:prstGeom prst="rect">
            <a:avLst/>
          </a:prstGeom>
          <a:noFill/>
          <a:ln>
            <a:noFill/>
          </a:ln>
        </p:spPr>
        <p:txBody>
          <a:bodyPr anchorCtr="0" anchor="t" bIns="45700" lIns="91425" spcFirstLastPara="1" rIns="91425" wrap="square" tIns="45700">
            <a:normAutofit fontScale="40000" lnSpcReduction="20000"/>
          </a:bodyPr>
          <a:lstStyle/>
          <a:p>
            <a:pPr indent="0" lvl="0" marL="0" rtl="0" algn="l">
              <a:lnSpc>
                <a:spcPct val="90000"/>
              </a:lnSpc>
              <a:spcBef>
                <a:spcPts val="0"/>
              </a:spcBef>
              <a:spcAft>
                <a:spcPts val="0"/>
              </a:spcAft>
              <a:buClr>
                <a:srgbClr val="7F7F7F"/>
              </a:buClr>
              <a:buSzPct val="100000"/>
              <a:buNone/>
            </a:pPr>
            <a:r>
              <a:rPr lang="en-US" sz="1800">
                <a:latin typeface="Times"/>
                <a:ea typeface="Times"/>
                <a:cs typeface="Times"/>
                <a:sym typeface="Times"/>
              </a:rPr>
              <a:t>Aikhenvald, Alexandra Y. 2006. </a:t>
            </a:r>
            <a:r>
              <a:rPr i="1" lang="en-US" sz="1800">
                <a:latin typeface="Times"/>
                <a:ea typeface="Times"/>
                <a:cs typeface="Times"/>
                <a:sym typeface="Times"/>
              </a:rPr>
              <a:t>Evidentiality</a:t>
            </a:r>
            <a:r>
              <a:rPr lang="en-US" sz="1800">
                <a:latin typeface="Times"/>
                <a:ea typeface="Times"/>
                <a:cs typeface="Times"/>
                <a:sym typeface="Times"/>
              </a:rPr>
              <a:t>. Oxford, New York: Oxford University Press.</a:t>
            </a:r>
            <a:endParaRPr/>
          </a:p>
          <a:p>
            <a:pPr indent="0" lvl="0" marL="0" rtl="0" algn="l">
              <a:lnSpc>
                <a:spcPct val="90000"/>
              </a:lnSpc>
              <a:spcBef>
                <a:spcPts val="1000"/>
              </a:spcBef>
              <a:spcAft>
                <a:spcPts val="0"/>
              </a:spcAft>
              <a:buClr>
                <a:srgbClr val="7F7F7F"/>
              </a:buClr>
              <a:buSzPct val="100000"/>
              <a:buNone/>
            </a:pPr>
            <a:r>
              <a:rPr lang="en-US" sz="1800">
                <a:latin typeface="Times"/>
                <a:ea typeface="Times"/>
                <a:cs typeface="Times"/>
                <a:sym typeface="Times"/>
              </a:rPr>
              <a:t>Anderson, John. 1973. </a:t>
            </a:r>
            <a:r>
              <a:rPr i="1" lang="en-US" sz="1800">
                <a:latin typeface="Times"/>
                <a:ea typeface="Times"/>
                <a:cs typeface="Times"/>
                <a:sym typeface="Times"/>
              </a:rPr>
              <a:t>An Essay Concerning Aspect: Some Considerations of a General Character Arising from the Abbé Darrigol’s Analysis of the Basque Verb</a:t>
            </a:r>
            <a:r>
              <a:rPr lang="en-US" sz="1800">
                <a:latin typeface="Times"/>
                <a:ea typeface="Times"/>
                <a:cs typeface="Times"/>
                <a:sym typeface="Times"/>
              </a:rPr>
              <a:t>. De Gruyter. </a:t>
            </a:r>
            <a:r>
              <a:rPr lang="en-US" sz="1800" u="sng">
                <a:solidFill>
                  <a:schemeClr val="hlink"/>
                </a:solidFill>
                <a:latin typeface="Times"/>
                <a:ea typeface="Times"/>
                <a:cs typeface="Times"/>
                <a:sym typeface="Times"/>
                <a:hlinkClick r:id="rId3"/>
              </a:rPr>
              <a:t>https://doi.org/10.1515/9783110876666</a:t>
            </a:r>
            <a:r>
              <a:rPr lang="en-US" sz="1800">
                <a:latin typeface="Times"/>
                <a:ea typeface="Times"/>
                <a:cs typeface="Times"/>
                <a:sym typeface="Times"/>
              </a:rPr>
              <a:t>.</a:t>
            </a:r>
            <a:endParaRPr/>
          </a:p>
          <a:p>
            <a:pPr indent="0" lvl="0" marL="0" rtl="0" algn="l">
              <a:lnSpc>
                <a:spcPct val="90000"/>
              </a:lnSpc>
              <a:spcBef>
                <a:spcPts val="1000"/>
              </a:spcBef>
              <a:spcAft>
                <a:spcPts val="0"/>
              </a:spcAft>
              <a:buClr>
                <a:srgbClr val="7F7F7F"/>
              </a:buClr>
              <a:buSzPct val="100000"/>
              <a:buNone/>
            </a:pPr>
            <a:r>
              <a:rPr lang="en-US" sz="1800">
                <a:latin typeface="Times"/>
                <a:ea typeface="Times"/>
                <a:cs typeface="Times"/>
                <a:sym typeface="Times"/>
              </a:rPr>
              <a:t>Arkadiev, Peter M. &amp; Björn Wiemer. 2020. Chapter 5. Perfects in Baltic and Slavic. In Robert Crellin &amp; Thomas Jügel (eds.), </a:t>
            </a:r>
            <a:r>
              <a:rPr i="1" lang="en-US" sz="1800">
                <a:latin typeface="Times"/>
                <a:ea typeface="Times"/>
                <a:cs typeface="Times"/>
                <a:sym typeface="Times"/>
              </a:rPr>
              <a:t>Perfects in Indo-European Languages and Beyond</a:t>
            </a:r>
            <a:r>
              <a:rPr lang="en-US" sz="1800">
                <a:latin typeface="Times"/>
                <a:ea typeface="Times"/>
                <a:cs typeface="Times"/>
                <a:sym typeface="Times"/>
              </a:rPr>
              <a:t> (Current Issues in Linguistic Theory), vol. 352, 124–214. Amsterdam: John Benjamins Publishing Company. https://doi.org/10.1075/cilt.352.05ark.</a:t>
            </a:r>
            <a:endParaRPr/>
          </a:p>
          <a:p>
            <a:pPr indent="0" lvl="0" marL="0" rtl="0" algn="l">
              <a:lnSpc>
                <a:spcPct val="90000"/>
              </a:lnSpc>
              <a:spcBef>
                <a:spcPts val="1000"/>
              </a:spcBef>
              <a:spcAft>
                <a:spcPts val="0"/>
              </a:spcAft>
              <a:buClr>
                <a:srgbClr val="7F7F7F"/>
              </a:buClr>
              <a:buSzPct val="100000"/>
              <a:buNone/>
            </a:pPr>
            <a:r>
              <a:rPr lang="en-US" sz="1800">
                <a:latin typeface="Calibri"/>
                <a:ea typeface="Calibri"/>
                <a:cs typeface="Calibri"/>
                <a:sym typeface="Calibri"/>
              </a:rPr>
              <a:t>Dahl, Östen &amp; Eva Hedin. 2000. Current relevance and event reference. In </a:t>
            </a:r>
            <a:r>
              <a:rPr i="1" lang="en-US" sz="1800">
                <a:latin typeface="Calibri"/>
                <a:ea typeface="Calibri"/>
                <a:cs typeface="Calibri"/>
                <a:sym typeface="Calibri"/>
              </a:rPr>
              <a:t>Tense and Aspect in the Languages of Europe</a:t>
            </a:r>
            <a:r>
              <a:rPr lang="en-US" sz="1800">
                <a:latin typeface="Calibri"/>
                <a:ea typeface="Calibri"/>
                <a:cs typeface="Calibri"/>
                <a:sym typeface="Calibri"/>
              </a:rPr>
              <a:t>, 385–402. De Gruyter Mouton. https://doi.org/10.1515/9783110197099.3.385.</a:t>
            </a:r>
            <a:endParaRPr sz="1800">
              <a:latin typeface="Times"/>
              <a:ea typeface="Times"/>
              <a:cs typeface="Times"/>
              <a:sym typeface="Times"/>
            </a:endParaRPr>
          </a:p>
          <a:p>
            <a:pPr indent="0" lvl="0" marL="0" rtl="0" algn="l">
              <a:lnSpc>
                <a:spcPct val="90000"/>
              </a:lnSpc>
              <a:spcBef>
                <a:spcPts val="1000"/>
              </a:spcBef>
              <a:spcAft>
                <a:spcPts val="0"/>
              </a:spcAft>
              <a:buClr>
                <a:srgbClr val="7F7F7F"/>
              </a:buClr>
              <a:buSzPct val="100000"/>
              <a:buNone/>
            </a:pPr>
            <a:r>
              <a:rPr lang="en-US" sz="1800">
                <a:latin typeface="Times"/>
                <a:ea typeface="Times"/>
                <a:cs typeface="Times"/>
                <a:sym typeface="Times"/>
              </a:rPr>
              <a:t>Fielder, Grace E. 1995. Narrative Perspective and the Bulgarian L-Participle. </a:t>
            </a:r>
            <a:r>
              <a:rPr i="1" lang="en-US" sz="1800">
                <a:latin typeface="Times"/>
                <a:ea typeface="Times"/>
                <a:cs typeface="Times"/>
                <a:sym typeface="Times"/>
              </a:rPr>
              <a:t>The Slavic and East European Journal</a:t>
            </a:r>
            <a:r>
              <a:rPr lang="en-US" sz="1800">
                <a:latin typeface="Times"/>
                <a:ea typeface="Times"/>
                <a:cs typeface="Times"/>
                <a:sym typeface="Times"/>
              </a:rPr>
              <a:t> 39(4). 585–600. https://doi.org/10.2307/309108.</a:t>
            </a:r>
            <a:endParaRPr sz="1800">
              <a:latin typeface="Times New Roman"/>
              <a:ea typeface="Times New Roman"/>
              <a:cs typeface="Times New Roman"/>
              <a:sym typeface="Times New Roman"/>
            </a:endParaRPr>
          </a:p>
          <a:p>
            <a:pPr indent="0" lvl="0" marL="0" rtl="0" algn="l">
              <a:lnSpc>
                <a:spcPct val="90000"/>
              </a:lnSpc>
              <a:spcBef>
                <a:spcPts val="1000"/>
              </a:spcBef>
              <a:spcAft>
                <a:spcPts val="0"/>
              </a:spcAft>
              <a:buClr>
                <a:srgbClr val="7F7F7F"/>
              </a:buClr>
              <a:buSzPct val="100000"/>
              <a:buNone/>
            </a:pPr>
            <a:r>
              <a:rPr lang="en-US" sz="1800">
                <a:latin typeface="Times"/>
                <a:ea typeface="Times"/>
                <a:cs typeface="Times"/>
                <a:sym typeface="Times"/>
              </a:rPr>
              <a:t>Fielder, Grace E. 2002. Questioning the Dominant Paradigm: An Alternative View of the Grammaticalization of the Bulgarian Evidential. In V. Friedman &amp; D. Dyer (eds.), </a:t>
            </a:r>
            <a:r>
              <a:rPr i="1" lang="en-US" sz="1800">
                <a:latin typeface="Times"/>
                <a:ea typeface="Times"/>
                <a:cs typeface="Times"/>
                <a:sym typeface="Times"/>
              </a:rPr>
              <a:t>Of All the Slavs My Favorites: In honor of Howard I. Aronson</a:t>
            </a:r>
            <a:r>
              <a:rPr lang="en-US" sz="1800">
                <a:latin typeface="Times"/>
                <a:ea typeface="Times"/>
                <a:cs typeface="Times"/>
                <a:sym typeface="Times"/>
              </a:rPr>
              <a:t> (Indiana Slavic Studies 12), 171–201.</a:t>
            </a:r>
            <a:endParaRPr/>
          </a:p>
          <a:p>
            <a:pPr indent="0" lvl="0" marL="0" rtl="0" algn="l">
              <a:lnSpc>
                <a:spcPct val="90000"/>
              </a:lnSpc>
              <a:spcBef>
                <a:spcPts val="1000"/>
              </a:spcBef>
              <a:spcAft>
                <a:spcPts val="0"/>
              </a:spcAft>
              <a:buClr>
                <a:srgbClr val="7F7F7F"/>
              </a:buClr>
              <a:buSzPct val="100000"/>
              <a:buNone/>
            </a:pPr>
            <a:r>
              <a:rPr lang="en-US" sz="1800">
                <a:latin typeface="Times"/>
                <a:ea typeface="Times"/>
                <a:cs typeface="Times"/>
                <a:sym typeface="Times"/>
              </a:rPr>
              <a:t>Friedman, V. 2002. Hunting the Elusive Evidential</a:t>
            </a:r>
            <a:r>
              <a:rPr lang="en-US" sz="1800">
                <a:latin typeface="Times New Roman"/>
                <a:ea typeface="Times New Roman"/>
                <a:cs typeface="Times New Roman"/>
                <a:sym typeface="Times New Roman"/>
              </a:rPr>
              <a:t> </a:t>
            </a:r>
            <a:r>
              <a:rPr lang="en-US" sz="1800">
                <a:latin typeface="Times"/>
                <a:ea typeface="Times"/>
                <a:cs typeface="Times"/>
                <a:sym typeface="Times"/>
              </a:rPr>
              <a:t>: The Third-Person Auxiliary as a Boojum in Bulgarian. In https://www.semanticscholar.org/paper/Hunting-the-Elusive-Evidential-%3A-The-Third-Person-a-Friedman/dc8a39f92e84055f7333e2f3bc0ea7980f55e117. (6 April, 2023).</a:t>
            </a:r>
            <a:endParaRPr sz="1800">
              <a:latin typeface="Times New Roman"/>
              <a:ea typeface="Times New Roman"/>
              <a:cs typeface="Times New Roman"/>
              <a:sym typeface="Times New Roman"/>
            </a:endParaRPr>
          </a:p>
          <a:p>
            <a:pPr indent="0" lvl="0" marL="0" rtl="0" algn="l">
              <a:lnSpc>
                <a:spcPct val="90000"/>
              </a:lnSpc>
              <a:spcBef>
                <a:spcPts val="1000"/>
              </a:spcBef>
              <a:spcAft>
                <a:spcPts val="0"/>
              </a:spcAft>
              <a:buClr>
                <a:srgbClr val="7F7F7F"/>
              </a:buClr>
              <a:buSzPct val="100000"/>
              <a:buNone/>
            </a:pPr>
            <a:r>
              <a:rPr lang="en-US" sz="1800">
                <a:latin typeface="Times"/>
                <a:ea typeface="Times"/>
                <a:cs typeface="Times"/>
                <a:sym typeface="Times"/>
              </a:rPr>
              <a:t>Friedman, Victor A. 1982. Reportedness in Bulgarian: Category or stylistic variant. </a:t>
            </a:r>
            <a:r>
              <a:rPr i="1" lang="en-US" sz="1800">
                <a:latin typeface="Times"/>
                <a:ea typeface="Times"/>
                <a:cs typeface="Times"/>
                <a:sym typeface="Times"/>
              </a:rPr>
              <a:t>International journal of Slavic linguistics and poetics</a:t>
            </a:r>
            <a:r>
              <a:rPr lang="en-US" sz="1800">
                <a:latin typeface="Times"/>
                <a:ea typeface="Times"/>
                <a:cs typeface="Times"/>
                <a:sym typeface="Times"/>
              </a:rPr>
              <a:t> 25(26). 149–163.</a:t>
            </a:r>
            <a:endParaRPr sz="1800">
              <a:latin typeface="Times New Roman"/>
              <a:ea typeface="Times New Roman"/>
              <a:cs typeface="Times New Roman"/>
              <a:sym typeface="Times New Roman"/>
            </a:endParaRPr>
          </a:p>
          <a:p>
            <a:pPr indent="0" lvl="0" marL="0" rtl="0" algn="l">
              <a:lnSpc>
                <a:spcPct val="90000"/>
              </a:lnSpc>
              <a:spcBef>
                <a:spcPts val="1000"/>
              </a:spcBef>
              <a:spcAft>
                <a:spcPts val="0"/>
              </a:spcAft>
              <a:buClr>
                <a:srgbClr val="7F7F7F"/>
              </a:buClr>
              <a:buSzPct val="100000"/>
              <a:buNone/>
            </a:pPr>
            <a:r>
              <a:rPr lang="en-US" sz="1800">
                <a:latin typeface="Times"/>
                <a:ea typeface="Times"/>
                <a:cs typeface="Times"/>
                <a:sym typeface="Times"/>
              </a:rPr>
              <a:t>Friedman, Victor A. 1986. Evidentiality in the Balkans: Bulgarian, Macedonian, and Albanian. In Wallace L. Chafe &amp; Johanna Nichols (eds.), </a:t>
            </a:r>
            <a:r>
              <a:rPr i="1" lang="en-US" sz="1800">
                <a:latin typeface="Times"/>
                <a:ea typeface="Times"/>
                <a:cs typeface="Times"/>
                <a:sym typeface="Times"/>
              </a:rPr>
              <a:t>Evidentiality: The Linguistic Coding of Epistemology</a:t>
            </a:r>
            <a:r>
              <a:rPr lang="en-US" sz="1800">
                <a:latin typeface="Times"/>
                <a:ea typeface="Times"/>
                <a:cs typeface="Times"/>
                <a:sym typeface="Times"/>
              </a:rPr>
              <a:t>, 168–187. Ablex.</a:t>
            </a:r>
            <a:endParaRPr sz="1800">
              <a:latin typeface="Times New Roman"/>
              <a:ea typeface="Times New Roman"/>
              <a:cs typeface="Times New Roman"/>
              <a:sym typeface="Times New Roman"/>
            </a:endParaRPr>
          </a:p>
          <a:p>
            <a:pPr indent="0" lvl="0" marL="0" rtl="0" algn="l">
              <a:lnSpc>
                <a:spcPct val="90000"/>
              </a:lnSpc>
              <a:spcBef>
                <a:spcPts val="1000"/>
              </a:spcBef>
              <a:spcAft>
                <a:spcPts val="0"/>
              </a:spcAft>
              <a:buClr>
                <a:srgbClr val="7F7F7F"/>
              </a:buClr>
              <a:buSzPct val="100000"/>
              <a:buNone/>
            </a:pPr>
            <a:r>
              <a:rPr lang="en-US" sz="1800">
                <a:latin typeface="Times"/>
                <a:ea typeface="Times"/>
                <a:cs typeface="Times"/>
                <a:sym typeface="Times"/>
              </a:rPr>
              <a:t>Friedman, Victor A. 1994. Review of The semantics and pragmatics of verbal categories in Bulgarian. </a:t>
            </a:r>
            <a:r>
              <a:rPr i="1" lang="en-US" sz="1800">
                <a:latin typeface="Times"/>
                <a:ea typeface="Times"/>
                <a:cs typeface="Times"/>
                <a:sym typeface="Times"/>
              </a:rPr>
              <a:t>Journal of Slavic Linguistics</a:t>
            </a:r>
            <a:r>
              <a:rPr lang="en-US" sz="1800">
                <a:latin typeface="Times"/>
                <a:ea typeface="Times"/>
                <a:cs typeface="Times"/>
                <a:sym typeface="Times"/>
              </a:rPr>
              <a:t>. Slavica Publishers 2(2). 333–340.</a:t>
            </a:r>
            <a:endParaRPr/>
          </a:p>
          <a:p>
            <a:pPr indent="0" lvl="0" marL="0" rtl="0" algn="l">
              <a:lnSpc>
                <a:spcPct val="90000"/>
              </a:lnSpc>
              <a:spcBef>
                <a:spcPts val="1000"/>
              </a:spcBef>
              <a:spcAft>
                <a:spcPts val="0"/>
              </a:spcAft>
              <a:buClr>
                <a:srgbClr val="7F7F7F"/>
              </a:buClr>
              <a:buSzPct val="100000"/>
              <a:buNone/>
            </a:pPr>
            <a:r>
              <a:rPr lang="en-US" sz="1800">
                <a:latin typeface="Times"/>
                <a:ea typeface="Times"/>
                <a:cs typeface="Times"/>
                <a:sym typeface="Times"/>
              </a:rPr>
              <a:t>Geniušienė, Emma Š. &amp; Vladimir P. Nedjalkov. 1988. Resultative, passive, and perfect in Lithuanian. In Vladimir P. Nedjalkov &amp; Bernard Comrie (eds.), </a:t>
            </a:r>
            <a:r>
              <a:rPr i="1" lang="en-US" sz="1800">
                <a:latin typeface="Times"/>
                <a:ea typeface="Times"/>
                <a:cs typeface="Times"/>
                <a:sym typeface="Times"/>
              </a:rPr>
              <a:t>The Typology of Resultative Constructions</a:t>
            </a:r>
            <a:r>
              <a:rPr lang="en-US" sz="1800">
                <a:latin typeface="Times"/>
                <a:ea typeface="Times"/>
                <a:cs typeface="Times"/>
                <a:sym typeface="Times"/>
              </a:rPr>
              <a:t>, vol. 12, 369–386. Amsterdam: John Benjamins Publishing Company. https://benjamins.com/catalog/tsl.12.06ned.</a:t>
            </a:r>
            <a:endParaRPr sz="1800">
              <a:latin typeface="Times New Roman"/>
              <a:ea typeface="Times New Roman"/>
              <a:cs typeface="Times New Roman"/>
              <a:sym typeface="Times New Roman"/>
            </a:endParaRPr>
          </a:p>
          <a:p>
            <a:pPr indent="0" lvl="0" marL="0" rtl="0" algn="l">
              <a:lnSpc>
                <a:spcPct val="90000"/>
              </a:lnSpc>
              <a:spcBef>
                <a:spcPts val="1000"/>
              </a:spcBef>
              <a:spcAft>
                <a:spcPts val="0"/>
              </a:spcAft>
              <a:buClr>
                <a:srgbClr val="7F7F7F"/>
              </a:buClr>
              <a:buSzPct val="100000"/>
              <a:buNone/>
            </a:pPr>
            <a:r>
              <a:rPr lang="en-US" sz="1800">
                <a:latin typeface="Times"/>
                <a:ea typeface="Times"/>
                <a:cs typeface="Times"/>
                <a:sym typeface="Times"/>
              </a:rPr>
              <a:t>Heine, Bernd. 1993. </a:t>
            </a:r>
            <a:r>
              <a:rPr i="1" lang="en-US" sz="1800">
                <a:latin typeface="Times"/>
                <a:ea typeface="Times"/>
                <a:cs typeface="Times"/>
                <a:sym typeface="Times"/>
              </a:rPr>
              <a:t>Auxiliaries: cognitive forces and grammaticalization</a:t>
            </a:r>
            <a:r>
              <a:rPr lang="en-US" sz="1800">
                <a:latin typeface="Times"/>
                <a:ea typeface="Times"/>
                <a:cs typeface="Times"/>
                <a:sym typeface="Times"/>
              </a:rPr>
              <a:t>. New York: Oxford University Press.</a:t>
            </a:r>
            <a:endParaRPr sz="1800">
              <a:latin typeface="Times New Roman"/>
              <a:ea typeface="Times New Roman"/>
              <a:cs typeface="Times New Roman"/>
              <a:sym typeface="Times New Roman"/>
            </a:endParaRPr>
          </a:p>
          <a:p>
            <a:pPr indent="0" lvl="0" marL="0" rtl="0" algn="l">
              <a:lnSpc>
                <a:spcPct val="90000"/>
              </a:lnSpc>
              <a:spcBef>
                <a:spcPts val="1000"/>
              </a:spcBef>
              <a:spcAft>
                <a:spcPts val="0"/>
              </a:spcAft>
              <a:buClr>
                <a:srgbClr val="7F7F7F"/>
              </a:buClr>
              <a:buSzPct val="100000"/>
              <a:buNone/>
            </a:pPr>
            <a:r>
              <a:rPr lang="en-US" sz="1800">
                <a:latin typeface="Times"/>
                <a:ea typeface="Times"/>
                <a:cs typeface="Times"/>
                <a:sym typeface="Times"/>
              </a:rPr>
              <a:t>Heine, Bernd &amp; Tania Kuteva. 2006. </a:t>
            </a:r>
            <a:r>
              <a:rPr i="1" lang="en-US" sz="1800">
                <a:latin typeface="Times"/>
                <a:ea typeface="Times"/>
                <a:cs typeface="Times"/>
                <a:sym typeface="Times"/>
              </a:rPr>
              <a:t>The Changing Languages of Europe</a:t>
            </a:r>
            <a:r>
              <a:rPr lang="en-US" sz="1800">
                <a:latin typeface="Times"/>
                <a:ea typeface="Times"/>
                <a:cs typeface="Times"/>
                <a:sym typeface="Times"/>
              </a:rPr>
              <a:t>. Oxford University Press. </a:t>
            </a:r>
            <a:r>
              <a:rPr lang="en-US" sz="1800" u="sng">
                <a:solidFill>
                  <a:schemeClr val="hlink"/>
                </a:solidFill>
                <a:latin typeface="Times"/>
                <a:ea typeface="Times"/>
                <a:cs typeface="Times"/>
                <a:sym typeface="Times"/>
                <a:hlinkClick r:id="rId4"/>
              </a:rPr>
              <a:t>https://doi.org/10.1093/acprof:oso/9780199297337.001.0001</a:t>
            </a:r>
            <a:r>
              <a:rPr lang="en-US" sz="1800">
                <a:latin typeface="Times"/>
                <a:ea typeface="Times"/>
                <a:cs typeface="Times"/>
                <a:sym typeface="Times"/>
              </a:rPr>
              <a:t>.</a:t>
            </a:r>
            <a:endParaRPr/>
          </a:p>
          <a:p>
            <a:pPr indent="0" lvl="0" marL="0" rtl="0" algn="l">
              <a:lnSpc>
                <a:spcPct val="90000"/>
              </a:lnSpc>
              <a:spcBef>
                <a:spcPts val="1000"/>
              </a:spcBef>
              <a:spcAft>
                <a:spcPts val="0"/>
              </a:spcAft>
              <a:buClr>
                <a:srgbClr val="7F7F7F"/>
              </a:buClr>
              <a:buSzPct val="100000"/>
              <a:buNone/>
            </a:pPr>
            <a:r>
              <a:rPr lang="en-US" sz="1800">
                <a:latin typeface="Times"/>
                <a:ea typeface="Times"/>
                <a:cs typeface="Times"/>
                <a:sym typeface="Times"/>
              </a:rPr>
              <a:t>Hristov, Bozhil. 2020. Grammaticalising the Perfect and Explanations of Language Change. </a:t>
            </a:r>
            <a:r>
              <a:rPr i="1" lang="en-US" sz="1800">
                <a:latin typeface="Times"/>
                <a:ea typeface="Times"/>
                <a:cs typeface="Times"/>
                <a:sym typeface="Times"/>
              </a:rPr>
              <a:t>Grammaticalising the Perfect and Explanations of Language Change</a:t>
            </a:r>
            <a:r>
              <a:rPr lang="en-US" sz="1800">
                <a:latin typeface="Times"/>
                <a:ea typeface="Times"/>
                <a:cs typeface="Times"/>
                <a:sym typeface="Times"/>
              </a:rPr>
              <a:t> 1.</a:t>
            </a:r>
            <a:endParaRPr/>
          </a:p>
          <a:p>
            <a:pPr indent="0" lvl="0" marL="0" rtl="0" algn="l">
              <a:lnSpc>
                <a:spcPct val="90000"/>
              </a:lnSpc>
              <a:spcBef>
                <a:spcPts val="1000"/>
              </a:spcBef>
              <a:spcAft>
                <a:spcPts val="0"/>
              </a:spcAft>
              <a:buClr>
                <a:srgbClr val="7F7F7F"/>
              </a:buClr>
              <a:buSzPct val="100000"/>
              <a:buNone/>
            </a:pPr>
            <a:r>
              <a:rPr lang="en-US" sz="1800">
                <a:latin typeface="Times"/>
                <a:ea typeface="Times"/>
                <a:cs typeface="Times"/>
                <a:sym typeface="Times"/>
              </a:rPr>
              <a:t>Jünger, Jakob &amp; Till Keyling. 2019. Facepager. An application for automated data retrieval on the web. https://github.com/strohne/Facepager/.</a:t>
            </a:r>
            <a:endParaRPr sz="1800">
              <a:latin typeface="Times New Roman"/>
              <a:ea typeface="Times New Roman"/>
              <a:cs typeface="Times New Roman"/>
              <a:sym typeface="Times New Roman"/>
            </a:endParaRPr>
          </a:p>
          <a:p>
            <a:pPr indent="0" lvl="0" marL="0" rtl="0" algn="l">
              <a:lnSpc>
                <a:spcPct val="90000"/>
              </a:lnSpc>
              <a:spcBef>
                <a:spcPts val="1000"/>
              </a:spcBef>
              <a:spcAft>
                <a:spcPts val="0"/>
              </a:spcAft>
              <a:buClr>
                <a:srgbClr val="7F7F7F"/>
              </a:buClr>
              <a:buSzPct val="100000"/>
              <a:buNone/>
            </a:pPr>
            <a:r>
              <a:t/>
            </a:r>
            <a:endParaRPr sz="1800">
              <a:latin typeface="Times New Roman"/>
              <a:ea typeface="Times New Roman"/>
              <a:cs typeface="Times New Roman"/>
              <a:sym typeface="Times New Roman"/>
            </a:endParaRPr>
          </a:p>
          <a:p>
            <a:pPr indent="0" lvl="0" marL="0" rtl="0" algn="l">
              <a:lnSpc>
                <a:spcPct val="90000"/>
              </a:lnSpc>
              <a:spcBef>
                <a:spcPts val="1000"/>
              </a:spcBef>
              <a:spcAft>
                <a:spcPts val="0"/>
              </a:spcAft>
              <a:buClr>
                <a:srgbClr val="7F7F7F"/>
              </a:buClr>
              <a:buSzPct val="100000"/>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52"/>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References</a:t>
            </a:r>
            <a:endParaRPr/>
          </a:p>
        </p:txBody>
      </p:sp>
      <p:sp>
        <p:nvSpPr>
          <p:cNvPr id="629" name="Google Shape;629;p52"/>
          <p:cNvSpPr txBox="1"/>
          <p:nvPr>
            <p:ph idx="1" type="body"/>
          </p:nvPr>
        </p:nvSpPr>
        <p:spPr>
          <a:xfrm>
            <a:off x="838200" y="2512405"/>
            <a:ext cx="9053945" cy="3597450"/>
          </a:xfrm>
          <a:prstGeom prst="rect">
            <a:avLst/>
          </a:prstGeom>
          <a:noFill/>
          <a:ln>
            <a:noFill/>
          </a:ln>
        </p:spPr>
        <p:txBody>
          <a:bodyPr anchorCtr="0" anchor="t" bIns="45700" lIns="91425" spcFirstLastPara="1" rIns="91425" wrap="square" tIns="45700">
            <a:normAutofit fontScale="40000" lnSpcReduction="20000"/>
          </a:bodyPr>
          <a:lstStyle/>
          <a:p>
            <a:pPr indent="0" lvl="0" marL="0" rtl="0" algn="l">
              <a:lnSpc>
                <a:spcPct val="90000"/>
              </a:lnSpc>
              <a:spcBef>
                <a:spcPts val="0"/>
              </a:spcBef>
              <a:spcAft>
                <a:spcPts val="0"/>
              </a:spcAft>
              <a:buClr>
                <a:srgbClr val="7F7F7F"/>
              </a:buClr>
              <a:buSzPct val="100000"/>
              <a:buNone/>
            </a:pPr>
            <a:r>
              <a:t/>
            </a:r>
            <a:endParaRPr sz="1800">
              <a:latin typeface="Times"/>
              <a:ea typeface="Times"/>
              <a:cs typeface="Times"/>
              <a:sym typeface="Times"/>
            </a:endParaRPr>
          </a:p>
          <a:p>
            <a:pPr indent="0" lvl="0" marL="0" rtl="0" algn="l">
              <a:lnSpc>
                <a:spcPct val="90000"/>
              </a:lnSpc>
              <a:spcBef>
                <a:spcPts val="1000"/>
              </a:spcBef>
              <a:spcAft>
                <a:spcPts val="0"/>
              </a:spcAft>
              <a:buClr>
                <a:srgbClr val="7F7F7F"/>
              </a:buClr>
              <a:buSzPct val="100000"/>
              <a:buNone/>
            </a:pPr>
            <a:r>
              <a:rPr lang="en-US" sz="1800">
                <a:latin typeface="Times"/>
                <a:ea typeface="Times"/>
                <a:cs typeface="Times"/>
                <a:sym typeface="Times"/>
              </a:rPr>
              <a:t>Kapkan, Danguolė Kotryna. 2021. Perfect in Lithuanian: A case study based on data from Facebook comments. </a:t>
            </a:r>
            <a:r>
              <a:rPr i="1" lang="en-US" sz="1800">
                <a:latin typeface="Times"/>
                <a:ea typeface="Times"/>
                <a:cs typeface="Times"/>
                <a:sym typeface="Times"/>
              </a:rPr>
              <a:t>Baltic Linguistics</a:t>
            </a:r>
            <a:r>
              <a:rPr lang="en-US" sz="1800">
                <a:latin typeface="Times"/>
                <a:ea typeface="Times"/>
                <a:cs typeface="Times"/>
                <a:sym typeface="Times"/>
              </a:rPr>
              <a:t> 12(12). 21–71. https://doi.org/10.32798/bl.921.</a:t>
            </a:r>
            <a:endParaRPr/>
          </a:p>
          <a:p>
            <a:pPr indent="0" lvl="0" marL="0" rtl="0" algn="l">
              <a:lnSpc>
                <a:spcPct val="90000"/>
              </a:lnSpc>
              <a:spcBef>
                <a:spcPts val="1000"/>
              </a:spcBef>
              <a:spcAft>
                <a:spcPts val="0"/>
              </a:spcAft>
              <a:buClr>
                <a:srgbClr val="7F7F7F"/>
              </a:buClr>
              <a:buSzPct val="100000"/>
              <a:buNone/>
            </a:pPr>
            <a:r>
              <a:rPr lang="en-US" sz="1800">
                <a:latin typeface="Times"/>
                <a:ea typeface="Times"/>
                <a:cs typeface="Times"/>
                <a:sym typeface="Times"/>
              </a:rPr>
              <a:t>Lindstedt, Jouko. 1985. </a:t>
            </a:r>
            <a:r>
              <a:rPr i="1" lang="en-US" sz="1800">
                <a:latin typeface="Times"/>
                <a:ea typeface="Times"/>
                <a:cs typeface="Times"/>
                <a:sym typeface="Times"/>
              </a:rPr>
              <a:t>On the Semantics of Tense and Aspect in Bulgarian (1985)</a:t>
            </a:r>
            <a:r>
              <a:rPr lang="en-US" sz="1800">
                <a:latin typeface="Times"/>
                <a:ea typeface="Times"/>
                <a:cs typeface="Times"/>
                <a:sym typeface="Times"/>
              </a:rPr>
              <a:t>. Helsinki: University of Helsinki. https://www.academia.edu/27679611/On_the_Semantics_of_Tense_and_Aspect_in_Bulgarian_1985_. (23 January, 2023).</a:t>
            </a:r>
            <a:endParaRPr sz="1800">
              <a:latin typeface="Times New Roman"/>
              <a:ea typeface="Times New Roman"/>
              <a:cs typeface="Times New Roman"/>
              <a:sym typeface="Times New Roman"/>
            </a:endParaRPr>
          </a:p>
          <a:p>
            <a:pPr indent="0" lvl="0" marL="0" rtl="0" algn="l">
              <a:lnSpc>
                <a:spcPct val="90000"/>
              </a:lnSpc>
              <a:spcBef>
                <a:spcPts val="1000"/>
              </a:spcBef>
              <a:spcAft>
                <a:spcPts val="0"/>
              </a:spcAft>
              <a:buClr>
                <a:srgbClr val="7F7F7F"/>
              </a:buClr>
              <a:buSzPct val="100000"/>
              <a:buNone/>
            </a:pPr>
            <a:r>
              <a:rPr lang="en-US" sz="1800">
                <a:latin typeface="Times"/>
                <a:ea typeface="Times"/>
                <a:cs typeface="Times"/>
                <a:sym typeface="Times"/>
              </a:rPr>
              <a:t>Lindstedt, Jouko. 1994. On the development of the South Slavonic perfect. In </a:t>
            </a:r>
            <a:r>
              <a:rPr i="1" lang="en-US" sz="1800">
                <a:latin typeface="Times"/>
                <a:ea typeface="Times"/>
                <a:cs typeface="Times"/>
                <a:sym typeface="Times"/>
              </a:rPr>
              <a:t>Three papers on the perfect</a:t>
            </a:r>
            <a:r>
              <a:rPr lang="en-US" sz="1800">
                <a:latin typeface="Times"/>
                <a:ea typeface="Times"/>
                <a:cs typeface="Times"/>
                <a:sym typeface="Times"/>
              </a:rPr>
              <a:t> (EUROTYP Working Papers). European Science Foundation.</a:t>
            </a:r>
            <a:endParaRPr/>
          </a:p>
          <a:p>
            <a:pPr indent="0" lvl="0" marL="0" rtl="0" algn="l">
              <a:lnSpc>
                <a:spcPct val="90000"/>
              </a:lnSpc>
              <a:spcBef>
                <a:spcPts val="1000"/>
              </a:spcBef>
              <a:spcAft>
                <a:spcPts val="0"/>
              </a:spcAft>
              <a:buClr>
                <a:srgbClr val="7F7F7F"/>
              </a:buClr>
              <a:buSzPct val="100000"/>
              <a:buNone/>
            </a:pPr>
            <a:r>
              <a:rPr lang="en-US" sz="1800">
                <a:latin typeface="Times"/>
                <a:ea typeface="Times"/>
                <a:cs typeface="Times"/>
                <a:sym typeface="Times"/>
              </a:rPr>
              <a:t>Lindstedt, Jouko. 2010. Mood in Bulgarian and Macedonian. In Björn Rothstein &amp; Rolf Thieroff (eds.), </a:t>
            </a:r>
            <a:r>
              <a:rPr i="1" lang="en-US" sz="1800">
                <a:latin typeface="Times"/>
                <a:ea typeface="Times"/>
                <a:cs typeface="Times"/>
                <a:sym typeface="Times"/>
              </a:rPr>
              <a:t>Mood in the Languages of Europe</a:t>
            </a:r>
            <a:r>
              <a:rPr lang="en-US" sz="1800">
                <a:latin typeface="Times"/>
                <a:ea typeface="Times"/>
                <a:cs typeface="Times"/>
                <a:sym typeface="Times"/>
              </a:rPr>
              <a:t> (Studies in Language Companion Series), vol. 120, 409–422. Amsterdam: John Benjamins Publishing Company. https://doi.org/10.1075/slcs.120.23lin.</a:t>
            </a:r>
            <a:r>
              <a:rPr lang="en-US" sz="1600"/>
              <a:t> </a:t>
            </a:r>
            <a:endParaRPr sz="1800">
              <a:latin typeface="Times"/>
              <a:ea typeface="Times"/>
              <a:cs typeface="Times"/>
              <a:sym typeface="Times"/>
            </a:endParaRPr>
          </a:p>
          <a:p>
            <a:pPr indent="0" lvl="0" marL="0" rtl="0" algn="l">
              <a:lnSpc>
                <a:spcPct val="90000"/>
              </a:lnSpc>
              <a:spcBef>
                <a:spcPts val="1000"/>
              </a:spcBef>
              <a:spcAft>
                <a:spcPts val="0"/>
              </a:spcAft>
              <a:buClr>
                <a:srgbClr val="7F7F7F"/>
              </a:buClr>
              <a:buSzPct val="100000"/>
              <a:buNone/>
            </a:pPr>
            <a:r>
              <a:rPr lang="en-US" sz="1800">
                <a:latin typeface="Times"/>
                <a:ea typeface="Times"/>
                <a:cs typeface="Times"/>
                <a:sym typeface="Times"/>
              </a:rPr>
              <a:t>Nicolova, Ruselina &amp; Christo Stamenov. 2017. </a:t>
            </a:r>
            <a:r>
              <a:rPr i="1" lang="en-US" sz="1800">
                <a:latin typeface="Times"/>
                <a:ea typeface="Times"/>
                <a:cs typeface="Times"/>
                <a:sym typeface="Times"/>
              </a:rPr>
              <a:t>Bulgarian Grammar</a:t>
            </a:r>
            <a:r>
              <a:rPr lang="en-US" sz="1800">
                <a:latin typeface="Times"/>
                <a:ea typeface="Times"/>
                <a:cs typeface="Times"/>
                <a:sym typeface="Times"/>
              </a:rPr>
              <a:t>. Berlin: Frank &amp; Timme. https://ebookcentral.proquest.com/lib/viluniv-ebooks/detail.action?docID=4889419&amp;pq-origsite=primo.</a:t>
            </a:r>
            <a:endParaRPr/>
          </a:p>
          <a:p>
            <a:pPr indent="0" lvl="0" marL="0" rtl="0" algn="l">
              <a:lnSpc>
                <a:spcPct val="90000"/>
              </a:lnSpc>
              <a:spcBef>
                <a:spcPts val="1000"/>
              </a:spcBef>
              <a:spcAft>
                <a:spcPts val="0"/>
              </a:spcAft>
              <a:buClr>
                <a:srgbClr val="7F7F7F"/>
              </a:buClr>
              <a:buSzPct val="100000"/>
              <a:buNone/>
            </a:pPr>
            <a:r>
              <a:rPr lang="en-US" sz="1800">
                <a:latin typeface="Times"/>
                <a:ea typeface="Times"/>
                <a:cs typeface="Times"/>
                <a:sym typeface="Times"/>
              </a:rPr>
              <a:t>Servaitė, Laimutė. 1985. Rezultatinės būsenos reikšmė lietuvių kalbos veiksmažodžio sudurtinių formų sistemoje (rezultatyvas). </a:t>
            </a:r>
            <a:r>
              <a:rPr i="1" lang="en-US" sz="1800">
                <a:latin typeface="Times"/>
                <a:ea typeface="Times"/>
                <a:cs typeface="Times"/>
                <a:sym typeface="Times"/>
              </a:rPr>
              <a:t>Kalbotyra</a:t>
            </a:r>
            <a:r>
              <a:rPr lang="en-US" sz="1800">
                <a:latin typeface="Times"/>
                <a:ea typeface="Times"/>
                <a:cs typeface="Times"/>
                <a:sym typeface="Times"/>
              </a:rPr>
              <a:t> XXXVI (1). 63–71.</a:t>
            </a:r>
            <a:endParaRPr sz="1800">
              <a:latin typeface="Times New Roman"/>
              <a:ea typeface="Times New Roman"/>
              <a:cs typeface="Times New Roman"/>
              <a:sym typeface="Times New Roman"/>
            </a:endParaRPr>
          </a:p>
          <a:p>
            <a:pPr indent="0" lvl="0" marL="0" rtl="0" algn="l">
              <a:lnSpc>
                <a:spcPct val="90000"/>
              </a:lnSpc>
              <a:spcBef>
                <a:spcPts val="1000"/>
              </a:spcBef>
              <a:spcAft>
                <a:spcPts val="0"/>
              </a:spcAft>
              <a:buClr>
                <a:srgbClr val="7F7F7F"/>
              </a:buClr>
              <a:buSzPct val="100000"/>
              <a:buNone/>
            </a:pPr>
            <a:r>
              <a:rPr lang="en-US" sz="1800">
                <a:latin typeface="Times"/>
                <a:ea typeface="Times"/>
                <a:cs typeface="Times"/>
                <a:sym typeface="Times"/>
              </a:rPr>
              <a:t>Servaitė, Laimutė. 1988. Subjektinis rezultatyvas lietuvių kalboje (Perfekto formos su rezultatinės būsenos reikšme). </a:t>
            </a:r>
            <a:r>
              <a:rPr i="1" lang="en-US" sz="1800">
                <a:latin typeface="Times"/>
                <a:ea typeface="Times"/>
                <a:cs typeface="Times"/>
                <a:sym typeface="Times"/>
              </a:rPr>
              <a:t>Kalbotyra</a:t>
            </a:r>
            <a:r>
              <a:rPr lang="en-US" sz="1800">
                <a:latin typeface="Times"/>
                <a:ea typeface="Times"/>
                <a:cs typeface="Times"/>
                <a:sym typeface="Times"/>
              </a:rPr>
              <a:t> 39(1). 81–89.</a:t>
            </a:r>
            <a:endParaRPr sz="1800">
              <a:latin typeface="Times New Roman"/>
              <a:ea typeface="Times New Roman"/>
              <a:cs typeface="Times New Roman"/>
              <a:sym typeface="Times New Roman"/>
            </a:endParaRPr>
          </a:p>
          <a:p>
            <a:pPr indent="0" lvl="0" marL="0" rtl="0" algn="l">
              <a:lnSpc>
                <a:spcPct val="90000"/>
              </a:lnSpc>
              <a:spcBef>
                <a:spcPts val="1000"/>
              </a:spcBef>
              <a:spcAft>
                <a:spcPts val="0"/>
              </a:spcAft>
              <a:buClr>
                <a:srgbClr val="7F7F7F"/>
              </a:buClr>
              <a:buSzPct val="100000"/>
              <a:buNone/>
            </a:pPr>
            <a:r>
              <a:rPr lang="en-US" sz="1800">
                <a:latin typeface="Times"/>
                <a:ea typeface="Times"/>
                <a:cs typeface="Times"/>
                <a:sym typeface="Times"/>
              </a:rPr>
              <a:t>Sližienė, Nijolė. 1964. </a:t>
            </a:r>
            <a:r>
              <a:rPr i="1" lang="en-US" sz="1800">
                <a:latin typeface="Times"/>
                <a:ea typeface="Times"/>
                <a:cs typeface="Times"/>
                <a:sym typeface="Times"/>
              </a:rPr>
              <a:t>Sudurtinės veiksmažodžių formos lietuvių literatūrinėje kalboje</a:t>
            </a:r>
            <a:r>
              <a:rPr lang="en-US" sz="1800">
                <a:latin typeface="Times"/>
                <a:ea typeface="Times"/>
                <a:cs typeface="Times"/>
                <a:sym typeface="Times"/>
              </a:rPr>
              <a:t>. Vilnius: Lietuvos TSR mokslų akademija, Lietuvių kalbos ir literatūros institutas Disertacija filologijos mokslų kandidato laipsniui įgyti.</a:t>
            </a:r>
            <a:r>
              <a:rPr lang="en-US" sz="1600"/>
              <a:t> </a:t>
            </a:r>
            <a:endParaRPr sz="1800">
              <a:latin typeface="Times"/>
              <a:ea typeface="Times"/>
              <a:cs typeface="Times"/>
              <a:sym typeface="Times"/>
            </a:endParaRPr>
          </a:p>
          <a:p>
            <a:pPr indent="0" lvl="0" marL="0" rtl="0" algn="l">
              <a:lnSpc>
                <a:spcPct val="90000"/>
              </a:lnSpc>
              <a:spcBef>
                <a:spcPts val="1000"/>
              </a:spcBef>
              <a:spcAft>
                <a:spcPts val="0"/>
              </a:spcAft>
              <a:buClr>
                <a:srgbClr val="7F7F7F"/>
              </a:buClr>
              <a:buSzPct val="100000"/>
              <a:buNone/>
            </a:pPr>
            <a:r>
              <a:rPr lang="en-US" sz="1800">
                <a:latin typeface="Calibri"/>
                <a:ea typeface="Calibri"/>
                <a:cs typeface="Calibri"/>
                <a:sym typeface="Calibri"/>
              </a:rPr>
              <a:t>Squartini, Mario &amp; Pier Marco Bertinetto. 2000. The Simple and Compound Past in Romance languages. In </a:t>
            </a:r>
            <a:r>
              <a:rPr i="1" lang="en-US" sz="1800">
                <a:latin typeface="Calibri"/>
                <a:ea typeface="Calibri"/>
                <a:cs typeface="Calibri"/>
                <a:sym typeface="Calibri"/>
              </a:rPr>
              <a:t>Tense and Aspect Systems in the Languages of Europe</a:t>
            </a:r>
            <a:r>
              <a:rPr lang="en-US" sz="1800">
                <a:latin typeface="Calibri"/>
                <a:ea typeface="Calibri"/>
                <a:cs typeface="Calibri"/>
                <a:sym typeface="Calibri"/>
              </a:rPr>
              <a:t>. De Gruyter Mouton. https://doi.org/10.1515/9783110197099.</a:t>
            </a:r>
            <a:endParaRPr sz="1800">
              <a:latin typeface="Times"/>
              <a:ea typeface="Times"/>
              <a:cs typeface="Times"/>
              <a:sym typeface="Times"/>
            </a:endParaRPr>
          </a:p>
          <a:p>
            <a:pPr indent="0" lvl="0" marL="0" rtl="0" algn="l">
              <a:lnSpc>
                <a:spcPct val="90000"/>
              </a:lnSpc>
              <a:spcBef>
                <a:spcPts val="1000"/>
              </a:spcBef>
              <a:spcAft>
                <a:spcPts val="0"/>
              </a:spcAft>
              <a:buClr>
                <a:srgbClr val="7F7F7F"/>
              </a:buClr>
              <a:buSzPct val="100000"/>
              <a:buNone/>
            </a:pPr>
            <a:r>
              <a:rPr lang="en-US" sz="1800">
                <a:latin typeface="Times"/>
                <a:ea typeface="Times"/>
                <a:cs typeface="Times"/>
                <a:sym typeface="Times"/>
              </a:rPr>
              <a:t>Velupillai, Viveka &amp; Östen Dahl. 2013. The Perfect. In Matthew S. Dryer &amp; Martin Haspelmath (eds.), </a:t>
            </a:r>
            <a:r>
              <a:rPr i="1" lang="en-US" sz="1800">
                <a:latin typeface="Times"/>
                <a:ea typeface="Times"/>
                <a:cs typeface="Times"/>
                <a:sym typeface="Times"/>
              </a:rPr>
              <a:t>The World Atlas of Language Structures Online</a:t>
            </a:r>
            <a:r>
              <a:rPr lang="en-US" sz="1800">
                <a:latin typeface="Times"/>
                <a:ea typeface="Times"/>
                <a:cs typeface="Times"/>
                <a:sym typeface="Times"/>
              </a:rPr>
              <a:t>. Leipzig: Max Planck Institute for Evolutionary Anthropology. http://wals.info/chapter/68. (10 March, 2021).</a:t>
            </a:r>
            <a:endParaRPr/>
          </a:p>
          <a:p>
            <a:pPr indent="0" lvl="0" marL="0" rtl="0" algn="l">
              <a:lnSpc>
                <a:spcPct val="90000"/>
              </a:lnSpc>
              <a:spcBef>
                <a:spcPts val="1000"/>
              </a:spcBef>
              <a:spcAft>
                <a:spcPts val="0"/>
              </a:spcAft>
              <a:buClr>
                <a:srgbClr val="7F7F7F"/>
              </a:buClr>
              <a:buSzPct val="100000"/>
              <a:buNone/>
            </a:pPr>
            <a:r>
              <a:rPr lang="en-US" sz="1800">
                <a:latin typeface="Times"/>
                <a:ea typeface="Times"/>
                <a:cs typeface="Times"/>
                <a:sym typeface="Times"/>
              </a:rPr>
              <a:t>Wiemer, Björn &amp; Markus Giger. 2005. </a:t>
            </a:r>
            <a:r>
              <a:rPr i="1" lang="en-US" sz="1800">
                <a:latin typeface="Times"/>
                <a:ea typeface="Times"/>
                <a:cs typeface="Times"/>
                <a:sym typeface="Times"/>
              </a:rPr>
              <a:t>Resultativa in den nordslavischen und baltischen Sprachen: Bestandsaufnahme unter arealen und grammatikalisierungstheoretischen Gesichtspunkten</a:t>
            </a:r>
            <a:r>
              <a:rPr lang="en-US" sz="1800">
                <a:latin typeface="Times"/>
                <a:ea typeface="Times"/>
                <a:cs typeface="Times"/>
                <a:sym typeface="Times"/>
              </a:rPr>
              <a:t> (LINCOM Studies in Language Typology 10). München: Lincom.</a:t>
            </a:r>
            <a:endParaRPr sz="1800">
              <a:latin typeface="Times New Roman"/>
              <a:ea typeface="Times New Roman"/>
              <a:cs typeface="Times New Roman"/>
              <a:sym typeface="Times New Roman"/>
            </a:endParaRPr>
          </a:p>
          <a:p>
            <a:pPr indent="0" lvl="0" marL="0" rtl="0" algn="l">
              <a:lnSpc>
                <a:spcPct val="90000"/>
              </a:lnSpc>
              <a:spcBef>
                <a:spcPts val="1000"/>
              </a:spcBef>
              <a:spcAft>
                <a:spcPts val="0"/>
              </a:spcAft>
              <a:buClr>
                <a:srgbClr val="7F7F7F"/>
              </a:buClr>
              <a:buSzPct val="100000"/>
              <a:buNone/>
            </a:pPr>
            <a:r>
              <a:rPr lang="en-US" sz="1800">
                <a:latin typeface="Times"/>
                <a:ea typeface="Times"/>
                <a:cs typeface="Times"/>
                <a:sym typeface="Times"/>
              </a:rPr>
              <a:t>Маслов, Юрий Сергеевич. 1981. </a:t>
            </a:r>
            <a:r>
              <a:rPr i="1" lang="en-US" sz="1800">
                <a:latin typeface="Times"/>
                <a:ea typeface="Times"/>
                <a:cs typeface="Times"/>
                <a:sym typeface="Times"/>
              </a:rPr>
              <a:t>Грамматика болгарского языка для студентов филологических факультетов университетов</a:t>
            </a:r>
            <a:r>
              <a:rPr lang="en-US" sz="1800">
                <a:latin typeface="Times"/>
                <a:ea typeface="Times"/>
                <a:cs typeface="Times"/>
                <a:sym typeface="Times"/>
              </a:rPr>
              <a:t>. Высшая школа.</a:t>
            </a:r>
            <a:endParaRPr sz="1800">
              <a:latin typeface="Times New Roman"/>
              <a:ea typeface="Times New Roman"/>
              <a:cs typeface="Times New Roman"/>
              <a:sym typeface="Times New Roman"/>
            </a:endParaRPr>
          </a:p>
          <a:p>
            <a:pPr indent="0" lvl="0" marL="0" rtl="0" algn="l">
              <a:lnSpc>
                <a:spcPct val="90000"/>
              </a:lnSpc>
              <a:spcBef>
                <a:spcPts val="1000"/>
              </a:spcBef>
              <a:spcAft>
                <a:spcPts val="0"/>
              </a:spcAft>
              <a:buClr>
                <a:srgbClr val="7F7F7F"/>
              </a:buClr>
              <a:buSzPct val="100000"/>
              <a:buNone/>
            </a:pPr>
            <a:r>
              <a:rPr lang="en-US" sz="1800">
                <a:latin typeface="Times"/>
                <a:ea typeface="Times"/>
                <a:cs typeface="Times"/>
                <a:sym typeface="Times"/>
              </a:rPr>
              <a:t>Ницолова, Руселина. 2013. Перфект и связанная с ним грамматическая категория эвиденциальности в болгарском языке. </a:t>
            </a:r>
            <a:r>
              <a:rPr i="1" lang="en-US" sz="1800">
                <a:latin typeface="Times"/>
                <a:ea typeface="Times"/>
                <a:cs typeface="Times"/>
                <a:sym typeface="Times"/>
              </a:rPr>
              <a:t>Съпоставително езикознание</a:t>
            </a:r>
            <a:r>
              <a:rPr lang="en-US" sz="1800">
                <a:latin typeface="Times"/>
                <a:ea typeface="Times"/>
                <a:cs typeface="Times"/>
                <a:sym typeface="Times"/>
              </a:rPr>
              <a:t> (XXXVIII(2–3)). 50–67.</a:t>
            </a:r>
            <a:endParaRPr sz="1800">
              <a:latin typeface="Times New Roman"/>
              <a:ea typeface="Times New Roman"/>
              <a:cs typeface="Times New Roman"/>
              <a:sym typeface="Times New Roman"/>
            </a:endParaRPr>
          </a:p>
          <a:p>
            <a:pPr indent="0" lvl="0" marL="0" rtl="0" algn="l">
              <a:lnSpc>
                <a:spcPct val="90000"/>
              </a:lnSpc>
              <a:spcBef>
                <a:spcPts val="1000"/>
              </a:spcBef>
              <a:spcAft>
                <a:spcPts val="0"/>
              </a:spcAft>
              <a:buClr>
                <a:srgbClr val="7F7F7F"/>
              </a:buClr>
              <a:buSzPct val="100000"/>
              <a:buNone/>
            </a:pPr>
            <a:r>
              <a:t/>
            </a:r>
            <a:endParaRPr sz="1800">
              <a:latin typeface="Times New Roman"/>
              <a:ea typeface="Times New Roman"/>
              <a:cs typeface="Times New Roman"/>
              <a:sym typeface="Times New Roman"/>
            </a:endParaRPr>
          </a:p>
          <a:p>
            <a:pPr indent="0" lvl="0" marL="0" rtl="0" algn="l">
              <a:lnSpc>
                <a:spcPct val="90000"/>
              </a:lnSpc>
              <a:spcBef>
                <a:spcPts val="1000"/>
              </a:spcBef>
              <a:spcAft>
                <a:spcPts val="0"/>
              </a:spcAft>
              <a:buClr>
                <a:srgbClr val="7F7F7F"/>
              </a:buClr>
              <a:buSzPct val="100000"/>
              <a:buNone/>
            </a:pPr>
            <a:r>
              <a:t/>
            </a:r>
            <a:endParaRPr sz="1800">
              <a:latin typeface="Times New Roman"/>
              <a:ea typeface="Times New Roman"/>
              <a:cs typeface="Times New Roman"/>
              <a:sym typeface="Times New Roman"/>
            </a:endParaRPr>
          </a:p>
          <a:p>
            <a:pPr indent="0" lvl="0" marL="0" rtl="0" algn="l">
              <a:lnSpc>
                <a:spcPct val="90000"/>
              </a:lnSpc>
              <a:spcBef>
                <a:spcPts val="1000"/>
              </a:spcBef>
              <a:spcAft>
                <a:spcPts val="0"/>
              </a:spcAft>
              <a:buClr>
                <a:srgbClr val="7F7F7F"/>
              </a:buClr>
              <a:buSzPct val="100000"/>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53"/>
          <p:cNvSpPr txBox="1"/>
          <p:nvPr>
            <p:ph type="title"/>
          </p:nvPr>
        </p:nvSpPr>
        <p:spPr>
          <a:xfrm>
            <a:off x="1671918" y="2973143"/>
            <a:ext cx="9053945" cy="112686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Thank you for your attention!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6"/>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BG and LT perfects</a:t>
            </a:r>
            <a:endParaRPr/>
          </a:p>
        </p:txBody>
      </p:sp>
      <p:sp>
        <p:nvSpPr>
          <p:cNvPr id="254" name="Google Shape;254;p6"/>
          <p:cNvSpPr txBox="1"/>
          <p:nvPr>
            <p:ph idx="1" type="body"/>
          </p:nvPr>
        </p:nvSpPr>
        <p:spPr>
          <a:xfrm>
            <a:off x="838200" y="2512405"/>
            <a:ext cx="9053945" cy="3597450"/>
          </a:xfrm>
          <a:prstGeom prst="rect">
            <a:avLst/>
          </a:prstGeom>
          <a:noFill/>
          <a:ln>
            <a:noFill/>
          </a:ln>
        </p:spPr>
        <p:txBody>
          <a:bodyPr anchorCtr="0" anchor="t" bIns="45700" lIns="91425" spcFirstLastPara="1" rIns="91425" wrap="square" tIns="45700">
            <a:normAutofit fontScale="85000" lnSpcReduction="20000"/>
          </a:bodyPr>
          <a:lstStyle/>
          <a:p>
            <a:pPr indent="0" lvl="0" marL="0" marR="352425" rtl="0" algn="just">
              <a:lnSpc>
                <a:spcPct val="90000"/>
              </a:lnSpc>
              <a:spcBef>
                <a:spcPts val="0"/>
              </a:spcBef>
              <a:spcAft>
                <a:spcPts val="0"/>
              </a:spcAft>
              <a:buClr>
                <a:srgbClr val="000000"/>
              </a:buClr>
              <a:buSzPct val="100000"/>
              <a:buNone/>
            </a:pPr>
            <a:r>
              <a:rPr lang="en-US" sz="1800">
                <a:solidFill>
                  <a:srgbClr val="000000"/>
                </a:solidFill>
                <a:latin typeface="Times"/>
                <a:ea typeface="Times"/>
                <a:cs typeface="Times"/>
                <a:sym typeface="Times"/>
              </a:rPr>
              <a:t>Lit.</a:t>
            </a:r>
            <a:endParaRPr sz="1800">
              <a:latin typeface="Times New Roman"/>
              <a:ea typeface="Times New Roman"/>
              <a:cs typeface="Times New Roman"/>
              <a:sym typeface="Times New Roman"/>
            </a:endParaRPr>
          </a:p>
          <a:p>
            <a:pPr indent="0" lvl="0" marL="0" rtl="0" algn="just">
              <a:lnSpc>
                <a:spcPct val="90000"/>
              </a:lnSpc>
              <a:spcBef>
                <a:spcPts val="1000"/>
              </a:spcBef>
              <a:spcAft>
                <a:spcPts val="0"/>
              </a:spcAft>
              <a:buClr>
                <a:srgbClr val="000000"/>
              </a:buClr>
              <a:buSzPct val="100000"/>
              <a:buNone/>
            </a:pPr>
            <a:r>
              <a:rPr lang="en-US" sz="1800">
                <a:solidFill>
                  <a:srgbClr val="000000"/>
                </a:solidFill>
                <a:latin typeface="Times New Roman"/>
                <a:ea typeface="Times New Roman"/>
                <a:cs typeface="Times New Roman"/>
                <a:sym typeface="Times New Roman"/>
              </a:rPr>
              <a:t>(1)</a:t>
            </a:r>
            <a:r>
              <a:rPr i="1" lang="en-US" sz="1800">
                <a:solidFill>
                  <a:srgbClr val="000000"/>
                </a:solidFill>
                <a:latin typeface="Times New Roman"/>
                <a:ea typeface="Times New Roman"/>
                <a:cs typeface="Times New Roman"/>
                <a:sym typeface="Times New Roman"/>
              </a:rPr>
              <a:t>	Donatas</a:t>
            </a:r>
            <a:r>
              <a:rPr lang="en-US" sz="1800">
                <a:solidFill>
                  <a:srgbClr val="000000"/>
                </a:solidFill>
                <a:latin typeface="Calibri"/>
                <a:ea typeface="Calibri"/>
                <a:cs typeface="Calibri"/>
                <a:sym typeface="Calibri"/>
              </a:rPr>
              <a:t>		</a:t>
            </a:r>
            <a:r>
              <a:rPr i="1" lang="en-US" sz="1800">
                <a:solidFill>
                  <a:srgbClr val="000000"/>
                </a:solidFill>
                <a:latin typeface="Times New Roman"/>
                <a:ea typeface="Times New Roman"/>
                <a:cs typeface="Times New Roman"/>
                <a:sym typeface="Times New Roman"/>
              </a:rPr>
              <a:t>labai</a:t>
            </a:r>
            <a:r>
              <a:rPr lang="en-US" sz="1800">
                <a:solidFill>
                  <a:srgbClr val="000000"/>
                </a:solidFill>
                <a:latin typeface="Calibri"/>
                <a:ea typeface="Calibri"/>
                <a:cs typeface="Calibri"/>
                <a:sym typeface="Calibri"/>
              </a:rPr>
              <a:t>	</a:t>
            </a:r>
            <a:r>
              <a:rPr i="1" lang="en-US" sz="1800">
                <a:solidFill>
                  <a:srgbClr val="000000"/>
                </a:solidFill>
                <a:latin typeface="Times New Roman"/>
                <a:ea typeface="Times New Roman"/>
                <a:cs typeface="Times New Roman"/>
                <a:sym typeface="Times New Roman"/>
              </a:rPr>
              <a:t>Ingute</a:t>
            </a:r>
            <a:r>
              <a:rPr lang="en-US" sz="1800">
                <a:solidFill>
                  <a:srgbClr val="000000"/>
                </a:solidFill>
                <a:latin typeface="Calibri"/>
                <a:ea typeface="Calibri"/>
                <a:cs typeface="Calibri"/>
                <a:sym typeface="Calibri"/>
              </a:rPr>
              <a:t>			</a:t>
            </a:r>
            <a:r>
              <a:rPr b="1" i="1" lang="en-US" sz="1800">
                <a:solidFill>
                  <a:srgbClr val="000000"/>
                </a:solidFill>
                <a:latin typeface="Times New Roman"/>
                <a:ea typeface="Times New Roman"/>
                <a:cs typeface="Times New Roman"/>
                <a:sym typeface="Times New Roman"/>
              </a:rPr>
              <a:t>yra</a:t>
            </a:r>
            <a:r>
              <a:rPr lang="en-US" sz="1800">
                <a:solidFill>
                  <a:srgbClr val="000000"/>
                </a:solidFill>
                <a:latin typeface="Calibri"/>
                <a:ea typeface="Calibri"/>
                <a:cs typeface="Calibri"/>
                <a:sym typeface="Calibri"/>
              </a:rPr>
              <a:t>	</a:t>
            </a:r>
            <a:r>
              <a:rPr b="1" i="1" lang="en-US" sz="1800">
                <a:solidFill>
                  <a:srgbClr val="000000"/>
                </a:solidFill>
                <a:latin typeface="Times New Roman"/>
                <a:ea typeface="Times New Roman"/>
                <a:cs typeface="Times New Roman"/>
                <a:sym typeface="Times New Roman"/>
              </a:rPr>
              <a:t>izeid-es</a:t>
            </a:r>
            <a:r>
              <a:rPr i="1" lang="en-US" sz="1800">
                <a:solidFill>
                  <a:srgbClr val="000000"/>
                </a:solidFill>
                <a:latin typeface="Times New Roman"/>
                <a:ea typeface="Times New Roman"/>
                <a:cs typeface="Times New Roman"/>
                <a:sym typeface="Times New Roman"/>
              </a:rPr>
              <a:t>,</a:t>
            </a:r>
            <a:endParaRPr sz="1800">
              <a:latin typeface="Times New Roman"/>
              <a:ea typeface="Times New Roman"/>
              <a:cs typeface="Times New Roman"/>
              <a:sym typeface="Times New Roman"/>
            </a:endParaRPr>
          </a:p>
          <a:p>
            <a:pPr indent="438150" lvl="0" marL="0" rtl="0" algn="l">
              <a:lnSpc>
                <a:spcPct val="90000"/>
              </a:lnSpc>
              <a:spcBef>
                <a:spcPts val="1000"/>
              </a:spcBef>
              <a:spcAft>
                <a:spcPts val="0"/>
              </a:spcAft>
              <a:buClr>
                <a:srgbClr val="000000"/>
              </a:buClr>
              <a:buSzPct val="100000"/>
              <a:buNone/>
            </a:pPr>
            <a:r>
              <a:rPr lang="en-US" sz="1800">
                <a:solidFill>
                  <a:srgbClr val="000000"/>
                </a:solidFill>
                <a:latin typeface="Times New Roman"/>
                <a:ea typeface="Times New Roman"/>
                <a:cs typeface="Times New Roman"/>
                <a:sym typeface="Times New Roman"/>
              </a:rPr>
              <a:t>	Donatas.</a:t>
            </a:r>
            <a:r>
              <a:rPr lang="en-US" sz="1800" cap="small">
                <a:solidFill>
                  <a:srgbClr val="000000"/>
                </a:solidFill>
                <a:latin typeface="Times New Roman"/>
                <a:ea typeface="Times New Roman"/>
                <a:cs typeface="Times New Roman"/>
                <a:sym typeface="Times New Roman"/>
              </a:rPr>
              <a:t>nom.sg.m</a:t>
            </a:r>
            <a:r>
              <a:rPr lang="en-US" sz="1800">
                <a:solidFill>
                  <a:srgbClr val="000000"/>
                </a:solidFill>
                <a:latin typeface="Calibri"/>
                <a:ea typeface="Calibri"/>
                <a:cs typeface="Calibri"/>
                <a:sym typeface="Calibri"/>
              </a:rPr>
              <a:t>	</a:t>
            </a:r>
            <a:r>
              <a:rPr lang="en-US" sz="1800">
                <a:solidFill>
                  <a:srgbClr val="000000"/>
                </a:solidFill>
                <a:latin typeface="Times New Roman"/>
                <a:ea typeface="Times New Roman"/>
                <a:cs typeface="Times New Roman"/>
                <a:sym typeface="Times New Roman"/>
              </a:rPr>
              <a:t>very</a:t>
            </a:r>
            <a:r>
              <a:rPr lang="en-US" sz="1800">
                <a:solidFill>
                  <a:srgbClr val="000000"/>
                </a:solidFill>
                <a:latin typeface="Calibri"/>
                <a:ea typeface="Calibri"/>
                <a:cs typeface="Calibri"/>
                <a:sym typeface="Calibri"/>
              </a:rPr>
              <a:t>	</a:t>
            </a:r>
            <a:r>
              <a:rPr lang="en-US" sz="1800">
                <a:solidFill>
                  <a:srgbClr val="000000"/>
                </a:solidFill>
                <a:latin typeface="Times New Roman"/>
                <a:ea typeface="Times New Roman"/>
                <a:cs typeface="Times New Roman"/>
                <a:sym typeface="Times New Roman"/>
              </a:rPr>
              <a:t>Ingute.</a:t>
            </a:r>
            <a:r>
              <a:rPr lang="en-US" sz="1800" cap="small">
                <a:solidFill>
                  <a:srgbClr val="000000"/>
                </a:solidFill>
                <a:latin typeface="Times New Roman"/>
                <a:ea typeface="Times New Roman"/>
                <a:cs typeface="Times New Roman"/>
                <a:sym typeface="Times New Roman"/>
              </a:rPr>
              <a:t>acc.sg.f	</a:t>
            </a:r>
            <a:r>
              <a:rPr lang="en-US" sz="1800">
                <a:solidFill>
                  <a:srgbClr val="000000"/>
                </a:solidFill>
                <a:latin typeface="Calibri"/>
                <a:ea typeface="Calibri"/>
                <a:cs typeface="Calibri"/>
                <a:sym typeface="Calibri"/>
              </a:rPr>
              <a:t>	</a:t>
            </a:r>
            <a:r>
              <a:rPr lang="en-US" sz="1800">
                <a:solidFill>
                  <a:srgbClr val="000000"/>
                </a:solidFill>
                <a:latin typeface="Times New Roman"/>
                <a:ea typeface="Times New Roman"/>
                <a:cs typeface="Times New Roman"/>
                <a:sym typeface="Times New Roman"/>
              </a:rPr>
              <a:t>be.</a:t>
            </a:r>
            <a:r>
              <a:rPr lang="en-US" sz="1800" cap="small">
                <a:solidFill>
                  <a:srgbClr val="000000"/>
                </a:solidFill>
                <a:latin typeface="Times New Roman"/>
                <a:ea typeface="Times New Roman"/>
                <a:cs typeface="Times New Roman"/>
                <a:sym typeface="Times New Roman"/>
              </a:rPr>
              <a:t>prs.3</a:t>
            </a:r>
            <a:r>
              <a:rPr lang="en-US" sz="1800">
                <a:solidFill>
                  <a:srgbClr val="000000"/>
                </a:solidFill>
                <a:latin typeface="Calibri"/>
                <a:ea typeface="Calibri"/>
                <a:cs typeface="Calibri"/>
                <a:sym typeface="Calibri"/>
              </a:rPr>
              <a:t>	</a:t>
            </a:r>
            <a:r>
              <a:rPr lang="en-US" sz="1800">
                <a:solidFill>
                  <a:srgbClr val="000000"/>
                </a:solidFill>
                <a:latin typeface="Times New Roman"/>
                <a:ea typeface="Times New Roman"/>
                <a:cs typeface="Times New Roman"/>
                <a:sym typeface="Times New Roman"/>
              </a:rPr>
              <a:t>offend-</a:t>
            </a:r>
            <a:r>
              <a:rPr lang="en-US" sz="1800" cap="small">
                <a:solidFill>
                  <a:srgbClr val="000000"/>
                </a:solidFill>
                <a:latin typeface="Times New Roman"/>
                <a:ea typeface="Times New Roman"/>
                <a:cs typeface="Times New Roman"/>
                <a:sym typeface="Times New Roman"/>
              </a:rPr>
              <a:t>ppa.sg.m</a:t>
            </a:r>
            <a:endParaRPr sz="1800">
              <a:latin typeface="Times New Roman"/>
              <a:ea typeface="Times New Roman"/>
              <a:cs typeface="Times New Roman"/>
              <a:sym typeface="Times New Roman"/>
            </a:endParaRPr>
          </a:p>
          <a:p>
            <a:pPr indent="85725" lvl="0" marL="352425" rtl="0" algn="l">
              <a:lnSpc>
                <a:spcPct val="90000"/>
              </a:lnSpc>
              <a:spcBef>
                <a:spcPts val="1000"/>
              </a:spcBef>
              <a:spcAft>
                <a:spcPts val="0"/>
              </a:spcAft>
              <a:buClr>
                <a:srgbClr val="000000"/>
              </a:buClr>
              <a:buSzPct val="100000"/>
              <a:buNone/>
            </a:pPr>
            <a:r>
              <a:rPr i="1" lang="en-US" sz="1800">
                <a:solidFill>
                  <a:srgbClr val="000000"/>
                </a:solidFill>
                <a:latin typeface="Times New Roman"/>
                <a:ea typeface="Times New Roman"/>
                <a:cs typeface="Times New Roman"/>
                <a:sym typeface="Times New Roman"/>
              </a:rPr>
              <a:t>	[kad tik jis ir niekas negali laimeti.]</a:t>
            </a:r>
            <a:endParaRPr sz="1800">
              <a:latin typeface="Times New Roman"/>
              <a:ea typeface="Times New Roman"/>
              <a:cs typeface="Times New Roman"/>
              <a:sym typeface="Times New Roman"/>
            </a:endParaRPr>
          </a:p>
          <a:p>
            <a:pPr indent="0" lvl="0" marL="447675" rtl="0" algn="l">
              <a:lnSpc>
                <a:spcPct val="90000"/>
              </a:lnSpc>
              <a:spcBef>
                <a:spcPts val="1000"/>
              </a:spcBef>
              <a:spcAft>
                <a:spcPts val="0"/>
              </a:spcAft>
              <a:buClr>
                <a:srgbClr val="000000"/>
              </a:buClr>
              <a:buSzPct val="100000"/>
              <a:buNone/>
            </a:pPr>
            <a:r>
              <a:rPr lang="en-US" sz="1800">
                <a:solidFill>
                  <a:srgbClr val="000000"/>
                </a:solidFill>
                <a:latin typeface="Times New Roman"/>
                <a:ea typeface="Times New Roman"/>
                <a:cs typeface="Times New Roman"/>
                <a:sym typeface="Times New Roman"/>
              </a:rPr>
              <a:t>	‘Donatas has strongly offended Ingutė, [[by saying] that only he can win, and nobody else.]’ </a:t>
            </a:r>
            <a:endParaRPr sz="18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accent3"/>
              </a:buClr>
              <a:buSzPct val="100000"/>
              <a:buNone/>
            </a:pPr>
            <a:r>
              <a:rPr lang="en-US" sz="1800">
                <a:solidFill>
                  <a:schemeClr val="accent3"/>
                </a:solidFill>
                <a:latin typeface="Times New Roman"/>
                <a:ea typeface="Times New Roman"/>
                <a:cs typeface="Times New Roman"/>
                <a:sym typeface="Times New Roman"/>
              </a:rPr>
              <a:t>Bg.</a:t>
            </a:r>
            <a:endParaRPr sz="1800">
              <a:solidFill>
                <a:schemeClr val="accent3"/>
              </a:solidFill>
              <a:latin typeface="Times New Roman"/>
              <a:ea typeface="Times New Roman"/>
              <a:cs typeface="Times New Roman"/>
              <a:sym typeface="Times New Roman"/>
            </a:endParaRPr>
          </a:p>
          <a:p>
            <a:pPr indent="0" lvl="0" marL="0" marR="353060" rtl="0" algn="just">
              <a:lnSpc>
                <a:spcPct val="90000"/>
              </a:lnSpc>
              <a:spcBef>
                <a:spcPts val="1000"/>
              </a:spcBef>
              <a:spcAft>
                <a:spcPts val="0"/>
              </a:spcAft>
              <a:buClr>
                <a:srgbClr val="000000"/>
              </a:buClr>
              <a:buSzPct val="100000"/>
              <a:buNone/>
            </a:pPr>
            <a:r>
              <a:rPr lang="en-US" sz="1800">
                <a:solidFill>
                  <a:srgbClr val="000000"/>
                </a:solidFill>
                <a:latin typeface="Times New Roman"/>
                <a:ea typeface="Times New Roman"/>
                <a:cs typeface="Times New Roman"/>
                <a:sym typeface="Times New Roman"/>
              </a:rPr>
              <a:t>(2)	</a:t>
            </a:r>
            <a:r>
              <a:rPr b="1" i="1" lang="en-US" sz="1800">
                <a:solidFill>
                  <a:srgbClr val="000000"/>
                </a:solidFill>
                <a:latin typeface="Times"/>
                <a:ea typeface="Times"/>
                <a:cs typeface="Times"/>
                <a:sym typeface="Times"/>
              </a:rPr>
              <a:t>Набра-л		съм</a:t>
            </a:r>
            <a:r>
              <a:rPr i="1" lang="en-US" sz="1800">
                <a:solidFill>
                  <a:srgbClr val="000000"/>
                </a:solidFill>
                <a:latin typeface="Times"/>
                <a:ea typeface="Times"/>
                <a:cs typeface="Times"/>
                <a:sym typeface="Times"/>
              </a:rPr>
              <a:t>	им	 две кила		кисели	джанки </a:t>
            </a:r>
            <a:endParaRPr sz="1800">
              <a:latin typeface="Times New Roman"/>
              <a:ea typeface="Times New Roman"/>
              <a:cs typeface="Times New Roman"/>
              <a:sym typeface="Times New Roman"/>
            </a:endParaRPr>
          </a:p>
          <a:p>
            <a:pPr indent="457200" lvl="0" marL="0" marR="353060" rtl="0" algn="just">
              <a:lnSpc>
                <a:spcPct val="90000"/>
              </a:lnSpc>
              <a:spcBef>
                <a:spcPts val="1000"/>
              </a:spcBef>
              <a:spcAft>
                <a:spcPts val="0"/>
              </a:spcAft>
              <a:buClr>
                <a:srgbClr val="000000"/>
              </a:buClr>
              <a:buSzPct val="100000"/>
              <a:buNone/>
            </a:pPr>
            <a:r>
              <a:rPr b="1" i="1" lang="en-US" sz="1800">
                <a:solidFill>
                  <a:srgbClr val="000000"/>
                </a:solidFill>
                <a:latin typeface="Times"/>
                <a:ea typeface="Times"/>
                <a:cs typeface="Times"/>
                <a:sym typeface="Times"/>
              </a:rPr>
              <a:t>	Nabra-l		s</a:t>
            </a:r>
            <a:r>
              <a:rPr b="1" i="1" lang="en-US" sz="1800">
                <a:solidFill>
                  <a:srgbClr val="000000"/>
                </a:solidFill>
                <a:latin typeface="Times New Roman"/>
                <a:ea typeface="Times New Roman"/>
                <a:cs typeface="Times New Roman"/>
                <a:sym typeface="Times New Roman"/>
              </a:rPr>
              <a:t>âm</a:t>
            </a:r>
            <a:r>
              <a:rPr i="1" lang="en-US" sz="1800">
                <a:solidFill>
                  <a:srgbClr val="000000"/>
                </a:solidFill>
                <a:latin typeface="Times New Roman"/>
                <a:ea typeface="Times New Roman"/>
                <a:cs typeface="Times New Roman"/>
                <a:sym typeface="Times New Roman"/>
              </a:rPr>
              <a:t>	im	 dve kila		kiseli	džanki</a:t>
            </a:r>
            <a:endParaRPr sz="1800">
              <a:latin typeface="Times New Roman"/>
              <a:ea typeface="Times New Roman"/>
              <a:cs typeface="Times New Roman"/>
              <a:sym typeface="Times New Roman"/>
            </a:endParaRPr>
          </a:p>
          <a:p>
            <a:pPr indent="0" lvl="0" marL="0" marR="353060" rtl="0" algn="just">
              <a:lnSpc>
                <a:spcPct val="90000"/>
              </a:lnSpc>
              <a:spcBef>
                <a:spcPts val="1000"/>
              </a:spcBef>
              <a:spcAft>
                <a:spcPts val="0"/>
              </a:spcAft>
              <a:buClr>
                <a:srgbClr val="000000"/>
              </a:buClr>
              <a:buSzPct val="100000"/>
              <a:buNone/>
            </a:pPr>
            <a:r>
              <a:rPr lang="en-US" sz="1800">
                <a:solidFill>
                  <a:srgbClr val="000000"/>
                </a:solidFill>
                <a:latin typeface="Times"/>
                <a:ea typeface="Times"/>
                <a:cs typeface="Times"/>
                <a:sym typeface="Times"/>
              </a:rPr>
              <a:t>	collect-</a:t>
            </a:r>
            <a:r>
              <a:rPr lang="en-US" sz="1800" cap="small">
                <a:solidFill>
                  <a:srgbClr val="000000"/>
                </a:solidFill>
                <a:latin typeface="Times New Roman"/>
                <a:ea typeface="Times New Roman"/>
                <a:cs typeface="Times New Roman"/>
                <a:sym typeface="Times New Roman"/>
              </a:rPr>
              <a:t> ppa</a:t>
            </a:r>
            <a:r>
              <a:rPr lang="en-US" sz="1800" cap="small">
                <a:solidFill>
                  <a:srgbClr val="000000"/>
                </a:solidFill>
                <a:latin typeface="Times"/>
                <a:ea typeface="Times"/>
                <a:cs typeface="Times"/>
                <a:sym typeface="Times"/>
              </a:rPr>
              <a:t>.sg.m</a:t>
            </a:r>
            <a:r>
              <a:rPr lang="en-US" sz="1800">
                <a:solidFill>
                  <a:srgbClr val="000000"/>
                </a:solidFill>
                <a:latin typeface="Times"/>
                <a:ea typeface="Times"/>
                <a:cs typeface="Times"/>
                <a:sym typeface="Times"/>
              </a:rPr>
              <a:t>	be.</a:t>
            </a:r>
            <a:r>
              <a:rPr lang="en-US" sz="1800" cap="small">
                <a:solidFill>
                  <a:srgbClr val="000000"/>
                </a:solidFill>
                <a:latin typeface="Times"/>
                <a:ea typeface="Times"/>
                <a:cs typeface="Times"/>
                <a:sym typeface="Times"/>
              </a:rPr>
              <a:t>prs.1sg</a:t>
            </a:r>
            <a:r>
              <a:rPr lang="en-US" sz="1800">
                <a:solidFill>
                  <a:srgbClr val="000000"/>
                </a:solidFill>
                <a:latin typeface="Times"/>
                <a:ea typeface="Times"/>
                <a:cs typeface="Times"/>
                <a:sym typeface="Times"/>
              </a:rPr>
              <a:t>	</a:t>
            </a:r>
            <a:r>
              <a:rPr lang="en-US" sz="1800" cap="small">
                <a:solidFill>
                  <a:srgbClr val="000000"/>
                </a:solidFill>
                <a:latin typeface="Times"/>
                <a:ea typeface="Times"/>
                <a:cs typeface="Times"/>
                <a:sym typeface="Times"/>
              </a:rPr>
              <a:t>3pl.dat</a:t>
            </a:r>
            <a:r>
              <a:rPr lang="en-US" sz="1800">
                <a:solidFill>
                  <a:srgbClr val="000000"/>
                </a:solidFill>
                <a:latin typeface="Times"/>
                <a:ea typeface="Times"/>
                <a:cs typeface="Times"/>
                <a:sym typeface="Times"/>
              </a:rPr>
              <a:t> 	two kilograms	sour.</a:t>
            </a:r>
            <a:r>
              <a:rPr lang="en-US" sz="1800" cap="small">
                <a:solidFill>
                  <a:srgbClr val="000000"/>
                </a:solidFill>
                <a:latin typeface="Times"/>
                <a:ea typeface="Times"/>
                <a:cs typeface="Times"/>
                <a:sym typeface="Times"/>
              </a:rPr>
              <a:t>pl	</a:t>
            </a:r>
            <a:r>
              <a:rPr lang="en-US" sz="1800">
                <a:solidFill>
                  <a:srgbClr val="000000"/>
                </a:solidFill>
                <a:latin typeface="Times"/>
                <a:ea typeface="Times"/>
                <a:cs typeface="Times"/>
                <a:sym typeface="Times"/>
              </a:rPr>
              <a:t>plum.</a:t>
            </a:r>
            <a:r>
              <a:rPr lang="en-US" sz="1800" cap="small">
                <a:solidFill>
                  <a:srgbClr val="000000"/>
                </a:solidFill>
                <a:latin typeface="Times"/>
                <a:ea typeface="Times"/>
                <a:cs typeface="Times"/>
                <a:sym typeface="Times"/>
              </a:rPr>
              <a:t>pl</a:t>
            </a:r>
            <a:endParaRPr sz="1800">
              <a:latin typeface="Times New Roman"/>
              <a:ea typeface="Times New Roman"/>
              <a:cs typeface="Times New Roman"/>
              <a:sym typeface="Times New Roman"/>
            </a:endParaRPr>
          </a:p>
          <a:p>
            <a:pPr indent="457200" lvl="0" marL="0" marR="353060" rtl="0" algn="just">
              <a:lnSpc>
                <a:spcPct val="90000"/>
              </a:lnSpc>
              <a:spcBef>
                <a:spcPts val="1000"/>
              </a:spcBef>
              <a:spcAft>
                <a:spcPts val="0"/>
              </a:spcAft>
              <a:buClr>
                <a:srgbClr val="000000"/>
              </a:buClr>
              <a:buSzPct val="100000"/>
              <a:buNone/>
            </a:pPr>
            <a:r>
              <a:rPr i="1" lang="en-US" sz="1800">
                <a:solidFill>
                  <a:srgbClr val="000000"/>
                </a:solidFill>
                <a:latin typeface="Times"/>
                <a:ea typeface="Times"/>
                <a:cs typeface="Times"/>
                <a:sym typeface="Times"/>
              </a:rPr>
              <a:t>	[да кажат къде да ги отнеса]</a:t>
            </a:r>
            <a:endParaRPr sz="1800">
              <a:latin typeface="Times New Roman"/>
              <a:ea typeface="Times New Roman"/>
              <a:cs typeface="Times New Roman"/>
              <a:sym typeface="Times New Roman"/>
            </a:endParaRPr>
          </a:p>
          <a:p>
            <a:pPr indent="457200" lvl="0" marL="0" marR="353060" rtl="0" algn="just">
              <a:lnSpc>
                <a:spcPct val="90000"/>
              </a:lnSpc>
              <a:spcBef>
                <a:spcPts val="1000"/>
              </a:spcBef>
              <a:spcAft>
                <a:spcPts val="0"/>
              </a:spcAft>
              <a:buClr>
                <a:srgbClr val="000000"/>
              </a:buClr>
              <a:buSzPct val="100000"/>
              <a:buNone/>
            </a:pPr>
            <a:r>
              <a:rPr i="1" lang="en-US" sz="1800">
                <a:solidFill>
                  <a:srgbClr val="000000"/>
                </a:solidFill>
                <a:latin typeface="Times New Roman"/>
                <a:ea typeface="Times New Roman"/>
                <a:cs typeface="Times New Roman"/>
                <a:sym typeface="Times New Roman"/>
              </a:rPr>
              <a:t>	[da kažat kâde da gi otnesa]</a:t>
            </a:r>
            <a:endParaRPr sz="1800">
              <a:latin typeface="Times New Roman"/>
              <a:ea typeface="Times New Roman"/>
              <a:cs typeface="Times New Roman"/>
              <a:sym typeface="Times New Roman"/>
            </a:endParaRPr>
          </a:p>
          <a:p>
            <a:pPr indent="0" lvl="0" marL="457200" marR="353060" rtl="0" algn="just">
              <a:lnSpc>
                <a:spcPct val="90000"/>
              </a:lnSpc>
              <a:spcBef>
                <a:spcPts val="1000"/>
              </a:spcBef>
              <a:spcAft>
                <a:spcPts val="0"/>
              </a:spcAft>
              <a:buClr>
                <a:srgbClr val="000000"/>
              </a:buClr>
              <a:buSzPct val="100000"/>
              <a:buNone/>
            </a:pPr>
            <a:r>
              <a:rPr lang="en-US" sz="1800">
                <a:solidFill>
                  <a:srgbClr val="000000"/>
                </a:solidFill>
                <a:latin typeface="Times New Roman"/>
                <a:ea typeface="Times New Roman"/>
                <a:cs typeface="Times New Roman"/>
                <a:sym typeface="Times New Roman"/>
              </a:rPr>
              <a:t>	‘I have collected two kilograms of sour plums for them, [let them tell me where to take them]’</a:t>
            </a:r>
            <a:endParaRPr sz="180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7"/>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BG and LT perfects</a:t>
            </a:r>
            <a:endParaRPr/>
          </a:p>
        </p:txBody>
      </p:sp>
      <p:sp>
        <p:nvSpPr>
          <p:cNvPr id="260" name="Google Shape;260;p7"/>
          <p:cNvSpPr txBox="1"/>
          <p:nvPr>
            <p:ph idx="1" type="body"/>
          </p:nvPr>
        </p:nvSpPr>
        <p:spPr>
          <a:xfrm>
            <a:off x="838200" y="2512405"/>
            <a:ext cx="9053945" cy="359745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rgbClr val="7F7F7F"/>
              </a:buClr>
              <a:buSzPct val="100000"/>
              <a:buNone/>
            </a:pPr>
            <a:r>
              <a:rPr lang="en-US"/>
              <a:t>Why these? </a:t>
            </a:r>
            <a:endParaRPr/>
          </a:p>
          <a:p>
            <a:pPr indent="0" lvl="0" marL="0" rtl="0" algn="l">
              <a:lnSpc>
                <a:spcPct val="90000"/>
              </a:lnSpc>
              <a:spcBef>
                <a:spcPts val="1000"/>
              </a:spcBef>
              <a:spcAft>
                <a:spcPts val="0"/>
              </a:spcAft>
              <a:buClr>
                <a:srgbClr val="7F7F7F"/>
              </a:buClr>
              <a:buSzPct val="100000"/>
              <a:buNone/>
            </a:pPr>
            <a:r>
              <a:rPr lang="en-US" sz="1800">
                <a:latin typeface="Times"/>
                <a:ea typeface="Times"/>
                <a:cs typeface="Times"/>
                <a:sym typeface="Times"/>
              </a:rPr>
              <a:t>1. Two different stages of perfect grammaticalization: </a:t>
            </a:r>
            <a:endParaRPr/>
          </a:p>
          <a:p>
            <a:pPr indent="-342900" lvl="0" marL="342900" rtl="0" algn="l">
              <a:lnSpc>
                <a:spcPct val="90000"/>
              </a:lnSpc>
              <a:spcBef>
                <a:spcPts val="1000"/>
              </a:spcBef>
              <a:spcAft>
                <a:spcPts val="0"/>
              </a:spcAft>
              <a:buClr>
                <a:srgbClr val="7F7F7F"/>
              </a:buClr>
              <a:buSzPct val="100000"/>
              <a:buFont typeface="Arial"/>
              <a:buChar char="•"/>
            </a:pPr>
            <a:r>
              <a:rPr lang="en-US" sz="1800">
                <a:latin typeface="Times"/>
                <a:ea typeface="Times"/>
                <a:cs typeface="Times"/>
                <a:sym typeface="Times"/>
              </a:rPr>
              <a:t>LT: closer to a resultative construction with perfective lexical input, and specializing as an experiential with imperfective atelic verbs (Sližienė 1964, Servaitė 1985, 1988, Geniušienė &amp; Nedjalkov 1988, Wiemer &amp; Giger 2005, Arkadiev &amp; Daugavet 2016, 2021, Arkadiev &amp; Wiemer 2020, Kapkan 2021)</a:t>
            </a:r>
            <a:endParaRPr/>
          </a:p>
          <a:p>
            <a:pPr indent="-342900" lvl="0" marL="342900" rtl="0" algn="l">
              <a:lnSpc>
                <a:spcPct val="90000"/>
              </a:lnSpc>
              <a:spcBef>
                <a:spcPts val="1000"/>
              </a:spcBef>
              <a:spcAft>
                <a:spcPts val="0"/>
              </a:spcAft>
              <a:buClr>
                <a:srgbClr val="7F7F7F"/>
              </a:buClr>
              <a:buSzPct val="100000"/>
              <a:buFont typeface="Arial"/>
              <a:buChar char="•"/>
            </a:pPr>
            <a:r>
              <a:rPr lang="en-US" sz="1800">
                <a:latin typeface="Times"/>
                <a:ea typeface="Times"/>
                <a:cs typeface="Times"/>
                <a:sym typeface="Times"/>
              </a:rPr>
              <a:t>BG: a wider range of perfect-like values, including CR perfects and perfects of persistent situation, and expansion into evidentials (Маслов 1981, Friedman 1978, 1982, 1986, 1994, 2002, Lindstedt 1985, 1994, 2000, Ницолова 2013, Nicolova 2017, Fielder 1995, 2002, Hristov 2020, Aikhenvald 2006)</a:t>
            </a:r>
            <a:endParaRPr/>
          </a:p>
          <a:p>
            <a:pPr indent="0" lvl="0" marL="0" rtl="0" algn="l">
              <a:lnSpc>
                <a:spcPct val="90000"/>
              </a:lnSpc>
              <a:spcBef>
                <a:spcPts val="1000"/>
              </a:spcBef>
              <a:spcAft>
                <a:spcPts val="0"/>
              </a:spcAft>
              <a:buClr>
                <a:srgbClr val="7F7F7F"/>
              </a:buClr>
              <a:buSzPct val="100000"/>
              <a:buNone/>
            </a:pPr>
            <a:r>
              <a:rPr lang="en-US" sz="1800">
                <a:latin typeface="Times"/>
                <a:ea typeface="Times"/>
                <a:cs typeface="Times"/>
                <a:sym typeface="Times"/>
              </a:rPr>
              <a:t>2. Comparable:</a:t>
            </a:r>
            <a:endParaRPr/>
          </a:p>
          <a:p>
            <a:pPr indent="-285750" lvl="0" marL="285750" rtl="0" algn="l">
              <a:lnSpc>
                <a:spcPct val="90000"/>
              </a:lnSpc>
              <a:spcBef>
                <a:spcPts val="1000"/>
              </a:spcBef>
              <a:spcAft>
                <a:spcPts val="0"/>
              </a:spcAft>
              <a:buClr>
                <a:srgbClr val="7F7F7F"/>
              </a:buClr>
              <a:buSzPct val="100000"/>
              <a:buFont typeface="Arial"/>
              <a:buChar char="•"/>
            </a:pPr>
            <a:r>
              <a:rPr lang="en-US" sz="1800">
                <a:latin typeface="Times"/>
                <a:ea typeface="Times"/>
                <a:cs typeface="Times"/>
                <a:sym typeface="Times"/>
              </a:rPr>
              <a:t>similar range of participles (active vs. passive)</a:t>
            </a:r>
            <a:endParaRPr/>
          </a:p>
          <a:p>
            <a:pPr indent="-285750" lvl="0" marL="285750" rtl="0" algn="l">
              <a:lnSpc>
                <a:spcPct val="90000"/>
              </a:lnSpc>
              <a:spcBef>
                <a:spcPts val="1000"/>
              </a:spcBef>
              <a:spcAft>
                <a:spcPts val="0"/>
              </a:spcAft>
              <a:buClr>
                <a:srgbClr val="7F7F7F"/>
              </a:buClr>
              <a:buSzPct val="100000"/>
              <a:buFont typeface="Arial"/>
              <a:buChar char="•"/>
            </a:pPr>
            <a:r>
              <a:rPr lang="en-US" sz="1800">
                <a:latin typeface="Times"/>
                <a:ea typeface="Times"/>
                <a:cs typeface="Times"/>
                <a:sym typeface="Times"/>
              </a:rPr>
              <a:t>formal perfect vs evidential distinction: +AUX in perfect, -AUX in evidentials? (Wiemer 2011)</a:t>
            </a:r>
            <a:endParaRPr sz="180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8"/>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Data</a:t>
            </a:r>
            <a:endParaRPr/>
          </a:p>
        </p:txBody>
      </p:sp>
      <p:sp>
        <p:nvSpPr>
          <p:cNvPr id="266" name="Google Shape;266;p8"/>
          <p:cNvSpPr txBox="1"/>
          <p:nvPr>
            <p:ph idx="1" type="body"/>
          </p:nvPr>
        </p:nvSpPr>
        <p:spPr>
          <a:xfrm>
            <a:off x="838200" y="2512405"/>
            <a:ext cx="9053945" cy="359745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rgbClr val="7F7F7F"/>
              </a:buClr>
              <a:buSzPts val="2000"/>
              <a:buFont typeface="Arial"/>
              <a:buChar char="•"/>
            </a:pPr>
            <a:r>
              <a:rPr lang="en-US"/>
              <a:t>Facebook comments from main media outlet pages in Bulgaria and Lithuania (data described in Kapkan (2021))</a:t>
            </a:r>
            <a:endParaRPr/>
          </a:p>
          <a:p>
            <a:pPr indent="-342900" lvl="0" marL="342900" rtl="0" algn="l">
              <a:lnSpc>
                <a:spcPct val="90000"/>
              </a:lnSpc>
              <a:spcBef>
                <a:spcPts val="1000"/>
              </a:spcBef>
              <a:spcAft>
                <a:spcPts val="0"/>
              </a:spcAft>
              <a:buClr>
                <a:srgbClr val="7F7F7F"/>
              </a:buClr>
              <a:buSzPts val="2000"/>
              <a:buFont typeface="Arial"/>
              <a:buChar char="•"/>
            </a:pPr>
            <a:r>
              <a:rPr lang="en-US"/>
              <a:t>Facepager </a:t>
            </a:r>
            <a:r>
              <a:rPr lang="en-US">
                <a:latin typeface="Times New Roman"/>
                <a:ea typeface="Times New Roman"/>
                <a:cs typeface="Times New Roman"/>
                <a:sym typeface="Times New Roman"/>
              </a:rPr>
              <a:t>(Jünger &amp; Keyling 2019)</a:t>
            </a:r>
            <a:r>
              <a:rPr lang="en-US"/>
              <a:t> </a:t>
            </a:r>
            <a:endParaRPr/>
          </a:p>
          <a:p>
            <a:pPr indent="-342900" lvl="0" marL="342900" rtl="0" algn="l">
              <a:lnSpc>
                <a:spcPct val="90000"/>
              </a:lnSpc>
              <a:spcBef>
                <a:spcPts val="1000"/>
              </a:spcBef>
              <a:spcAft>
                <a:spcPts val="0"/>
              </a:spcAft>
              <a:buClr>
                <a:srgbClr val="7F7F7F"/>
              </a:buClr>
              <a:buSzPts val="2000"/>
              <a:buFont typeface="Arial"/>
              <a:buChar char="•"/>
            </a:pPr>
            <a:r>
              <a:rPr lang="en-US"/>
              <a:t>LT – 2mln words (2017-2020), BG – 200k words (2021-2022) [not annotated]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9"/>
          <p:cNvSpPr txBox="1"/>
          <p:nvPr>
            <p:ph type="title"/>
          </p:nvPr>
        </p:nvSpPr>
        <p:spPr>
          <a:xfrm>
            <a:off x="838200" y="1186842"/>
            <a:ext cx="9053945" cy="112686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Data</a:t>
            </a:r>
            <a:endParaRPr/>
          </a:p>
        </p:txBody>
      </p:sp>
      <p:graphicFrame>
        <p:nvGraphicFramePr>
          <p:cNvPr id="272" name="Google Shape;272;p9"/>
          <p:cNvGraphicFramePr/>
          <p:nvPr/>
        </p:nvGraphicFramePr>
        <p:xfrm>
          <a:off x="1106176" y="2380615"/>
          <a:ext cx="3000000" cy="3000000"/>
        </p:xfrm>
        <a:graphic>
          <a:graphicData uri="http://schemas.openxmlformats.org/drawingml/2006/table">
            <a:tbl>
              <a:tblPr bandRow="1" firstCol="1" firstRow="1">
                <a:noFill/>
                <a:tableStyleId>{6AB0CA93-79FC-4164-80B6-C510EF78FC78}</a:tableStyleId>
              </a:tblPr>
              <a:tblGrid>
                <a:gridCol w="1200775"/>
                <a:gridCol w="1046475"/>
                <a:gridCol w="972825"/>
                <a:gridCol w="1046475"/>
                <a:gridCol w="1026150"/>
              </a:tblGrid>
              <a:tr h="190500">
                <a:tc>
                  <a:txBody>
                    <a:bodyPr/>
                    <a:lstStyle/>
                    <a:p>
                      <a:pPr indent="0" lvl="0" marL="0" marR="0" rtl="0" algn="l">
                        <a:spcBef>
                          <a:spcPts val="0"/>
                        </a:spcBef>
                        <a:spcAft>
                          <a:spcPts val="0"/>
                        </a:spcAft>
                        <a:buNone/>
                      </a:pPr>
                      <a:r>
                        <a:t/>
                      </a:r>
                      <a:endParaRPr sz="1400">
                        <a:latin typeface="Calibri"/>
                        <a:ea typeface="Calibri"/>
                        <a:cs typeface="Calibri"/>
                        <a:sym typeface="Calibri"/>
                      </a:endParaRPr>
                    </a:p>
                  </a:txBody>
                  <a:tcPr marT="0" marB="0" marR="0" marL="0" anchor="ctr"/>
                </a:tc>
                <a:tc>
                  <a:txBody>
                    <a:bodyPr/>
                    <a:lstStyle/>
                    <a:p>
                      <a:pPr indent="0" lvl="0" marL="0" marR="0" rtl="0" algn="ctr">
                        <a:spcBef>
                          <a:spcPts val="0"/>
                        </a:spcBef>
                        <a:spcAft>
                          <a:spcPts val="0"/>
                        </a:spcAft>
                        <a:buNone/>
                      </a:pPr>
                      <a:r>
                        <a:rPr lang="en-US" sz="1400"/>
                        <a:t>sg. m.</a:t>
                      </a:r>
                      <a:endParaRPr sz="1400">
                        <a:latin typeface="Times New Roman"/>
                        <a:ea typeface="Times New Roman"/>
                        <a:cs typeface="Times New Roman"/>
                        <a:sym typeface="Times New Roman"/>
                      </a:endParaRPr>
                    </a:p>
                  </a:txBody>
                  <a:tcPr marT="0" marB="0" marR="0" marL="0" anchor="ctr"/>
                </a:tc>
                <a:tc>
                  <a:txBody>
                    <a:bodyPr/>
                    <a:lstStyle/>
                    <a:p>
                      <a:pPr indent="0" lvl="0" marL="0" marR="0" rtl="0" algn="ctr">
                        <a:spcBef>
                          <a:spcPts val="0"/>
                        </a:spcBef>
                        <a:spcAft>
                          <a:spcPts val="0"/>
                        </a:spcAft>
                        <a:buNone/>
                      </a:pPr>
                      <a:r>
                        <a:rPr lang="en-US" sz="1400"/>
                        <a:t>sg. f.</a:t>
                      </a:r>
                      <a:endParaRPr sz="1400">
                        <a:latin typeface="Times New Roman"/>
                        <a:ea typeface="Times New Roman"/>
                        <a:cs typeface="Times New Roman"/>
                        <a:sym typeface="Times New Roman"/>
                      </a:endParaRPr>
                    </a:p>
                  </a:txBody>
                  <a:tcPr marT="0" marB="0" marR="0" marL="0" anchor="ctr"/>
                </a:tc>
                <a:tc>
                  <a:txBody>
                    <a:bodyPr/>
                    <a:lstStyle/>
                    <a:p>
                      <a:pPr indent="0" lvl="0" marL="0" marR="0" rtl="0" algn="ctr">
                        <a:spcBef>
                          <a:spcPts val="0"/>
                        </a:spcBef>
                        <a:spcAft>
                          <a:spcPts val="0"/>
                        </a:spcAft>
                        <a:buNone/>
                      </a:pPr>
                      <a:r>
                        <a:rPr lang="en-US" sz="1400"/>
                        <a:t>pl.m/f/n, sg.n.</a:t>
                      </a:r>
                      <a:endParaRPr sz="1400">
                        <a:latin typeface="Times New Roman"/>
                        <a:ea typeface="Times New Roman"/>
                        <a:cs typeface="Times New Roman"/>
                        <a:sym typeface="Times New Roman"/>
                      </a:endParaRPr>
                    </a:p>
                  </a:txBody>
                  <a:tcPr marT="0" marB="0" marR="0" marL="0" anchor="ctr"/>
                </a:tc>
                <a:tc>
                  <a:txBody>
                    <a:bodyPr/>
                    <a:lstStyle/>
                    <a:p>
                      <a:pPr indent="0" lvl="0" marL="0" marR="0" rtl="0" algn="ctr">
                        <a:spcBef>
                          <a:spcPts val="0"/>
                        </a:spcBef>
                        <a:spcAft>
                          <a:spcPts val="0"/>
                        </a:spcAft>
                        <a:buNone/>
                      </a:pPr>
                      <a:r>
                        <a:rPr lang="en-US" sz="1400"/>
                        <a:t>pl.f.</a:t>
                      </a:r>
                      <a:endParaRPr sz="1400">
                        <a:latin typeface="Times New Roman"/>
                        <a:ea typeface="Times New Roman"/>
                        <a:cs typeface="Times New Roman"/>
                        <a:sym typeface="Times New Roman"/>
                      </a:endParaRPr>
                    </a:p>
                  </a:txBody>
                  <a:tcPr marT="0" marB="0" marR="0" marL="0" anchor="ctr"/>
                </a:tc>
              </a:tr>
              <a:tr h="190500">
                <a:tc>
                  <a:txBody>
                    <a:bodyPr/>
                    <a:lstStyle/>
                    <a:p>
                      <a:pPr indent="0" lvl="0" marL="0" marR="0" rtl="0" algn="ctr">
                        <a:spcBef>
                          <a:spcPts val="0"/>
                        </a:spcBef>
                        <a:spcAft>
                          <a:spcPts val="0"/>
                        </a:spcAft>
                        <a:buNone/>
                      </a:pPr>
                      <a:r>
                        <a:rPr lang="en-US" sz="1400"/>
                        <a:t>standard</a:t>
                      </a:r>
                      <a:endParaRPr sz="1400">
                        <a:latin typeface="Times New Roman"/>
                        <a:ea typeface="Times New Roman"/>
                        <a:cs typeface="Times New Roman"/>
                        <a:sym typeface="Times New Roman"/>
                      </a:endParaRPr>
                    </a:p>
                  </a:txBody>
                  <a:tcPr marT="0" marB="0" marR="0" marL="0" anchor="ctr"/>
                </a:tc>
                <a:tc>
                  <a:txBody>
                    <a:bodyPr/>
                    <a:lstStyle/>
                    <a:p>
                      <a:pPr indent="0" lvl="0" marL="0" marR="0" rtl="0" algn="ctr">
                        <a:spcBef>
                          <a:spcPts val="0"/>
                        </a:spcBef>
                        <a:spcAft>
                          <a:spcPts val="0"/>
                        </a:spcAft>
                        <a:buNone/>
                      </a:pPr>
                      <a:r>
                        <a:rPr lang="en-US" sz="1400"/>
                        <a:t>-ęs</a:t>
                      </a:r>
                      <a:endParaRPr sz="1400"/>
                    </a:p>
                    <a:p>
                      <a:pPr indent="0" lvl="0" marL="0" marR="0" rtl="0" algn="ctr">
                        <a:spcBef>
                          <a:spcPts val="0"/>
                        </a:spcBef>
                        <a:spcAft>
                          <a:spcPts val="0"/>
                        </a:spcAft>
                        <a:buNone/>
                      </a:pPr>
                      <a:r>
                        <a:rPr lang="en-US" sz="1400"/>
                        <a:t>sakęs</a:t>
                      </a:r>
                      <a:endParaRPr sz="1400">
                        <a:latin typeface="Times New Roman"/>
                        <a:ea typeface="Times New Roman"/>
                        <a:cs typeface="Times New Roman"/>
                        <a:sym typeface="Times New Roman"/>
                      </a:endParaRPr>
                    </a:p>
                  </a:txBody>
                  <a:tcPr marT="0" marB="0" marR="0" marL="0" anchor="ctr"/>
                </a:tc>
                <a:tc>
                  <a:txBody>
                    <a:bodyPr/>
                    <a:lstStyle/>
                    <a:p>
                      <a:pPr indent="0" lvl="0" marL="0" marR="0" rtl="0" algn="ctr">
                        <a:spcBef>
                          <a:spcPts val="0"/>
                        </a:spcBef>
                        <a:spcAft>
                          <a:spcPts val="0"/>
                        </a:spcAft>
                        <a:buNone/>
                      </a:pPr>
                      <a:r>
                        <a:rPr lang="en-US" sz="1400"/>
                        <a:t>-usi (-us)</a:t>
                      </a:r>
                      <a:endParaRPr sz="1400"/>
                    </a:p>
                    <a:p>
                      <a:pPr indent="0" lvl="0" marL="0" marR="0" rtl="0" algn="ctr">
                        <a:spcBef>
                          <a:spcPts val="0"/>
                        </a:spcBef>
                        <a:spcAft>
                          <a:spcPts val="0"/>
                        </a:spcAft>
                        <a:buNone/>
                      </a:pPr>
                      <a:r>
                        <a:rPr lang="en-US" sz="1400"/>
                        <a:t>sakiusi (sakius)</a:t>
                      </a:r>
                      <a:endParaRPr sz="1400">
                        <a:latin typeface="Times New Roman"/>
                        <a:ea typeface="Times New Roman"/>
                        <a:cs typeface="Times New Roman"/>
                        <a:sym typeface="Times New Roman"/>
                      </a:endParaRPr>
                    </a:p>
                  </a:txBody>
                  <a:tcPr marT="0" marB="0" marR="0" marL="0" anchor="ctr"/>
                </a:tc>
                <a:tc>
                  <a:txBody>
                    <a:bodyPr/>
                    <a:lstStyle/>
                    <a:p>
                      <a:pPr indent="0" lvl="0" marL="0" marR="0" rtl="0" algn="ctr">
                        <a:spcBef>
                          <a:spcPts val="0"/>
                        </a:spcBef>
                        <a:spcAft>
                          <a:spcPts val="0"/>
                        </a:spcAft>
                        <a:buNone/>
                      </a:pPr>
                      <a:r>
                        <a:rPr lang="en-US" sz="1400"/>
                        <a:t>-ę</a:t>
                      </a:r>
                      <a:endParaRPr sz="1400"/>
                    </a:p>
                    <a:p>
                      <a:pPr indent="0" lvl="0" marL="0" marR="0" rtl="0" algn="ctr">
                        <a:spcBef>
                          <a:spcPts val="0"/>
                        </a:spcBef>
                        <a:spcAft>
                          <a:spcPts val="0"/>
                        </a:spcAft>
                        <a:buNone/>
                      </a:pPr>
                      <a:r>
                        <a:rPr lang="en-US" sz="1400"/>
                        <a:t>sakę</a:t>
                      </a:r>
                      <a:endParaRPr sz="1400">
                        <a:latin typeface="Times New Roman"/>
                        <a:ea typeface="Times New Roman"/>
                        <a:cs typeface="Times New Roman"/>
                        <a:sym typeface="Times New Roman"/>
                      </a:endParaRPr>
                    </a:p>
                  </a:txBody>
                  <a:tcPr marT="0" marB="0" marR="0" marL="0" anchor="ctr"/>
                </a:tc>
                <a:tc>
                  <a:txBody>
                    <a:bodyPr/>
                    <a:lstStyle/>
                    <a:p>
                      <a:pPr indent="0" lvl="0" marL="0" marR="0" rtl="0" algn="ctr">
                        <a:spcBef>
                          <a:spcPts val="0"/>
                        </a:spcBef>
                        <a:spcAft>
                          <a:spcPts val="0"/>
                        </a:spcAft>
                        <a:buNone/>
                      </a:pPr>
                      <a:r>
                        <a:rPr lang="en-US" sz="1400"/>
                        <a:t>-usios</a:t>
                      </a:r>
                      <a:endParaRPr sz="1400"/>
                    </a:p>
                    <a:p>
                      <a:pPr indent="0" lvl="0" marL="0" marR="0" rtl="0" algn="ctr">
                        <a:spcBef>
                          <a:spcPts val="0"/>
                        </a:spcBef>
                        <a:spcAft>
                          <a:spcPts val="0"/>
                        </a:spcAft>
                        <a:buNone/>
                      </a:pPr>
                      <a:r>
                        <a:rPr lang="en-US" sz="1400"/>
                        <a:t>sakiusios</a:t>
                      </a:r>
                      <a:endParaRPr sz="1400">
                        <a:latin typeface="Times New Roman"/>
                        <a:ea typeface="Times New Roman"/>
                        <a:cs typeface="Times New Roman"/>
                        <a:sym typeface="Times New Roman"/>
                      </a:endParaRPr>
                    </a:p>
                  </a:txBody>
                  <a:tcPr marT="0" marB="0" marR="0" marL="0" anchor="ctr"/>
                </a:tc>
              </a:tr>
              <a:tr h="190500">
                <a:tc>
                  <a:txBody>
                    <a:bodyPr/>
                    <a:lstStyle/>
                    <a:p>
                      <a:pPr indent="0" lvl="0" marL="0" marR="0" rtl="0" algn="ctr">
                        <a:spcBef>
                          <a:spcPts val="0"/>
                        </a:spcBef>
                        <a:spcAft>
                          <a:spcPts val="0"/>
                        </a:spcAft>
                        <a:buNone/>
                      </a:pPr>
                      <a:r>
                        <a:rPr lang="en-US" sz="1400"/>
                        <a:t>internet</a:t>
                      </a:r>
                      <a:endParaRPr sz="1400">
                        <a:latin typeface="Times New Roman"/>
                        <a:ea typeface="Times New Roman"/>
                        <a:cs typeface="Times New Roman"/>
                        <a:sym typeface="Times New Roman"/>
                      </a:endParaRPr>
                    </a:p>
                  </a:txBody>
                  <a:tcPr marT="0" marB="0" marR="0" marL="0" anchor="ctr"/>
                </a:tc>
                <a:tc>
                  <a:txBody>
                    <a:bodyPr/>
                    <a:lstStyle/>
                    <a:p>
                      <a:pPr indent="0" lvl="0" marL="0" marR="0" rtl="0" algn="ctr">
                        <a:spcBef>
                          <a:spcPts val="0"/>
                        </a:spcBef>
                        <a:spcAft>
                          <a:spcPts val="0"/>
                        </a:spcAft>
                        <a:buNone/>
                      </a:pPr>
                      <a:r>
                        <a:rPr lang="en-US" sz="1400"/>
                        <a:t>-es</a:t>
                      </a:r>
                      <a:endParaRPr sz="1400"/>
                    </a:p>
                    <a:p>
                      <a:pPr indent="0" lvl="0" marL="0" marR="0" rtl="0" algn="ctr">
                        <a:spcBef>
                          <a:spcPts val="0"/>
                        </a:spcBef>
                        <a:spcAft>
                          <a:spcPts val="0"/>
                        </a:spcAft>
                        <a:buNone/>
                      </a:pPr>
                      <a:r>
                        <a:rPr lang="en-US" sz="1400"/>
                        <a:t>sakes</a:t>
                      </a:r>
                      <a:endParaRPr sz="1400">
                        <a:latin typeface="Times New Roman"/>
                        <a:ea typeface="Times New Roman"/>
                        <a:cs typeface="Times New Roman"/>
                        <a:sym typeface="Times New Roman"/>
                      </a:endParaRPr>
                    </a:p>
                  </a:txBody>
                  <a:tcPr marT="0" marB="0" marR="0" marL="0" anchor="ctr"/>
                </a:tc>
                <a:tc>
                  <a:txBody>
                    <a:bodyPr/>
                    <a:lstStyle/>
                    <a:p>
                      <a:pPr indent="0" lvl="0" marL="0" marR="0" rtl="0" algn="l">
                        <a:spcBef>
                          <a:spcPts val="0"/>
                        </a:spcBef>
                        <a:spcAft>
                          <a:spcPts val="0"/>
                        </a:spcAft>
                        <a:buNone/>
                      </a:pPr>
                      <a:r>
                        <a:t/>
                      </a:r>
                      <a:endParaRPr sz="1400">
                        <a:latin typeface="Calibri"/>
                        <a:ea typeface="Calibri"/>
                        <a:cs typeface="Calibri"/>
                        <a:sym typeface="Calibri"/>
                      </a:endParaRPr>
                    </a:p>
                  </a:txBody>
                  <a:tcPr marT="0" marB="0" marR="0" marL="0" anchor="ctr"/>
                </a:tc>
                <a:tc>
                  <a:txBody>
                    <a:bodyPr/>
                    <a:lstStyle/>
                    <a:p>
                      <a:pPr indent="0" lvl="0" marL="0" marR="0" rtl="0" algn="ctr">
                        <a:spcBef>
                          <a:spcPts val="0"/>
                        </a:spcBef>
                        <a:spcAft>
                          <a:spcPts val="0"/>
                        </a:spcAft>
                        <a:buNone/>
                      </a:pPr>
                      <a:r>
                        <a:rPr lang="en-US" sz="1400"/>
                        <a:t>-e</a:t>
                      </a:r>
                      <a:endParaRPr sz="1400"/>
                    </a:p>
                    <a:p>
                      <a:pPr indent="0" lvl="0" marL="0" marR="0" rtl="0" algn="ctr">
                        <a:spcBef>
                          <a:spcPts val="0"/>
                        </a:spcBef>
                        <a:spcAft>
                          <a:spcPts val="0"/>
                        </a:spcAft>
                        <a:buNone/>
                      </a:pPr>
                      <a:r>
                        <a:rPr lang="en-US" sz="1400"/>
                        <a:t>sake</a:t>
                      </a:r>
                      <a:endParaRPr sz="1400">
                        <a:latin typeface="Times New Roman"/>
                        <a:ea typeface="Times New Roman"/>
                        <a:cs typeface="Times New Roman"/>
                        <a:sym typeface="Times New Roman"/>
                      </a:endParaRPr>
                    </a:p>
                  </a:txBody>
                  <a:tcPr marT="0" marB="0" marR="0" marL="0" anchor="ctr"/>
                </a:tc>
                <a:tc>
                  <a:txBody>
                    <a:bodyPr/>
                    <a:lstStyle/>
                    <a:p>
                      <a:pPr indent="0" lvl="0" marL="0" marR="0" rtl="0" algn="l">
                        <a:spcBef>
                          <a:spcPts val="0"/>
                        </a:spcBef>
                        <a:spcAft>
                          <a:spcPts val="0"/>
                        </a:spcAft>
                        <a:buNone/>
                      </a:pPr>
                      <a:r>
                        <a:t/>
                      </a:r>
                      <a:endParaRPr sz="1400">
                        <a:latin typeface="Calibri"/>
                        <a:ea typeface="Calibri"/>
                        <a:cs typeface="Calibri"/>
                        <a:sym typeface="Calibri"/>
                      </a:endParaRPr>
                    </a:p>
                  </a:txBody>
                  <a:tcPr marT="0" marB="0" marR="0" marL="0" anchor="ctr"/>
                </a:tc>
              </a:tr>
              <a:tr h="190500">
                <a:tc>
                  <a:txBody>
                    <a:bodyPr/>
                    <a:lstStyle/>
                    <a:p>
                      <a:pPr indent="0" lvl="0" marL="0" marR="0" rtl="0" algn="ctr">
                        <a:spcBef>
                          <a:spcPts val="0"/>
                        </a:spcBef>
                        <a:spcAft>
                          <a:spcPts val="0"/>
                        </a:spcAft>
                        <a:buNone/>
                      </a:pPr>
                      <a:r>
                        <a:rPr lang="en-US" sz="1400"/>
                        <a:t>orthographic ‘mistakes’</a:t>
                      </a:r>
                      <a:endParaRPr sz="1400">
                        <a:latin typeface="Times New Roman"/>
                        <a:ea typeface="Times New Roman"/>
                        <a:cs typeface="Times New Roman"/>
                        <a:sym typeface="Times New Roman"/>
                      </a:endParaRPr>
                    </a:p>
                  </a:txBody>
                  <a:tcPr marT="0" marB="0" marR="0" marL="0" anchor="ctr"/>
                </a:tc>
                <a:tc>
                  <a:txBody>
                    <a:bodyPr/>
                    <a:lstStyle/>
                    <a:p>
                      <a:pPr indent="0" lvl="0" marL="0" marR="0" rtl="0" algn="ctr">
                        <a:spcBef>
                          <a:spcPts val="0"/>
                        </a:spcBef>
                        <a:spcAft>
                          <a:spcPts val="0"/>
                        </a:spcAft>
                        <a:buNone/>
                      </a:pPr>
                      <a:r>
                        <a:rPr lang="en-US" sz="1400"/>
                        <a:t>-ias</a:t>
                      </a:r>
                      <a:endParaRPr sz="1400"/>
                    </a:p>
                    <a:p>
                      <a:pPr indent="0" lvl="0" marL="0" marR="0" rtl="0" algn="ctr">
                        <a:spcBef>
                          <a:spcPts val="0"/>
                        </a:spcBef>
                        <a:spcAft>
                          <a:spcPts val="0"/>
                        </a:spcAft>
                        <a:buNone/>
                      </a:pPr>
                      <a:r>
                        <a:rPr lang="en-US" sz="1400"/>
                        <a:t>sakias</a:t>
                      </a:r>
                      <a:endParaRPr sz="1400">
                        <a:latin typeface="Times New Roman"/>
                        <a:ea typeface="Times New Roman"/>
                        <a:cs typeface="Times New Roman"/>
                        <a:sym typeface="Times New Roman"/>
                      </a:endParaRPr>
                    </a:p>
                  </a:txBody>
                  <a:tcPr marT="0" marB="0" marR="0" marL="0" anchor="ctr"/>
                </a:tc>
                <a:tc>
                  <a:txBody>
                    <a:bodyPr/>
                    <a:lstStyle/>
                    <a:p>
                      <a:pPr indent="0" lvl="0" marL="0" marR="0" rtl="0" algn="l">
                        <a:spcBef>
                          <a:spcPts val="0"/>
                        </a:spcBef>
                        <a:spcAft>
                          <a:spcPts val="0"/>
                        </a:spcAft>
                        <a:buNone/>
                      </a:pPr>
                      <a:r>
                        <a:t/>
                      </a:r>
                      <a:endParaRPr sz="1400">
                        <a:latin typeface="Calibri"/>
                        <a:ea typeface="Calibri"/>
                        <a:cs typeface="Calibri"/>
                        <a:sym typeface="Calibri"/>
                      </a:endParaRPr>
                    </a:p>
                  </a:txBody>
                  <a:tcPr marT="0" marB="0" marR="0" marL="0" anchor="ctr"/>
                </a:tc>
                <a:tc>
                  <a:txBody>
                    <a:bodyPr/>
                    <a:lstStyle/>
                    <a:p>
                      <a:pPr indent="0" lvl="0" marL="0" marR="0" rtl="0" algn="ctr">
                        <a:spcBef>
                          <a:spcPts val="0"/>
                        </a:spcBef>
                        <a:spcAft>
                          <a:spcPts val="0"/>
                        </a:spcAft>
                        <a:buNone/>
                      </a:pPr>
                      <a:r>
                        <a:rPr lang="en-US" sz="1400"/>
                        <a:t>-ia</a:t>
                      </a:r>
                      <a:endParaRPr sz="1400"/>
                    </a:p>
                    <a:p>
                      <a:pPr indent="0" lvl="0" marL="0" marR="0" rtl="0" algn="ctr">
                        <a:spcBef>
                          <a:spcPts val="0"/>
                        </a:spcBef>
                        <a:spcAft>
                          <a:spcPts val="0"/>
                        </a:spcAft>
                        <a:buNone/>
                      </a:pPr>
                      <a:r>
                        <a:rPr lang="en-US" sz="1400"/>
                        <a:t>sakia</a:t>
                      </a:r>
                      <a:endParaRPr sz="1400">
                        <a:latin typeface="Times New Roman"/>
                        <a:ea typeface="Times New Roman"/>
                        <a:cs typeface="Times New Roman"/>
                        <a:sym typeface="Times New Roman"/>
                      </a:endParaRPr>
                    </a:p>
                  </a:txBody>
                  <a:tcPr marT="0" marB="0" marR="0" marL="0" anchor="ctr"/>
                </a:tc>
                <a:tc>
                  <a:txBody>
                    <a:bodyPr/>
                    <a:lstStyle/>
                    <a:p>
                      <a:pPr indent="0" lvl="0" marL="0" marR="0" rtl="0" algn="l">
                        <a:spcBef>
                          <a:spcPts val="0"/>
                        </a:spcBef>
                        <a:spcAft>
                          <a:spcPts val="0"/>
                        </a:spcAft>
                        <a:buNone/>
                      </a:pPr>
                      <a:r>
                        <a:t/>
                      </a:r>
                      <a:endParaRPr sz="1400">
                        <a:latin typeface="Calibri"/>
                        <a:ea typeface="Calibri"/>
                        <a:cs typeface="Calibri"/>
                        <a:sym typeface="Calibri"/>
                      </a:endParaRPr>
                    </a:p>
                  </a:txBody>
                  <a:tcPr marT="0" marB="0" marR="0" marL="0" anchor="ctr"/>
                </a:tc>
              </a:tr>
            </a:tbl>
          </a:graphicData>
        </a:graphic>
      </p:graphicFrame>
      <p:graphicFrame>
        <p:nvGraphicFramePr>
          <p:cNvPr id="273" name="Google Shape;273;p9"/>
          <p:cNvGraphicFramePr/>
          <p:nvPr/>
        </p:nvGraphicFramePr>
        <p:xfrm>
          <a:off x="6643127" y="3020695"/>
          <a:ext cx="3000000" cy="3000000"/>
        </p:xfrm>
        <a:graphic>
          <a:graphicData uri="http://schemas.openxmlformats.org/drawingml/2006/table">
            <a:tbl>
              <a:tblPr bandRow="1" firstCol="1" firstRow="1">
                <a:noFill/>
                <a:tableStyleId>{6AB0CA93-79FC-4164-80B6-C510EF78FC78}</a:tableStyleId>
              </a:tblPr>
              <a:tblGrid>
                <a:gridCol w="1147450"/>
                <a:gridCol w="1085225"/>
                <a:gridCol w="1065525"/>
                <a:gridCol w="995050"/>
                <a:gridCol w="999500"/>
              </a:tblGrid>
              <a:tr h="190500">
                <a:tc>
                  <a:txBody>
                    <a:bodyPr/>
                    <a:lstStyle/>
                    <a:p>
                      <a:pPr indent="0" lvl="0" marL="0" marR="0" rtl="0" algn="ctr">
                        <a:spcBef>
                          <a:spcPts val="0"/>
                        </a:spcBef>
                        <a:spcAft>
                          <a:spcPts val="0"/>
                        </a:spcAft>
                        <a:buNone/>
                      </a:pPr>
                      <a:r>
                        <a:rPr lang="en-US" sz="1400"/>
                        <a:t> </a:t>
                      </a:r>
                      <a:endParaRPr sz="1400">
                        <a:latin typeface="Times New Roman"/>
                        <a:ea typeface="Times New Roman"/>
                        <a:cs typeface="Times New Roman"/>
                        <a:sym typeface="Times New Roman"/>
                      </a:endParaRPr>
                    </a:p>
                  </a:txBody>
                  <a:tcPr marT="0" marB="0" marR="0" marL="0" anchor="ctr"/>
                </a:tc>
                <a:tc>
                  <a:txBody>
                    <a:bodyPr/>
                    <a:lstStyle/>
                    <a:p>
                      <a:pPr indent="0" lvl="0" marL="0" marR="0" rtl="0" algn="ctr">
                        <a:spcBef>
                          <a:spcPts val="0"/>
                        </a:spcBef>
                        <a:spcAft>
                          <a:spcPts val="0"/>
                        </a:spcAft>
                        <a:buNone/>
                      </a:pPr>
                      <a:r>
                        <a:rPr lang="en-US" sz="1400"/>
                        <a:t>sg. m.</a:t>
                      </a:r>
                      <a:endParaRPr sz="1400">
                        <a:latin typeface="Times New Roman"/>
                        <a:ea typeface="Times New Roman"/>
                        <a:cs typeface="Times New Roman"/>
                        <a:sym typeface="Times New Roman"/>
                      </a:endParaRPr>
                    </a:p>
                  </a:txBody>
                  <a:tcPr marT="0" marB="0" marR="0" marL="0" anchor="ctr"/>
                </a:tc>
                <a:tc>
                  <a:txBody>
                    <a:bodyPr/>
                    <a:lstStyle/>
                    <a:p>
                      <a:pPr indent="0" lvl="0" marL="0" marR="0" rtl="0" algn="ctr">
                        <a:spcBef>
                          <a:spcPts val="0"/>
                        </a:spcBef>
                        <a:spcAft>
                          <a:spcPts val="0"/>
                        </a:spcAft>
                        <a:buNone/>
                      </a:pPr>
                      <a:r>
                        <a:rPr lang="en-US" sz="1400"/>
                        <a:t>sg. f.</a:t>
                      </a:r>
                      <a:endParaRPr sz="1400">
                        <a:latin typeface="Times New Roman"/>
                        <a:ea typeface="Times New Roman"/>
                        <a:cs typeface="Times New Roman"/>
                        <a:sym typeface="Times New Roman"/>
                      </a:endParaRPr>
                    </a:p>
                  </a:txBody>
                  <a:tcPr marT="0" marB="0" marR="0" marL="0" anchor="ctr"/>
                </a:tc>
                <a:tc>
                  <a:txBody>
                    <a:bodyPr/>
                    <a:lstStyle/>
                    <a:p>
                      <a:pPr indent="0" lvl="0" marL="0" marR="0" rtl="0" algn="ctr">
                        <a:spcBef>
                          <a:spcPts val="0"/>
                        </a:spcBef>
                        <a:spcAft>
                          <a:spcPts val="0"/>
                        </a:spcAft>
                        <a:buNone/>
                      </a:pPr>
                      <a:r>
                        <a:rPr lang="en-US" sz="1400"/>
                        <a:t>sg.n</a:t>
                      </a:r>
                      <a:endParaRPr sz="1400">
                        <a:latin typeface="Times New Roman"/>
                        <a:ea typeface="Times New Roman"/>
                        <a:cs typeface="Times New Roman"/>
                        <a:sym typeface="Times New Roman"/>
                      </a:endParaRPr>
                    </a:p>
                  </a:txBody>
                  <a:tcPr marT="0" marB="0" marR="0" marL="0" anchor="ctr"/>
                </a:tc>
                <a:tc>
                  <a:txBody>
                    <a:bodyPr/>
                    <a:lstStyle/>
                    <a:p>
                      <a:pPr indent="0" lvl="0" marL="0" marR="0" rtl="0" algn="ctr">
                        <a:spcBef>
                          <a:spcPts val="0"/>
                        </a:spcBef>
                        <a:spcAft>
                          <a:spcPts val="0"/>
                        </a:spcAft>
                        <a:buNone/>
                      </a:pPr>
                      <a:r>
                        <a:rPr lang="en-US" sz="1400"/>
                        <a:t>pl.</a:t>
                      </a:r>
                      <a:endParaRPr sz="1400">
                        <a:latin typeface="Times New Roman"/>
                        <a:ea typeface="Times New Roman"/>
                        <a:cs typeface="Times New Roman"/>
                        <a:sym typeface="Times New Roman"/>
                      </a:endParaRPr>
                    </a:p>
                  </a:txBody>
                  <a:tcPr marT="0" marB="0" marR="0" marL="0" anchor="ctr"/>
                </a:tc>
              </a:tr>
              <a:tr h="190500">
                <a:tc>
                  <a:txBody>
                    <a:bodyPr/>
                    <a:lstStyle/>
                    <a:p>
                      <a:pPr indent="0" lvl="0" marL="0" marR="0" rtl="0" algn="ctr">
                        <a:spcBef>
                          <a:spcPts val="0"/>
                        </a:spcBef>
                        <a:spcAft>
                          <a:spcPts val="0"/>
                        </a:spcAft>
                        <a:buNone/>
                      </a:pPr>
                      <a:r>
                        <a:rPr lang="en-US" sz="1400"/>
                        <a:t>standard</a:t>
                      </a:r>
                      <a:endParaRPr sz="1400">
                        <a:latin typeface="Times New Roman"/>
                        <a:ea typeface="Times New Roman"/>
                        <a:cs typeface="Times New Roman"/>
                        <a:sym typeface="Times New Roman"/>
                      </a:endParaRPr>
                    </a:p>
                  </a:txBody>
                  <a:tcPr marT="0" marB="0" marR="0" marL="0" anchor="ctr"/>
                </a:tc>
                <a:tc>
                  <a:txBody>
                    <a:bodyPr/>
                    <a:lstStyle/>
                    <a:p>
                      <a:pPr indent="0" lvl="0" marL="0" marR="0" rtl="0" algn="ctr">
                        <a:spcBef>
                          <a:spcPts val="0"/>
                        </a:spcBef>
                        <a:spcAft>
                          <a:spcPts val="0"/>
                        </a:spcAft>
                        <a:buNone/>
                      </a:pPr>
                      <a:r>
                        <a:rPr lang="en-US" sz="1400"/>
                        <a:t>-l</a:t>
                      </a:r>
                      <a:endParaRPr sz="1400"/>
                    </a:p>
                    <a:p>
                      <a:pPr indent="0" lvl="0" marL="0" marR="0" rtl="0" algn="ctr">
                        <a:spcBef>
                          <a:spcPts val="0"/>
                        </a:spcBef>
                        <a:spcAft>
                          <a:spcPts val="0"/>
                        </a:spcAft>
                        <a:buNone/>
                      </a:pPr>
                      <a:r>
                        <a:rPr lang="en-US" sz="1400"/>
                        <a:t>pisal</a:t>
                      </a:r>
                      <a:endParaRPr sz="1400">
                        <a:latin typeface="Times New Roman"/>
                        <a:ea typeface="Times New Roman"/>
                        <a:cs typeface="Times New Roman"/>
                        <a:sym typeface="Times New Roman"/>
                      </a:endParaRPr>
                    </a:p>
                  </a:txBody>
                  <a:tcPr marT="0" marB="0" marR="0" marL="0" anchor="ctr"/>
                </a:tc>
                <a:tc>
                  <a:txBody>
                    <a:bodyPr/>
                    <a:lstStyle/>
                    <a:p>
                      <a:pPr indent="0" lvl="0" marL="0" marR="0" rtl="0" algn="ctr">
                        <a:spcBef>
                          <a:spcPts val="0"/>
                        </a:spcBef>
                        <a:spcAft>
                          <a:spcPts val="0"/>
                        </a:spcAft>
                        <a:buNone/>
                      </a:pPr>
                      <a:r>
                        <a:rPr lang="en-US" sz="1400"/>
                        <a:t>-la</a:t>
                      </a:r>
                      <a:endParaRPr sz="1400"/>
                    </a:p>
                    <a:p>
                      <a:pPr indent="0" lvl="0" marL="0" marR="0" rtl="0" algn="ctr">
                        <a:spcBef>
                          <a:spcPts val="0"/>
                        </a:spcBef>
                        <a:spcAft>
                          <a:spcPts val="0"/>
                        </a:spcAft>
                        <a:buNone/>
                      </a:pPr>
                      <a:r>
                        <a:rPr lang="en-US" sz="1400"/>
                        <a:t>pisala</a:t>
                      </a:r>
                      <a:endParaRPr sz="1400">
                        <a:latin typeface="Times New Roman"/>
                        <a:ea typeface="Times New Roman"/>
                        <a:cs typeface="Times New Roman"/>
                        <a:sym typeface="Times New Roman"/>
                      </a:endParaRPr>
                    </a:p>
                  </a:txBody>
                  <a:tcPr marT="0" marB="0" marR="0" marL="0" anchor="ctr"/>
                </a:tc>
                <a:tc>
                  <a:txBody>
                    <a:bodyPr/>
                    <a:lstStyle/>
                    <a:p>
                      <a:pPr indent="0" lvl="0" marL="0" marR="0" rtl="0" algn="ctr">
                        <a:spcBef>
                          <a:spcPts val="0"/>
                        </a:spcBef>
                        <a:spcAft>
                          <a:spcPts val="0"/>
                        </a:spcAft>
                        <a:buNone/>
                      </a:pPr>
                      <a:r>
                        <a:rPr lang="en-US" sz="1400"/>
                        <a:t>-lo</a:t>
                      </a:r>
                      <a:endParaRPr sz="1400"/>
                    </a:p>
                    <a:p>
                      <a:pPr indent="0" lvl="0" marL="0" marR="0" rtl="0" algn="ctr">
                        <a:spcBef>
                          <a:spcPts val="0"/>
                        </a:spcBef>
                        <a:spcAft>
                          <a:spcPts val="0"/>
                        </a:spcAft>
                        <a:buNone/>
                      </a:pPr>
                      <a:r>
                        <a:rPr lang="en-US" sz="1400"/>
                        <a:t>pisalo</a:t>
                      </a:r>
                      <a:endParaRPr sz="1400">
                        <a:latin typeface="Times New Roman"/>
                        <a:ea typeface="Times New Roman"/>
                        <a:cs typeface="Times New Roman"/>
                        <a:sym typeface="Times New Roman"/>
                      </a:endParaRPr>
                    </a:p>
                  </a:txBody>
                  <a:tcPr marT="0" marB="0" marR="0" marL="0" anchor="ctr"/>
                </a:tc>
                <a:tc>
                  <a:txBody>
                    <a:bodyPr/>
                    <a:lstStyle/>
                    <a:p>
                      <a:pPr indent="0" lvl="0" marL="0" marR="0" rtl="0" algn="ctr">
                        <a:spcBef>
                          <a:spcPts val="0"/>
                        </a:spcBef>
                        <a:spcAft>
                          <a:spcPts val="0"/>
                        </a:spcAft>
                        <a:buNone/>
                      </a:pPr>
                      <a:r>
                        <a:rPr lang="en-US" sz="1400"/>
                        <a:t>-li</a:t>
                      </a:r>
                      <a:endParaRPr sz="1400"/>
                    </a:p>
                    <a:p>
                      <a:pPr indent="0" lvl="0" marL="0" marR="0" rtl="0" algn="ctr">
                        <a:spcBef>
                          <a:spcPts val="0"/>
                        </a:spcBef>
                        <a:spcAft>
                          <a:spcPts val="0"/>
                        </a:spcAft>
                        <a:buNone/>
                      </a:pPr>
                      <a:r>
                        <a:rPr lang="en-US" sz="1400"/>
                        <a:t>pisali</a:t>
                      </a:r>
                      <a:endParaRPr sz="1400">
                        <a:latin typeface="Times New Roman"/>
                        <a:ea typeface="Times New Roman"/>
                        <a:cs typeface="Times New Roman"/>
                        <a:sym typeface="Times New Roman"/>
                      </a:endParaRPr>
                    </a:p>
                  </a:txBody>
                  <a:tcPr marT="0" marB="0" marR="0" marL="0" anchor="ctr"/>
                </a:tc>
              </a:tr>
            </a:tbl>
          </a:graphicData>
        </a:graphic>
      </p:graphicFrame>
      <p:sp>
        <p:nvSpPr>
          <p:cNvPr id="274" name="Google Shape;274;p9"/>
          <p:cNvSpPr txBox="1"/>
          <p:nvPr>
            <p:ph idx="1" type="body"/>
          </p:nvPr>
        </p:nvSpPr>
        <p:spPr>
          <a:xfrm>
            <a:off x="1479467" y="4544291"/>
            <a:ext cx="2441694" cy="923330"/>
          </a:xfrm>
          <a:prstGeom prst="rect">
            <a:avLst/>
          </a:prstGeom>
          <a:noFill/>
          <a:ln>
            <a:noFill/>
          </a:ln>
        </p:spPr>
        <p:txBody>
          <a:bodyPr anchorCtr="0" anchor="ctr" bIns="45700" lIns="91425" spcFirstLastPara="1" rIns="91425" wrap="square" tIns="45700">
            <a:spAutoFit/>
          </a:bodyPr>
          <a:lstStyle/>
          <a:p>
            <a:pPr indent="45720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45720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Tokens: 2025</a:t>
            </a:r>
            <a:endParaRPr/>
          </a:p>
          <a:p>
            <a:pPr indent="45720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Frequency: 1/991</a:t>
            </a:r>
            <a:endParaRPr b="0" i="0" sz="1800" u="none" cap="none" strike="noStrike">
              <a:solidFill>
                <a:schemeClr val="dk1"/>
              </a:solidFill>
              <a:latin typeface="Arial"/>
              <a:ea typeface="Arial"/>
              <a:cs typeface="Arial"/>
              <a:sym typeface="Arial"/>
            </a:endParaRPr>
          </a:p>
        </p:txBody>
      </p:sp>
      <p:sp>
        <p:nvSpPr>
          <p:cNvPr id="275" name="Google Shape;275;p9"/>
          <p:cNvSpPr txBox="1"/>
          <p:nvPr/>
        </p:nvSpPr>
        <p:spPr>
          <a:xfrm>
            <a:off x="8550407" y="4747828"/>
            <a:ext cx="194578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Tokens: 1830</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Frequency: 1/111</a:t>
            </a:r>
            <a:endParaRPr b="0" i="0" sz="18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1_Custom Design">
  <a:themeElements>
    <a:clrScheme name="VU">
      <a:dk1>
        <a:srgbClr val="7A003B"/>
      </a:dk1>
      <a:lt1>
        <a:srgbClr val="FFFFFF"/>
      </a:lt1>
      <a:dk2>
        <a:srgbClr val="7A003B"/>
      </a:dk2>
      <a:lt2>
        <a:srgbClr val="FEFFFE"/>
      </a:lt2>
      <a:accent1>
        <a:srgbClr val="E03357"/>
      </a:accent1>
      <a:accent2>
        <a:srgbClr val="E2E3E2"/>
      </a:accent2>
      <a:accent3>
        <a:srgbClr val="3B3C3A"/>
      </a:accent3>
      <a:accent4>
        <a:srgbClr val="989998"/>
      </a:accent4>
      <a:accent5>
        <a:srgbClr val="D5D5D5"/>
      </a:accent5>
      <a:accent6>
        <a:srgbClr val="797979"/>
      </a:accent6>
      <a:hlink>
        <a:srgbClr val="E03357"/>
      </a:hlink>
      <a:folHlink>
        <a:srgbClr val="E2E3E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VU">
      <a:dk1>
        <a:srgbClr val="7A003B"/>
      </a:dk1>
      <a:lt1>
        <a:srgbClr val="FFFFFF"/>
      </a:lt1>
      <a:dk2>
        <a:srgbClr val="7A003B"/>
      </a:dk2>
      <a:lt2>
        <a:srgbClr val="FEFFFE"/>
      </a:lt2>
      <a:accent1>
        <a:srgbClr val="E03357"/>
      </a:accent1>
      <a:accent2>
        <a:srgbClr val="E2E3E2"/>
      </a:accent2>
      <a:accent3>
        <a:srgbClr val="3B3C3A"/>
      </a:accent3>
      <a:accent4>
        <a:srgbClr val="989998"/>
      </a:accent4>
      <a:accent5>
        <a:srgbClr val="D5D5D5"/>
      </a:accent5>
      <a:accent6>
        <a:srgbClr val="797979"/>
      </a:accent6>
      <a:hlink>
        <a:srgbClr val="E03357"/>
      </a:hlink>
      <a:folHlink>
        <a:srgbClr val="E2E3E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2017-06-28T06:49:28Z</dcterms:created>
  <dc:creator>Rokas Aleliūnas</dc:creator>
</cp:coreProperties>
</file>