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57" r:id="rId4"/>
    <p:sldId id="260" r:id="rId5"/>
    <p:sldId id="258" r:id="rId6"/>
    <p:sldId id="263" r:id="rId7"/>
    <p:sldId id="273" r:id="rId8"/>
    <p:sldId id="300" r:id="rId9"/>
    <p:sldId id="271" r:id="rId10"/>
    <p:sldId id="266" r:id="rId11"/>
    <p:sldId id="272" r:id="rId12"/>
    <p:sldId id="261" r:id="rId13"/>
    <p:sldId id="259" r:id="rId14"/>
    <p:sldId id="269" r:id="rId15"/>
    <p:sldId id="268" r:id="rId16"/>
    <p:sldId id="280" r:id="rId17"/>
    <p:sldId id="274" r:id="rId18"/>
    <p:sldId id="275" r:id="rId19"/>
    <p:sldId id="279" r:id="rId20"/>
    <p:sldId id="276" r:id="rId21"/>
    <p:sldId id="278" r:id="rId22"/>
    <p:sldId id="281" r:id="rId23"/>
    <p:sldId id="277" r:id="rId24"/>
    <p:sldId id="282" r:id="rId25"/>
    <p:sldId id="285" r:id="rId26"/>
    <p:sldId id="283" r:id="rId27"/>
    <p:sldId id="288" r:id="rId28"/>
    <p:sldId id="287" r:id="rId29"/>
    <p:sldId id="284" r:id="rId30"/>
    <p:sldId id="286" r:id="rId31"/>
    <p:sldId id="461" r:id="rId32"/>
    <p:sldId id="462" r:id="rId33"/>
    <p:sldId id="362" r:id="rId34"/>
    <p:sldId id="358" r:id="rId35"/>
    <p:sldId id="359" r:id="rId36"/>
    <p:sldId id="360" r:id="rId37"/>
    <p:sldId id="361" r:id="rId38"/>
    <p:sldId id="369" r:id="rId39"/>
    <p:sldId id="302" r:id="rId40"/>
    <p:sldId id="321" r:id="rId41"/>
    <p:sldId id="364" r:id="rId42"/>
    <p:sldId id="322" r:id="rId43"/>
    <p:sldId id="324" r:id="rId44"/>
    <p:sldId id="325" r:id="rId45"/>
    <p:sldId id="323" r:id="rId46"/>
    <p:sldId id="368" r:id="rId47"/>
    <p:sldId id="373" r:id="rId48"/>
    <p:sldId id="370" r:id="rId49"/>
    <p:sldId id="365" r:id="rId50"/>
    <p:sldId id="367" r:id="rId51"/>
    <p:sldId id="372" r:id="rId5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80CEBDC-56C5-474E-B4A9-5CB5AD328092}">
          <p14:sldIdLst>
            <p14:sldId id="256"/>
          </p14:sldIdLst>
        </p14:section>
        <p14:section name="Sezione predefinita" id="{D169D833-37EC-4D22-8809-5AF80466F0D5}">
          <p14:sldIdLst>
            <p14:sldId id="299"/>
          </p14:sldIdLst>
        </p14:section>
        <p14:section name="verb classes in Lakurumau" id="{F5935E7F-BA27-4B98-8ACB-6B56A2A21DFF}">
          <p14:sldIdLst/>
        </p14:section>
        <p14:section name="Kara Passive" id="{D863FCDE-2BE0-487D-A32B-15531E40B67E}">
          <p14:sldIdLst>
            <p14:sldId id="257"/>
            <p14:sldId id="260"/>
            <p14:sldId id="258"/>
            <p14:sldId id="263"/>
            <p14:sldId id="273"/>
            <p14:sldId id="300"/>
            <p14:sldId id="271"/>
            <p14:sldId id="266"/>
            <p14:sldId id="272"/>
            <p14:sldId id="261"/>
            <p14:sldId id="259"/>
            <p14:sldId id="269"/>
            <p14:sldId id="268"/>
            <p14:sldId id="280"/>
            <p14:sldId id="274"/>
            <p14:sldId id="275"/>
            <p14:sldId id="279"/>
            <p14:sldId id="276"/>
            <p14:sldId id="278"/>
            <p14:sldId id="281"/>
            <p14:sldId id="277"/>
            <p14:sldId id="282"/>
            <p14:sldId id="285"/>
            <p14:sldId id="283"/>
            <p14:sldId id="288"/>
            <p14:sldId id="287"/>
            <p14:sldId id="284"/>
            <p14:sldId id="286"/>
            <p14:sldId id="461"/>
            <p14:sldId id="462"/>
          </p14:sldIdLst>
        </p14:section>
        <p14:section name="verb classes in Lakurumau" id="{5FB749F6-F3A4-4F37-B53E-887B7A8F447E}">
          <p14:sldIdLst>
            <p14:sldId id="362"/>
            <p14:sldId id="358"/>
            <p14:sldId id="359"/>
            <p14:sldId id="360"/>
            <p14:sldId id="361"/>
            <p14:sldId id="369"/>
            <p14:sldId id="302"/>
            <p14:sldId id="321"/>
            <p14:sldId id="364"/>
            <p14:sldId id="322"/>
            <p14:sldId id="324"/>
            <p14:sldId id="325"/>
            <p14:sldId id="323"/>
            <p14:sldId id="368"/>
            <p14:sldId id="373"/>
            <p14:sldId id="370"/>
            <p14:sldId id="365"/>
            <p14:sldId id="367"/>
            <p14:sldId id="3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DDA"/>
    <a:srgbClr val="BCD6EE"/>
    <a:srgbClr val="94B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6670-C70C-4463-A81A-C1827F9C2F16}" type="datetimeFigureOut">
              <a:rPr lang="it-IT" smtClean="0"/>
              <a:t>26/07/2023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74C-A9EA-4270-A2B9-A26558E0E5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58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6670-C70C-4463-A81A-C1827F9C2F16}" type="datetimeFigureOut">
              <a:rPr lang="it-IT" smtClean="0"/>
              <a:t>26/07/2023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74C-A9EA-4270-A2B9-A26558E0E5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15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6670-C70C-4463-A81A-C1827F9C2F16}" type="datetimeFigureOut">
              <a:rPr lang="it-IT" smtClean="0"/>
              <a:t>26/07/2023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74C-A9EA-4270-A2B9-A26558E0E5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66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kern="100" baseline="0"/>
            </a:lvl1pPr>
          </a:lstStyle>
          <a:p>
            <a:r>
              <a:rPr lang="it-IT"/>
              <a:t>Fare clic per modificare lo stile del titolo dello schema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kern="100" baseline="0"/>
            </a:lvl1pPr>
            <a:lvl2pPr>
              <a:defRPr kern="100" baseline="0"/>
            </a:lvl2pPr>
            <a:lvl3pPr>
              <a:defRPr kern="100" baseline="0"/>
            </a:lvl3pPr>
            <a:lvl4pPr>
              <a:defRPr kern="100" baseline="0"/>
            </a:lvl4pPr>
            <a:lvl5pPr>
              <a:defRPr kern="100" baseline="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ern="100" baseline="0"/>
            </a:lvl1pPr>
          </a:lstStyle>
          <a:p>
            <a:fld id="{2EF06252-65FB-4226-AF91-AF22FB90DD29}" type="slidenum">
              <a:rPr lang="it-IT" smtClean="0"/>
              <a:t>‹Nr.›</a:t>
            </a:fld>
            <a:endParaRPr lang="it-I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ern="100" baseline="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398828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6670-C70C-4463-A81A-C1827F9C2F16}" type="datetimeFigureOut">
              <a:rPr lang="it-IT" smtClean="0"/>
              <a:t>26/07/2023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74C-A9EA-4270-A2B9-A26558E0E5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91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6670-C70C-4463-A81A-C1827F9C2F16}" type="datetimeFigureOut">
              <a:rPr lang="it-IT" smtClean="0"/>
              <a:t>26/07/2023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74C-A9EA-4270-A2B9-A26558E0E5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61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6670-C70C-4463-A81A-C1827F9C2F16}" type="datetimeFigureOut">
              <a:rPr lang="it-IT" smtClean="0"/>
              <a:t>26/07/2023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74C-A9EA-4270-A2B9-A26558E0E5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03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6670-C70C-4463-A81A-C1827F9C2F16}" type="datetimeFigureOut">
              <a:rPr lang="it-IT" smtClean="0"/>
              <a:t>26/07/2023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74C-A9EA-4270-A2B9-A26558E0E5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33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6670-C70C-4463-A81A-C1827F9C2F16}" type="datetimeFigureOut">
              <a:rPr lang="it-IT" smtClean="0"/>
              <a:t>26/07/2023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74C-A9EA-4270-A2B9-A26558E0E5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95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6670-C70C-4463-A81A-C1827F9C2F16}" type="datetimeFigureOut">
              <a:rPr lang="it-IT" smtClean="0"/>
              <a:t>26/07/2023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74C-A9EA-4270-A2B9-A26558E0E5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2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6670-C70C-4463-A81A-C1827F9C2F16}" type="datetimeFigureOut">
              <a:rPr lang="it-IT" smtClean="0"/>
              <a:t>26/07/2023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74C-A9EA-4270-A2B9-A26558E0E5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1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6670-C70C-4463-A81A-C1827F9C2F16}" type="datetimeFigureOut">
              <a:rPr lang="it-IT" smtClean="0"/>
              <a:t>26/07/2023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B74C-A9EA-4270-A2B9-A26558E0E5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4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16670-C70C-4463-A81A-C1827F9C2F16}" type="datetimeFigureOut">
              <a:rPr lang="it-IT" smtClean="0"/>
              <a:t>26/07/2023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EB74C-A9EA-4270-A2B9-A26558E0E54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57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Valency changing morphology and voice in the Oceanic languages of Northern New Ireland, </a:t>
            </a:r>
            <a:br>
              <a:rPr lang="en-US" sz="4400" dirty="0"/>
            </a:br>
            <a:r>
              <a:rPr lang="en-US" sz="4400" dirty="0"/>
              <a:t>Papua New Guinea</a:t>
            </a:r>
            <a:endParaRPr lang="it-IT" sz="4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Lidia Federica Mazzitelli</a:t>
            </a:r>
          </a:p>
          <a:p>
            <a:r>
              <a:rPr lang="it-IT" dirty="0" err="1"/>
              <a:t>Universit</a:t>
            </a:r>
            <a:r>
              <a:rPr lang="de-DE" dirty="0" err="1"/>
              <a:t>ät</a:t>
            </a:r>
            <a:r>
              <a:rPr lang="de-DE" dirty="0"/>
              <a:t> zu Köln</a:t>
            </a:r>
          </a:p>
          <a:p>
            <a:r>
              <a:rPr lang="de-DE" dirty="0"/>
              <a:t>Academia </a:t>
            </a:r>
            <a:r>
              <a:rPr lang="de-DE" dirty="0" err="1"/>
              <a:t>Grammaticorum</a:t>
            </a:r>
            <a:r>
              <a:rPr lang="de-DE" dirty="0"/>
              <a:t> </a:t>
            </a:r>
            <a:r>
              <a:rPr lang="de-DE" dirty="0" err="1"/>
              <a:t>Salensis</a:t>
            </a:r>
            <a:r>
              <a:rPr lang="de-DE" dirty="0"/>
              <a:t> </a:t>
            </a:r>
            <a:r>
              <a:rPr lang="de-DE" dirty="0" err="1"/>
              <a:t>Vigesima</a:t>
            </a:r>
            <a:endParaRPr lang="de-DE" dirty="0"/>
          </a:p>
          <a:p>
            <a:r>
              <a:rPr lang="de-DE" dirty="0"/>
              <a:t>Salos - </a:t>
            </a:r>
            <a:r>
              <a:rPr lang="de-DE" dirty="0" err="1"/>
              <a:t>Lithuania</a:t>
            </a:r>
            <a:endParaRPr lang="de-DE" dirty="0"/>
          </a:p>
          <a:p>
            <a:r>
              <a:rPr lang="it-IT" dirty="0">
                <a:latin typeface="Sitka Banner" panose="02000505000000020004" pitchFamily="2" charset="0"/>
              </a:rPr>
              <a:t>28.07.2023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2778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1013"/>
          </a:xfrm>
        </p:spPr>
        <p:txBody>
          <a:bodyPr/>
          <a:lstStyle/>
          <a:p>
            <a:pPr algn="ctr"/>
            <a:r>
              <a:rPr lang="it-IT" dirty="0" err="1"/>
              <a:t>Valency-decreasing</a:t>
            </a:r>
            <a:r>
              <a:rPr lang="it-IT" dirty="0"/>
              <a:t>: </a:t>
            </a:r>
            <a:r>
              <a:rPr lang="it-IT" i="1" dirty="0"/>
              <a:t>–</a:t>
            </a:r>
            <a:r>
              <a:rPr lang="it-IT" i="1" dirty="0" err="1"/>
              <a:t>aai</a:t>
            </a:r>
            <a:r>
              <a:rPr lang="it-IT" i="1" dirty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56138"/>
            <a:ext cx="10515600" cy="5475890"/>
          </a:xfrm>
        </p:spPr>
        <p:txBody>
          <a:bodyPr>
            <a:normAutofit/>
          </a:bodyPr>
          <a:lstStyle/>
          <a:p>
            <a:endParaRPr lang="it-IT" sz="2300" b="1" dirty="0"/>
          </a:p>
          <a:p>
            <a:r>
              <a:rPr lang="it-IT" sz="2300" b="1" dirty="0"/>
              <a:t>Intransitive marking in verb </a:t>
            </a:r>
            <a:r>
              <a:rPr lang="it-IT" sz="2300" b="1" dirty="0" err="1"/>
              <a:t>pairs</a:t>
            </a:r>
            <a:r>
              <a:rPr lang="it-IT" sz="2300" b="1" dirty="0"/>
              <a:t> with –</a:t>
            </a:r>
            <a:r>
              <a:rPr lang="it-IT" sz="2300" b="1" i="1" dirty="0" err="1"/>
              <a:t>Vn</a:t>
            </a:r>
            <a:r>
              <a:rPr lang="it-IT" sz="2300" b="1" i="1" dirty="0"/>
              <a:t> </a:t>
            </a:r>
            <a:endParaRPr lang="it-IT" sz="2300" b="1" dirty="0"/>
          </a:p>
          <a:p>
            <a:pPr marL="0" indent="0">
              <a:buNone/>
            </a:pPr>
            <a:r>
              <a:rPr lang="it-IT" sz="2300" i="1" dirty="0" err="1"/>
              <a:t>ves</a:t>
            </a:r>
            <a:r>
              <a:rPr lang="it-IT" sz="2300" i="1" dirty="0"/>
              <a:t>-an-a/</a:t>
            </a:r>
            <a:r>
              <a:rPr lang="it-IT" sz="2300" i="1" dirty="0" err="1"/>
              <a:t>ves-aai</a:t>
            </a:r>
            <a:r>
              <a:rPr lang="it-IT" sz="2300" dirty="0"/>
              <a:t> ‘make’; [</a:t>
            </a:r>
            <a:r>
              <a:rPr lang="it-IT" sz="2300" dirty="0" err="1"/>
              <a:t>Nonopai</a:t>
            </a:r>
            <a:r>
              <a:rPr lang="it-IT" sz="2300" dirty="0"/>
              <a:t>] </a:t>
            </a:r>
            <a:r>
              <a:rPr lang="it-IT" sz="2300" i="1" dirty="0" err="1"/>
              <a:t>musung</a:t>
            </a:r>
            <a:r>
              <a:rPr lang="it-IT" sz="2300" i="1" dirty="0"/>
              <a:t>-an-a/ </a:t>
            </a:r>
            <a:r>
              <a:rPr lang="it-IT" sz="2300" i="1" dirty="0" err="1"/>
              <a:t>musung-aai</a:t>
            </a:r>
            <a:r>
              <a:rPr lang="it-IT" sz="2300" i="1" dirty="0"/>
              <a:t> </a:t>
            </a:r>
            <a:r>
              <a:rPr lang="it-IT" sz="2300" dirty="0"/>
              <a:t>‘</a:t>
            </a:r>
            <a:r>
              <a:rPr lang="it-IT" sz="2300" dirty="0" err="1"/>
              <a:t>sniff</a:t>
            </a:r>
            <a:r>
              <a:rPr lang="it-IT" sz="2300" dirty="0"/>
              <a:t>’ </a:t>
            </a:r>
            <a:endParaRPr lang="it-IT" sz="2300" i="1" dirty="0"/>
          </a:p>
          <a:p>
            <a:pPr marL="0" indent="0">
              <a:buNone/>
            </a:pPr>
            <a:endParaRPr lang="it-IT" sz="2300" i="1" dirty="0"/>
          </a:p>
          <a:p>
            <a:r>
              <a:rPr lang="it-IT" sz="2300" b="1" dirty="0" err="1"/>
              <a:t>Antipassive</a:t>
            </a:r>
            <a:endParaRPr lang="it-IT" sz="2300" b="1" dirty="0"/>
          </a:p>
          <a:p>
            <a:pPr marL="0" indent="0">
              <a:buNone/>
            </a:pPr>
            <a:r>
              <a:rPr lang="pt-BR" sz="2300" dirty="0"/>
              <a:t>(2a)  </a:t>
            </a:r>
            <a:r>
              <a:rPr lang="pt-BR" sz="2300" i="1" dirty="0"/>
              <a:t>A maalu a=fit a waai </a:t>
            </a:r>
            <a:r>
              <a:rPr lang="en-US" sz="2300" dirty="0"/>
              <a:t>‘The wind blew that tree.’</a:t>
            </a:r>
          </a:p>
          <a:p>
            <a:pPr marL="0" indent="0">
              <a:buNone/>
            </a:pPr>
            <a:r>
              <a:rPr lang="pt-BR" sz="2300" dirty="0"/>
              <a:t>(2b)  </a:t>
            </a:r>
            <a:r>
              <a:rPr lang="pt-BR" sz="2300" i="1" dirty="0"/>
              <a:t>A maalu a=fit-</a:t>
            </a:r>
            <a:r>
              <a:rPr lang="pt-BR" sz="2300" b="1" i="1" dirty="0"/>
              <a:t>aai se-na </a:t>
            </a:r>
            <a:r>
              <a:rPr lang="pt-BR" sz="2300" i="1" dirty="0"/>
              <a:t>waai </a:t>
            </a:r>
            <a:r>
              <a:rPr lang="en-US" sz="2300" dirty="0"/>
              <a:t>‘The wind blew against that tree.’</a:t>
            </a:r>
          </a:p>
          <a:p>
            <a:pPr marL="0" indent="0">
              <a:buNone/>
            </a:pPr>
            <a:endParaRPr lang="en-US" sz="2300" dirty="0"/>
          </a:p>
          <a:p>
            <a:endParaRPr lang="it-IT" sz="2200" i="1" dirty="0"/>
          </a:p>
          <a:p>
            <a:pPr marL="0" indent="0"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23676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/>
              <a:t>Agentless</a:t>
            </a:r>
            <a:r>
              <a:rPr lang="it-IT" b="1" dirty="0"/>
              <a:t> passive: -</a:t>
            </a:r>
            <a:r>
              <a:rPr lang="it-IT" b="1" i="1" dirty="0"/>
              <a:t>an </a:t>
            </a:r>
            <a:br>
              <a:rPr lang="it-IT" b="1" i="1" dirty="0"/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27690" y="1289597"/>
            <a:ext cx="108992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i="1" dirty="0" err="1"/>
              <a:t>punuk</a:t>
            </a:r>
            <a:r>
              <a:rPr lang="it-IT" sz="2200" i="1" dirty="0"/>
              <a:t> </a:t>
            </a:r>
            <a:r>
              <a:rPr lang="it-IT" sz="2200" dirty="0"/>
              <a:t>‘</a:t>
            </a:r>
            <a:r>
              <a:rPr lang="it-IT" sz="2200" dirty="0" err="1"/>
              <a:t>kill</a:t>
            </a:r>
            <a:r>
              <a:rPr lang="it-IT" sz="2200" dirty="0"/>
              <a:t>’</a:t>
            </a:r>
          </a:p>
          <a:p>
            <a:endParaRPr lang="it-IT" sz="2200" dirty="0"/>
          </a:p>
          <a:p>
            <a:r>
              <a:rPr lang="it-IT" sz="2200" dirty="0"/>
              <a:t>(1a) 	</a:t>
            </a:r>
            <a:r>
              <a:rPr lang="it-IT" sz="2200" i="1" dirty="0"/>
              <a:t>Nane	a=</a:t>
            </a:r>
            <a:r>
              <a:rPr lang="it-IT" sz="2200" i="1" dirty="0" err="1"/>
              <a:t>punuk</a:t>
            </a:r>
            <a:r>
              <a:rPr lang="it-IT" sz="2200" i="1" dirty="0"/>
              <a:t> 	a 	</a:t>
            </a:r>
            <a:r>
              <a:rPr lang="it-IT" sz="2200" i="1" dirty="0" err="1"/>
              <a:t>vio</a:t>
            </a:r>
            <a:r>
              <a:rPr lang="it-IT" sz="2200" i="1" dirty="0"/>
              <a:t> 	</a:t>
            </a:r>
            <a:r>
              <a:rPr lang="it-IT" sz="2200" dirty="0"/>
              <a:t>‘He </a:t>
            </a:r>
            <a:r>
              <a:rPr lang="it-IT" sz="2200" dirty="0" err="1"/>
              <a:t>killed</a:t>
            </a:r>
            <a:r>
              <a:rPr lang="it-IT" sz="2200" dirty="0"/>
              <a:t> the </a:t>
            </a:r>
            <a:r>
              <a:rPr lang="it-IT" sz="2200" dirty="0" err="1"/>
              <a:t>pig</a:t>
            </a:r>
            <a:r>
              <a:rPr lang="it-IT" sz="2200" dirty="0"/>
              <a:t>’</a:t>
            </a:r>
          </a:p>
          <a:p>
            <a:r>
              <a:rPr lang="it-IT" sz="2200" dirty="0"/>
              <a:t>	3SG	3SG.S=</a:t>
            </a:r>
            <a:r>
              <a:rPr lang="it-IT" sz="2200" dirty="0" err="1"/>
              <a:t>kill</a:t>
            </a:r>
            <a:r>
              <a:rPr lang="it-IT" sz="2200" dirty="0"/>
              <a:t>	ART 	</a:t>
            </a:r>
            <a:r>
              <a:rPr lang="it-IT" sz="2200" dirty="0" err="1"/>
              <a:t>pig</a:t>
            </a:r>
            <a:endParaRPr lang="it-IT" sz="2200" dirty="0"/>
          </a:p>
          <a:p>
            <a:endParaRPr lang="it-IT" sz="2200" dirty="0"/>
          </a:p>
          <a:p>
            <a:r>
              <a:rPr lang="it-IT" sz="2200" dirty="0"/>
              <a:t>(1b)</a:t>
            </a:r>
            <a:r>
              <a:rPr lang="it-IT" sz="2200" i="1" dirty="0"/>
              <a:t>	A       </a:t>
            </a:r>
            <a:r>
              <a:rPr lang="it-IT" sz="2200" i="1" dirty="0" err="1"/>
              <a:t>vio</a:t>
            </a:r>
            <a:r>
              <a:rPr lang="it-IT" sz="2200" i="1" dirty="0"/>
              <a:t>  a=</a:t>
            </a:r>
            <a:r>
              <a:rPr lang="it-IT" sz="2200" i="1" dirty="0" err="1"/>
              <a:t>punuk</a:t>
            </a:r>
            <a:r>
              <a:rPr lang="it-IT" sz="2200" i="1" dirty="0"/>
              <a:t>-</a:t>
            </a:r>
            <a:r>
              <a:rPr lang="it-IT" sz="2200" b="1" i="1" dirty="0"/>
              <a:t>an 			</a:t>
            </a:r>
            <a:r>
              <a:rPr lang="it-IT" sz="2200" dirty="0"/>
              <a:t>‘The </a:t>
            </a:r>
            <a:r>
              <a:rPr lang="it-IT" sz="2200" dirty="0" err="1"/>
              <a:t>pig</a:t>
            </a:r>
            <a:r>
              <a:rPr lang="it-IT" sz="2200" dirty="0"/>
              <a:t> was </a:t>
            </a:r>
            <a:r>
              <a:rPr lang="it-IT" sz="2200" dirty="0" err="1"/>
              <a:t>killed</a:t>
            </a:r>
            <a:r>
              <a:rPr lang="it-IT" sz="2200" dirty="0"/>
              <a:t>’</a:t>
            </a:r>
          </a:p>
          <a:p>
            <a:r>
              <a:rPr lang="it-IT" sz="2200" dirty="0"/>
              <a:t>	ART  </a:t>
            </a:r>
            <a:r>
              <a:rPr lang="it-IT" sz="2200" dirty="0" err="1"/>
              <a:t>pig</a:t>
            </a:r>
            <a:r>
              <a:rPr lang="it-IT" sz="2200" dirty="0"/>
              <a:t>  3SG.S=</a:t>
            </a:r>
            <a:r>
              <a:rPr lang="it-IT" sz="2200" dirty="0" err="1"/>
              <a:t>kill</a:t>
            </a:r>
            <a:r>
              <a:rPr lang="it-IT" sz="2200" dirty="0"/>
              <a:t>-PASS</a:t>
            </a:r>
          </a:p>
          <a:p>
            <a:endParaRPr lang="it-IT" sz="2200" dirty="0"/>
          </a:p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The -</a:t>
            </a:r>
            <a:r>
              <a:rPr lang="it-IT" sz="2200" i="1" dirty="0"/>
              <a:t>an</a:t>
            </a:r>
            <a:r>
              <a:rPr lang="it-IT" sz="2200" dirty="0"/>
              <a:t> passive </a:t>
            </a:r>
            <a:r>
              <a:rPr lang="it-IT" sz="2200" dirty="0" err="1"/>
              <a:t>is</a:t>
            </a:r>
            <a:r>
              <a:rPr lang="it-IT" sz="2200" dirty="0"/>
              <a:t> found in other </a:t>
            </a:r>
            <a:r>
              <a:rPr lang="it-IT" sz="2200" dirty="0" err="1"/>
              <a:t>scattered</a:t>
            </a:r>
            <a:r>
              <a:rPr lang="it-IT" sz="2200" dirty="0"/>
              <a:t> Oceanic languages such as </a:t>
            </a:r>
            <a:r>
              <a:rPr lang="it-IT" sz="2200" dirty="0" err="1"/>
              <a:t>Vitu</a:t>
            </a:r>
            <a:r>
              <a:rPr lang="it-IT" sz="2200" dirty="0"/>
              <a:t> (Western Oceanic; PNG) and </a:t>
            </a:r>
            <a:r>
              <a:rPr lang="it-IT" sz="2200" dirty="0" err="1"/>
              <a:t>Abma</a:t>
            </a:r>
            <a:r>
              <a:rPr lang="it-IT" sz="2200" dirty="0"/>
              <a:t> (Southern Oceanic; Vanuatu)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It was </a:t>
            </a:r>
            <a:r>
              <a:rPr lang="it-IT" sz="2200" dirty="0" err="1"/>
              <a:t>said</a:t>
            </a:r>
            <a:r>
              <a:rPr lang="it-IT" sz="2200" dirty="0"/>
              <a:t> to be present in </a:t>
            </a:r>
            <a:r>
              <a:rPr lang="it-IT" sz="2200" dirty="0" err="1"/>
              <a:t>Tiang</a:t>
            </a:r>
            <a:r>
              <a:rPr lang="it-IT" sz="2200" dirty="0"/>
              <a:t> (also </a:t>
            </a:r>
            <a:r>
              <a:rPr lang="it-IT" sz="2200" dirty="0" err="1"/>
              <a:t>Lavongai</a:t>
            </a:r>
            <a:r>
              <a:rPr lang="it-IT" sz="2200" dirty="0"/>
              <a:t>-Nalik); but it seems not to be the case (Holz, </a:t>
            </a:r>
            <a:r>
              <a:rPr lang="it-IT" sz="2200" dirty="0" err="1"/>
              <a:t>pc.c</a:t>
            </a:r>
            <a:r>
              <a:rPr lang="it-IT" sz="22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It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absent</a:t>
            </a:r>
            <a:r>
              <a:rPr lang="it-IT" sz="2200" dirty="0"/>
              <a:t> in </a:t>
            </a:r>
            <a:r>
              <a:rPr lang="it-IT" sz="2200" dirty="0" err="1"/>
              <a:t>Lavongai</a:t>
            </a:r>
            <a:r>
              <a:rPr lang="it-IT" sz="2200" dirty="0"/>
              <a:t> and Nalik; in Lakurumau, it </a:t>
            </a:r>
            <a:r>
              <a:rPr lang="it-IT" sz="2200" dirty="0" err="1"/>
              <a:t>is</a:t>
            </a:r>
            <a:r>
              <a:rPr lang="it-IT" sz="2200" dirty="0"/>
              <a:t> an impersonal </a:t>
            </a:r>
            <a:r>
              <a:rPr lang="it-IT" sz="2200" dirty="0" err="1"/>
              <a:t>suffix</a:t>
            </a:r>
            <a:r>
              <a:rPr lang="it-IT" sz="2200" dirty="0"/>
              <a:t>; in </a:t>
            </a:r>
            <a:r>
              <a:rPr lang="it-IT" sz="2200" dirty="0" err="1"/>
              <a:t>Tigak</a:t>
            </a:r>
            <a:r>
              <a:rPr lang="it-IT" sz="2200" dirty="0"/>
              <a:t>, it has not be </a:t>
            </a:r>
            <a:r>
              <a:rPr lang="it-IT" sz="2200" dirty="0" err="1"/>
              <a:t>recognised</a:t>
            </a:r>
            <a:r>
              <a:rPr lang="it-IT" sz="2200" dirty="0"/>
              <a:t> until 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94299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Main</a:t>
            </a:r>
            <a:r>
              <a:rPr lang="it-IT" dirty="0"/>
              <a:t> research questions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/>
          </a:p>
          <a:p>
            <a:r>
              <a:rPr lang="it-IT" sz="2400" dirty="0"/>
              <a:t>What are the </a:t>
            </a:r>
            <a:r>
              <a:rPr lang="it-IT" sz="2400" dirty="0" err="1"/>
              <a:t>morphosyntactic</a:t>
            </a:r>
            <a:r>
              <a:rPr lang="it-IT" sz="2400" dirty="0"/>
              <a:t> </a:t>
            </a:r>
            <a:r>
              <a:rPr lang="it-IT" sz="2400" dirty="0" err="1"/>
              <a:t>properties</a:t>
            </a:r>
            <a:r>
              <a:rPr lang="it-IT" sz="2400" dirty="0"/>
              <a:t>, </a:t>
            </a:r>
            <a:r>
              <a:rPr lang="it-IT" sz="2400" dirty="0" err="1"/>
              <a:t>discourse</a:t>
            </a:r>
            <a:r>
              <a:rPr lang="it-IT" sz="2400" dirty="0"/>
              <a:t> functions and </a:t>
            </a:r>
            <a:r>
              <a:rPr lang="it-IT" sz="2400" dirty="0" err="1"/>
              <a:t>conditions</a:t>
            </a:r>
            <a:r>
              <a:rPr lang="it-IT" sz="2400" dirty="0"/>
              <a:t> of use of passive –</a:t>
            </a:r>
            <a:r>
              <a:rPr lang="it-IT" sz="2400" i="1" dirty="0"/>
              <a:t>an</a:t>
            </a:r>
            <a:r>
              <a:rPr lang="it-IT" sz="2400" dirty="0"/>
              <a:t>?</a:t>
            </a:r>
          </a:p>
          <a:p>
            <a:endParaRPr lang="it-IT" sz="2400" dirty="0"/>
          </a:p>
          <a:p>
            <a:r>
              <a:rPr lang="it-IT" sz="2400" dirty="0" err="1"/>
              <a:t>Is</a:t>
            </a:r>
            <a:r>
              <a:rPr lang="it-IT" sz="2400" dirty="0"/>
              <a:t> it really </a:t>
            </a:r>
            <a:r>
              <a:rPr lang="it-IT" sz="2400" dirty="0" err="1"/>
              <a:t>agentless</a:t>
            </a:r>
            <a:r>
              <a:rPr lang="it-IT" sz="2400" dirty="0"/>
              <a:t>?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Are there </a:t>
            </a:r>
            <a:r>
              <a:rPr lang="it-IT" sz="2400" dirty="0" err="1"/>
              <a:t>dialectal</a:t>
            </a:r>
            <a:r>
              <a:rPr lang="it-IT" sz="2400" dirty="0"/>
              <a:t> </a:t>
            </a:r>
            <a:r>
              <a:rPr lang="it-IT" sz="2400" dirty="0" err="1"/>
              <a:t>differences</a:t>
            </a:r>
            <a:r>
              <a:rPr lang="it-IT" sz="2400" dirty="0"/>
              <a:t>? </a:t>
            </a:r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endParaRPr lang="it-IT" i="1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0511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Fieldwork: </a:t>
            </a:r>
            <a:r>
              <a:rPr lang="it-IT" dirty="0" err="1"/>
              <a:t>locations</a:t>
            </a:r>
            <a:r>
              <a:rPr lang="it-IT" dirty="0"/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r="12225"/>
          <a:stretch/>
        </p:blipFill>
        <p:spPr>
          <a:xfrm>
            <a:off x="1524000" y="1541528"/>
            <a:ext cx="8376745" cy="491953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490952" y="1601423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/>
              <a:t>Lossuk</a:t>
            </a:r>
            <a:endParaRPr lang="it-IT" sz="1200" b="1" dirty="0"/>
          </a:p>
        </p:txBody>
      </p:sp>
      <p:sp>
        <p:nvSpPr>
          <p:cNvPr id="15" name="Freccia a destra 14"/>
          <p:cNvSpPr/>
          <p:nvPr/>
        </p:nvSpPr>
        <p:spPr>
          <a:xfrm flipH="1">
            <a:off x="1439917" y="1955807"/>
            <a:ext cx="759373" cy="608719"/>
          </a:xfrm>
          <a:prstGeom prst="rightArrow">
            <a:avLst>
              <a:gd name="adj1" fmla="val 35366"/>
              <a:gd name="adj2" fmla="val 6899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0497690" y="5910911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Nalik</a:t>
            </a:r>
            <a:endParaRPr lang="it-IT" dirty="0"/>
          </a:p>
        </p:txBody>
      </p:sp>
      <p:sp>
        <p:nvSpPr>
          <p:cNvPr id="17" name="Freccia a destra 16"/>
          <p:cNvSpPr/>
          <p:nvPr/>
        </p:nvSpPr>
        <p:spPr>
          <a:xfrm>
            <a:off x="9645712" y="5938885"/>
            <a:ext cx="769883" cy="430923"/>
          </a:xfrm>
          <a:prstGeom prst="rightArrow">
            <a:avLst>
              <a:gd name="adj1" fmla="val 35366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358040" y="2087454"/>
            <a:ext cx="1165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/>
              <a:t>Tigak</a:t>
            </a:r>
            <a:r>
              <a:rPr lang="it-IT" dirty="0"/>
              <a:t> 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8240953" y="4511741"/>
            <a:ext cx="2100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Lakurumau</a:t>
            </a:r>
            <a:endParaRPr lang="it-IT" dirty="0"/>
          </a:p>
        </p:txBody>
      </p:sp>
      <p:sp>
        <p:nvSpPr>
          <p:cNvPr id="21" name="Freccia in giù 20"/>
          <p:cNvSpPr/>
          <p:nvPr/>
        </p:nvSpPr>
        <p:spPr>
          <a:xfrm>
            <a:off x="8975834" y="5034961"/>
            <a:ext cx="315311" cy="67234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tella a 7 punte 21"/>
          <p:cNvSpPr/>
          <p:nvPr/>
        </p:nvSpPr>
        <p:spPr>
          <a:xfrm>
            <a:off x="5696607" y="3229336"/>
            <a:ext cx="399393" cy="355592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tella a 7 punte 22"/>
          <p:cNvSpPr/>
          <p:nvPr/>
        </p:nvSpPr>
        <p:spPr>
          <a:xfrm>
            <a:off x="4650828" y="5124900"/>
            <a:ext cx="399393" cy="355592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Stella a 7 punte 23"/>
          <p:cNvSpPr/>
          <p:nvPr/>
        </p:nvSpPr>
        <p:spPr>
          <a:xfrm>
            <a:off x="7772400" y="5834125"/>
            <a:ext cx="399393" cy="355592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Stella a 7 punte 24"/>
          <p:cNvSpPr/>
          <p:nvPr/>
        </p:nvSpPr>
        <p:spPr>
          <a:xfrm>
            <a:off x="2605877" y="1867915"/>
            <a:ext cx="399393" cy="355592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tella a 7 punte 25"/>
          <p:cNvSpPr/>
          <p:nvPr/>
        </p:nvSpPr>
        <p:spPr>
          <a:xfrm>
            <a:off x="6632026" y="4333945"/>
            <a:ext cx="399393" cy="35559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Stella a 7 punte 27"/>
          <p:cNvSpPr/>
          <p:nvPr/>
        </p:nvSpPr>
        <p:spPr>
          <a:xfrm>
            <a:off x="8933792" y="6011921"/>
            <a:ext cx="399393" cy="355592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996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Fieldwork: </a:t>
            </a:r>
            <a:r>
              <a:rPr lang="it-IT" dirty="0" err="1"/>
              <a:t>methodology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Elicitation</a:t>
            </a:r>
            <a:r>
              <a:rPr lang="it-IT" dirty="0"/>
              <a:t> and translation from Tok Pisin</a:t>
            </a:r>
          </a:p>
          <a:p>
            <a:endParaRPr lang="it-IT" dirty="0"/>
          </a:p>
          <a:p>
            <a:r>
              <a:rPr lang="it-IT" dirty="0" err="1"/>
              <a:t>Storyboards</a:t>
            </a:r>
            <a:r>
              <a:rPr lang="it-IT" dirty="0"/>
              <a:t> and </a:t>
            </a:r>
            <a:r>
              <a:rPr lang="it-IT" dirty="0" err="1"/>
              <a:t>pictures</a:t>
            </a:r>
            <a:endParaRPr lang="it-IT" dirty="0"/>
          </a:p>
          <a:p>
            <a:r>
              <a:rPr lang="it-IT" sz="2400" i="1" dirty="0"/>
              <a:t>The </a:t>
            </a:r>
            <a:r>
              <a:rPr lang="it-IT" sz="2400" i="1" dirty="0" err="1"/>
              <a:t>Frog</a:t>
            </a:r>
            <a:r>
              <a:rPr lang="it-IT" sz="2400" i="1" dirty="0"/>
              <a:t> Story </a:t>
            </a:r>
            <a:r>
              <a:rPr lang="it-IT" sz="2400" dirty="0"/>
              <a:t> (</a:t>
            </a:r>
            <a:r>
              <a:rPr lang="it-IT" sz="2400" dirty="0" err="1"/>
              <a:t>Nonopai</a:t>
            </a:r>
            <a:r>
              <a:rPr lang="it-IT" sz="2400" dirty="0"/>
              <a:t>, </a:t>
            </a:r>
            <a:r>
              <a:rPr lang="it-IT" sz="2400" dirty="0" err="1"/>
              <a:t>Luburua</a:t>
            </a:r>
            <a:r>
              <a:rPr lang="it-IT" sz="2400" dirty="0"/>
              <a:t> only)</a:t>
            </a:r>
          </a:p>
          <a:p>
            <a:r>
              <a:rPr lang="it-IT" sz="2400" dirty="0"/>
              <a:t>The </a:t>
            </a:r>
            <a:r>
              <a:rPr lang="it-IT" sz="2400" i="1" dirty="0" err="1"/>
              <a:t>Fish</a:t>
            </a:r>
            <a:r>
              <a:rPr lang="it-IT" sz="2400" i="1" dirty="0"/>
              <a:t> video</a:t>
            </a:r>
          </a:p>
          <a:p>
            <a:r>
              <a:rPr lang="it-IT" sz="2400" dirty="0" err="1"/>
              <a:t>Pictures</a:t>
            </a:r>
            <a:r>
              <a:rPr lang="it-IT" sz="2400" dirty="0"/>
              <a:t> from the </a:t>
            </a:r>
            <a:r>
              <a:rPr lang="it-IT" sz="2400" i="1" dirty="0"/>
              <a:t>DISQUS </a:t>
            </a:r>
            <a:r>
              <a:rPr lang="it-IT" sz="2400" dirty="0"/>
              <a:t>and</a:t>
            </a:r>
            <a:r>
              <a:rPr lang="it-IT" sz="2400" i="1" dirty="0"/>
              <a:t> </a:t>
            </a:r>
            <a:r>
              <a:rPr lang="it-IT" sz="2400" i="1" dirty="0" err="1"/>
              <a:t>Cut&amp;Break</a:t>
            </a:r>
            <a:r>
              <a:rPr lang="it-IT" sz="2400" i="1" dirty="0"/>
              <a:t> </a:t>
            </a:r>
            <a:r>
              <a:rPr lang="it-IT" sz="2400" dirty="0" err="1"/>
              <a:t>stimuli</a:t>
            </a:r>
            <a:r>
              <a:rPr lang="it-IT" sz="2400" dirty="0"/>
              <a:t> </a:t>
            </a:r>
            <a:r>
              <a:rPr lang="it-IT" sz="2400" dirty="0" err="1"/>
              <a:t>kits</a:t>
            </a:r>
            <a:endParaRPr lang="it-IT" sz="2400" dirty="0"/>
          </a:p>
          <a:p>
            <a:r>
              <a:rPr lang="it-IT" sz="2400" dirty="0"/>
              <a:t>Home-made videos</a:t>
            </a:r>
          </a:p>
          <a:p>
            <a:r>
              <a:rPr lang="it-IT" sz="2400" dirty="0"/>
              <a:t>John &amp; </a:t>
            </a:r>
            <a:r>
              <a:rPr lang="it-IT" sz="2400" dirty="0" err="1"/>
              <a:t>Lassey</a:t>
            </a:r>
            <a:r>
              <a:rPr lang="it-IT" sz="2400" dirty="0"/>
              <a:t> story</a:t>
            </a:r>
          </a:p>
          <a:p>
            <a:pPr marL="457200" lvl="1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3471" y="-302876"/>
            <a:ext cx="2728839" cy="374168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13782" y="2920446"/>
            <a:ext cx="2883104" cy="3726799"/>
          </a:xfrm>
          <a:prstGeom prst="rect">
            <a:avLst/>
          </a:prstGeom>
        </p:spPr>
      </p:pic>
      <p:pic>
        <p:nvPicPr>
          <p:cNvPr id="8" name="video_20221013_16351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255" y="4985844"/>
            <a:ext cx="2529490" cy="142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Passive: </a:t>
            </a:r>
            <a:r>
              <a:rPr lang="it-IT" dirty="0" err="1"/>
              <a:t>morphology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889792"/>
              </p:ext>
            </p:extLst>
          </p:nvPr>
        </p:nvGraphicFramePr>
        <p:xfrm>
          <a:off x="1037897" y="1983281"/>
          <a:ext cx="105156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0227">
                  <a:extLst>
                    <a:ext uri="{9D8B030D-6E8A-4147-A177-3AD203B41FA5}">
                      <a16:colId xmlns:a16="http://schemas.microsoft.com/office/drawing/2014/main" val="2225023537"/>
                    </a:ext>
                  </a:extLst>
                </a:gridCol>
                <a:gridCol w="6855373">
                  <a:extLst>
                    <a:ext uri="{9D8B030D-6E8A-4147-A177-3AD203B41FA5}">
                      <a16:colId xmlns:a16="http://schemas.microsoft.com/office/drawing/2014/main" val="2872671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3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err="1"/>
                        <a:t>Lossuk</a:t>
                      </a:r>
                      <a:r>
                        <a:rPr lang="it-IT" sz="2400" dirty="0"/>
                        <a:t> (North)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Passive in –</a:t>
                      </a:r>
                      <a:r>
                        <a:rPr lang="it-IT" sz="2400" i="1" dirty="0"/>
                        <a:t>an</a:t>
                      </a:r>
                      <a:r>
                        <a:rPr lang="it-IT" sz="2400" i="0" baseline="0" dirty="0"/>
                        <a:t>; </a:t>
                      </a:r>
                      <a:r>
                        <a:rPr lang="it-IT" sz="2400" i="0" dirty="0" err="1"/>
                        <a:t>intransitivisation</a:t>
                      </a:r>
                      <a:r>
                        <a:rPr lang="it-IT" sz="2400" i="0" dirty="0"/>
                        <a:t> passive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352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err="1"/>
                        <a:t>Nonopai</a:t>
                      </a:r>
                      <a:r>
                        <a:rPr lang="it-IT" sz="2400" dirty="0"/>
                        <a:t> (North)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Passive in –</a:t>
                      </a:r>
                      <a:r>
                        <a:rPr lang="it-IT" sz="2400" i="1" dirty="0"/>
                        <a:t>an; </a:t>
                      </a:r>
                      <a:r>
                        <a:rPr lang="it-IT" sz="2400" i="0" dirty="0" err="1"/>
                        <a:t>intransitivisation</a:t>
                      </a:r>
                      <a:r>
                        <a:rPr lang="it-IT" sz="2400" i="0" dirty="0"/>
                        <a:t> passive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66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err="1"/>
                        <a:t>Lamusmus</a:t>
                      </a:r>
                      <a:r>
                        <a:rPr lang="it-IT" sz="2400" dirty="0"/>
                        <a:t> (South-West)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Passive</a:t>
                      </a:r>
                      <a:r>
                        <a:rPr lang="it-IT" sz="2400" baseline="0" dirty="0"/>
                        <a:t> in –</a:t>
                      </a:r>
                      <a:r>
                        <a:rPr lang="it-IT" sz="2400" i="1" baseline="0" dirty="0"/>
                        <a:t>an 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196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err="1"/>
                        <a:t>Luburua</a:t>
                      </a:r>
                      <a:r>
                        <a:rPr lang="it-IT" sz="2400" dirty="0"/>
                        <a:t> (South)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Passive</a:t>
                      </a:r>
                      <a:r>
                        <a:rPr lang="it-IT" sz="2400" baseline="0" dirty="0"/>
                        <a:t> in –</a:t>
                      </a:r>
                      <a:r>
                        <a:rPr lang="it-IT" sz="2400" i="1" baseline="0" dirty="0"/>
                        <a:t>an 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194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74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034"/>
          </a:xfrm>
        </p:spPr>
        <p:txBody>
          <a:bodyPr/>
          <a:lstStyle/>
          <a:p>
            <a:pPr algn="ctr"/>
            <a:r>
              <a:rPr lang="it-IT" dirty="0"/>
              <a:t>Passive in –</a:t>
            </a:r>
            <a:r>
              <a:rPr lang="it-IT" i="1" dirty="0"/>
              <a:t>an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13793"/>
            <a:ext cx="10515600" cy="4863170"/>
          </a:xfrm>
        </p:spPr>
        <p:txBody>
          <a:bodyPr/>
          <a:lstStyle/>
          <a:p>
            <a:r>
              <a:rPr lang="it-IT" dirty="0"/>
              <a:t>It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equally</a:t>
            </a:r>
            <a:r>
              <a:rPr lang="it-IT" dirty="0"/>
              <a:t> </a:t>
            </a:r>
            <a:r>
              <a:rPr lang="it-IT" dirty="0" err="1"/>
              <a:t>productive</a:t>
            </a:r>
            <a:r>
              <a:rPr lang="it-IT" dirty="0"/>
              <a:t> in all </a:t>
            </a:r>
            <a:r>
              <a:rPr lang="it-IT" dirty="0" err="1"/>
              <a:t>dialects</a:t>
            </a:r>
            <a:r>
              <a:rPr lang="it-IT" dirty="0"/>
              <a:t>: all </a:t>
            </a:r>
            <a:r>
              <a:rPr lang="it-IT" dirty="0" err="1"/>
              <a:t>syntactically</a:t>
            </a:r>
            <a:r>
              <a:rPr lang="it-IT" dirty="0"/>
              <a:t> transitive </a:t>
            </a:r>
            <a:r>
              <a:rPr lang="it-IT" dirty="0" err="1"/>
              <a:t>verbs</a:t>
            </a:r>
            <a:r>
              <a:rPr lang="it-IT" dirty="0"/>
              <a:t> can </a:t>
            </a:r>
            <a:r>
              <a:rPr lang="it-IT" dirty="0" err="1"/>
              <a:t>build</a:t>
            </a:r>
            <a:r>
              <a:rPr lang="it-IT" dirty="0"/>
              <a:t> a passive in –</a:t>
            </a:r>
            <a:r>
              <a:rPr lang="it-IT" i="1" dirty="0"/>
              <a:t>an </a:t>
            </a:r>
          </a:p>
          <a:p>
            <a:r>
              <a:rPr lang="it-IT" dirty="0"/>
              <a:t>It can also target </a:t>
            </a:r>
            <a:r>
              <a:rPr lang="it-IT" dirty="0" err="1"/>
              <a:t>locations</a:t>
            </a:r>
            <a:r>
              <a:rPr lang="it-IT" dirty="0"/>
              <a:t> and </a:t>
            </a:r>
            <a:r>
              <a:rPr lang="it-IT" dirty="0" err="1"/>
              <a:t>instruments</a:t>
            </a:r>
            <a:r>
              <a:rPr lang="it-IT" dirty="0"/>
              <a:t> (</a:t>
            </a:r>
            <a:r>
              <a:rPr lang="it-IT" dirty="0" err="1"/>
              <a:t>Luburua</a:t>
            </a:r>
            <a:r>
              <a:rPr lang="it-IT" dirty="0"/>
              <a:t>, </a:t>
            </a:r>
            <a:r>
              <a:rPr lang="it-IT" dirty="0" err="1"/>
              <a:t>Lemakot</a:t>
            </a:r>
            <a:r>
              <a:rPr lang="it-IT" dirty="0"/>
              <a:t>; not in </a:t>
            </a:r>
            <a:r>
              <a:rPr lang="it-IT" dirty="0" err="1"/>
              <a:t>Nonopai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b="1" dirty="0" err="1"/>
              <a:t>Luburua</a:t>
            </a:r>
            <a:endParaRPr lang="it-IT" sz="2200" b="1" dirty="0"/>
          </a:p>
          <a:p>
            <a:pPr marL="0" indent="0">
              <a:buNone/>
            </a:pPr>
            <a:r>
              <a:rPr lang="it-IT" sz="2200" dirty="0"/>
              <a:t>(4a)	</a:t>
            </a:r>
            <a:r>
              <a:rPr lang="it-IT" sz="2200" i="1" dirty="0"/>
              <a:t>E=</a:t>
            </a:r>
            <a:r>
              <a:rPr lang="it-IT" sz="2200" i="1" dirty="0" err="1"/>
              <a:t>faaisok</a:t>
            </a:r>
            <a:r>
              <a:rPr lang="it-IT" sz="2200" i="1" dirty="0"/>
              <a:t>      </a:t>
            </a:r>
            <a:r>
              <a:rPr lang="it-IT" sz="2200" i="1" dirty="0" err="1"/>
              <a:t>pa-na</a:t>
            </a:r>
            <a:r>
              <a:rPr lang="it-IT" sz="2200" i="1" dirty="0"/>
              <a:t>             </a:t>
            </a:r>
            <a:r>
              <a:rPr lang="it-IT" sz="2200" i="1" dirty="0" err="1"/>
              <a:t>pinis</a:t>
            </a:r>
            <a:r>
              <a:rPr lang="it-IT" sz="2200" i="1" dirty="0"/>
              <a:t>  </a:t>
            </a:r>
            <a:r>
              <a:rPr lang="it-IT" sz="2200" dirty="0"/>
              <a:t>‘I work with the </a:t>
            </a:r>
            <a:r>
              <a:rPr lang="it-IT" sz="2200" dirty="0" err="1"/>
              <a:t>knife</a:t>
            </a:r>
            <a:r>
              <a:rPr lang="it-IT" sz="2200" dirty="0"/>
              <a:t>’</a:t>
            </a:r>
          </a:p>
          <a:p>
            <a:pPr marL="0" indent="0">
              <a:buNone/>
            </a:pPr>
            <a:r>
              <a:rPr lang="it-IT" sz="2200" dirty="0"/>
              <a:t>	1SG.S=work  with-3SG.O </a:t>
            </a:r>
            <a:r>
              <a:rPr lang="it-IT" sz="2200" dirty="0" err="1"/>
              <a:t>knife</a:t>
            </a:r>
            <a:r>
              <a:rPr lang="it-IT" sz="2200" dirty="0"/>
              <a:t> </a:t>
            </a:r>
          </a:p>
          <a:p>
            <a:pPr marL="0" indent="0">
              <a:buNone/>
            </a:pPr>
            <a:r>
              <a:rPr lang="it-IT" sz="2200" dirty="0"/>
              <a:t>(4b)</a:t>
            </a:r>
            <a:r>
              <a:rPr lang="it-IT" sz="2200" i="1" dirty="0"/>
              <a:t>	A       </a:t>
            </a:r>
            <a:r>
              <a:rPr lang="it-IT" sz="2200" i="1" dirty="0" err="1"/>
              <a:t>pinis</a:t>
            </a:r>
            <a:r>
              <a:rPr lang="it-IT" sz="2200" i="1" dirty="0"/>
              <a:t>  </a:t>
            </a:r>
            <a:r>
              <a:rPr lang="it-IT" sz="2200" i="1" dirty="0" err="1"/>
              <a:t>xong</a:t>
            </a:r>
            <a:r>
              <a:rPr lang="it-IT" sz="2200" i="1" dirty="0"/>
              <a:t>  </a:t>
            </a:r>
            <a:r>
              <a:rPr lang="it-IT" sz="2200" i="1" dirty="0" err="1"/>
              <a:t>faaisox</a:t>
            </a:r>
            <a:r>
              <a:rPr lang="it-IT" sz="2200" i="1" dirty="0"/>
              <a:t>-an  pana ‘</a:t>
            </a:r>
            <a:r>
              <a:rPr lang="it-IT" sz="2200" dirty="0"/>
              <a:t>The </a:t>
            </a:r>
            <a:r>
              <a:rPr lang="it-IT" sz="2200" dirty="0" err="1"/>
              <a:t>knife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worked with’</a:t>
            </a:r>
          </a:p>
          <a:p>
            <a:pPr marL="0" indent="0">
              <a:buNone/>
            </a:pPr>
            <a:r>
              <a:rPr lang="it-IT" sz="2200" dirty="0"/>
              <a:t>	ART </a:t>
            </a:r>
            <a:r>
              <a:rPr lang="it-IT" sz="2200" dirty="0" err="1"/>
              <a:t>knife</a:t>
            </a:r>
            <a:r>
              <a:rPr lang="it-IT" sz="2200" dirty="0"/>
              <a:t> PERF work-PASS with-3SG.O</a:t>
            </a:r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662221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Intransitivisation</a:t>
            </a:r>
            <a:r>
              <a:rPr lang="it-IT" dirty="0"/>
              <a:t> passive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 err="1"/>
              <a:t>Nonopai</a:t>
            </a:r>
            <a:r>
              <a:rPr lang="it-IT" sz="2400" dirty="0"/>
              <a:t>: </a:t>
            </a:r>
            <a:r>
              <a:rPr lang="it-IT" sz="2200" i="1" dirty="0" err="1"/>
              <a:t>Punuk</a:t>
            </a:r>
            <a:r>
              <a:rPr lang="it-IT" sz="2200" i="1" dirty="0"/>
              <a:t> </a:t>
            </a:r>
            <a:r>
              <a:rPr lang="it-IT" sz="2200" dirty="0"/>
              <a:t>‘</a:t>
            </a:r>
            <a:r>
              <a:rPr lang="it-IT" sz="2200" dirty="0" err="1"/>
              <a:t>kill</a:t>
            </a:r>
            <a:r>
              <a:rPr lang="it-IT" sz="2200" dirty="0"/>
              <a:t>’ 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(5a)	</a:t>
            </a:r>
            <a:r>
              <a:rPr lang="it-IT" sz="2200" i="1" dirty="0"/>
              <a:t>Ne   </a:t>
            </a:r>
            <a:r>
              <a:rPr lang="it-IT" sz="2200" b="1" i="1" dirty="0" err="1"/>
              <a:t>punux</a:t>
            </a:r>
            <a:r>
              <a:rPr lang="it-IT" sz="2200" b="1" i="1" dirty="0"/>
              <a:t>-a </a:t>
            </a:r>
            <a:r>
              <a:rPr lang="it-IT" sz="2200" i="1" dirty="0"/>
              <a:t>       </a:t>
            </a:r>
            <a:r>
              <a:rPr lang="it-IT" sz="2200" i="1" dirty="0" err="1"/>
              <a:t>vio</a:t>
            </a:r>
            <a:r>
              <a:rPr lang="it-IT" sz="2200" i="1" dirty="0"/>
              <a:t> </a:t>
            </a:r>
            <a:r>
              <a:rPr lang="it-IT" sz="2200" dirty="0"/>
              <a:t>‘I </a:t>
            </a:r>
            <a:r>
              <a:rPr lang="it-IT" sz="2200" dirty="0" err="1"/>
              <a:t>kill</a:t>
            </a:r>
            <a:r>
              <a:rPr lang="it-IT" sz="2200" dirty="0"/>
              <a:t> the </a:t>
            </a:r>
            <a:r>
              <a:rPr lang="it-IT" sz="2200" dirty="0" err="1"/>
              <a:t>pig</a:t>
            </a:r>
            <a:r>
              <a:rPr lang="it-IT" sz="2200" dirty="0"/>
              <a:t>’</a:t>
            </a:r>
          </a:p>
          <a:p>
            <a:pPr marL="0" indent="0">
              <a:buNone/>
            </a:pPr>
            <a:r>
              <a:rPr lang="it-IT" sz="2200" dirty="0"/>
              <a:t>	1SG kill-3SG.O    </a:t>
            </a:r>
            <a:r>
              <a:rPr lang="it-IT" sz="2200" dirty="0" err="1"/>
              <a:t>pig</a:t>
            </a:r>
            <a:endParaRPr lang="it-IT" sz="2200" dirty="0"/>
          </a:p>
          <a:p>
            <a:pPr marL="0" indent="0">
              <a:buNone/>
            </a:pPr>
            <a:r>
              <a:rPr lang="it-IT" sz="2200" dirty="0"/>
              <a:t>(5b)	</a:t>
            </a:r>
            <a:r>
              <a:rPr lang="it-IT" sz="2200" i="1" dirty="0"/>
              <a:t>Ne   </a:t>
            </a:r>
            <a:r>
              <a:rPr lang="it-IT" sz="2200" b="1" i="1" dirty="0" err="1"/>
              <a:t>pu-punak</a:t>
            </a:r>
            <a:r>
              <a:rPr lang="it-IT" sz="2200" i="1" dirty="0"/>
              <a:t> </a:t>
            </a:r>
            <a:r>
              <a:rPr lang="it-IT" sz="2200" i="1" dirty="0" err="1"/>
              <a:t>vio</a:t>
            </a:r>
            <a:r>
              <a:rPr lang="it-IT" sz="2200" i="1" dirty="0"/>
              <a:t> </a:t>
            </a:r>
            <a:r>
              <a:rPr lang="it-IT" sz="2200" dirty="0"/>
              <a:t>‘I </a:t>
            </a:r>
            <a:r>
              <a:rPr lang="it-IT" sz="2200" dirty="0" err="1"/>
              <a:t>kill</a:t>
            </a:r>
            <a:r>
              <a:rPr lang="it-IT" sz="2200" dirty="0"/>
              <a:t> </a:t>
            </a:r>
            <a:r>
              <a:rPr lang="it-IT" sz="2200" dirty="0" err="1"/>
              <a:t>pigs</a:t>
            </a:r>
            <a:r>
              <a:rPr lang="it-IT" sz="2200" dirty="0"/>
              <a:t> (usually; for a living; </a:t>
            </a:r>
            <a:r>
              <a:rPr lang="it-IT" sz="2200" dirty="0" err="1"/>
              <a:t>unspecified</a:t>
            </a:r>
            <a:r>
              <a:rPr lang="it-IT" sz="2200" dirty="0"/>
              <a:t> </a:t>
            </a:r>
            <a:r>
              <a:rPr lang="it-IT" sz="2200" dirty="0" err="1"/>
              <a:t>pigs</a:t>
            </a:r>
            <a:r>
              <a:rPr lang="it-IT" sz="2200" dirty="0"/>
              <a:t>)’</a:t>
            </a:r>
          </a:p>
          <a:p>
            <a:pPr marL="0" indent="0">
              <a:buNone/>
            </a:pPr>
            <a:r>
              <a:rPr lang="it-IT" sz="2200" dirty="0"/>
              <a:t>	1SG RED-</a:t>
            </a:r>
            <a:r>
              <a:rPr lang="it-IT" sz="2200" dirty="0" err="1"/>
              <a:t>kill</a:t>
            </a:r>
            <a:r>
              <a:rPr lang="it-IT" sz="2200" dirty="0"/>
              <a:t>  </a:t>
            </a:r>
            <a:r>
              <a:rPr lang="it-IT" sz="2200" dirty="0" err="1"/>
              <a:t>pig</a:t>
            </a:r>
            <a:r>
              <a:rPr lang="it-IT" sz="2200" dirty="0"/>
              <a:t>	</a:t>
            </a:r>
          </a:p>
          <a:p>
            <a:pPr marL="0" indent="0">
              <a:buNone/>
            </a:pPr>
            <a:r>
              <a:rPr lang="it-IT" sz="2200" dirty="0"/>
              <a:t>(5c)	</a:t>
            </a:r>
            <a:r>
              <a:rPr lang="it-IT" sz="2200" i="1" dirty="0"/>
              <a:t>A      </a:t>
            </a:r>
            <a:r>
              <a:rPr lang="it-IT" sz="2200" i="1" dirty="0" err="1"/>
              <a:t>vio</a:t>
            </a:r>
            <a:r>
              <a:rPr lang="it-IT" sz="2200" i="1" dirty="0"/>
              <a:t>  fo        </a:t>
            </a:r>
            <a:r>
              <a:rPr lang="it-IT" sz="2200" b="1" i="1" dirty="0" err="1"/>
              <a:t>pu-punak</a:t>
            </a:r>
            <a:r>
              <a:rPr lang="it-IT" sz="2200" i="1" dirty="0"/>
              <a:t> </a:t>
            </a:r>
            <a:r>
              <a:rPr lang="it-IT" sz="2200" dirty="0"/>
              <a:t>‘The </a:t>
            </a:r>
            <a:r>
              <a:rPr lang="it-IT" sz="2200" dirty="0" err="1"/>
              <a:t>pig</a:t>
            </a:r>
            <a:r>
              <a:rPr lang="it-IT" sz="2200" dirty="0"/>
              <a:t> has been </a:t>
            </a:r>
            <a:r>
              <a:rPr lang="it-IT" sz="2200" dirty="0" err="1"/>
              <a:t>killed</a:t>
            </a:r>
            <a:r>
              <a:rPr lang="it-IT" sz="2200" dirty="0"/>
              <a:t>’ </a:t>
            </a:r>
          </a:p>
          <a:p>
            <a:pPr marL="0" indent="0">
              <a:buNone/>
            </a:pPr>
            <a:r>
              <a:rPr lang="it-IT" sz="2200" dirty="0"/>
              <a:t>	ART  </a:t>
            </a:r>
            <a:r>
              <a:rPr lang="it-IT" sz="2200" dirty="0" err="1"/>
              <a:t>pig</a:t>
            </a:r>
            <a:r>
              <a:rPr lang="it-IT" sz="2200" dirty="0"/>
              <a:t> PERF RED-</a:t>
            </a:r>
            <a:r>
              <a:rPr lang="it-IT" sz="2200" dirty="0" err="1"/>
              <a:t>kill</a:t>
            </a:r>
            <a:r>
              <a:rPr lang="it-IT" sz="2200" dirty="0"/>
              <a:t> </a:t>
            </a:r>
          </a:p>
          <a:p>
            <a:pPr marL="0" indent="0">
              <a:buNone/>
            </a:pPr>
            <a:r>
              <a:rPr lang="it-IT" sz="2200" dirty="0"/>
              <a:t>	(or: </a:t>
            </a:r>
            <a:r>
              <a:rPr lang="it-IT" sz="2200" b="1" i="1" dirty="0" err="1"/>
              <a:t>punax</a:t>
            </a:r>
            <a:r>
              <a:rPr lang="it-IT" sz="2200" b="1" i="1" dirty="0"/>
              <a:t>-an</a:t>
            </a:r>
            <a:r>
              <a:rPr lang="it-IT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0979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Intransitivisation</a:t>
            </a:r>
            <a:r>
              <a:rPr lang="it-IT" dirty="0"/>
              <a:t> passive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 err="1"/>
              <a:t>Nonopai</a:t>
            </a:r>
            <a:r>
              <a:rPr lang="it-IT" sz="2400" dirty="0"/>
              <a:t>: </a:t>
            </a:r>
            <a:r>
              <a:rPr lang="it-IT" sz="2400" i="1" dirty="0" err="1"/>
              <a:t>ves</a:t>
            </a:r>
            <a:r>
              <a:rPr lang="it-IT" sz="2400" i="1" dirty="0"/>
              <a:t>-an-a/</a:t>
            </a:r>
            <a:r>
              <a:rPr lang="it-IT" sz="2400" i="1" dirty="0" err="1"/>
              <a:t>ves-aai</a:t>
            </a:r>
            <a:r>
              <a:rPr lang="it-IT" sz="2400" i="1" dirty="0"/>
              <a:t> </a:t>
            </a:r>
            <a:r>
              <a:rPr lang="it-IT" sz="2400" dirty="0"/>
              <a:t>‘make’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(6a)	</a:t>
            </a:r>
            <a:r>
              <a:rPr lang="it-IT" sz="2200" i="1" dirty="0"/>
              <a:t>Ne   </a:t>
            </a:r>
            <a:r>
              <a:rPr lang="it-IT" sz="2200" b="1" i="1" dirty="0" err="1"/>
              <a:t>ves</a:t>
            </a:r>
            <a:r>
              <a:rPr lang="it-IT" sz="2200" b="1" i="1" dirty="0"/>
              <a:t>-an-a</a:t>
            </a:r>
            <a:r>
              <a:rPr lang="it-IT" sz="2200" i="1" dirty="0"/>
              <a:t>                   </a:t>
            </a:r>
            <a:r>
              <a:rPr lang="it-IT" sz="2200" i="1" dirty="0" err="1"/>
              <a:t>lifu</a:t>
            </a:r>
            <a:r>
              <a:rPr lang="it-IT" sz="2200" i="1" dirty="0"/>
              <a:t>        </a:t>
            </a:r>
            <a:r>
              <a:rPr lang="it-IT" sz="2200" dirty="0"/>
              <a:t>‘I </a:t>
            </a:r>
            <a:r>
              <a:rPr lang="it-IT" sz="2200" dirty="0" err="1"/>
              <a:t>build</a:t>
            </a:r>
            <a:r>
              <a:rPr lang="it-IT" sz="2200" dirty="0"/>
              <a:t> the </a:t>
            </a:r>
            <a:r>
              <a:rPr lang="it-IT" sz="2200" dirty="0" err="1"/>
              <a:t>house</a:t>
            </a:r>
            <a:r>
              <a:rPr lang="it-IT" sz="2200" dirty="0"/>
              <a:t>’</a:t>
            </a:r>
          </a:p>
          <a:p>
            <a:pPr marL="0" indent="0">
              <a:buNone/>
            </a:pPr>
            <a:r>
              <a:rPr lang="it-IT" sz="2200" dirty="0"/>
              <a:t>	1SG make-TR-3SG.O    </a:t>
            </a:r>
            <a:r>
              <a:rPr lang="it-IT" sz="2200" dirty="0" err="1"/>
              <a:t>house</a:t>
            </a:r>
            <a:endParaRPr lang="it-IT" sz="2200" dirty="0"/>
          </a:p>
          <a:p>
            <a:pPr marL="0" indent="0">
              <a:buNone/>
            </a:pPr>
            <a:r>
              <a:rPr lang="it-IT" sz="2200" dirty="0"/>
              <a:t>(6b)	</a:t>
            </a:r>
            <a:r>
              <a:rPr lang="it-IT" sz="2200" i="1" dirty="0"/>
              <a:t>Ne   </a:t>
            </a:r>
            <a:r>
              <a:rPr lang="it-IT" sz="2200" b="1" i="1" dirty="0"/>
              <a:t>(va-)</a:t>
            </a:r>
            <a:r>
              <a:rPr lang="it-IT" sz="2200" b="1" i="1" dirty="0" err="1"/>
              <a:t>ves-aai</a:t>
            </a:r>
            <a:r>
              <a:rPr lang="it-IT" sz="2200" b="1" i="1" dirty="0"/>
              <a:t>               </a:t>
            </a:r>
            <a:r>
              <a:rPr lang="it-IT" sz="2200" i="1" dirty="0" err="1"/>
              <a:t>lifu</a:t>
            </a:r>
            <a:r>
              <a:rPr lang="it-IT" sz="2200" i="1" dirty="0"/>
              <a:t>       </a:t>
            </a:r>
            <a:r>
              <a:rPr lang="it-IT" sz="2200" dirty="0"/>
              <a:t>‘I </a:t>
            </a:r>
            <a:r>
              <a:rPr lang="it-IT" sz="2200" dirty="0" err="1"/>
              <a:t>build</a:t>
            </a:r>
            <a:r>
              <a:rPr lang="it-IT" sz="2200" dirty="0"/>
              <a:t> </a:t>
            </a:r>
            <a:r>
              <a:rPr lang="it-IT" sz="2200" dirty="0" err="1"/>
              <a:t>houses</a:t>
            </a:r>
            <a:r>
              <a:rPr lang="it-IT" sz="2200" dirty="0"/>
              <a:t> (usually; </a:t>
            </a:r>
            <a:r>
              <a:rPr lang="it-IT" sz="2200" dirty="0" err="1"/>
              <a:t>unspecified</a:t>
            </a:r>
            <a:r>
              <a:rPr lang="it-IT" sz="2200" dirty="0"/>
              <a:t> </a:t>
            </a:r>
            <a:r>
              <a:rPr lang="it-IT" sz="2200" dirty="0" err="1"/>
              <a:t>houses</a:t>
            </a:r>
            <a:r>
              <a:rPr lang="it-IT" sz="2200" dirty="0"/>
              <a:t>)’</a:t>
            </a:r>
          </a:p>
          <a:p>
            <a:pPr marL="0" indent="0">
              <a:buNone/>
            </a:pPr>
            <a:r>
              <a:rPr lang="it-IT" sz="2200" dirty="0"/>
              <a:t>	1SG (RED-)make-INTR  </a:t>
            </a:r>
            <a:r>
              <a:rPr lang="it-IT" sz="2200" dirty="0" err="1"/>
              <a:t>house</a:t>
            </a:r>
            <a:r>
              <a:rPr lang="it-IT" sz="2200" dirty="0"/>
              <a:t>	</a:t>
            </a:r>
          </a:p>
          <a:p>
            <a:pPr marL="0" indent="0">
              <a:buNone/>
            </a:pPr>
            <a:r>
              <a:rPr lang="it-IT" sz="2200" dirty="0"/>
              <a:t>(6c)	</a:t>
            </a:r>
            <a:r>
              <a:rPr lang="it-IT" sz="2200" i="1" dirty="0"/>
              <a:t>A      </a:t>
            </a:r>
            <a:r>
              <a:rPr lang="it-IT" sz="2200" i="1" dirty="0" err="1"/>
              <a:t>lifu</a:t>
            </a:r>
            <a:r>
              <a:rPr lang="it-IT" sz="2200" i="1" dirty="0"/>
              <a:t>       fo        </a:t>
            </a:r>
            <a:r>
              <a:rPr lang="it-IT" sz="2200" b="1" i="1" dirty="0"/>
              <a:t>(va-)</a:t>
            </a:r>
            <a:r>
              <a:rPr lang="it-IT" sz="2200" b="1" i="1" dirty="0" err="1"/>
              <a:t>ves-aai</a:t>
            </a:r>
            <a:r>
              <a:rPr lang="it-IT" sz="2200" b="1" i="1" dirty="0"/>
              <a:t>  </a:t>
            </a:r>
            <a:r>
              <a:rPr lang="it-IT" sz="2200" dirty="0"/>
              <a:t>‘The </a:t>
            </a:r>
            <a:r>
              <a:rPr lang="it-IT" sz="2200" dirty="0" err="1"/>
              <a:t>house</a:t>
            </a:r>
            <a:r>
              <a:rPr lang="it-IT" sz="2200" dirty="0"/>
              <a:t> has been </a:t>
            </a:r>
            <a:r>
              <a:rPr lang="it-IT" sz="2200" dirty="0" err="1"/>
              <a:t>built</a:t>
            </a:r>
            <a:r>
              <a:rPr lang="it-IT" sz="2200" dirty="0"/>
              <a:t>’</a:t>
            </a:r>
          </a:p>
          <a:p>
            <a:pPr marL="0" indent="0">
              <a:buNone/>
            </a:pPr>
            <a:r>
              <a:rPr lang="it-IT" sz="2200" dirty="0"/>
              <a:t>	ART </a:t>
            </a:r>
            <a:r>
              <a:rPr lang="it-IT" sz="2200" dirty="0" err="1"/>
              <a:t>house</a:t>
            </a:r>
            <a:r>
              <a:rPr lang="it-IT" sz="2200" dirty="0"/>
              <a:t> PERF (RED-)make-INTR </a:t>
            </a:r>
          </a:p>
          <a:p>
            <a:pPr marL="0" indent="0">
              <a:buNone/>
            </a:pPr>
            <a:r>
              <a:rPr lang="it-IT" sz="2200" dirty="0"/>
              <a:t>	(or: </a:t>
            </a:r>
            <a:r>
              <a:rPr lang="it-IT" sz="2200" b="1" i="1" dirty="0" err="1"/>
              <a:t>ves</a:t>
            </a:r>
            <a:r>
              <a:rPr lang="it-IT" sz="2200" b="1" i="1" dirty="0"/>
              <a:t>-an-an</a:t>
            </a:r>
            <a:r>
              <a:rPr lang="it-IT" sz="2200" i="1" dirty="0"/>
              <a:t>)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516248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Intransitivisation</a:t>
            </a:r>
            <a:r>
              <a:rPr lang="it-IT" dirty="0"/>
              <a:t> passive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 err="1"/>
              <a:t>Nonopai</a:t>
            </a:r>
            <a:r>
              <a:rPr lang="it-IT" sz="2400" dirty="0"/>
              <a:t>: </a:t>
            </a:r>
            <a:r>
              <a:rPr lang="it-IT" sz="2400" i="1" dirty="0" err="1"/>
              <a:t>pisi</a:t>
            </a:r>
            <a:r>
              <a:rPr lang="it-IT" sz="2400" i="1" dirty="0"/>
              <a:t>-n-a/</a:t>
            </a:r>
            <a:r>
              <a:rPr lang="it-IT" sz="2400" i="1" dirty="0" err="1"/>
              <a:t>pisi-aai</a:t>
            </a:r>
            <a:r>
              <a:rPr lang="it-IT" sz="2400" i="1" dirty="0"/>
              <a:t> </a:t>
            </a:r>
            <a:r>
              <a:rPr lang="it-IT" sz="2400" dirty="0"/>
              <a:t>‘make’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(7a)	</a:t>
            </a:r>
            <a:r>
              <a:rPr lang="it-IT" sz="2200" i="1" dirty="0"/>
              <a:t>A      </a:t>
            </a:r>
            <a:r>
              <a:rPr lang="it-IT" sz="2200" i="1" dirty="0" err="1"/>
              <a:t>ball</a:t>
            </a:r>
            <a:r>
              <a:rPr lang="it-IT" sz="2200" i="1" dirty="0"/>
              <a:t> </a:t>
            </a:r>
            <a:r>
              <a:rPr lang="it-IT" sz="2200" i="1" dirty="0" err="1"/>
              <a:t>ri</a:t>
            </a:r>
            <a:r>
              <a:rPr lang="it-IT" sz="2200" i="1" dirty="0"/>
              <a:t>=fo          </a:t>
            </a:r>
            <a:r>
              <a:rPr lang="it-IT" sz="2200" b="1" i="1" dirty="0" err="1"/>
              <a:t>pisi</a:t>
            </a:r>
            <a:r>
              <a:rPr lang="it-IT" sz="2200" b="1" i="1" dirty="0"/>
              <a:t>-n-a </a:t>
            </a:r>
            <a:r>
              <a:rPr lang="it-IT" sz="2200" i="1" dirty="0"/>
              <a:t>                    ‘</a:t>
            </a:r>
            <a:r>
              <a:rPr lang="it-IT" sz="2200" dirty="0"/>
              <a:t>The </a:t>
            </a:r>
            <a:r>
              <a:rPr lang="it-IT" sz="2200" dirty="0" err="1"/>
              <a:t>ball</a:t>
            </a:r>
            <a:r>
              <a:rPr lang="it-IT" sz="2200" dirty="0"/>
              <a:t>, they have </a:t>
            </a:r>
            <a:r>
              <a:rPr lang="it-IT" sz="2200" dirty="0" err="1"/>
              <a:t>thrown</a:t>
            </a:r>
            <a:r>
              <a:rPr lang="it-IT" sz="2200" dirty="0"/>
              <a:t> it’</a:t>
            </a:r>
          </a:p>
          <a:p>
            <a:pPr marL="0" indent="0">
              <a:buNone/>
            </a:pPr>
            <a:r>
              <a:rPr lang="it-IT" sz="2200" dirty="0"/>
              <a:t>	ART </a:t>
            </a:r>
            <a:r>
              <a:rPr lang="it-IT" sz="2200" dirty="0" err="1"/>
              <a:t>ball</a:t>
            </a:r>
            <a:r>
              <a:rPr lang="it-IT" sz="2200" dirty="0"/>
              <a:t> 3PL=PERF   throw-TR-3SG.O</a:t>
            </a:r>
          </a:p>
          <a:p>
            <a:pPr marL="0" indent="0">
              <a:buNone/>
            </a:pPr>
            <a:r>
              <a:rPr lang="it-IT" sz="2200" dirty="0"/>
              <a:t>(7b)	</a:t>
            </a:r>
            <a:r>
              <a:rPr lang="it-IT" sz="2200" b="1" i="1" dirty="0" err="1"/>
              <a:t>Ri</a:t>
            </a:r>
            <a:r>
              <a:rPr lang="it-IT" sz="2200" b="1" i="1" dirty="0"/>
              <a:t>=</a:t>
            </a:r>
            <a:r>
              <a:rPr lang="it-IT" sz="2200" b="1" i="1" dirty="0" err="1"/>
              <a:t>pisi-aai</a:t>
            </a:r>
            <a:r>
              <a:rPr lang="it-IT" sz="2200" b="1" i="1" dirty="0"/>
              <a:t>   </a:t>
            </a:r>
            <a:r>
              <a:rPr lang="it-IT" sz="2200" i="1" dirty="0"/>
              <a:t>              </a:t>
            </a:r>
            <a:r>
              <a:rPr lang="it-IT" sz="2200" i="1" dirty="0" err="1"/>
              <a:t>xo</a:t>
            </a:r>
            <a:r>
              <a:rPr lang="it-IT" sz="2200" i="1" dirty="0"/>
              <a:t>			</a:t>
            </a:r>
            <a:r>
              <a:rPr lang="it-IT" sz="2200" dirty="0"/>
              <a:t>‘They </a:t>
            </a:r>
            <a:r>
              <a:rPr lang="it-IT" sz="2200" dirty="0" err="1"/>
              <a:t>throw</a:t>
            </a:r>
            <a:r>
              <a:rPr lang="it-IT" sz="2200" dirty="0"/>
              <a:t> </a:t>
            </a:r>
            <a:r>
              <a:rPr lang="it-IT" sz="2200" dirty="0" err="1"/>
              <a:t>rubbish</a:t>
            </a:r>
            <a:r>
              <a:rPr lang="it-IT" sz="2200" dirty="0"/>
              <a:t>’</a:t>
            </a:r>
          </a:p>
          <a:p>
            <a:pPr marL="0" indent="0">
              <a:buNone/>
            </a:pPr>
            <a:r>
              <a:rPr lang="it-IT" sz="2200" i="1" dirty="0"/>
              <a:t>	</a:t>
            </a:r>
            <a:r>
              <a:rPr lang="it-IT" sz="2200" dirty="0"/>
              <a:t>3PL.S=</a:t>
            </a:r>
            <a:r>
              <a:rPr lang="it-IT" sz="2200" dirty="0" err="1"/>
              <a:t>throw</a:t>
            </a:r>
            <a:r>
              <a:rPr lang="it-IT" sz="2200" dirty="0"/>
              <a:t>-INTR </a:t>
            </a:r>
            <a:r>
              <a:rPr lang="it-IT" sz="2200" dirty="0" err="1"/>
              <a:t>rubbish</a:t>
            </a:r>
            <a:endParaRPr lang="it-IT" sz="2200" dirty="0"/>
          </a:p>
          <a:p>
            <a:pPr marL="0" indent="0">
              <a:buNone/>
            </a:pPr>
            <a:r>
              <a:rPr lang="it-IT" sz="2200" dirty="0"/>
              <a:t>(7b)	</a:t>
            </a:r>
            <a:r>
              <a:rPr lang="it-IT" sz="2200" i="1" dirty="0"/>
              <a:t>A      </a:t>
            </a:r>
            <a:r>
              <a:rPr lang="it-IT" sz="2200" i="1" dirty="0" err="1"/>
              <a:t>ball</a:t>
            </a:r>
            <a:r>
              <a:rPr lang="it-IT" sz="2200" i="1" dirty="0"/>
              <a:t>       fo        </a:t>
            </a:r>
            <a:r>
              <a:rPr lang="it-IT" sz="2200" b="1" i="1" dirty="0" err="1"/>
              <a:t>pisi-aai</a:t>
            </a:r>
            <a:r>
              <a:rPr lang="it-IT" sz="2200" i="1" dirty="0"/>
              <a:t>  		</a:t>
            </a:r>
            <a:r>
              <a:rPr lang="it-IT" sz="2200" dirty="0"/>
              <a:t>‘The </a:t>
            </a:r>
            <a:r>
              <a:rPr lang="it-IT" sz="2200" dirty="0" err="1"/>
              <a:t>ball</a:t>
            </a:r>
            <a:r>
              <a:rPr lang="it-IT" sz="2200" dirty="0"/>
              <a:t> has been </a:t>
            </a:r>
            <a:r>
              <a:rPr lang="it-IT" sz="2200" dirty="0" err="1"/>
              <a:t>thrown</a:t>
            </a:r>
            <a:r>
              <a:rPr lang="it-IT" sz="2200" dirty="0"/>
              <a:t>’</a:t>
            </a:r>
          </a:p>
          <a:p>
            <a:pPr marL="0" indent="0">
              <a:buNone/>
            </a:pPr>
            <a:r>
              <a:rPr lang="it-IT" sz="2200" dirty="0"/>
              <a:t>	ART </a:t>
            </a:r>
            <a:r>
              <a:rPr lang="it-IT" sz="2200" dirty="0" err="1"/>
              <a:t>house</a:t>
            </a:r>
            <a:r>
              <a:rPr lang="it-IT" sz="2200" dirty="0"/>
              <a:t> PERF   </a:t>
            </a:r>
            <a:r>
              <a:rPr lang="it-IT" sz="2200" dirty="0" err="1"/>
              <a:t>throw</a:t>
            </a:r>
            <a:r>
              <a:rPr lang="it-IT" sz="2200" dirty="0"/>
              <a:t>-INTR </a:t>
            </a:r>
          </a:p>
          <a:p>
            <a:pPr marL="0" indent="0">
              <a:buNone/>
            </a:pPr>
            <a:r>
              <a:rPr lang="it-IT" sz="2200" dirty="0"/>
              <a:t>	(or: </a:t>
            </a:r>
            <a:r>
              <a:rPr lang="it-IT" sz="2200" b="1" i="1" dirty="0" err="1"/>
              <a:t>pisin</a:t>
            </a:r>
            <a:r>
              <a:rPr lang="it-IT" sz="2200" b="1" i="1" dirty="0"/>
              <a:t>-an</a:t>
            </a:r>
            <a:r>
              <a:rPr lang="it-IT" sz="2200" i="1" dirty="0"/>
              <a:t>)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92585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E7E2B-BBAC-7CA7-98BD-07306D61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Voice and </a:t>
            </a:r>
            <a:r>
              <a:rPr lang="de-DE" dirty="0" err="1"/>
              <a:t>transitivity</a:t>
            </a:r>
            <a:r>
              <a:rPr lang="de-DE" dirty="0"/>
              <a:t> in </a:t>
            </a:r>
            <a:r>
              <a:rPr lang="de-DE" dirty="0" err="1"/>
              <a:t>Oceanic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24A03F-B0D3-E576-AA5C-08E7B9318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600" dirty="0"/>
              <a:t>Most </a:t>
            </a:r>
            <a:r>
              <a:rPr lang="de-DE" sz="2600" dirty="0" err="1"/>
              <a:t>Oceanic</a:t>
            </a:r>
            <a:r>
              <a:rPr lang="de-DE" sz="2600" dirty="0"/>
              <a:t> </a:t>
            </a:r>
            <a:r>
              <a:rPr lang="de-DE" sz="2600" dirty="0" err="1"/>
              <a:t>languages</a:t>
            </a:r>
            <a:r>
              <a:rPr lang="de-DE" sz="2600" dirty="0"/>
              <a:t> lack </a:t>
            </a:r>
            <a:r>
              <a:rPr lang="de-DE" sz="2600" dirty="0" err="1"/>
              <a:t>morphological</a:t>
            </a:r>
            <a:r>
              <a:rPr lang="de-DE" sz="2600" dirty="0"/>
              <a:t> passives </a:t>
            </a:r>
          </a:p>
          <a:p>
            <a:r>
              <a:rPr lang="de-DE" sz="2600" dirty="0"/>
              <a:t>Most (all?) </a:t>
            </a:r>
            <a:r>
              <a:rPr lang="de-DE" sz="2600" dirty="0" err="1"/>
              <a:t>Oceanic</a:t>
            </a:r>
            <a:r>
              <a:rPr lang="de-DE" sz="2600" dirty="0"/>
              <a:t> </a:t>
            </a:r>
            <a:r>
              <a:rPr lang="de-DE" sz="2600" dirty="0" err="1"/>
              <a:t>languages</a:t>
            </a:r>
            <a:r>
              <a:rPr lang="de-DE" sz="2600" dirty="0"/>
              <a:t> </a:t>
            </a:r>
            <a:r>
              <a:rPr lang="de-DE" sz="2600" dirty="0" err="1"/>
              <a:t>have</a:t>
            </a:r>
            <a:r>
              <a:rPr lang="de-DE" sz="2600" dirty="0"/>
              <a:t> </a:t>
            </a:r>
            <a:r>
              <a:rPr lang="de-DE" sz="2600" dirty="0" err="1"/>
              <a:t>morphological</a:t>
            </a:r>
            <a:r>
              <a:rPr lang="de-DE" sz="2600" dirty="0"/>
              <a:t> </a:t>
            </a:r>
            <a:r>
              <a:rPr lang="de-DE" sz="2600" dirty="0" err="1"/>
              <a:t>causatives</a:t>
            </a:r>
            <a:r>
              <a:rPr lang="de-DE" sz="2600" dirty="0"/>
              <a:t> (Proto-</a:t>
            </a:r>
            <a:r>
              <a:rPr lang="de-DE" sz="2600" dirty="0" err="1"/>
              <a:t>Oceanic</a:t>
            </a:r>
            <a:r>
              <a:rPr lang="de-DE" sz="2600" dirty="0"/>
              <a:t> *</a:t>
            </a:r>
            <a:r>
              <a:rPr lang="de-DE" sz="2600" i="1" dirty="0" err="1"/>
              <a:t>paka</a:t>
            </a:r>
            <a:r>
              <a:rPr lang="de-DE" sz="2600" i="1" dirty="0"/>
              <a:t>-</a:t>
            </a:r>
            <a:r>
              <a:rPr lang="de-DE" sz="2600" dirty="0"/>
              <a:t>); </a:t>
            </a:r>
            <a:r>
              <a:rPr lang="de-DE" sz="2600" dirty="0" err="1"/>
              <a:t>many</a:t>
            </a:r>
            <a:r>
              <a:rPr lang="de-DE" sz="2600" dirty="0"/>
              <a:t> </a:t>
            </a:r>
            <a:r>
              <a:rPr lang="de-DE" sz="2600" dirty="0" err="1"/>
              <a:t>have</a:t>
            </a:r>
            <a:r>
              <a:rPr lang="de-DE" sz="2600" dirty="0"/>
              <a:t> </a:t>
            </a:r>
            <a:r>
              <a:rPr lang="de-DE" sz="2600" dirty="0" err="1"/>
              <a:t>applicatives</a:t>
            </a:r>
            <a:r>
              <a:rPr lang="de-DE" sz="2600" dirty="0"/>
              <a:t> (= a </a:t>
            </a:r>
            <a:r>
              <a:rPr lang="de-DE" sz="2600" dirty="0" err="1"/>
              <a:t>morpheme</a:t>
            </a:r>
            <a:r>
              <a:rPr lang="de-DE" sz="2600" dirty="0"/>
              <a:t> </a:t>
            </a:r>
            <a:r>
              <a:rPr lang="de-DE" sz="2600" dirty="0" err="1"/>
              <a:t>which</a:t>
            </a:r>
            <a:r>
              <a:rPr lang="de-DE" sz="2600" dirty="0"/>
              <a:t> </a:t>
            </a:r>
            <a:r>
              <a:rPr lang="de-DE" sz="2600" dirty="0" err="1"/>
              <a:t>turns</a:t>
            </a:r>
            <a:r>
              <a:rPr lang="de-DE" sz="2600" dirty="0"/>
              <a:t> an oblique </a:t>
            </a:r>
            <a:r>
              <a:rPr lang="de-DE" sz="2600" dirty="0" err="1"/>
              <a:t>into</a:t>
            </a:r>
            <a:r>
              <a:rPr lang="de-DE" sz="2600" dirty="0"/>
              <a:t> a </a:t>
            </a:r>
            <a:r>
              <a:rPr lang="de-DE" sz="2600" dirty="0" err="1"/>
              <a:t>core</a:t>
            </a:r>
            <a:r>
              <a:rPr lang="de-DE" sz="2600" dirty="0"/>
              <a:t> </a:t>
            </a:r>
            <a:r>
              <a:rPr lang="de-DE" sz="2600" dirty="0" err="1"/>
              <a:t>argument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verb</a:t>
            </a:r>
            <a:r>
              <a:rPr lang="de-DE" sz="2600" dirty="0"/>
              <a:t>) (Proto-</a:t>
            </a:r>
            <a:r>
              <a:rPr lang="de-DE" sz="2600" dirty="0" err="1"/>
              <a:t>Oceanic</a:t>
            </a:r>
            <a:r>
              <a:rPr lang="de-DE" sz="2600" dirty="0"/>
              <a:t> </a:t>
            </a:r>
            <a:r>
              <a:rPr lang="de-DE" sz="2600" i="1" dirty="0"/>
              <a:t>*-</a:t>
            </a:r>
            <a:r>
              <a:rPr lang="de-DE" sz="2600" i="1" dirty="0" err="1"/>
              <a:t>aki</a:t>
            </a:r>
            <a:r>
              <a:rPr lang="de-DE" sz="2600" i="1" dirty="0"/>
              <a:t>[</a:t>
            </a:r>
            <a:r>
              <a:rPr lang="de-DE" sz="2600" i="1" dirty="0" err="1"/>
              <a:t>ni</a:t>
            </a:r>
            <a:r>
              <a:rPr lang="de-DE" sz="2600" i="1" dirty="0"/>
              <a:t>], *-an)</a:t>
            </a:r>
          </a:p>
          <a:p>
            <a:r>
              <a:rPr lang="de-DE" sz="2600" dirty="0"/>
              <a:t>Most </a:t>
            </a:r>
            <a:r>
              <a:rPr lang="de-DE" sz="2600" dirty="0" err="1"/>
              <a:t>Oceanic</a:t>
            </a:r>
            <a:r>
              <a:rPr lang="de-DE" sz="2600" dirty="0"/>
              <a:t> </a:t>
            </a:r>
            <a:r>
              <a:rPr lang="de-DE" sz="2600" dirty="0" err="1"/>
              <a:t>languages</a:t>
            </a:r>
            <a:r>
              <a:rPr lang="de-DE" sz="2600" dirty="0"/>
              <a:t> </a:t>
            </a:r>
            <a:r>
              <a:rPr lang="de-DE" sz="2600" dirty="0" err="1"/>
              <a:t>have</a:t>
            </a:r>
            <a:r>
              <a:rPr lang="de-DE" sz="2600" dirty="0"/>
              <a:t> </a:t>
            </a:r>
            <a:r>
              <a:rPr lang="de-DE" sz="2600" dirty="0" err="1"/>
              <a:t>some</a:t>
            </a:r>
            <a:r>
              <a:rPr lang="de-DE" sz="2600" dirty="0"/>
              <a:t> </a:t>
            </a:r>
            <a:r>
              <a:rPr lang="de-DE" sz="2600" dirty="0" err="1"/>
              <a:t>marking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transitivity</a:t>
            </a:r>
            <a:r>
              <a:rPr lang="de-DE" sz="2600" dirty="0"/>
              <a:t> on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verb</a:t>
            </a:r>
            <a:r>
              <a:rPr lang="de-DE" sz="2600" dirty="0"/>
              <a:t> (proto-</a:t>
            </a:r>
            <a:r>
              <a:rPr lang="de-DE" sz="2600" dirty="0" err="1"/>
              <a:t>Oceanic</a:t>
            </a:r>
            <a:r>
              <a:rPr lang="de-DE" sz="2600" dirty="0"/>
              <a:t> *-</a:t>
            </a:r>
            <a:r>
              <a:rPr lang="de-DE" sz="2600" i="1" dirty="0"/>
              <a:t>i</a:t>
            </a:r>
            <a:r>
              <a:rPr lang="de-DE" sz="2600" dirty="0"/>
              <a:t>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Lakurumau </a:t>
            </a:r>
          </a:p>
          <a:p>
            <a:pPr marL="0" indent="0">
              <a:buNone/>
            </a:pPr>
            <a:r>
              <a:rPr lang="de-DE" sz="2400" i="1" dirty="0" err="1"/>
              <a:t>poxo</a:t>
            </a:r>
            <a:r>
              <a:rPr lang="de-DE" sz="2400" i="1" dirty="0"/>
              <a:t> </a:t>
            </a:r>
            <a:r>
              <a:rPr lang="it-IT" sz="2400" dirty="0"/>
              <a:t>‘</a:t>
            </a:r>
            <a:r>
              <a:rPr lang="it-IT" sz="2400" dirty="0" err="1"/>
              <a:t>fall</a:t>
            </a:r>
            <a:r>
              <a:rPr lang="it-IT" sz="2400" dirty="0"/>
              <a:t>’ – </a:t>
            </a:r>
            <a:r>
              <a:rPr lang="it-IT" sz="2400" b="1" i="1" dirty="0"/>
              <a:t>va</a:t>
            </a:r>
            <a:r>
              <a:rPr lang="it-IT" sz="2400" i="1" dirty="0"/>
              <a:t>-</a:t>
            </a:r>
            <a:r>
              <a:rPr lang="it-IT" sz="2400" i="1" dirty="0" err="1"/>
              <a:t>poxo</a:t>
            </a:r>
            <a:r>
              <a:rPr lang="it-IT" sz="2400" i="1" dirty="0"/>
              <a:t>-</a:t>
            </a:r>
            <a:r>
              <a:rPr lang="it-IT" sz="2400" b="1" i="1" dirty="0"/>
              <a:t>i</a:t>
            </a:r>
            <a:r>
              <a:rPr lang="it-IT" sz="2400" dirty="0"/>
              <a:t> ‘CAUS-</a:t>
            </a:r>
            <a:r>
              <a:rPr lang="it-IT" sz="2400" dirty="0" err="1"/>
              <a:t>fall</a:t>
            </a:r>
            <a:r>
              <a:rPr lang="it-IT" sz="2400" dirty="0"/>
              <a:t>-</a:t>
            </a:r>
            <a:r>
              <a:rPr lang="it-IT" sz="2400" b="1" dirty="0"/>
              <a:t>TR</a:t>
            </a:r>
            <a:r>
              <a:rPr lang="it-IT" sz="2400" dirty="0"/>
              <a:t>’ ‘make </a:t>
            </a:r>
            <a:r>
              <a:rPr lang="it-IT" sz="2400" dirty="0" err="1"/>
              <a:t>fall</a:t>
            </a:r>
            <a:r>
              <a:rPr lang="it-IT" sz="2400" dirty="0"/>
              <a:t>’</a:t>
            </a:r>
          </a:p>
          <a:p>
            <a:pPr marL="0" indent="0">
              <a:buNone/>
            </a:pPr>
            <a:r>
              <a:rPr lang="it-IT" sz="2400" i="1" dirty="0"/>
              <a:t>Ne </a:t>
            </a:r>
            <a:r>
              <a:rPr lang="it-IT" sz="2400" i="1" dirty="0" err="1"/>
              <a:t>marot</a:t>
            </a:r>
            <a:r>
              <a:rPr lang="it-IT" sz="2400" i="1" dirty="0"/>
              <a:t> pan=a </a:t>
            </a:r>
            <a:r>
              <a:rPr lang="it-IT" sz="2400" i="1" dirty="0" err="1"/>
              <a:t>ruwai</a:t>
            </a:r>
            <a:r>
              <a:rPr lang="it-IT" sz="2400" i="1" dirty="0"/>
              <a:t> </a:t>
            </a:r>
            <a:r>
              <a:rPr lang="it-IT" sz="2400" dirty="0"/>
              <a:t>‘I </a:t>
            </a:r>
            <a:r>
              <a:rPr lang="it-IT" sz="2400" dirty="0" err="1"/>
              <a:t>am</a:t>
            </a:r>
            <a:r>
              <a:rPr lang="it-IT" sz="2400" dirty="0"/>
              <a:t> </a:t>
            </a:r>
            <a:r>
              <a:rPr lang="it-IT" sz="2400" dirty="0" err="1"/>
              <a:t>afraid</a:t>
            </a:r>
            <a:r>
              <a:rPr lang="it-IT" sz="2400" dirty="0"/>
              <a:t> of the </a:t>
            </a:r>
            <a:r>
              <a:rPr lang="it-IT" sz="2400" dirty="0" err="1"/>
              <a:t>snake</a:t>
            </a:r>
            <a:r>
              <a:rPr lang="it-IT" sz="2400" dirty="0"/>
              <a:t>’</a:t>
            </a:r>
          </a:p>
          <a:p>
            <a:pPr marL="0" indent="0">
              <a:buNone/>
            </a:pPr>
            <a:r>
              <a:rPr lang="it-IT" sz="2400" i="1" dirty="0"/>
              <a:t>Ne </a:t>
            </a:r>
            <a:r>
              <a:rPr lang="it-IT" sz="2400" i="1" dirty="0" err="1"/>
              <a:t>maror</a:t>
            </a:r>
            <a:r>
              <a:rPr lang="it-IT" sz="2400" i="1" dirty="0"/>
              <a:t>-</a:t>
            </a:r>
            <a:r>
              <a:rPr lang="it-IT" sz="2400" b="1" i="1" dirty="0"/>
              <a:t>in</a:t>
            </a:r>
            <a:r>
              <a:rPr lang="it-IT" sz="2400" i="1" dirty="0"/>
              <a:t> a </a:t>
            </a:r>
            <a:r>
              <a:rPr lang="it-IT" sz="2400" i="1" dirty="0" err="1"/>
              <a:t>ruwai</a:t>
            </a:r>
            <a:r>
              <a:rPr lang="it-IT" sz="2400" i="1" dirty="0"/>
              <a:t> </a:t>
            </a:r>
            <a:r>
              <a:rPr lang="it-IT" sz="2400" dirty="0"/>
              <a:t>‘I </a:t>
            </a:r>
            <a:r>
              <a:rPr lang="it-IT" sz="2400" dirty="0" err="1"/>
              <a:t>am</a:t>
            </a:r>
            <a:r>
              <a:rPr lang="it-IT" sz="2400" dirty="0"/>
              <a:t> </a:t>
            </a:r>
            <a:r>
              <a:rPr lang="it-IT" sz="2400" dirty="0" err="1"/>
              <a:t>afraid</a:t>
            </a:r>
            <a:r>
              <a:rPr lang="it-IT" sz="2400" dirty="0"/>
              <a:t> of the </a:t>
            </a:r>
            <a:r>
              <a:rPr lang="it-IT" sz="2400" dirty="0" err="1"/>
              <a:t>snake</a:t>
            </a:r>
            <a:r>
              <a:rPr lang="it-IT" sz="2400" dirty="0"/>
              <a:t> = I </a:t>
            </a:r>
            <a:r>
              <a:rPr lang="it-IT" sz="2400" dirty="0" err="1"/>
              <a:t>fear</a:t>
            </a:r>
            <a:r>
              <a:rPr lang="it-IT" sz="2400" dirty="0"/>
              <a:t> the </a:t>
            </a:r>
            <a:r>
              <a:rPr lang="it-IT" sz="2400" dirty="0" err="1"/>
              <a:t>snake</a:t>
            </a:r>
            <a:r>
              <a:rPr lang="it-IT" sz="2400" dirty="0"/>
              <a:t>’ (-</a:t>
            </a:r>
            <a:r>
              <a:rPr lang="it-IT" sz="2400" i="1" dirty="0"/>
              <a:t>in</a:t>
            </a:r>
            <a:r>
              <a:rPr lang="it-IT" sz="2400" dirty="0"/>
              <a:t> &lt; </a:t>
            </a:r>
            <a:r>
              <a:rPr lang="it-IT" sz="2400" dirty="0" err="1"/>
              <a:t>POc</a:t>
            </a:r>
            <a:r>
              <a:rPr lang="it-IT" sz="2400" dirty="0"/>
              <a:t>*-</a:t>
            </a:r>
            <a:r>
              <a:rPr lang="it-IT" sz="2400" i="1" dirty="0"/>
              <a:t>an</a:t>
            </a:r>
            <a:r>
              <a:rPr lang="it-IT" sz="2400" dirty="0"/>
              <a:t>)</a:t>
            </a:r>
            <a:endParaRPr lang="it-IT" sz="2400" i="1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de-DE" sz="28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236225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Intransitivisation</a:t>
            </a:r>
            <a:r>
              <a:rPr lang="it-IT" dirty="0"/>
              <a:t> passive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 err="1"/>
              <a:t>Losuk</a:t>
            </a:r>
            <a:r>
              <a:rPr lang="it-IT" sz="2400" dirty="0"/>
              <a:t>: </a:t>
            </a:r>
            <a:r>
              <a:rPr lang="it-IT" sz="2400" i="1" dirty="0" err="1"/>
              <a:t>kep</a:t>
            </a:r>
            <a:r>
              <a:rPr lang="it-IT" sz="2400" i="1" dirty="0"/>
              <a:t>-an-a/</a:t>
            </a:r>
            <a:r>
              <a:rPr lang="it-IT" sz="2400" i="1" dirty="0" err="1"/>
              <a:t>kep-aai</a:t>
            </a:r>
            <a:r>
              <a:rPr lang="it-IT" sz="2400" i="1" dirty="0"/>
              <a:t> </a:t>
            </a:r>
            <a:r>
              <a:rPr lang="it-IT" sz="2400" dirty="0"/>
              <a:t>‘</a:t>
            </a:r>
            <a:r>
              <a:rPr lang="it-IT" sz="2400" dirty="0" err="1"/>
              <a:t>build</a:t>
            </a:r>
            <a:r>
              <a:rPr lang="it-IT" sz="2400" dirty="0"/>
              <a:t>’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(8a)	</a:t>
            </a:r>
            <a:r>
              <a:rPr lang="it-IT" sz="2200" i="1" dirty="0"/>
              <a:t>Nane=ka  </a:t>
            </a:r>
            <a:r>
              <a:rPr lang="it-IT" sz="2200" i="1" dirty="0" err="1"/>
              <a:t>po</a:t>
            </a:r>
            <a:r>
              <a:rPr lang="it-IT" sz="2200" i="1" dirty="0"/>
              <a:t>       </a:t>
            </a:r>
            <a:r>
              <a:rPr lang="it-IT" sz="2200" b="1" i="1" dirty="0" err="1"/>
              <a:t>kep</a:t>
            </a:r>
            <a:r>
              <a:rPr lang="it-IT" sz="2200" b="1" i="1" dirty="0"/>
              <a:t>-an-a  </a:t>
            </a:r>
            <a:r>
              <a:rPr lang="it-IT" sz="2200" i="1" dirty="0"/>
              <a:t>                lui	</a:t>
            </a:r>
            <a:r>
              <a:rPr lang="it-IT" sz="2200" dirty="0"/>
              <a:t>‘He has </a:t>
            </a:r>
            <a:r>
              <a:rPr lang="it-IT" sz="2200" dirty="0" err="1"/>
              <a:t>built</a:t>
            </a:r>
            <a:r>
              <a:rPr lang="it-IT" sz="2200" dirty="0"/>
              <a:t> the </a:t>
            </a:r>
            <a:r>
              <a:rPr lang="it-IT" sz="2200" dirty="0" err="1"/>
              <a:t>house</a:t>
            </a:r>
            <a:r>
              <a:rPr lang="it-IT" sz="2200" dirty="0"/>
              <a:t>’</a:t>
            </a:r>
          </a:p>
          <a:p>
            <a:pPr marL="0" indent="0">
              <a:buNone/>
            </a:pPr>
            <a:r>
              <a:rPr lang="it-IT" sz="2200" dirty="0"/>
              <a:t>	3SG=R      PERF build-TR-3SG.O    </a:t>
            </a:r>
            <a:r>
              <a:rPr lang="it-IT" sz="2200" dirty="0" err="1"/>
              <a:t>house</a:t>
            </a:r>
            <a:endParaRPr lang="it-IT" sz="2200" dirty="0"/>
          </a:p>
          <a:p>
            <a:pPr marL="0" indent="0">
              <a:buNone/>
            </a:pPr>
            <a:r>
              <a:rPr lang="it-IT" sz="2200" dirty="0"/>
              <a:t>(8b)	</a:t>
            </a:r>
            <a:r>
              <a:rPr lang="it-IT" sz="2200" i="1" dirty="0"/>
              <a:t>Nane=ka </a:t>
            </a:r>
            <a:r>
              <a:rPr lang="it-IT" sz="2200" i="1" dirty="0" err="1"/>
              <a:t>yaano</a:t>
            </a:r>
            <a:r>
              <a:rPr lang="it-IT" sz="2200" i="1" dirty="0"/>
              <a:t> ina      </a:t>
            </a:r>
            <a:r>
              <a:rPr lang="it-IT" sz="2200" b="1" i="1" dirty="0" err="1"/>
              <a:t>kep-aai</a:t>
            </a:r>
            <a:r>
              <a:rPr lang="it-IT" sz="2200" i="1" dirty="0"/>
              <a:t>         lui</a:t>
            </a:r>
            <a:r>
              <a:rPr lang="it-IT" sz="2200" dirty="0"/>
              <a:t>	‘He </a:t>
            </a:r>
            <a:r>
              <a:rPr lang="it-IT" sz="2200" dirty="0" err="1"/>
              <a:t>is</a:t>
            </a:r>
            <a:r>
              <a:rPr lang="it-IT" sz="2200" dirty="0"/>
              <a:t> a </a:t>
            </a:r>
            <a:r>
              <a:rPr lang="it-IT" sz="2200" dirty="0" err="1"/>
              <a:t>carpenter</a:t>
            </a:r>
            <a:r>
              <a:rPr lang="it-IT" sz="2200" dirty="0"/>
              <a:t> (</a:t>
            </a:r>
            <a:r>
              <a:rPr lang="it-IT" sz="2200" dirty="0" err="1"/>
              <a:t>house</a:t>
            </a:r>
            <a:r>
              <a:rPr lang="it-IT" sz="2200" dirty="0"/>
              <a:t>-builder)’</a:t>
            </a:r>
          </a:p>
          <a:p>
            <a:pPr marL="0" indent="0">
              <a:buNone/>
            </a:pPr>
            <a:r>
              <a:rPr lang="it-IT" sz="2200" dirty="0"/>
              <a:t>	3SG=R     man     PURP </a:t>
            </a:r>
            <a:r>
              <a:rPr lang="it-IT" sz="2200" dirty="0" err="1"/>
              <a:t>build</a:t>
            </a:r>
            <a:r>
              <a:rPr lang="it-IT" sz="2200" dirty="0"/>
              <a:t>-INTR </a:t>
            </a:r>
            <a:r>
              <a:rPr lang="it-IT" sz="2200" dirty="0" err="1"/>
              <a:t>house</a:t>
            </a:r>
            <a:r>
              <a:rPr lang="it-IT" sz="2200" dirty="0"/>
              <a:t>			</a:t>
            </a:r>
          </a:p>
          <a:p>
            <a:pPr marL="0" indent="0">
              <a:buNone/>
            </a:pPr>
            <a:r>
              <a:rPr lang="it-IT" sz="2200" dirty="0"/>
              <a:t>(8c)	</a:t>
            </a:r>
            <a:r>
              <a:rPr lang="it-IT" sz="2200" i="1" dirty="0"/>
              <a:t>A      lui=ka       </a:t>
            </a:r>
            <a:r>
              <a:rPr lang="it-IT" sz="2200" i="1" dirty="0" err="1"/>
              <a:t>po</a:t>
            </a:r>
            <a:r>
              <a:rPr lang="it-IT" sz="2200" i="1" dirty="0"/>
              <a:t>        </a:t>
            </a:r>
            <a:r>
              <a:rPr lang="it-IT" sz="2200" b="1" i="1" dirty="0"/>
              <a:t>ka-</a:t>
            </a:r>
            <a:r>
              <a:rPr lang="it-IT" sz="2200" b="1" i="1" dirty="0" err="1"/>
              <a:t>kep</a:t>
            </a:r>
            <a:r>
              <a:rPr lang="it-IT" sz="2200" b="1" i="1" dirty="0"/>
              <a:t>-</a:t>
            </a:r>
            <a:r>
              <a:rPr lang="it-IT" sz="2200" b="1" i="1" dirty="0" err="1"/>
              <a:t>aai</a:t>
            </a:r>
            <a:r>
              <a:rPr lang="it-IT" sz="2200" b="1" i="1" dirty="0"/>
              <a:t> </a:t>
            </a:r>
            <a:r>
              <a:rPr lang="it-IT" sz="2200" i="1" dirty="0"/>
              <a:t>	</a:t>
            </a:r>
            <a:r>
              <a:rPr lang="it-IT" sz="2200" dirty="0"/>
              <a:t>‘The </a:t>
            </a:r>
            <a:r>
              <a:rPr lang="it-IT" sz="2200" dirty="0" err="1"/>
              <a:t>house</a:t>
            </a:r>
            <a:r>
              <a:rPr lang="it-IT" sz="2200" dirty="0"/>
              <a:t> has been </a:t>
            </a:r>
            <a:r>
              <a:rPr lang="it-IT" sz="2200" dirty="0" err="1"/>
              <a:t>built</a:t>
            </a:r>
            <a:r>
              <a:rPr lang="it-IT" sz="2200" dirty="0"/>
              <a:t>’</a:t>
            </a:r>
          </a:p>
          <a:p>
            <a:pPr marL="0" indent="0">
              <a:buNone/>
            </a:pPr>
            <a:r>
              <a:rPr lang="it-IT" sz="2200" dirty="0"/>
              <a:t>	ART </a:t>
            </a:r>
            <a:r>
              <a:rPr lang="it-IT" sz="2200" dirty="0" err="1"/>
              <a:t>house</a:t>
            </a:r>
            <a:r>
              <a:rPr lang="it-IT" sz="2200" dirty="0"/>
              <a:t>=R PERF   RED-</a:t>
            </a:r>
            <a:r>
              <a:rPr lang="it-IT" sz="2200" dirty="0" err="1"/>
              <a:t>build</a:t>
            </a:r>
            <a:r>
              <a:rPr lang="it-IT" sz="2200" dirty="0"/>
              <a:t>-INTR </a:t>
            </a:r>
          </a:p>
          <a:p>
            <a:pPr marL="0" indent="0">
              <a:buNone/>
            </a:pPr>
            <a:r>
              <a:rPr lang="it-IT" sz="2200" dirty="0"/>
              <a:t>	(or: </a:t>
            </a:r>
            <a:r>
              <a:rPr lang="it-IT" sz="2200" b="1" i="1" dirty="0" err="1"/>
              <a:t>kep</a:t>
            </a:r>
            <a:r>
              <a:rPr lang="it-IT" sz="2200" b="1" i="1" dirty="0"/>
              <a:t>-an</a:t>
            </a:r>
            <a:r>
              <a:rPr lang="it-IT" sz="2200" i="1" dirty="0"/>
              <a:t>)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In </a:t>
            </a:r>
            <a:r>
              <a:rPr lang="it-IT" sz="2200" dirty="0" err="1"/>
              <a:t>Lossuk</a:t>
            </a:r>
            <a:r>
              <a:rPr lang="it-IT" sz="2200" dirty="0"/>
              <a:t> dialect, only passive </a:t>
            </a:r>
            <a:r>
              <a:rPr lang="it-IT" sz="2200" dirty="0" err="1"/>
              <a:t>reduplicated</a:t>
            </a:r>
            <a:r>
              <a:rPr lang="it-IT" sz="2200" dirty="0"/>
              <a:t> </a:t>
            </a:r>
            <a:r>
              <a:rPr lang="it-IT" sz="2200" dirty="0" err="1"/>
              <a:t>forms</a:t>
            </a:r>
            <a:r>
              <a:rPr lang="it-IT" sz="2200" dirty="0"/>
              <a:t> with –</a:t>
            </a:r>
            <a:r>
              <a:rPr lang="it-IT" sz="2200" i="1" dirty="0" err="1"/>
              <a:t>aai</a:t>
            </a:r>
            <a:r>
              <a:rPr lang="it-IT" sz="2200" dirty="0"/>
              <a:t>!	</a:t>
            </a:r>
          </a:p>
        </p:txBody>
      </p:sp>
    </p:spTree>
    <p:extLst>
      <p:ext uri="{BB962C8B-B14F-4D97-AF65-F5344CB8AC3E}">
        <p14:creationId xmlns:p14="http://schemas.microsoft.com/office/powerpoint/2010/main" val="4277995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034"/>
          </a:xfrm>
        </p:spPr>
        <p:txBody>
          <a:bodyPr/>
          <a:lstStyle/>
          <a:p>
            <a:pPr algn="ctr"/>
            <a:r>
              <a:rPr lang="it-IT" dirty="0" err="1"/>
              <a:t>Intransitivisation</a:t>
            </a:r>
            <a:r>
              <a:rPr lang="it-IT" dirty="0"/>
              <a:t> passive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77160"/>
            <a:ext cx="10515600" cy="55284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600" dirty="0"/>
          </a:p>
          <a:p>
            <a:pPr marL="0" indent="0">
              <a:buNone/>
            </a:pPr>
            <a:r>
              <a:rPr lang="en-AU" sz="2600" dirty="0"/>
              <a:t>It is productive, except in the following cases</a:t>
            </a:r>
          </a:p>
          <a:p>
            <a:endParaRPr lang="en-AU" sz="2600" dirty="0"/>
          </a:p>
          <a:p>
            <a:r>
              <a:rPr lang="en-AU" sz="2400" dirty="0"/>
              <a:t>Verbs where both A and O may be human: </a:t>
            </a:r>
            <a:r>
              <a:rPr lang="en-AU" sz="2400" i="1" dirty="0"/>
              <a:t>see, hear, bite</a:t>
            </a:r>
            <a:endParaRPr lang="it-IT" sz="2400" dirty="0"/>
          </a:p>
          <a:p>
            <a:pPr marL="457200" lvl="1" indent="0">
              <a:buNone/>
            </a:pPr>
            <a:r>
              <a:rPr lang="en-AU" sz="2000" i="1" dirty="0" err="1"/>
              <a:t>Xet</a:t>
            </a:r>
            <a:r>
              <a:rPr lang="en-AU" sz="2000" i="1" dirty="0"/>
              <a:t> </a:t>
            </a:r>
            <a:r>
              <a:rPr lang="en-AU" sz="2000" dirty="0"/>
              <a:t>‘bite’: </a:t>
            </a:r>
            <a:r>
              <a:rPr lang="en-AU" sz="2000" i="1" dirty="0" err="1"/>
              <a:t>Rafulak</a:t>
            </a:r>
            <a:r>
              <a:rPr lang="en-AU" sz="2000" i="1" dirty="0"/>
              <a:t> </a:t>
            </a:r>
            <a:r>
              <a:rPr lang="en-AU" sz="2000" i="1" dirty="0" err="1"/>
              <a:t>fo</a:t>
            </a:r>
            <a:r>
              <a:rPr lang="en-AU" sz="2000" i="1" dirty="0"/>
              <a:t> </a:t>
            </a:r>
            <a:r>
              <a:rPr lang="en-AU" sz="2000" b="1" i="1" dirty="0" err="1"/>
              <a:t>xetan</a:t>
            </a:r>
            <a:r>
              <a:rPr lang="en-AU" sz="2000" i="1" dirty="0"/>
              <a:t>:</a:t>
            </a:r>
            <a:r>
              <a:rPr lang="en-AU" sz="2000" dirty="0"/>
              <a:t> The children have been bitten // </a:t>
            </a:r>
            <a:r>
              <a:rPr lang="en-AU" sz="2000" i="1" dirty="0" err="1"/>
              <a:t>Rafulak</a:t>
            </a:r>
            <a:r>
              <a:rPr lang="en-AU" sz="2000" i="1" dirty="0"/>
              <a:t> </a:t>
            </a:r>
            <a:r>
              <a:rPr lang="en-AU" sz="2000" i="1" dirty="0" err="1"/>
              <a:t>fo</a:t>
            </a:r>
            <a:r>
              <a:rPr lang="en-AU" sz="2000" i="1" dirty="0"/>
              <a:t> </a:t>
            </a:r>
            <a:r>
              <a:rPr lang="en-AU" sz="2000" b="1" i="1" dirty="0" err="1"/>
              <a:t>xexet</a:t>
            </a:r>
            <a:r>
              <a:rPr lang="en-AU" sz="2000" dirty="0"/>
              <a:t>: the children have bitten (something/somebody else)</a:t>
            </a:r>
            <a:endParaRPr lang="it-IT" sz="2000" dirty="0"/>
          </a:p>
          <a:p>
            <a:r>
              <a:rPr lang="en-AU" sz="2400" dirty="0"/>
              <a:t>Verbs with causative </a:t>
            </a:r>
            <a:r>
              <a:rPr lang="en-AU" sz="2400" i="1" dirty="0"/>
              <a:t>fa-</a:t>
            </a:r>
          </a:p>
          <a:p>
            <a:pPr marL="457200" lvl="1" indent="0">
              <a:buNone/>
            </a:pPr>
            <a:r>
              <a:rPr lang="en-AU" sz="2000" i="1" dirty="0" err="1"/>
              <a:t>Minang</a:t>
            </a:r>
            <a:r>
              <a:rPr lang="en-AU" sz="2000" dirty="0"/>
              <a:t> ‘stay’ – </a:t>
            </a:r>
            <a:r>
              <a:rPr lang="en-AU" sz="2000" b="1" i="1" dirty="0"/>
              <a:t>fa-mining-a</a:t>
            </a:r>
            <a:r>
              <a:rPr lang="en-AU" sz="2000" dirty="0"/>
              <a:t> ‘put’: PASSIVE </a:t>
            </a:r>
            <a:r>
              <a:rPr lang="en-AU" sz="2000" i="1" dirty="0" err="1"/>
              <a:t>famining</a:t>
            </a:r>
            <a:r>
              <a:rPr lang="en-AU" sz="2000" i="1" dirty="0"/>
              <a:t>-an</a:t>
            </a:r>
            <a:r>
              <a:rPr lang="en-AU" sz="2000" dirty="0"/>
              <a:t>, *</a:t>
            </a:r>
            <a:r>
              <a:rPr lang="en-AU" sz="2000" i="1" dirty="0" err="1"/>
              <a:t>fafamining</a:t>
            </a:r>
            <a:endParaRPr lang="it-IT" sz="2000" dirty="0"/>
          </a:p>
          <a:p>
            <a:r>
              <a:rPr lang="en-AU" sz="2400" dirty="0"/>
              <a:t>Some cases seem to be idiosyncratic</a:t>
            </a:r>
            <a:endParaRPr lang="it-IT" sz="2400" dirty="0"/>
          </a:p>
          <a:p>
            <a:pPr marL="457200" lvl="1" indent="0">
              <a:buNone/>
            </a:pPr>
            <a:r>
              <a:rPr lang="en-AU" sz="2000" i="1" dirty="0" err="1"/>
              <a:t>Ul</a:t>
            </a:r>
            <a:r>
              <a:rPr lang="en-AU" sz="2000" i="1" dirty="0"/>
              <a:t>-a</a:t>
            </a:r>
            <a:r>
              <a:rPr lang="en-AU" sz="2000" dirty="0"/>
              <a:t> ‘roll-</a:t>
            </a:r>
            <a:r>
              <a:rPr lang="en-AU" sz="2000" cap="small" dirty="0" err="1"/>
              <a:t>tr</a:t>
            </a:r>
            <a:r>
              <a:rPr lang="en-AU" sz="2000" cap="small" dirty="0"/>
              <a:t>’ </a:t>
            </a:r>
            <a:r>
              <a:rPr lang="en-AU" sz="2000" cap="small" dirty="0">
                <a:sym typeface="Wingdings" panose="05000000000000000000" pitchFamily="2" charset="2"/>
              </a:rPr>
              <a:t></a:t>
            </a:r>
            <a:r>
              <a:rPr lang="en-AU" sz="2000" cap="small" dirty="0"/>
              <a:t> </a:t>
            </a:r>
            <a:r>
              <a:rPr lang="en-AU" sz="2000" i="1" dirty="0"/>
              <a:t>A ball </a:t>
            </a:r>
            <a:r>
              <a:rPr lang="en-AU" sz="2000" i="1" dirty="0" err="1"/>
              <a:t>fo</a:t>
            </a:r>
            <a:r>
              <a:rPr lang="en-AU" sz="2000" i="1" dirty="0"/>
              <a:t> </a:t>
            </a:r>
            <a:r>
              <a:rPr lang="en-AU" sz="2000" b="1" i="1" dirty="0" err="1"/>
              <a:t>ulan</a:t>
            </a:r>
            <a:r>
              <a:rPr lang="en-AU" sz="2000" b="1" dirty="0"/>
              <a:t>/ *</a:t>
            </a:r>
            <a:r>
              <a:rPr lang="en-AU" sz="2000" b="1" i="1" dirty="0" err="1"/>
              <a:t>ulul</a:t>
            </a:r>
            <a:r>
              <a:rPr lang="en-AU" sz="2000" b="1" dirty="0"/>
              <a:t> </a:t>
            </a:r>
            <a:r>
              <a:rPr lang="en-AU" sz="2000" dirty="0"/>
              <a:t>‘the ball has been rolled’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90552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24302"/>
            <a:ext cx="10515600" cy="5328745"/>
          </a:xfrm>
        </p:spPr>
        <p:txBody>
          <a:bodyPr>
            <a:noAutofit/>
          </a:bodyPr>
          <a:lstStyle/>
          <a:p>
            <a:r>
              <a:rPr lang="it-IT" sz="2000" dirty="0"/>
              <a:t>Resultative </a:t>
            </a:r>
            <a:r>
              <a:rPr lang="it-IT" sz="2000" dirty="0" err="1"/>
              <a:t>introduced</a:t>
            </a:r>
            <a:r>
              <a:rPr lang="it-IT" sz="2000" dirty="0"/>
              <a:t> by </a:t>
            </a:r>
            <a:r>
              <a:rPr lang="it-IT" sz="2000" i="1" dirty="0" err="1"/>
              <a:t>tV</a:t>
            </a:r>
            <a:r>
              <a:rPr lang="it-IT" sz="2000" i="1" dirty="0"/>
              <a:t>(la)</a:t>
            </a:r>
            <a:r>
              <a:rPr lang="it-IT" sz="2000" dirty="0"/>
              <a:t>- (&lt; POC *</a:t>
            </a:r>
            <a:r>
              <a:rPr lang="it-IT" sz="2000" i="1" dirty="0" err="1"/>
              <a:t>ta</a:t>
            </a:r>
            <a:r>
              <a:rPr lang="it-IT" sz="2000" dirty="0"/>
              <a:t>-) </a:t>
            </a:r>
            <a:r>
              <a:rPr lang="it-IT" sz="2000" dirty="0" err="1"/>
              <a:t>denotes</a:t>
            </a:r>
            <a:r>
              <a:rPr lang="it-IT" sz="2000" dirty="0"/>
              <a:t> a </a:t>
            </a:r>
            <a:r>
              <a:rPr lang="it-IT" sz="2000" dirty="0" err="1"/>
              <a:t>spontaneous</a:t>
            </a:r>
            <a:r>
              <a:rPr lang="it-IT" sz="2000" dirty="0"/>
              <a:t> action </a:t>
            </a:r>
          </a:p>
          <a:p>
            <a:pPr marL="0" indent="0">
              <a:buNone/>
            </a:pPr>
            <a:r>
              <a:rPr lang="it-IT" sz="2000" dirty="0" err="1"/>
              <a:t>Nonopai</a:t>
            </a:r>
            <a:r>
              <a:rPr lang="it-IT" sz="2000" dirty="0"/>
              <a:t>: </a:t>
            </a:r>
            <a:r>
              <a:rPr lang="it-IT" sz="2000" i="1" dirty="0" err="1"/>
              <a:t>gurum</a:t>
            </a:r>
            <a:r>
              <a:rPr lang="it-IT" sz="2000" i="1" dirty="0"/>
              <a:t> ‘</a:t>
            </a:r>
            <a:r>
              <a:rPr lang="it-IT" sz="2000" dirty="0"/>
              <a:t>break’ </a:t>
            </a:r>
            <a:r>
              <a:rPr lang="it-IT" sz="2000" dirty="0">
                <a:sym typeface="Wingdings" panose="05000000000000000000" pitchFamily="2" charset="2"/>
              </a:rPr>
              <a:t> </a:t>
            </a:r>
            <a:r>
              <a:rPr lang="it-IT" sz="2000" i="1" dirty="0">
                <a:sym typeface="Wingdings" panose="05000000000000000000" pitchFamily="2" charset="2"/>
              </a:rPr>
              <a:t>tu-</a:t>
            </a:r>
            <a:r>
              <a:rPr lang="it-IT" sz="2000" i="1" dirty="0" err="1">
                <a:sym typeface="Wingdings" panose="05000000000000000000" pitchFamily="2" charset="2"/>
              </a:rPr>
              <a:t>gurum</a:t>
            </a:r>
            <a:r>
              <a:rPr lang="it-IT" sz="2000" i="1" dirty="0">
                <a:sym typeface="Wingdings" panose="05000000000000000000" pitchFamily="2" charset="2"/>
              </a:rPr>
              <a:t> </a:t>
            </a:r>
            <a:r>
              <a:rPr lang="it-IT" sz="2000" dirty="0">
                <a:sym typeface="Wingdings" panose="05000000000000000000" pitchFamily="2" charset="2"/>
              </a:rPr>
              <a:t>‘</a:t>
            </a:r>
            <a:r>
              <a:rPr lang="it-IT" sz="2000" dirty="0" err="1">
                <a:sym typeface="Wingdings" panose="05000000000000000000" pitchFamily="2" charset="2"/>
              </a:rPr>
              <a:t>broken</a:t>
            </a:r>
            <a:r>
              <a:rPr lang="it-IT" sz="2000" dirty="0">
                <a:sym typeface="Wingdings" panose="05000000000000000000" pitchFamily="2" charset="2"/>
              </a:rPr>
              <a:t>’; </a:t>
            </a:r>
            <a:r>
              <a:rPr lang="it-IT" sz="2000" dirty="0" err="1">
                <a:sym typeface="Wingdings" panose="05000000000000000000" pitchFamily="2" charset="2"/>
              </a:rPr>
              <a:t>Lamusmus</a:t>
            </a:r>
            <a:r>
              <a:rPr lang="it-IT" sz="2000" dirty="0">
                <a:sym typeface="Wingdings" panose="05000000000000000000" pitchFamily="2" charset="2"/>
              </a:rPr>
              <a:t> </a:t>
            </a:r>
            <a:r>
              <a:rPr lang="it-IT" sz="2000" i="1" dirty="0" err="1">
                <a:sym typeface="Wingdings" panose="05000000000000000000" pitchFamily="2" charset="2"/>
              </a:rPr>
              <a:t>kaas</a:t>
            </a:r>
            <a:r>
              <a:rPr lang="it-IT" sz="2000" i="1" dirty="0">
                <a:sym typeface="Wingdings" panose="05000000000000000000" pitchFamily="2" charset="2"/>
              </a:rPr>
              <a:t> </a:t>
            </a:r>
            <a:r>
              <a:rPr lang="it-IT" sz="2000" dirty="0">
                <a:sym typeface="Wingdings" panose="05000000000000000000" pitchFamily="2" charset="2"/>
              </a:rPr>
              <a:t>‘open’  </a:t>
            </a:r>
            <a:r>
              <a:rPr lang="it-IT" sz="2000" i="1" dirty="0" err="1">
                <a:sym typeface="Wingdings" panose="05000000000000000000" pitchFamily="2" charset="2"/>
              </a:rPr>
              <a:t>thala-kas</a:t>
            </a:r>
            <a:r>
              <a:rPr lang="it-IT" sz="2000" i="1" dirty="0">
                <a:sym typeface="Wingdings" panose="05000000000000000000" pitchFamily="2" charset="2"/>
              </a:rPr>
              <a:t> </a:t>
            </a:r>
            <a:r>
              <a:rPr lang="it-IT" sz="2000" dirty="0">
                <a:sym typeface="Wingdings" panose="05000000000000000000" pitchFamily="2" charset="2"/>
              </a:rPr>
              <a:t>‘open’</a:t>
            </a:r>
            <a:endParaRPr lang="it-IT" sz="2000" dirty="0"/>
          </a:p>
          <a:p>
            <a:r>
              <a:rPr lang="it-IT" sz="2000" dirty="0"/>
              <a:t>Passive </a:t>
            </a:r>
            <a:r>
              <a:rPr lang="it-IT" sz="2000" dirty="0" err="1"/>
              <a:t>is</a:t>
            </a:r>
            <a:r>
              <a:rPr lang="it-IT" sz="2000" dirty="0"/>
              <a:t> clearly </a:t>
            </a:r>
            <a:r>
              <a:rPr lang="it-IT" sz="2000" dirty="0" err="1"/>
              <a:t>actional</a:t>
            </a:r>
            <a:r>
              <a:rPr lang="it-IT" sz="2000" dirty="0"/>
              <a:t>: there must be an (</a:t>
            </a:r>
            <a:r>
              <a:rPr lang="it-IT" sz="2000" dirty="0" err="1"/>
              <a:t>implied</a:t>
            </a:r>
            <a:r>
              <a:rPr lang="it-IT" sz="2000" dirty="0"/>
              <a:t>) agent!</a:t>
            </a:r>
          </a:p>
          <a:p>
            <a:pPr marL="0" indent="0">
              <a:buNone/>
            </a:pPr>
            <a:r>
              <a:rPr lang="it-IT" sz="1800" b="1" dirty="0" err="1"/>
              <a:t>Luburua</a:t>
            </a:r>
            <a:r>
              <a:rPr lang="it-IT" sz="1800" b="1" dirty="0"/>
              <a:t>	 </a:t>
            </a:r>
            <a:r>
              <a:rPr lang="it-IT" sz="1800" i="1" dirty="0" err="1"/>
              <a:t>pak</a:t>
            </a:r>
            <a:r>
              <a:rPr lang="it-IT" sz="1800" i="1" dirty="0"/>
              <a:t> </a:t>
            </a:r>
            <a:r>
              <a:rPr lang="it-IT" sz="1800" dirty="0"/>
              <a:t>‘</a:t>
            </a:r>
            <a:r>
              <a:rPr lang="it-IT" sz="1800" dirty="0" err="1"/>
              <a:t>peel</a:t>
            </a:r>
            <a:r>
              <a:rPr lang="it-IT" sz="1800" dirty="0"/>
              <a:t>’ </a:t>
            </a:r>
            <a:endParaRPr lang="it-IT" sz="1800" b="1" dirty="0"/>
          </a:p>
          <a:p>
            <a:pPr marL="0" indent="0">
              <a:buNone/>
            </a:pPr>
            <a:r>
              <a:rPr lang="en-AU" sz="1800" dirty="0"/>
              <a:t>(9a) 	A</a:t>
            </a:r>
            <a:r>
              <a:rPr lang="en-AU" sz="1800" i="1" dirty="0"/>
              <a:t>      </a:t>
            </a:r>
            <a:r>
              <a:rPr lang="en-AU" sz="1800" i="1" dirty="0" err="1"/>
              <a:t>fut</a:t>
            </a:r>
            <a:r>
              <a:rPr lang="en-AU" sz="1800" i="1" dirty="0"/>
              <a:t> 		</a:t>
            </a:r>
            <a:r>
              <a:rPr lang="en-AU" sz="1800" i="1" dirty="0" err="1"/>
              <a:t>xong</a:t>
            </a:r>
            <a:r>
              <a:rPr lang="en-AU" sz="1800" i="1" dirty="0"/>
              <a:t> </a:t>
            </a:r>
            <a:r>
              <a:rPr lang="en-AU" sz="1800" b="1" i="1" dirty="0"/>
              <a:t>a=tala-</a:t>
            </a:r>
            <a:r>
              <a:rPr lang="en-AU" sz="1800" b="1" i="1" dirty="0" err="1"/>
              <a:t>pak</a:t>
            </a:r>
            <a:r>
              <a:rPr lang="en-AU" sz="1800" b="1" i="1" dirty="0"/>
              <a:t> </a:t>
            </a:r>
          </a:p>
          <a:p>
            <a:pPr marL="0" indent="0">
              <a:buNone/>
            </a:pPr>
            <a:r>
              <a:rPr lang="en-AU" sz="1800" b="1" i="1" dirty="0"/>
              <a:t>	</a:t>
            </a:r>
            <a:r>
              <a:rPr lang="en-AU" sz="1800" dirty="0"/>
              <a:t>ART banana	COS  3SG:S=RES-peel</a:t>
            </a:r>
          </a:p>
          <a:p>
            <a:pPr marL="0" indent="0">
              <a:buNone/>
            </a:pPr>
            <a:r>
              <a:rPr lang="en-AU" sz="1800" b="1" i="1" dirty="0"/>
              <a:t>	</a:t>
            </a:r>
            <a:r>
              <a:rPr lang="en-AU" sz="1800" dirty="0"/>
              <a:t>‘the banana is now/already without its skin (because it fell by a tree)’</a:t>
            </a:r>
            <a:endParaRPr lang="it-IT" sz="1800" dirty="0"/>
          </a:p>
          <a:p>
            <a:pPr marL="0" indent="0">
              <a:buNone/>
            </a:pPr>
            <a:r>
              <a:rPr lang="en-AU" sz="1800" dirty="0"/>
              <a:t>(9b) 	</a:t>
            </a:r>
            <a:r>
              <a:rPr lang="en-AU" sz="1800" i="1" dirty="0"/>
              <a:t>A       </a:t>
            </a:r>
            <a:r>
              <a:rPr lang="en-AU" sz="1800" i="1" dirty="0" err="1"/>
              <a:t>fut</a:t>
            </a:r>
            <a:r>
              <a:rPr lang="en-AU" sz="1800" i="1" dirty="0"/>
              <a:t>         </a:t>
            </a:r>
            <a:r>
              <a:rPr lang="en-AU" sz="1800" i="1" dirty="0" err="1"/>
              <a:t>xong</a:t>
            </a:r>
            <a:r>
              <a:rPr lang="en-AU" sz="1800" i="1" dirty="0"/>
              <a:t> </a:t>
            </a:r>
            <a:r>
              <a:rPr lang="en-AU" sz="1800" b="1" i="1" dirty="0"/>
              <a:t>a=pax-an</a:t>
            </a:r>
            <a:r>
              <a:rPr lang="en-AU" sz="1800" i="1" dirty="0"/>
              <a:t> </a:t>
            </a:r>
            <a:r>
              <a:rPr lang="en-AU" sz="1800" dirty="0"/>
              <a:t>	</a:t>
            </a:r>
          </a:p>
          <a:p>
            <a:pPr marL="0" indent="0">
              <a:buNone/>
            </a:pPr>
            <a:r>
              <a:rPr lang="en-AU" sz="1800" dirty="0"/>
              <a:t>	ART banana COS  3SG:S=peel-PASS </a:t>
            </a:r>
          </a:p>
          <a:p>
            <a:pPr marL="0" indent="0">
              <a:buNone/>
            </a:pPr>
            <a:r>
              <a:rPr lang="en-AU" sz="1800" dirty="0"/>
              <a:t>	‘the banana has now been peeled’</a:t>
            </a:r>
          </a:p>
          <a:p>
            <a:pPr marL="0" indent="0">
              <a:buNone/>
            </a:pPr>
            <a:r>
              <a:rPr lang="it-IT" sz="1800" b="1" dirty="0" err="1"/>
              <a:t>Nonopai</a:t>
            </a:r>
            <a:r>
              <a:rPr lang="it-IT" sz="1800" b="1" dirty="0"/>
              <a:t>		</a:t>
            </a:r>
            <a:r>
              <a:rPr lang="it-IT" sz="1800" i="1" dirty="0" err="1"/>
              <a:t>pak</a:t>
            </a:r>
            <a:r>
              <a:rPr lang="it-IT" sz="1800" i="1" dirty="0"/>
              <a:t> </a:t>
            </a:r>
            <a:r>
              <a:rPr lang="it-IT" sz="1800" dirty="0"/>
              <a:t>‘</a:t>
            </a:r>
            <a:r>
              <a:rPr lang="it-IT" sz="1800" dirty="0" err="1"/>
              <a:t>peel</a:t>
            </a:r>
            <a:r>
              <a:rPr lang="it-IT" sz="1800" dirty="0"/>
              <a:t>’ </a:t>
            </a:r>
            <a:endParaRPr lang="it-IT" sz="1800" b="1" i="1" dirty="0"/>
          </a:p>
          <a:p>
            <a:pPr marL="0" indent="0">
              <a:buNone/>
            </a:pPr>
            <a:r>
              <a:rPr lang="it-IT" sz="1800" dirty="0"/>
              <a:t>(10a)</a:t>
            </a:r>
            <a:r>
              <a:rPr lang="it-IT" sz="1800" i="1" dirty="0"/>
              <a:t> 		A </a:t>
            </a:r>
            <a:r>
              <a:rPr lang="it-IT" sz="1800" i="1" dirty="0" err="1"/>
              <a:t>fut</a:t>
            </a:r>
            <a:r>
              <a:rPr lang="it-IT" sz="1800" i="1" dirty="0"/>
              <a:t> fo </a:t>
            </a:r>
            <a:r>
              <a:rPr lang="it-IT" sz="1800" b="1" i="1" dirty="0"/>
              <a:t>tala-</a:t>
            </a:r>
            <a:r>
              <a:rPr lang="it-IT" sz="1800" b="1" i="1" dirty="0" err="1"/>
              <a:t>pak</a:t>
            </a:r>
            <a:r>
              <a:rPr lang="it-IT" sz="1800" b="1" dirty="0"/>
              <a:t> </a:t>
            </a:r>
          </a:p>
          <a:p>
            <a:pPr marL="0" indent="0">
              <a:buNone/>
            </a:pPr>
            <a:r>
              <a:rPr lang="it-IT" sz="1800" dirty="0"/>
              <a:t>(10b</a:t>
            </a:r>
            <a:r>
              <a:rPr lang="it-IT" sz="1800" i="1" dirty="0"/>
              <a:t>) 		A </a:t>
            </a:r>
            <a:r>
              <a:rPr lang="it-IT" sz="1800" i="1" dirty="0" err="1"/>
              <a:t>fut</a:t>
            </a:r>
            <a:r>
              <a:rPr lang="it-IT" sz="1800" i="1" dirty="0"/>
              <a:t> fo </a:t>
            </a:r>
            <a:r>
              <a:rPr lang="it-IT" sz="1800" b="1" i="1" dirty="0" err="1"/>
              <a:t>pa~pak</a:t>
            </a:r>
            <a:r>
              <a:rPr lang="it-IT" sz="1800" b="1" i="1" dirty="0"/>
              <a:t> (</a:t>
            </a:r>
            <a:r>
              <a:rPr lang="it-IT" sz="1800" dirty="0"/>
              <a:t>or</a:t>
            </a:r>
            <a:r>
              <a:rPr lang="it-IT" sz="1800" b="1" i="1" dirty="0"/>
              <a:t> pax-an)</a:t>
            </a:r>
            <a:endParaRPr lang="it-IT" sz="1800" b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31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Passive and resultative</a:t>
            </a:r>
          </a:p>
        </p:txBody>
      </p:sp>
    </p:spTree>
    <p:extLst>
      <p:ext uri="{BB962C8B-B14F-4D97-AF65-F5344CB8AC3E}">
        <p14:creationId xmlns:p14="http://schemas.microsoft.com/office/powerpoint/2010/main" val="4217741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Passive and TAM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66648"/>
            <a:ext cx="11227676" cy="5010315"/>
          </a:xfrm>
        </p:spPr>
        <p:txBody>
          <a:bodyPr>
            <a:normAutofit/>
          </a:bodyPr>
          <a:lstStyle/>
          <a:p>
            <a:r>
              <a:rPr lang="it-IT" sz="1800" dirty="0"/>
              <a:t>In the </a:t>
            </a:r>
            <a:r>
              <a:rPr lang="it-IT" sz="1800" dirty="0" err="1"/>
              <a:t>Losuk</a:t>
            </a:r>
            <a:r>
              <a:rPr lang="it-IT" sz="1800" dirty="0"/>
              <a:t> dialect, passive with –</a:t>
            </a:r>
            <a:r>
              <a:rPr lang="it-IT" sz="1800" i="1" dirty="0"/>
              <a:t>an </a:t>
            </a:r>
            <a:r>
              <a:rPr lang="it-IT" sz="1800" dirty="0" err="1"/>
              <a:t>is</a:t>
            </a:r>
            <a:r>
              <a:rPr lang="it-IT" sz="1800" dirty="0"/>
              <a:t> restricted to </a:t>
            </a:r>
            <a:r>
              <a:rPr lang="it-IT" sz="1800" dirty="0" err="1"/>
              <a:t>perfective</a:t>
            </a:r>
            <a:r>
              <a:rPr lang="it-IT" sz="1800" dirty="0"/>
              <a:t> </a:t>
            </a:r>
            <a:r>
              <a:rPr lang="it-IT" sz="1800" dirty="0" err="1"/>
              <a:t>past</a:t>
            </a:r>
            <a:r>
              <a:rPr lang="it-IT" sz="1800" dirty="0"/>
              <a:t>; the </a:t>
            </a:r>
            <a:r>
              <a:rPr lang="it-IT" sz="1800" dirty="0" err="1"/>
              <a:t>Losuk</a:t>
            </a:r>
            <a:r>
              <a:rPr lang="it-IT" sz="1800" dirty="0"/>
              <a:t> speaker I </a:t>
            </a:r>
            <a:r>
              <a:rPr lang="it-IT" sz="1800" dirty="0" err="1"/>
              <a:t>consulted</a:t>
            </a:r>
            <a:r>
              <a:rPr lang="it-IT" sz="1800" dirty="0"/>
              <a:t> </a:t>
            </a:r>
            <a:r>
              <a:rPr lang="it-IT" sz="1800" dirty="0" err="1"/>
              <a:t>said</a:t>
            </a:r>
            <a:r>
              <a:rPr lang="it-IT" sz="1800" dirty="0"/>
              <a:t> that «-</a:t>
            </a:r>
            <a:r>
              <a:rPr lang="it-IT" sz="1800" i="1" dirty="0"/>
              <a:t>an </a:t>
            </a:r>
            <a:r>
              <a:rPr lang="it-IT" sz="1800" dirty="0"/>
              <a:t>means past tense» 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1800" dirty="0"/>
              <a:t>(11a) 	</a:t>
            </a:r>
            <a:r>
              <a:rPr lang="it-IT" sz="1800" i="1" dirty="0"/>
              <a:t>A      </a:t>
            </a:r>
            <a:r>
              <a:rPr lang="it-IT" sz="1800" i="1" dirty="0" err="1"/>
              <a:t>kala</a:t>
            </a:r>
            <a:r>
              <a:rPr lang="it-IT" sz="1800" i="1" dirty="0"/>
              <a:t> ka=</a:t>
            </a:r>
            <a:r>
              <a:rPr lang="it-IT" sz="1800" i="1" dirty="0" err="1"/>
              <a:t>po</a:t>
            </a:r>
            <a:r>
              <a:rPr lang="it-IT" sz="1800" i="1" dirty="0"/>
              <a:t>             </a:t>
            </a:r>
            <a:r>
              <a:rPr lang="it-IT" sz="1800" b="1" i="1" dirty="0" err="1"/>
              <a:t>kapis</a:t>
            </a:r>
            <a:r>
              <a:rPr lang="it-IT" sz="1800" b="1" i="1" dirty="0"/>
              <a:t>-an</a:t>
            </a:r>
            <a:r>
              <a:rPr lang="it-IT" sz="1800" i="1" dirty="0"/>
              <a:t>        </a:t>
            </a:r>
            <a:r>
              <a:rPr lang="it-IT" sz="1800" dirty="0"/>
              <a:t>‘Taro has been </a:t>
            </a:r>
            <a:r>
              <a:rPr lang="it-IT" sz="1800" dirty="0" err="1"/>
              <a:t>planted</a:t>
            </a:r>
            <a:r>
              <a:rPr lang="it-IT" sz="1800" dirty="0"/>
              <a:t> (</a:t>
            </a:r>
            <a:r>
              <a:rPr lang="it-IT" sz="1800" dirty="0" err="1"/>
              <a:t>yesterday</a:t>
            </a:r>
            <a:r>
              <a:rPr lang="it-IT" sz="1800" dirty="0"/>
              <a:t>)’</a:t>
            </a:r>
          </a:p>
          <a:p>
            <a:pPr marL="0" indent="0">
              <a:buNone/>
            </a:pPr>
            <a:r>
              <a:rPr lang="it-IT" sz="1800" dirty="0"/>
              <a:t>	ART taro 3SG.S=PERF </a:t>
            </a:r>
            <a:r>
              <a:rPr lang="it-IT" sz="1800" dirty="0" err="1"/>
              <a:t>plant</a:t>
            </a:r>
            <a:r>
              <a:rPr lang="it-IT" sz="1800" dirty="0"/>
              <a:t>-PASS</a:t>
            </a:r>
          </a:p>
          <a:p>
            <a:pPr marL="0" indent="0">
              <a:buNone/>
            </a:pPr>
            <a:r>
              <a:rPr lang="it-IT" sz="1800" dirty="0"/>
              <a:t>(11b) 	</a:t>
            </a:r>
            <a:r>
              <a:rPr lang="it-IT" sz="1800" i="1" dirty="0"/>
              <a:t>A      </a:t>
            </a:r>
            <a:r>
              <a:rPr lang="it-IT" sz="1800" i="1" dirty="0" err="1"/>
              <a:t>kala</a:t>
            </a:r>
            <a:r>
              <a:rPr lang="it-IT" sz="1800" i="1" dirty="0"/>
              <a:t> ka=</a:t>
            </a:r>
            <a:r>
              <a:rPr lang="it-IT" sz="1800" i="1" dirty="0" err="1"/>
              <a:t>po</a:t>
            </a:r>
            <a:r>
              <a:rPr lang="it-IT" sz="1800" i="1" dirty="0"/>
              <a:t>             </a:t>
            </a:r>
            <a:r>
              <a:rPr lang="it-IT" sz="1800" b="1" i="1" dirty="0" err="1"/>
              <a:t>ka</a:t>
            </a:r>
            <a:r>
              <a:rPr lang="it-IT" sz="1800" b="1" dirty="0" err="1"/>
              <a:t>~</a:t>
            </a:r>
            <a:r>
              <a:rPr lang="it-IT" sz="1800" b="1" i="1" dirty="0" err="1"/>
              <a:t>kapis</a:t>
            </a:r>
            <a:r>
              <a:rPr lang="it-IT" sz="1800" b="1" i="1" dirty="0"/>
              <a:t>      </a:t>
            </a:r>
            <a:r>
              <a:rPr lang="it-IT" sz="1800" dirty="0"/>
              <a:t>‘Taro has been </a:t>
            </a:r>
            <a:r>
              <a:rPr lang="it-IT" sz="1800" dirty="0" err="1"/>
              <a:t>planted</a:t>
            </a:r>
            <a:r>
              <a:rPr lang="it-IT" sz="1800" dirty="0"/>
              <a:t> (in general)’</a:t>
            </a:r>
          </a:p>
          <a:p>
            <a:pPr marL="0" indent="0">
              <a:buNone/>
            </a:pPr>
            <a:r>
              <a:rPr lang="it-IT" sz="1800" dirty="0"/>
              <a:t>	ART taro 3SG.S=PERF </a:t>
            </a:r>
            <a:r>
              <a:rPr lang="it-IT" sz="1800" dirty="0" err="1"/>
              <a:t>RED~plant</a:t>
            </a:r>
            <a:endParaRPr lang="it-IT" sz="1800" dirty="0"/>
          </a:p>
          <a:p>
            <a:pPr marL="0" indent="0">
              <a:buNone/>
            </a:pPr>
            <a:r>
              <a:rPr lang="it-IT" sz="1800" dirty="0"/>
              <a:t>(12a) 	</a:t>
            </a:r>
            <a:r>
              <a:rPr lang="it-IT" sz="1800" i="1" dirty="0"/>
              <a:t>A     </a:t>
            </a:r>
            <a:r>
              <a:rPr lang="it-IT" sz="1800" i="1" dirty="0" err="1"/>
              <a:t>kaapul</a:t>
            </a:r>
            <a:r>
              <a:rPr lang="it-IT" sz="1800" i="1" dirty="0"/>
              <a:t>   </a:t>
            </a:r>
            <a:r>
              <a:rPr lang="it-IT" sz="1800" i="1" dirty="0" err="1"/>
              <a:t>ki</a:t>
            </a:r>
            <a:r>
              <a:rPr lang="it-IT" sz="1800" i="1" dirty="0"/>
              <a:t>=</a:t>
            </a:r>
            <a:r>
              <a:rPr lang="it-IT" sz="1800" i="1" dirty="0" err="1"/>
              <a:t>kapisi</a:t>
            </a:r>
            <a:r>
              <a:rPr lang="it-IT" sz="1800" i="1" dirty="0"/>
              <a:t>=</a:t>
            </a:r>
            <a:r>
              <a:rPr lang="it-IT" sz="1800" i="1" dirty="0" err="1"/>
              <a:t>ya</a:t>
            </a:r>
            <a:r>
              <a:rPr lang="it-IT" sz="1800" i="1" dirty="0"/>
              <a:t>                   </a:t>
            </a:r>
            <a:r>
              <a:rPr lang="it-IT" sz="1800" i="1" dirty="0" err="1"/>
              <a:t>kala</a:t>
            </a:r>
            <a:r>
              <a:rPr lang="it-IT" sz="1800" i="1" dirty="0"/>
              <a:t> </a:t>
            </a:r>
            <a:r>
              <a:rPr lang="it-IT" sz="1800" i="1" dirty="0" err="1"/>
              <a:t>amawa</a:t>
            </a:r>
            <a:r>
              <a:rPr lang="it-IT" sz="1800" i="1" dirty="0"/>
              <a:t> </a:t>
            </a:r>
            <a:r>
              <a:rPr lang="it-IT" sz="1800" dirty="0"/>
              <a:t>	</a:t>
            </a:r>
          </a:p>
          <a:p>
            <a:pPr marL="0" indent="0">
              <a:buNone/>
            </a:pPr>
            <a:r>
              <a:rPr lang="it-IT" sz="1800" dirty="0"/>
              <a:t>	ART woman 3SG.IRR=plant-3SG.O taro  </a:t>
            </a:r>
            <a:r>
              <a:rPr lang="it-IT" sz="1800" dirty="0" err="1"/>
              <a:t>tomorrow</a:t>
            </a:r>
            <a:r>
              <a:rPr lang="it-IT" sz="1800" dirty="0"/>
              <a:t> </a:t>
            </a:r>
          </a:p>
          <a:p>
            <a:pPr marL="0" indent="0">
              <a:buNone/>
            </a:pPr>
            <a:r>
              <a:rPr lang="it-IT" sz="1800" dirty="0"/>
              <a:t>	‘The woman </a:t>
            </a:r>
            <a:r>
              <a:rPr lang="it-IT" sz="1800" dirty="0" err="1"/>
              <a:t>will</a:t>
            </a:r>
            <a:r>
              <a:rPr lang="it-IT" sz="1800" dirty="0"/>
              <a:t> </a:t>
            </a:r>
            <a:r>
              <a:rPr lang="it-IT" sz="1800" dirty="0" err="1"/>
              <a:t>plant</a:t>
            </a:r>
            <a:r>
              <a:rPr lang="it-IT" sz="1800" dirty="0"/>
              <a:t> taro </a:t>
            </a:r>
            <a:r>
              <a:rPr lang="it-IT" sz="1800" dirty="0" err="1"/>
              <a:t>tomorrow</a:t>
            </a:r>
            <a:r>
              <a:rPr lang="it-IT" sz="1800" dirty="0"/>
              <a:t>’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dirty="0"/>
              <a:t>(12b) 	</a:t>
            </a:r>
            <a:r>
              <a:rPr lang="it-IT" sz="1800" i="1" dirty="0"/>
              <a:t>A </a:t>
            </a:r>
            <a:r>
              <a:rPr lang="it-IT" sz="1800" i="1" dirty="0" err="1"/>
              <a:t>kala</a:t>
            </a:r>
            <a:r>
              <a:rPr lang="it-IT" sz="1800" i="1" dirty="0"/>
              <a:t> </a:t>
            </a:r>
            <a:r>
              <a:rPr lang="it-IT" sz="1800" b="1" i="1" dirty="0" err="1"/>
              <a:t>ki</a:t>
            </a:r>
            <a:r>
              <a:rPr lang="it-IT" sz="1800" b="1" i="1" dirty="0"/>
              <a:t>=</a:t>
            </a:r>
            <a:r>
              <a:rPr lang="it-IT" sz="1800" b="1" i="1" dirty="0" err="1"/>
              <a:t>ka~kapis</a:t>
            </a:r>
            <a:r>
              <a:rPr lang="it-IT" sz="1800" i="1" dirty="0"/>
              <a:t> </a:t>
            </a:r>
            <a:r>
              <a:rPr lang="it-IT" sz="1800" b="1" i="1" dirty="0"/>
              <a:t>(*</a:t>
            </a:r>
            <a:r>
              <a:rPr lang="it-IT" sz="1800" b="1" i="1" dirty="0" err="1"/>
              <a:t>ki</a:t>
            </a:r>
            <a:r>
              <a:rPr lang="it-IT" sz="1800" b="1" i="1" dirty="0"/>
              <a:t>=</a:t>
            </a:r>
            <a:r>
              <a:rPr lang="it-IT" sz="1800" b="1" i="1" dirty="0" err="1"/>
              <a:t>kapis</a:t>
            </a:r>
            <a:r>
              <a:rPr lang="it-IT" sz="1800" b="1" i="1" dirty="0"/>
              <a:t>-an</a:t>
            </a:r>
            <a:r>
              <a:rPr lang="it-IT" sz="1800" i="1" dirty="0"/>
              <a:t>) </a:t>
            </a:r>
            <a:r>
              <a:rPr lang="it-IT" sz="1800" i="1" dirty="0" err="1"/>
              <a:t>amawa</a:t>
            </a:r>
            <a:endParaRPr lang="it-IT" sz="1800" i="1" dirty="0"/>
          </a:p>
          <a:p>
            <a:pPr marL="0" indent="0">
              <a:buNone/>
            </a:pPr>
            <a:r>
              <a:rPr lang="it-IT" sz="1800" dirty="0"/>
              <a:t>	‘Taro </a:t>
            </a:r>
            <a:r>
              <a:rPr lang="it-IT" sz="1800" dirty="0" err="1"/>
              <a:t>will</a:t>
            </a:r>
            <a:r>
              <a:rPr lang="it-IT" sz="1800" dirty="0"/>
              <a:t> be </a:t>
            </a:r>
            <a:r>
              <a:rPr lang="it-IT" sz="1800" dirty="0" err="1"/>
              <a:t>planted</a:t>
            </a:r>
            <a:r>
              <a:rPr lang="it-IT" sz="1800" dirty="0"/>
              <a:t> </a:t>
            </a:r>
            <a:r>
              <a:rPr lang="it-IT" sz="1800" dirty="0" err="1"/>
              <a:t>tomorrow</a:t>
            </a:r>
            <a:r>
              <a:rPr lang="it-IT" sz="18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141970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17981"/>
            <a:ext cx="10515600" cy="759482"/>
          </a:xfrm>
        </p:spPr>
        <p:txBody>
          <a:bodyPr/>
          <a:lstStyle/>
          <a:p>
            <a:pPr algn="ctr"/>
            <a:r>
              <a:rPr lang="it-IT" dirty="0"/>
              <a:t>Passive agents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093075"/>
            <a:ext cx="10786241" cy="5454870"/>
          </a:xfrm>
        </p:spPr>
        <p:txBody>
          <a:bodyPr>
            <a:normAutofit/>
          </a:bodyPr>
          <a:lstStyle/>
          <a:p>
            <a:endParaRPr lang="it-IT" sz="2600" dirty="0"/>
          </a:p>
          <a:p>
            <a:endParaRPr lang="it-IT" sz="2600" dirty="0"/>
          </a:p>
          <a:p>
            <a:r>
              <a:rPr lang="it-IT" sz="2600" dirty="0"/>
              <a:t>In </a:t>
            </a:r>
            <a:r>
              <a:rPr lang="it-IT" sz="2600" dirty="0" err="1"/>
              <a:t>Luburua</a:t>
            </a:r>
            <a:r>
              <a:rPr lang="it-IT" sz="2600" dirty="0"/>
              <a:t>, </a:t>
            </a:r>
            <a:r>
              <a:rPr lang="it-IT" sz="2600" dirty="0" err="1"/>
              <a:t>Lamusmus</a:t>
            </a:r>
            <a:r>
              <a:rPr lang="it-IT" sz="2600" dirty="0"/>
              <a:t>, </a:t>
            </a:r>
            <a:r>
              <a:rPr lang="it-IT" sz="2600" dirty="0" err="1"/>
              <a:t>Lemakot</a:t>
            </a:r>
            <a:r>
              <a:rPr lang="it-IT" sz="2600" dirty="0"/>
              <a:t>, and </a:t>
            </a:r>
            <a:r>
              <a:rPr lang="it-IT" sz="2600" dirty="0" err="1"/>
              <a:t>Nonopai</a:t>
            </a:r>
            <a:r>
              <a:rPr lang="it-IT" sz="2600" dirty="0"/>
              <a:t> the passive </a:t>
            </a:r>
            <a:r>
              <a:rPr lang="it-IT" sz="2600" dirty="0" err="1"/>
              <a:t>is</a:t>
            </a:r>
            <a:r>
              <a:rPr lang="it-IT" sz="2600" dirty="0"/>
              <a:t> </a:t>
            </a:r>
            <a:r>
              <a:rPr lang="it-IT" sz="2600" dirty="0" err="1"/>
              <a:t>always</a:t>
            </a:r>
            <a:r>
              <a:rPr lang="it-IT" sz="2600" dirty="0"/>
              <a:t> </a:t>
            </a:r>
            <a:r>
              <a:rPr lang="it-IT" sz="2600" dirty="0" err="1"/>
              <a:t>agentless</a:t>
            </a:r>
            <a:r>
              <a:rPr lang="it-IT" sz="2600" dirty="0"/>
              <a:t>; however, a </a:t>
            </a:r>
            <a:r>
              <a:rPr lang="it-IT" sz="2600" b="1" dirty="0" err="1"/>
              <a:t>causer</a:t>
            </a:r>
            <a:r>
              <a:rPr lang="it-IT" sz="2600" dirty="0"/>
              <a:t> can be </a:t>
            </a:r>
            <a:r>
              <a:rPr lang="it-IT" sz="2600" dirty="0" err="1"/>
              <a:t>introduced</a:t>
            </a:r>
            <a:r>
              <a:rPr lang="it-IT" sz="2600" dirty="0"/>
              <a:t> (a </a:t>
            </a:r>
            <a:r>
              <a:rPr lang="it-IT" sz="2600" dirty="0" err="1"/>
              <a:t>natural</a:t>
            </a:r>
            <a:r>
              <a:rPr lang="it-IT" sz="2600" dirty="0"/>
              <a:t> force; an inanimate </a:t>
            </a:r>
            <a:r>
              <a:rPr lang="it-IT" sz="2600" dirty="0" err="1"/>
              <a:t>object</a:t>
            </a:r>
            <a:r>
              <a:rPr lang="it-IT" sz="2600" dirty="0"/>
              <a:t>) </a:t>
            </a:r>
          </a:p>
          <a:p>
            <a:endParaRPr lang="it-IT" sz="2600" dirty="0"/>
          </a:p>
          <a:p>
            <a:r>
              <a:rPr lang="it-IT" sz="2600" dirty="0"/>
              <a:t>In </a:t>
            </a:r>
            <a:r>
              <a:rPr lang="it-IT" sz="2600" dirty="0" err="1"/>
              <a:t>Losuk</a:t>
            </a:r>
            <a:r>
              <a:rPr lang="it-IT" sz="2600" dirty="0"/>
              <a:t>, </a:t>
            </a:r>
            <a:r>
              <a:rPr lang="it-IT" sz="2600" dirty="0" err="1"/>
              <a:t>natural</a:t>
            </a:r>
            <a:r>
              <a:rPr lang="it-IT" sz="2600" dirty="0"/>
              <a:t> </a:t>
            </a:r>
            <a:r>
              <a:rPr lang="it-IT" sz="2600" dirty="0" err="1"/>
              <a:t>forces</a:t>
            </a:r>
            <a:r>
              <a:rPr lang="it-IT" sz="2600" dirty="0"/>
              <a:t> and </a:t>
            </a:r>
            <a:r>
              <a:rPr lang="it-IT" sz="2600" dirty="0" err="1"/>
              <a:t>animals</a:t>
            </a:r>
            <a:r>
              <a:rPr lang="it-IT" sz="2600" dirty="0"/>
              <a:t> are </a:t>
            </a:r>
            <a:r>
              <a:rPr lang="it-IT" sz="2600" dirty="0" err="1"/>
              <a:t>allowed</a:t>
            </a:r>
            <a:r>
              <a:rPr lang="it-IT" sz="2600" dirty="0"/>
              <a:t> </a:t>
            </a:r>
            <a:r>
              <a:rPr lang="it-IT" sz="2600" dirty="0" err="1"/>
              <a:t>as</a:t>
            </a:r>
            <a:r>
              <a:rPr lang="it-IT" sz="2600" dirty="0"/>
              <a:t> agents; not </a:t>
            </a:r>
            <a:r>
              <a:rPr lang="it-IT" sz="2600" dirty="0" err="1"/>
              <a:t>humans</a:t>
            </a:r>
            <a:r>
              <a:rPr lang="it-IT" sz="2600" dirty="0"/>
              <a:t>!</a:t>
            </a:r>
          </a:p>
          <a:p>
            <a:endParaRPr lang="it-IT" sz="2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4265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17981"/>
            <a:ext cx="10515600" cy="759482"/>
          </a:xfrm>
        </p:spPr>
        <p:txBody>
          <a:bodyPr/>
          <a:lstStyle/>
          <a:p>
            <a:pPr algn="ctr"/>
            <a:r>
              <a:rPr lang="it-IT" dirty="0"/>
              <a:t>Passive agents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093075"/>
            <a:ext cx="10786241" cy="54548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200" b="1" dirty="0"/>
          </a:p>
          <a:p>
            <a:pPr marL="0" indent="0">
              <a:buNone/>
            </a:pPr>
            <a:r>
              <a:rPr lang="it-IT" sz="2200" b="1" dirty="0" err="1"/>
              <a:t>Nonopai</a:t>
            </a:r>
            <a:r>
              <a:rPr lang="it-IT" sz="2200" dirty="0"/>
              <a:t> </a:t>
            </a:r>
          </a:p>
          <a:p>
            <a:pPr marL="0" indent="0">
              <a:buNone/>
            </a:pPr>
            <a:r>
              <a:rPr lang="en-AU" sz="2200" dirty="0"/>
              <a:t>(13)</a:t>
            </a:r>
            <a:r>
              <a:rPr lang="en-AU" sz="2200" i="1" dirty="0"/>
              <a:t> A </a:t>
            </a:r>
            <a:r>
              <a:rPr lang="en-AU" sz="2200" i="1" dirty="0" err="1"/>
              <a:t>matana</a:t>
            </a:r>
            <a:r>
              <a:rPr lang="en-AU" sz="2200" i="1" dirty="0"/>
              <a:t> </a:t>
            </a:r>
            <a:r>
              <a:rPr lang="en-AU" sz="2200" i="1" dirty="0" err="1"/>
              <a:t>lifu</a:t>
            </a:r>
            <a:r>
              <a:rPr lang="en-AU" sz="2200" i="1" dirty="0"/>
              <a:t> </a:t>
            </a:r>
            <a:r>
              <a:rPr lang="en-AU" sz="2200" i="1" dirty="0" err="1"/>
              <a:t>fo</a:t>
            </a:r>
            <a:r>
              <a:rPr lang="en-AU" sz="2200" i="1" dirty="0"/>
              <a:t> </a:t>
            </a:r>
            <a:r>
              <a:rPr lang="en-AU" sz="2200" b="1" i="1" dirty="0" err="1"/>
              <a:t>xaxaas</a:t>
            </a:r>
            <a:r>
              <a:rPr lang="en-AU" sz="2200" b="1" i="1" dirty="0"/>
              <a:t> </a:t>
            </a:r>
            <a:r>
              <a:rPr lang="en-AU" sz="2200" dirty="0"/>
              <a:t>(PASS)</a:t>
            </a:r>
            <a:r>
              <a:rPr lang="en-AU" sz="2200" i="1" dirty="0"/>
              <a:t> </a:t>
            </a:r>
            <a:r>
              <a:rPr lang="en-AU" sz="2200" b="1" i="1" dirty="0" err="1"/>
              <a:t>sana</a:t>
            </a:r>
            <a:r>
              <a:rPr lang="en-AU" sz="2200" i="1" dirty="0"/>
              <a:t> </a:t>
            </a:r>
            <a:r>
              <a:rPr lang="en-AU" sz="2200" b="1" i="1" dirty="0" err="1"/>
              <a:t>reref</a:t>
            </a:r>
            <a:r>
              <a:rPr lang="en-AU" sz="2200" i="1" dirty="0"/>
              <a:t>/*piu/*</a:t>
            </a:r>
            <a:r>
              <a:rPr lang="en-AU" sz="2200" i="1" dirty="0" err="1"/>
              <a:t>mataa</a:t>
            </a:r>
            <a:endParaRPr lang="en-AU" sz="2200" i="1" dirty="0"/>
          </a:p>
          <a:p>
            <a:pPr marL="0" indent="0">
              <a:buNone/>
            </a:pPr>
            <a:r>
              <a:rPr lang="en-AU" sz="2200" i="1" dirty="0"/>
              <a:t>       ‘</a:t>
            </a:r>
            <a:r>
              <a:rPr lang="en-AU" sz="2200" dirty="0"/>
              <a:t>the door has got shut by the wind/*dog/ *man</a:t>
            </a:r>
            <a:endParaRPr lang="it-IT" sz="2200" dirty="0"/>
          </a:p>
          <a:p>
            <a:pPr marL="0" indent="0">
              <a:buNone/>
            </a:pPr>
            <a:r>
              <a:rPr lang="en-AU" sz="2200" dirty="0"/>
              <a:t>(14)</a:t>
            </a:r>
            <a:r>
              <a:rPr lang="en-AU" sz="2200" i="1" dirty="0"/>
              <a:t> A </a:t>
            </a:r>
            <a:r>
              <a:rPr lang="en-AU" sz="2200" i="1" dirty="0" err="1"/>
              <a:t>vakap</a:t>
            </a:r>
            <a:r>
              <a:rPr lang="en-AU" sz="2200" i="1" dirty="0"/>
              <a:t> a=</a:t>
            </a:r>
            <a:r>
              <a:rPr lang="en-AU" sz="2200" b="1" i="1" dirty="0" err="1"/>
              <a:t>ti-rirak</a:t>
            </a:r>
            <a:r>
              <a:rPr lang="en-AU" sz="2200" dirty="0"/>
              <a:t> (RES)/</a:t>
            </a:r>
            <a:r>
              <a:rPr lang="en-AU" sz="2200" i="1" dirty="0"/>
              <a:t>a=</a:t>
            </a:r>
            <a:r>
              <a:rPr lang="en-AU" sz="2200" b="1" i="1" dirty="0" err="1"/>
              <a:t>ririk</a:t>
            </a:r>
            <a:r>
              <a:rPr lang="en-AU" sz="2200" b="1" i="1" dirty="0"/>
              <a:t>-an</a:t>
            </a:r>
            <a:r>
              <a:rPr lang="en-AU" sz="2200" i="1" dirty="0"/>
              <a:t> </a:t>
            </a:r>
            <a:r>
              <a:rPr lang="en-AU" sz="2200" dirty="0"/>
              <a:t>(PASS) </a:t>
            </a:r>
            <a:r>
              <a:rPr lang="en-AU" sz="2200" b="1" i="1" dirty="0" err="1"/>
              <a:t>sana</a:t>
            </a:r>
            <a:r>
              <a:rPr lang="en-AU" sz="2200" i="1" dirty="0"/>
              <a:t> </a:t>
            </a:r>
            <a:r>
              <a:rPr lang="en-AU" sz="2200" b="1" i="1" dirty="0" err="1"/>
              <a:t>faat</a:t>
            </a:r>
            <a:endParaRPr lang="en-AU" sz="2200" i="1" dirty="0"/>
          </a:p>
          <a:p>
            <a:pPr marL="0" indent="0">
              <a:buNone/>
            </a:pPr>
            <a:r>
              <a:rPr lang="en-AU" sz="2200" dirty="0"/>
              <a:t>       ‘the cloth got torn by the stone (because f. ex. I was pulling it from under it)</a:t>
            </a:r>
            <a:endParaRPr lang="en-AU" sz="2200" b="1" dirty="0"/>
          </a:p>
          <a:p>
            <a:pPr marL="0" indent="0">
              <a:buNone/>
            </a:pPr>
            <a:endParaRPr lang="en-AU" sz="2200" b="1" dirty="0"/>
          </a:p>
          <a:p>
            <a:pPr marL="0" indent="0">
              <a:buNone/>
            </a:pPr>
            <a:r>
              <a:rPr lang="en-AU" sz="2200" b="1" dirty="0" err="1"/>
              <a:t>Lamusmus</a:t>
            </a:r>
            <a:endParaRPr lang="it-IT" sz="2200" b="1" dirty="0"/>
          </a:p>
          <a:p>
            <a:pPr marL="0" indent="0">
              <a:buNone/>
            </a:pPr>
            <a:r>
              <a:rPr lang="it-IT" sz="2200" dirty="0"/>
              <a:t>(15)</a:t>
            </a:r>
            <a:r>
              <a:rPr lang="it-IT" sz="2200" b="1" i="1" dirty="0"/>
              <a:t> </a:t>
            </a:r>
            <a:r>
              <a:rPr lang="en-AU" sz="2200" i="1" dirty="0"/>
              <a:t>A </a:t>
            </a:r>
            <a:r>
              <a:rPr lang="en-AU" sz="2200" i="1" dirty="0" err="1"/>
              <a:t>mathana</a:t>
            </a:r>
            <a:r>
              <a:rPr lang="en-AU" sz="2200" i="1" dirty="0"/>
              <a:t> </a:t>
            </a:r>
            <a:r>
              <a:rPr lang="en-AU" sz="2200" i="1" dirty="0" err="1"/>
              <a:t>luhu</a:t>
            </a:r>
            <a:r>
              <a:rPr lang="en-AU" sz="2200" i="1" dirty="0"/>
              <a:t> xo </a:t>
            </a:r>
            <a:r>
              <a:rPr lang="en-AU" sz="2200" b="1" i="1" dirty="0" err="1"/>
              <a:t>thala</a:t>
            </a:r>
            <a:r>
              <a:rPr lang="en-AU" sz="2200" b="1" i="1" dirty="0"/>
              <a:t>-kas</a:t>
            </a:r>
            <a:r>
              <a:rPr lang="en-AU" sz="2200" i="1" dirty="0"/>
              <a:t> </a:t>
            </a:r>
            <a:r>
              <a:rPr lang="en-AU" sz="2200" dirty="0"/>
              <a:t>(RES) </a:t>
            </a:r>
            <a:r>
              <a:rPr lang="en-AU" sz="2200" b="1" i="1" dirty="0" err="1"/>
              <a:t>pana</a:t>
            </a:r>
            <a:r>
              <a:rPr lang="en-AU" sz="2200" i="1" dirty="0"/>
              <a:t> </a:t>
            </a:r>
            <a:r>
              <a:rPr lang="en-AU" sz="2200" b="1" i="1" dirty="0" err="1"/>
              <a:t>taai</a:t>
            </a:r>
            <a:r>
              <a:rPr lang="en-AU" sz="2200" i="1" dirty="0"/>
              <a:t>/*</a:t>
            </a:r>
            <a:r>
              <a:rPr lang="en-AU" sz="2200" i="1" dirty="0" err="1"/>
              <a:t>viu</a:t>
            </a:r>
            <a:r>
              <a:rPr lang="en-AU" sz="2200" i="1" dirty="0"/>
              <a:t>/*</a:t>
            </a:r>
            <a:r>
              <a:rPr lang="en-AU" sz="2200" i="1" dirty="0" err="1"/>
              <a:t>mataa</a:t>
            </a:r>
            <a:r>
              <a:rPr lang="en-AU" sz="2200" i="1" dirty="0"/>
              <a:t> </a:t>
            </a:r>
          </a:p>
          <a:p>
            <a:pPr marL="0" indent="0">
              <a:buNone/>
            </a:pPr>
            <a:r>
              <a:rPr lang="en-AU" sz="2200" dirty="0"/>
              <a:t>       ‘the door has got shut by the wind/*dog/*man</a:t>
            </a:r>
            <a:endParaRPr lang="it-IT" sz="2200" dirty="0"/>
          </a:p>
          <a:p>
            <a:pPr marL="0" indent="0">
              <a:buNone/>
            </a:pPr>
            <a:r>
              <a:rPr lang="en-AU" sz="2200" dirty="0"/>
              <a:t>(16)</a:t>
            </a:r>
            <a:r>
              <a:rPr lang="en-AU" sz="2200" i="1" dirty="0"/>
              <a:t> A </a:t>
            </a:r>
            <a:r>
              <a:rPr lang="en-AU" sz="2200" i="1" dirty="0" err="1"/>
              <a:t>mathana</a:t>
            </a:r>
            <a:r>
              <a:rPr lang="en-AU" sz="2200" i="1" dirty="0"/>
              <a:t> </a:t>
            </a:r>
            <a:r>
              <a:rPr lang="en-AU" sz="2200" i="1" dirty="0" err="1"/>
              <a:t>luhu</a:t>
            </a:r>
            <a:r>
              <a:rPr lang="en-AU" sz="2200" i="1" dirty="0"/>
              <a:t> xo </a:t>
            </a:r>
            <a:r>
              <a:rPr lang="en-AU" sz="2200" b="1" i="1" dirty="0"/>
              <a:t>kas-an</a:t>
            </a:r>
            <a:r>
              <a:rPr lang="en-AU" sz="2200" i="1" dirty="0"/>
              <a:t> </a:t>
            </a:r>
            <a:r>
              <a:rPr lang="en-AU" sz="2200" dirty="0"/>
              <a:t>(RES) </a:t>
            </a:r>
            <a:r>
              <a:rPr lang="en-AU" sz="2200" i="1" dirty="0"/>
              <a:t>*</a:t>
            </a:r>
            <a:r>
              <a:rPr lang="en-AU" sz="2200" i="1" dirty="0" err="1"/>
              <a:t>pana</a:t>
            </a:r>
            <a:r>
              <a:rPr lang="en-AU" sz="2200" i="1" dirty="0"/>
              <a:t> </a:t>
            </a:r>
            <a:r>
              <a:rPr lang="en-AU" sz="2200" i="1" dirty="0" err="1"/>
              <a:t>taai</a:t>
            </a:r>
            <a:r>
              <a:rPr lang="en-AU" sz="2200" i="1" dirty="0"/>
              <a:t> </a:t>
            </a:r>
          </a:p>
          <a:p>
            <a:pPr marL="0" indent="0">
              <a:buNone/>
            </a:pPr>
            <a:r>
              <a:rPr lang="en-AU" sz="2200" i="1" dirty="0"/>
              <a:t>       ‘</a:t>
            </a:r>
            <a:r>
              <a:rPr lang="en-AU" sz="2200" dirty="0"/>
              <a:t>the door has been closed *by the wind’ (because passive = intentionality)</a:t>
            </a:r>
            <a:endParaRPr lang="it-IT" sz="22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8626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17981"/>
            <a:ext cx="10515600" cy="759482"/>
          </a:xfrm>
        </p:spPr>
        <p:txBody>
          <a:bodyPr/>
          <a:lstStyle/>
          <a:p>
            <a:pPr algn="ctr"/>
            <a:r>
              <a:rPr lang="it-IT" dirty="0"/>
              <a:t>Passive agents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093075"/>
            <a:ext cx="10786241" cy="54548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200" b="1" dirty="0"/>
          </a:p>
          <a:p>
            <a:pPr marL="0" indent="0">
              <a:buNone/>
            </a:pPr>
            <a:r>
              <a:rPr lang="en-AU" sz="2200" b="1" dirty="0" err="1"/>
              <a:t>Lossuk</a:t>
            </a:r>
            <a:endParaRPr lang="en-AU" sz="2200" b="1" dirty="0"/>
          </a:p>
          <a:p>
            <a:pPr marL="0" indent="0">
              <a:buNone/>
            </a:pPr>
            <a:endParaRPr lang="en-AU" sz="2200" b="1" dirty="0"/>
          </a:p>
          <a:p>
            <a:pPr marL="0" indent="0">
              <a:buNone/>
            </a:pPr>
            <a:r>
              <a:rPr lang="en-AU" sz="2400" dirty="0"/>
              <a:t>(17)</a:t>
            </a:r>
            <a:r>
              <a:rPr lang="en-AU" sz="2400" i="1" dirty="0"/>
              <a:t> 	A </a:t>
            </a:r>
            <a:r>
              <a:rPr lang="en-AU" sz="2400" i="1" dirty="0" err="1"/>
              <a:t>mul</a:t>
            </a:r>
            <a:r>
              <a:rPr lang="en-AU" sz="2400" i="1" dirty="0"/>
              <a:t> </a:t>
            </a:r>
            <a:r>
              <a:rPr lang="en-AU" sz="2400" i="1" dirty="0" err="1"/>
              <a:t>ka</a:t>
            </a:r>
            <a:r>
              <a:rPr lang="en-AU" sz="2400" i="1" dirty="0"/>
              <a:t>=</a:t>
            </a:r>
            <a:r>
              <a:rPr lang="en-AU" sz="2400" i="1" dirty="0" err="1"/>
              <a:t>po</a:t>
            </a:r>
            <a:r>
              <a:rPr lang="en-AU" sz="2400" i="1" dirty="0"/>
              <a:t> </a:t>
            </a:r>
            <a:r>
              <a:rPr lang="en-AU" sz="2400" b="1" i="1" dirty="0" err="1"/>
              <a:t>ririk</a:t>
            </a:r>
            <a:r>
              <a:rPr lang="en-AU" sz="2400" b="1" i="1" dirty="0"/>
              <a:t>-an</a:t>
            </a:r>
            <a:r>
              <a:rPr lang="en-AU" sz="2400" i="1" dirty="0"/>
              <a:t> </a:t>
            </a:r>
            <a:r>
              <a:rPr lang="en-AU" sz="2400" b="1" i="1" dirty="0" err="1"/>
              <a:t>pana</a:t>
            </a:r>
            <a:r>
              <a:rPr lang="en-AU" sz="2400" i="1" dirty="0"/>
              <a:t> </a:t>
            </a:r>
            <a:r>
              <a:rPr lang="en-AU" sz="2400" i="1" dirty="0" err="1"/>
              <a:t>liang</a:t>
            </a:r>
            <a:r>
              <a:rPr lang="en-AU" sz="2400" i="1" dirty="0"/>
              <a:t> </a:t>
            </a:r>
            <a:r>
              <a:rPr lang="en-AU" sz="2400" dirty="0"/>
              <a:t>‘the cloth has been torn with a stone’ </a:t>
            </a:r>
          </a:p>
          <a:p>
            <a:pPr marL="0" indent="0">
              <a:buNone/>
            </a:pPr>
            <a:r>
              <a:rPr lang="en-AU" sz="2400" dirty="0"/>
              <a:t>       	(here ‘stone’ is a proper instrument, and the agent is unexpressed)</a:t>
            </a:r>
          </a:p>
          <a:p>
            <a:pPr marL="0" indent="0">
              <a:buNone/>
            </a:pPr>
            <a:r>
              <a:rPr lang="en-AU" sz="2400" dirty="0"/>
              <a:t>(18)</a:t>
            </a:r>
            <a:r>
              <a:rPr lang="en-AU" sz="2400" i="1" dirty="0"/>
              <a:t>	A </a:t>
            </a:r>
            <a:r>
              <a:rPr lang="en-AU" sz="2400" i="1" dirty="0" err="1"/>
              <a:t>vako</a:t>
            </a:r>
            <a:r>
              <a:rPr lang="en-AU" sz="2400" i="1" dirty="0"/>
              <a:t> </a:t>
            </a:r>
            <a:r>
              <a:rPr lang="en-AU" sz="2400" i="1" dirty="0" err="1"/>
              <a:t>ka</a:t>
            </a:r>
            <a:r>
              <a:rPr lang="en-AU" sz="2400" i="1" dirty="0"/>
              <a:t>=</a:t>
            </a:r>
            <a:r>
              <a:rPr lang="en-AU" sz="2400" i="1" dirty="0" err="1"/>
              <a:t>po</a:t>
            </a:r>
            <a:r>
              <a:rPr lang="en-AU" sz="2400" i="1" dirty="0"/>
              <a:t> </a:t>
            </a:r>
            <a:r>
              <a:rPr lang="en-AU" sz="2400" b="1" i="1" dirty="0" err="1"/>
              <a:t>musung</a:t>
            </a:r>
            <a:r>
              <a:rPr lang="en-AU" sz="2400" b="1" i="1" dirty="0"/>
              <a:t>-an</a:t>
            </a:r>
            <a:r>
              <a:rPr lang="en-AU" sz="2400" i="1" dirty="0"/>
              <a:t> </a:t>
            </a:r>
            <a:r>
              <a:rPr lang="en-AU" sz="2400" b="1" i="1" dirty="0"/>
              <a:t>tana</a:t>
            </a:r>
            <a:r>
              <a:rPr lang="en-AU" sz="2400" i="1" dirty="0"/>
              <a:t> piu </a:t>
            </a:r>
            <a:r>
              <a:rPr lang="en-AU" sz="2400" dirty="0"/>
              <a:t>‘the pig has been smelled by the dog’</a:t>
            </a:r>
            <a:endParaRPr lang="it-IT" sz="2400" dirty="0"/>
          </a:p>
          <a:p>
            <a:pPr marL="0" indent="0">
              <a:buNone/>
            </a:pPr>
            <a:r>
              <a:rPr lang="en-AU" sz="2400" dirty="0"/>
              <a:t>(19)</a:t>
            </a:r>
            <a:r>
              <a:rPr lang="en-AU" sz="2400" i="1" dirty="0"/>
              <a:t> 	A </a:t>
            </a:r>
            <a:r>
              <a:rPr lang="en-AU" sz="2400" i="1" dirty="0" err="1"/>
              <a:t>vako</a:t>
            </a:r>
            <a:r>
              <a:rPr lang="en-AU" sz="2400" i="1" dirty="0"/>
              <a:t> </a:t>
            </a:r>
            <a:r>
              <a:rPr lang="en-AU" sz="2400" i="1" dirty="0" err="1"/>
              <a:t>ka</a:t>
            </a:r>
            <a:r>
              <a:rPr lang="en-AU" sz="2400" i="1" dirty="0"/>
              <a:t>=</a:t>
            </a:r>
            <a:r>
              <a:rPr lang="en-AU" sz="2400" i="1" dirty="0" err="1"/>
              <a:t>po</a:t>
            </a:r>
            <a:r>
              <a:rPr lang="en-AU" sz="2400" i="1" dirty="0"/>
              <a:t> </a:t>
            </a:r>
            <a:r>
              <a:rPr lang="en-AU" sz="2400" b="1" i="1" dirty="0" err="1"/>
              <a:t>punux</a:t>
            </a:r>
            <a:r>
              <a:rPr lang="en-AU" sz="2400" b="1" i="1" dirty="0"/>
              <a:t>-an</a:t>
            </a:r>
            <a:r>
              <a:rPr lang="en-AU" sz="2400" i="1" dirty="0"/>
              <a:t>/</a:t>
            </a:r>
            <a:r>
              <a:rPr lang="en-AU" sz="2400" b="1" i="1" dirty="0" err="1"/>
              <a:t>pupunak</a:t>
            </a:r>
            <a:r>
              <a:rPr lang="en-AU" sz="2400" b="1" i="1" dirty="0"/>
              <a:t> tana</a:t>
            </a:r>
            <a:r>
              <a:rPr lang="en-AU" sz="2400" i="1" dirty="0"/>
              <a:t> piu </a:t>
            </a:r>
            <a:r>
              <a:rPr lang="en-AU" sz="2400" dirty="0"/>
              <a:t>‘the pig has been killed by a  	dog’ </a:t>
            </a:r>
          </a:p>
          <a:p>
            <a:pPr marL="0" indent="0">
              <a:buNone/>
            </a:pPr>
            <a:r>
              <a:rPr lang="en-AU" sz="2400" dirty="0"/>
              <a:t>(20)</a:t>
            </a:r>
            <a:r>
              <a:rPr lang="en-AU" sz="2400" i="1" dirty="0"/>
              <a:t>	A yen </a:t>
            </a:r>
            <a:r>
              <a:rPr lang="en-AU" sz="2400" i="1" dirty="0" err="1"/>
              <a:t>koro</a:t>
            </a:r>
            <a:r>
              <a:rPr lang="en-AU" sz="2400" i="1" dirty="0"/>
              <a:t> </a:t>
            </a:r>
            <a:r>
              <a:rPr lang="en-AU" sz="2400" i="1" dirty="0" err="1"/>
              <a:t>ka</a:t>
            </a:r>
            <a:r>
              <a:rPr lang="en-AU" sz="2400" i="1" dirty="0"/>
              <a:t>=</a:t>
            </a:r>
            <a:r>
              <a:rPr lang="en-AU" sz="2400" i="1" dirty="0" err="1"/>
              <a:t>po</a:t>
            </a:r>
            <a:r>
              <a:rPr lang="en-AU" sz="2400" i="1" dirty="0"/>
              <a:t> </a:t>
            </a:r>
            <a:r>
              <a:rPr lang="en-AU" sz="2400" b="1" i="1" dirty="0" err="1"/>
              <a:t>kanam</a:t>
            </a:r>
            <a:r>
              <a:rPr lang="en-AU" sz="2400" b="1" i="1" dirty="0"/>
              <a:t>-an</a:t>
            </a:r>
            <a:r>
              <a:rPr lang="en-AU" sz="2400" i="1" dirty="0"/>
              <a:t> </a:t>
            </a:r>
            <a:r>
              <a:rPr lang="en-AU" sz="2400" b="1" i="1" dirty="0"/>
              <a:t>tana</a:t>
            </a:r>
            <a:r>
              <a:rPr lang="en-AU" sz="2400" i="1" dirty="0"/>
              <a:t> </a:t>
            </a:r>
            <a:r>
              <a:rPr lang="en-AU" sz="2400" i="1" dirty="0" err="1"/>
              <a:t>kaaino</a:t>
            </a:r>
            <a:r>
              <a:rPr lang="en-AU" sz="2400" i="1" dirty="0"/>
              <a:t> yen </a:t>
            </a:r>
            <a:r>
              <a:rPr lang="en-AU" sz="2400" dirty="0"/>
              <a:t>‘this fish has been swallowed 	by     another fish’ </a:t>
            </a:r>
          </a:p>
          <a:p>
            <a:endParaRPr lang="en-AU" sz="2400" dirty="0"/>
          </a:p>
          <a:p>
            <a:pPr marL="0" indent="0">
              <a:buNone/>
            </a:pPr>
            <a:r>
              <a:rPr lang="en-AU" sz="2400" dirty="0"/>
              <a:t>But: (21) </a:t>
            </a:r>
            <a:r>
              <a:rPr lang="en-AU" sz="2400" i="1" dirty="0"/>
              <a:t>A </a:t>
            </a:r>
            <a:r>
              <a:rPr lang="en-AU" sz="2400" i="1" dirty="0" err="1"/>
              <a:t>ur</a:t>
            </a:r>
            <a:r>
              <a:rPr lang="en-AU" sz="2400" i="1" dirty="0"/>
              <a:t> </a:t>
            </a:r>
            <a:r>
              <a:rPr lang="en-AU" sz="2400" i="1" dirty="0" err="1"/>
              <a:t>ka</a:t>
            </a:r>
            <a:r>
              <a:rPr lang="en-AU" sz="2400" i="1" dirty="0"/>
              <a:t>=</a:t>
            </a:r>
            <a:r>
              <a:rPr lang="en-AU" sz="2400" i="1" dirty="0" err="1"/>
              <a:t>po</a:t>
            </a:r>
            <a:r>
              <a:rPr lang="en-AU" sz="2400" i="1" dirty="0"/>
              <a:t> </a:t>
            </a:r>
            <a:r>
              <a:rPr lang="en-AU" sz="2400" i="1" dirty="0" err="1"/>
              <a:t>pil</a:t>
            </a:r>
            <a:r>
              <a:rPr lang="en-AU" sz="2400" i="1" dirty="0"/>
              <a:t>-an *</a:t>
            </a:r>
            <a:r>
              <a:rPr lang="en-AU" sz="2400" b="1" i="1" dirty="0"/>
              <a:t>tana </a:t>
            </a:r>
            <a:r>
              <a:rPr lang="en-AU" sz="2400" b="1" i="1" dirty="0" err="1"/>
              <a:t>oroko</a:t>
            </a:r>
            <a:r>
              <a:rPr lang="en-AU" sz="2400" b="1" dirty="0"/>
              <a:t> </a:t>
            </a:r>
            <a:r>
              <a:rPr lang="en-AU" sz="2400" dirty="0"/>
              <a:t>‘*the banana has been peeled by a cuscus’</a:t>
            </a:r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05546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4792"/>
          </a:xfrm>
        </p:spPr>
        <p:txBody>
          <a:bodyPr/>
          <a:lstStyle/>
          <a:p>
            <a:pPr algn="ctr"/>
            <a:r>
              <a:rPr lang="it-IT" dirty="0"/>
              <a:t>Passive in Kara </a:t>
            </a:r>
            <a:r>
              <a:rPr lang="it-IT" dirty="0" err="1"/>
              <a:t>discourse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71752"/>
            <a:ext cx="10515600" cy="4905211"/>
          </a:xfrm>
        </p:spPr>
        <p:txBody>
          <a:bodyPr/>
          <a:lstStyle/>
          <a:p>
            <a:endParaRPr lang="it-IT" dirty="0"/>
          </a:p>
          <a:p>
            <a:r>
              <a:rPr lang="it-IT" dirty="0" err="1"/>
              <a:t>Extremely</a:t>
            </a:r>
            <a:r>
              <a:rPr lang="it-IT" dirty="0"/>
              <a:t> difficult to get passive </a:t>
            </a:r>
            <a:r>
              <a:rPr lang="it-IT" dirty="0" err="1"/>
              <a:t>spontaneously</a:t>
            </a:r>
            <a:r>
              <a:rPr lang="it-IT" dirty="0"/>
              <a:t> </a:t>
            </a:r>
            <a:r>
              <a:rPr lang="it-IT" dirty="0" err="1"/>
              <a:t>produced</a:t>
            </a:r>
            <a:r>
              <a:rPr lang="it-IT" dirty="0"/>
              <a:t> by speakers; most of the time: 3PL with </a:t>
            </a:r>
            <a:r>
              <a:rPr lang="it-IT" dirty="0" err="1"/>
              <a:t>left-dislocated</a:t>
            </a:r>
            <a:r>
              <a:rPr lang="it-IT" dirty="0"/>
              <a:t> </a:t>
            </a:r>
            <a:r>
              <a:rPr lang="it-IT" dirty="0" err="1"/>
              <a:t>object</a:t>
            </a:r>
            <a:r>
              <a:rPr lang="it-IT" dirty="0"/>
              <a:t> (‘the </a:t>
            </a:r>
            <a:r>
              <a:rPr lang="it-IT" dirty="0" err="1"/>
              <a:t>pig</a:t>
            </a:r>
            <a:r>
              <a:rPr lang="it-IT" dirty="0"/>
              <a:t> they </a:t>
            </a:r>
            <a:r>
              <a:rPr lang="it-IT" dirty="0" err="1"/>
              <a:t>killed</a:t>
            </a:r>
            <a:r>
              <a:rPr lang="it-IT" dirty="0"/>
              <a:t> it’)</a:t>
            </a:r>
          </a:p>
          <a:p>
            <a:endParaRPr lang="it-IT" dirty="0"/>
          </a:p>
          <a:p>
            <a:r>
              <a:rPr lang="it-IT" dirty="0"/>
              <a:t>But </a:t>
            </a:r>
            <a:r>
              <a:rPr lang="it-IT" dirty="0" err="1"/>
              <a:t>easily</a:t>
            </a:r>
            <a:r>
              <a:rPr lang="it-IT" dirty="0"/>
              <a:t> </a:t>
            </a:r>
            <a:r>
              <a:rPr lang="it-IT" dirty="0" err="1"/>
              <a:t>recognised</a:t>
            </a:r>
            <a:r>
              <a:rPr lang="it-IT" dirty="0"/>
              <a:t> and </a:t>
            </a:r>
            <a:r>
              <a:rPr lang="it-IT" dirty="0" err="1"/>
              <a:t>produced</a:t>
            </a:r>
            <a:r>
              <a:rPr lang="it-IT" dirty="0"/>
              <a:t> with </a:t>
            </a:r>
            <a:r>
              <a:rPr lang="it-IT" dirty="0" err="1"/>
              <a:t>elicitation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Also </a:t>
            </a:r>
            <a:r>
              <a:rPr lang="it-IT" dirty="0" err="1"/>
              <a:t>easily</a:t>
            </a:r>
            <a:r>
              <a:rPr lang="it-IT" dirty="0"/>
              <a:t> </a:t>
            </a:r>
            <a:r>
              <a:rPr lang="it-IT" dirty="0" err="1"/>
              <a:t>admitted</a:t>
            </a:r>
            <a:r>
              <a:rPr lang="it-IT" dirty="0"/>
              <a:t> in </a:t>
            </a:r>
            <a:r>
              <a:rPr lang="it-IT" dirty="0" err="1"/>
              <a:t>syntactically</a:t>
            </a:r>
            <a:r>
              <a:rPr lang="it-IT" dirty="0"/>
              <a:t> convolute </a:t>
            </a:r>
            <a:r>
              <a:rPr lang="it-IT" dirty="0" err="1"/>
              <a:t>structures</a:t>
            </a:r>
            <a:r>
              <a:rPr lang="it-IT" dirty="0"/>
              <a:t> such as </a:t>
            </a:r>
            <a:r>
              <a:rPr lang="it-IT" i="1" dirty="0"/>
              <a:t>the </a:t>
            </a:r>
            <a:r>
              <a:rPr lang="it-IT" i="1" dirty="0" err="1"/>
              <a:t>pig</a:t>
            </a:r>
            <a:r>
              <a:rPr lang="it-IT" i="1" dirty="0"/>
              <a:t> which was </a:t>
            </a:r>
            <a:r>
              <a:rPr lang="it-IT" i="1" dirty="0" err="1"/>
              <a:t>eaten</a:t>
            </a:r>
            <a:r>
              <a:rPr lang="it-IT" i="1" dirty="0"/>
              <a:t> </a:t>
            </a:r>
            <a:r>
              <a:rPr lang="it-IT" i="1" dirty="0" err="1"/>
              <a:t>at</a:t>
            </a:r>
            <a:r>
              <a:rPr lang="it-IT" i="1" dirty="0"/>
              <a:t> the funeral was </a:t>
            </a:r>
            <a:r>
              <a:rPr lang="it-IT" i="1" dirty="0" err="1"/>
              <a:t>killed</a:t>
            </a:r>
            <a:r>
              <a:rPr lang="it-IT" i="1" dirty="0"/>
              <a:t> </a:t>
            </a:r>
            <a:r>
              <a:rPr lang="it-IT" i="1" dirty="0" err="1"/>
              <a:t>yesterday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469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33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/>
              <a:t>Summary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093076"/>
            <a:ext cx="11143593" cy="5496910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In Kara, passive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formed</a:t>
            </a:r>
            <a:r>
              <a:rPr lang="it-IT" dirty="0"/>
              <a:t> by means of </a:t>
            </a:r>
            <a:r>
              <a:rPr lang="it-IT" dirty="0" err="1"/>
              <a:t>suffix</a:t>
            </a:r>
            <a:r>
              <a:rPr lang="it-IT" dirty="0"/>
              <a:t> –</a:t>
            </a:r>
            <a:r>
              <a:rPr lang="it-IT" i="1" dirty="0"/>
              <a:t>an </a:t>
            </a:r>
            <a:r>
              <a:rPr lang="it-IT" dirty="0"/>
              <a:t>and by means of </a:t>
            </a:r>
            <a:r>
              <a:rPr lang="it-IT" dirty="0" err="1"/>
              <a:t>reduplication</a:t>
            </a:r>
            <a:r>
              <a:rPr lang="it-IT" dirty="0"/>
              <a:t> (only in the </a:t>
            </a:r>
            <a:r>
              <a:rPr lang="it-IT" dirty="0" err="1"/>
              <a:t>northern</a:t>
            </a:r>
            <a:r>
              <a:rPr lang="it-IT" dirty="0"/>
              <a:t> </a:t>
            </a:r>
            <a:r>
              <a:rPr lang="it-IT" dirty="0" err="1"/>
              <a:t>dialects</a:t>
            </a:r>
            <a:r>
              <a:rPr lang="it-IT" dirty="0"/>
              <a:t>) </a:t>
            </a:r>
          </a:p>
          <a:p>
            <a:endParaRPr lang="it-IT" dirty="0"/>
          </a:p>
          <a:p>
            <a:r>
              <a:rPr lang="it-IT" dirty="0" err="1"/>
              <a:t>Intransitivisation</a:t>
            </a:r>
            <a:r>
              <a:rPr lang="it-IT" dirty="0"/>
              <a:t> passive </a:t>
            </a:r>
            <a:r>
              <a:rPr lang="it-IT" dirty="0" err="1"/>
              <a:t>is</a:t>
            </a:r>
            <a:r>
              <a:rPr lang="it-IT" dirty="0"/>
              <a:t> limited to </a:t>
            </a:r>
            <a:r>
              <a:rPr lang="it-IT" dirty="0" err="1"/>
              <a:t>predicates</a:t>
            </a:r>
            <a:r>
              <a:rPr lang="it-IT" dirty="0"/>
              <a:t> where there </a:t>
            </a:r>
            <a:r>
              <a:rPr lang="it-IT" dirty="0" err="1"/>
              <a:t>is</a:t>
            </a:r>
            <a:r>
              <a:rPr lang="it-IT" dirty="0"/>
              <a:t> a clear </a:t>
            </a:r>
            <a:r>
              <a:rPr lang="it-IT" dirty="0" err="1"/>
              <a:t>distinction</a:t>
            </a:r>
            <a:r>
              <a:rPr lang="it-IT" dirty="0"/>
              <a:t> of agent and </a:t>
            </a:r>
            <a:r>
              <a:rPr lang="it-IT" dirty="0" err="1"/>
              <a:t>patient</a:t>
            </a:r>
            <a:r>
              <a:rPr lang="it-IT" dirty="0"/>
              <a:t>: that </a:t>
            </a:r>
            <a:r>
              <a:rPr lang="it-IT" dirty="0" err="1"/>
              <a:t>is</a:t>
            </a:r>
            <a:r>
              <a:rPr lang="it-IT" dirty="0"/>
              <a:t>, if the predicate clearly only </a:t>
            </a:r>
            <a:r>
              <a:rPr lang="it-IT" dirty="0" err="1"/>
              <a:t>admits</a:t>
            </a:r>
            <a:r>
              <a:rPr lang="it-IT" dirty="0"/>
              <a:t> inanimate/non-human </a:t>
            </a:r>
            <a:r>
              <a:rPr lang="it-IT" dirty="0" err="1"/>
              <a:t>patients</a:t>
            </a:r>
            <a:r>
              <a:rPr lang="it-IT" dirty="0"/>
              <a:t> or where it </a:t>
            </a:r>
            <a:r>
              <a:rPr lang="it-IT" dirty="0" err="1"/>
              <a:t>is</a:t>
            </a:r>
            <a:r>
              <a:rPr lang="it-IT" dirty="0"/>
              <a:t> clear from the situation (e.g. </a:t>
            </a:r>
            <a:r>
              <a:rPr lang="it-IT" i="1" dirty="0"/>
              <a:t>A </a:t>
            </a:r>
            <a:r>
              <a:rPr lang="it-IT" i="1" dirty="0" err="1"/>
              <a:t>popo</a:t>
            </a:r>
            <a:r>
              <a:rPr lang="it-IT" i="1" dirty="0"/>
              <a:t> fo </a:t>
            </a:r>
            <a:r>
              <a:rPr lang="it-IT" i="1" dirty="0" err="1"/>
              <a:t>yoyot</a:t>
            </a:r>
            <a:r>
              <a:rPr lang="it-IT" i="1" dirty="0"/>
              <a:t> </a:t>
            </a:r>
            <a:r>
              <a:rPr lang="it-IT" i="1" dirty="0" err="1"/>
              <a:t>fadui</a:t>
            </a:r>
            <a:r>
              <a:rPr lang="it-IT" i="1" dirty="0"/>
              <a:t> </a:t>
            </a:r>
            <a:r>
              <a:rPr lang="it-IT" dirty="0"/>
              <a:t>‘the baby was taken up’) that the human </a:t>
            </a:r>
            <a:r>
              <a:rPr lang="it-IT" dirty="0" err="1"/>
              <a:t>patient</a:t>
            </a:r>
            <a:r>
              <a:rPr lang="it-IT" dirty="0"/>
              <a:t> cannot be the agent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In Kara, the </a:t>
            </a:r>
            <a:r>
              <a:rPr lang="it-IT" dirty="0" err="1"/>
              <a:t>syntactically</a:t>
            </a:r>
            <a:r>
              <a:rPr lang="it-IT" dirty="0"/>
              <a:t> intransitive </a:t>
            </a:r>
            <a:r>
              <a:rPr lang="it-IT" dirty="0" err="1"/>
              <a:t>forms</a:t>
            </a:r>
            <a:r>
              <a:rPr lang="it-IT" dirty="0"/>
              <a:t> of </a:t>
            </a:r>
            <a:r>
              <a:rPr lang="it-IT" dirty="0" err="1"/>
              <a:t>bivalent</a:t>
            </a:r>
            <a:r>
              <a:rPr lang="it-IT" dirty="0"/>
              <a:t> </a:t>
            </a:r>
            <a:r>
              <a:rPr lang="it-IT" dirty="0" err="1"/>
              <a:t>verbs</a:t>
            </a:r>
            <a:r>
              <a:rPr lang="it-IT" dirty="0"/>
              <a:t> are not </a:t>
            </a:r>
            <a:r>
              <a:rPr lang="it-IT" dirty="0" err="1"/>
              <a:t>specified</a:t>
            </a:r>
            <a:r>
              <a:rPr lang="it-IT" dirty="0"/>
              <a:t> for the semantic </a:t>
            </a:r>
            <a:r>
              <a:rPr lang="it-IT" dirty="0" err="1"/>
              <a:t>role</a:t>
            </a:r>
            <a:r>
              <a:rPr lang="it-IT" dirty="0"/>
              <a:t> of their </a:t>
            </a:r>
            <a:r>
              <a:rPr lang="it-IT" dirty="0" err="1"/>
              <a:t>highest-raking</a:t>
            </a:r>
            <a:r>
              <a:rPr lang="it-IT" dirty="0"/>
              <a:t>  </a:t>
            </a:r>
            <a:r>
              <a:rPr lang="it-IT" dirty="0" err="1"/>
              <a:t>argument</a:t>
            </a:r>
            <a:r>
              <a:rPr lang="it-IT" dirty="0"/>
              <a:t> (the subject)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7466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17981"/>
            <a:ext cx="10515600" cy="759482"/>
          </a:xfrm>
        </p:spPr>
        <p:txBody>
          <a:bodyPr/>
          <a:lstStyle/>
          <a:p>
            <a:pPr algn="ctr"/>
            <a:r>
              <a:rPr lang="it-IT" dirty="0"/>
              <a:t>North of Kara: </a:t>
            </a:r>
            <a:r>
              <a:rPr lang="it-IT" dirty="0" err="1"/>
              <a:t>Tigak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093075"/>
            <a:ext cx="10786241" cy="5454870"/>
          </a:xfrm>
        </p:spPr>
        <p:txBody>
          <a:bodyPr>
            <a:normAutofit/>
          </a:bodyPr>
          <a:lstStyle/>
          <a:p>
            <a:r>
              <a:rPr lang="it-IT" sz="2400" dirty="0" err="1"/>
              <a:t>Described</a:t>
            </a:r>
            <a:r>
              <a:rPr lang="it-IT" sz="2400" dirty="0"/>
              <a:t> by Beaumont (1989): no </a:t>
            </a:r>
            <a:r>
              <a:rPr lang="it-IT" sz="2400" dirty="0" err="1"/>
              <a:t>mention</a:t>
            </a:r>
            <a:r>
              <a:rPr lang="it-IT" sz="2400" dirty="0"/>
              <a:t> of a passive</a:t>
            </a:r>
          </a:p>
        </p:txBody>
      </p:sp>
      <p:pic>
        <p:nvPicPr>
          <p:cNvPr id="4" name="Immagine 3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D1922116-CA1F-427D-9665-63D7BE33B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4" y="1708665"/>
            <a:ext cx="4487916" cy="495489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879480" y="3038793"/>
            <a:ext cx="78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Tigak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83605" y="3252250"/>
            <a:ext cx="69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Kara</a:t>
            </a:r>
          </a:p>
        </p:txBody>
      </p:sp>
      <p:sp>
        <p:nvSpPr>
          <p:cNvPr id="10" name="Freccia in giù 9"/>
          <p:cNvSpPr/>
          <p:nvPr/>
        </p:nvSpPr>
        <p:spPr>
          <a:xfrm>
            <a:off x="2243023" y="3335117"/>
            <a:ext cx="63062" cy="31384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>
            <a:off x="2441404" y="3523737"/>
            <a:ext cx="63062" cy="31384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411" y="1708665"/>
            <a:ext cx="6963854" cy="4897086"/>
          </a:xfrm>
          <a:prstGeom prst="rect">
            <a:avLst/>
          </a:prstGeom>
        </p:spPr>
      </p:pic>
      <p:sp>
        <p:nvSpPr>
          <p:cNvPr id="16" name="Stella a 7 punte 15"/>
          <p:cNvSpPr/>
          <p:nvPr/>
        </p:nvSpPr>
        <p:spPr>
          <a:xfrm>
            <a:off x="5326115" y="2264187"/>
            <a:ext cx="419101" cy="3348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tella a 7 punte 16"/>
          <p:cNvSpPr/>
          <p:nvPr/>
        </p:nvSpPr>
        <p:spPr>
          <a:xfrm>
            <a:off x="7128639" y="3300868"/>
            <a:ext cx="419101" cy="33480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5326115" y="2714607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Nusa</a:t>
            </a:r>
            <a:r>
              <a:rPr lang="it-IT" dirty="0"/>
              <a:t> </a:t>
            </a:r>
            <a:r>
              <a:rPr lang="it-IT" b="1" dirty="0"/>
              <a:t>Island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027822" y="2899273"/>
            <a:ext cx="1039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Panapai</a:t>
            </a:r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1261604" y="629422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Losuk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80234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Kara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4290848" cy="4351338"/>
          </a:xfrm>
        </p:spPr>
        <p:txBody>
          <a:bodyPr>
            <a:noAutofit/>
          </a:bodyPr>
          <a:lstStyle/>
          <a:p>
            <a:r>
              <a:rPr lang="it-IT" sz="2000" dirty="0"/>
              <a:t>Kara </a:t>
            </a:r>
            <a:r>
              <a:rPr lang="it-IT" sz="2000" dirty="0" err="1"/>
              <a:t>is</a:t>
            </a:r>
            <a:r>
              <a:rPr lang="it-IT" sz="2000" dirty="0"/>
              <a:t> a Western Oceanic, </a:t>
            </a:r>
            <a:r>
              <a:rPr lang="it-IT" sz="2000" dirty="0" err="1"/>
              <a:t>Meso-Melanesian</a:t>
            </a:r>
            <a:r>
              <a:rPr lang="it-IT" sz="2000" dirty="0"/>
              <a:t> </a:t>
            </a:r>
            <a:r>
              <a:rPr lang="it-IT" sz="2000" dirty="0" err="1"/>
              <a:t>language</a:t>
            </a:r>
            <a:r>
              <a:rPr lang="it-IT" sz="2000" dirty="0"/>
              <a:t> </a:t>
            </a:r>
            <a:r>
              <a:rPr lang="it-IT" sz="2000" dirty="0" err="1"/>
              <a:t>spoken</a:t>
            </a:r>
            <a:r>
              <a:rPr lang="it-IT" sz="2000" dirty="0"/>
              <a:t> in New Ireland (Papua New Guinea)</a:t>
            </a:r>
          </a:p>
          <a:p>
            <a:endParaRPr lang="it-IT" sz="2000" dirty="0"/>
          </a:p>
          <a:p>
            <a:r>
              <a:rPr lang="it-IT" sz="2000" dirty="0"/>
              <a:t>It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member</a:t>
            </a:r>
            <a:r>
              <a:rPr lang="it-IT" sz="2000" dirty="0"/>
              <a:t> of the </a:t>
            </a:r>
            <a:r>
              <a:rPr lang="it-IT" sz="2000" dirty="0" err="1"/>
              <a:t>Lavongai</a:t>
            </a:r>
            <a:r>
              <a:rPr lang="it-IT" sz="2000" dirty="0"/>
              <a:t>-Nalik family (</a:t>
            </a:r>
            <a:r>
              <a:rPr lang="it-IT" sz="2000" dirty="0" err="1"/>
              <a:t>Ross</a:t>
            </a:r>
            <a:r>
              <a:rPr lang="it-IT" sz="2000" dirty="0"/>
              <a:t> 1988; Lynch, </a:t>
            </a:r>
            <a:r>
              <a:rPr lang="it-IT" sz="2000" dirty="0" err="1"/>
              <a:t>Ross</a:t>
            </a:r>
            <a:r>
              <a:rPr lang="it-IT" sz="2000" dirty="0"/>
              <a:t> &amp; </a:t>
            </a:r>
            <a:r>
              <a:rPr lang="it-IT" sz="2000" dirty="0" err="1"/>
              <a:t>Crowley</a:t>
            </a:r>
            <a:r>
              <a:rPr lang="it-IT" sz="2000" dirty="0"/>
              <a:t> 2002)</a:t>
            </a:r>
          </a:p>
          <a:p>
            <a:endParaRPr lang="it-IT" sz="2000" dirty="0"/>
          </a:p>
          <a:p>
            <a:r>
              <a:rPr lang="it-IT" sz="2000" dirty="0"/>
              <a:t>Two </a:t>
            </a:r>
            <a:r>
              <a:rPr lang="it-IT" sz="2000" dirty="0" err="1"/>
              <a:t>main</a:t>
            </a:r>
            <a:r>
              <a:rPr lang="it-IT" sz="2000" dirty="0"/>
              <a:t> </a:t>
            </a:r>
            <a:r>
              <a:rPr lang="it-IT" sz="2000" dirty="0" err="1"/>
              <a:t>dialectal</a:t>
            </a:r>
            <a:r>
              <a:rPr lang="it-IT" sz="2000" dirty="0"/>
              <a:t> </a:t>
            </a:r>
            <a:r>
              <a:rPr lang="it-IT" sz="2000" dirty="0" err="1"/>
              <a:t>areas</a:t>
            </a:r>
            <a:r>
              <a:rPr lang="it-IT" sz="2000" dirty="0"/>
              <a:t>: West </a:t>
            </a:r>
            <a:r>
              <a:rPr lang="it-IT" sz="2000" dirty="0" err="1"/>
              <a:t>Coast</a:t>
            </a:r>
            <a:r>
              <a:rPr lang="it-IT" sz="2000" dirty="0"/>
              <a:t> Kara / East </a:t>
            </a:r>
            <a:r>
              <a:rPr lang="it-IT" sz="2000" dirty="0" err="1"/>
              <a:t>Coast</a:t>
            </a:r>
            <a:r>
              <a:rPr lang="it-IT" sz="2000" dirty="0"/>
              <a:t> Kara </a:t>
            </a:r>
          </a:p>
          <a:p>
            <a:endParaRPr lang="it-IT" sz="3100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	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048" y="365125"/>
            <a:ext cx="6797009" cy="638251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545736" y="2252618"/>
            <a:ext cx="2786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Lakurumau [Mazzitelli 2020]</a:t>
            </a:r>
          </a:p>
        </p:txBody>
      </p:sp>
      <p:sp>
        <p:nvSpPr>
          <p:cNvPr id="6" name="Rettangolo 5"/>
          <p:cNvSpPr/>
          <p:nvPr/>
        </p:nvSpPr>
        <p:spPr>
          <a:xfrm>
            <a:off x="5310352" y="1690687"/>
            <a:ext cx="6043448" cy="1462415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371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17981"/>
            <a:ext cx="10515600" cy="759482"/>
          </a:xfrm>
        </p:spPr>
        <p:txBody>
          <a:bodyPr/>
          <a:lstStyle/>
          <a:p>
            <a:pPr algn="ctr"/>
            <a:r>
              <a:rPr lang="it-IT" dirty="0"/>
              <a:t>North of Kara: </a:t>
            </a:r>
            <a:r>
              <a:rPr lang="it-IT" dirty="0" err="1"/>
              <a:t>Tigak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093075"/>
            <a:ext cx="10786241" cy="54548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Actually, speakers from both </a:t>
            </a:r>
            <a:r>
              <a:rPr lang="it-IT" sz="2400" dirty="0" err="1"/>
              <a:t>Nusa</a:t>
            </a:r>
            <a:r>
              <a:rPr lang="it-IT" sz="2400" dirty="0"/>
              <a:t> and </a:t>
            </a:r>
            <a:r>
              <a:rPr lang="it-IT" sz="2400" dirty="0" err="1"/>
              <a:t>Ponopai</a:t>
            </a:r>
            <a:r>
              <a:rPr lang="it-IT" sz="2400" dirty="0"/>
              <a:t> </a:t>
            </a:r>
            <a:r>
              <a:rPr lang="it-IT" sz="2400" dirty="0" err="1"/>
              <a:t>produced</a:t>
            </a:r>
            <a:r>
              <a:rPr lang="it-IT" sz="2400" dirty="0"/>
              <a:t> passive in –</a:t>
            </a:r>
            <a:r>
              <a:rPr lang="it-IT" sz="2400" i="1" dirty="0"/>
              <a:t>an 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200" b="1" dirty="0" err="1"/>
              <a:t>Nusa</a:t>
            </a:r>
            <a:r>
              <a:rPr lang="it-IT" sz="2200" b="1" dirty="0"/>
              <a:t> </a:t>
            </a:r>
          </a:p>
          <a:p>
            <a:pPr marL="0" indent="0">
              <a:buNone/>
            </a:pPr>
            <a:r>
              <a:rPr lang="it-IT" sz="2200" dirty="0"/>
              <a:t>(22)</a:t>
            </a:r>
            <a:r>
              <a:rPr lang="it-IT" sz="2200" i="1" dirty="0"/>
              <a:t> 	</a:t>
            </a:r>
            <a:r>
              <a:rPr lang="it-IT" sz="2200" i="1" dirty="0" err="1"/>
              <a:t>Tang</a:t>
            </a:r>
            <a:r>
              <a:rPr lang="it-IT" sz="2200" i="1" dirty="0"/>
              <a:t> </a:t>
            </a:r>
            <a:r>
              <a:rPr lang="it-IT" sz="2200" i="1" dirty="0" err="1"/>
              <a:t>bogo</a:t>
            </a:r>
            <a:r>
              <a:rPr lang="it-IT" sz="2200" i="1" dirty="0"/>
              <a:t> </a:t>
            </a:r>
            <a:r>
              <a:rPr lang="it-IT" sz="2200" i="1" dirty="0" err="1"/>
              <a:t>ga</a:t>
            </a:r>
            <a:r>
              <a:rPr lang="it-IT" sz="2200" i="1" dirty="0"/>
              <a:t>=</a:t>
            </a:r>
            <a:r>
              <a:rPr lang="it-IT" sz="2200" i="1" dirty="0" err="1"/>
              <a:t>po</a:t>
            </a:r>
            <a:r>
              <a:rPr lang="it-IT" sz="2200" i="1" dirty="0"/>
              <a:t>    </a:t>
            </a:r>
            <a:r>
              <a:rPr lang="it-IT" sz="2200" b="1" i="1" dirty="0" err="1"/>
              <a:t>punuk</a:t>
            </a:r>
            <a:r>
              <a:rPr lang="it-IT" sz="2200" b="1" i="1" dirty="0"/>
              <a:t>-an</a:t>
            </a:r>
            <a:r>
              <a:rPr lang="it-IT" sz="2200" i="1" dirty="0"/>
              <a:t> </a:t>
            </a:r>
            <a:r>
              <a:rPr lang="it-IT" sz="2200" b="1" i="1" dirty="0"/>
              <a:t>tana</a:t>
            </a:r>
            <a:r>
              <a:rPr lang="it-IT" sz="2200" i="1" dirty="0"/>
              <a:t>   </a:t>
            </a:r>
            <a:r>
              <a:rPr lang="it-IT" sz="2200" b="1" i="1" dirty="0" err="1"/>
              <a:t>ta</a:t>
            </a:r>
            <a:r>
              <a:rPr lang="it-IT" sz="2200" i="1" dirty="0"/>
              <a:t>     </a:t>
            </a:r>
            <a:r>
              <a:rPr lang="it-IT" sz="2200" b="1" i="1" dirty="0" err="1"/>
              <a:t>piu</a:t>
            </a:r>
            <a:r>
              <a:rPr lang="it-IT" sz="2200" i="1" dirty="0"/>
              <a:t>/*</a:t>
            </a:r>
            <a:r>
              <a:rPr lang="it-IT" sz="2200" i="1" dirty="0" err="1"/>
              <a:t>yaanu</a:t>
            </a:r>
            <a:endParaRPr lang="it-IT" sz="2200" i="1" dirty="0"/>
          </a:p>
          <a:p>
            <a:pPr marL="0" indent="0">
              <a:buNone/>
            </a:pPr>
            <a:r>
              <a:rPr lang="it-IT" sz="2200" dirty="0"/>
              <a:t>	ART  </a:t>
            </a:r>
            <a:r>
              <a:rPr lang="it-IT" sz="2200" dirty="0" err="1"/>
              <a:t>pig</a:t>
            </a:r>
            <a:r>
              <a:rPr lang="it-IT" sz="2200" dirty="0"/>
              <a:t>    R=PERF </a:t>
            </a:r>
            <a:r>
              <a:rPr lang="it-IT" sz="2200" dirty="0" err="1"/>
              <a:t>kill</a:t>
            </a:r>
            <a:r>
              <a:rPr lang="it-IT" sz="2200" dirty="0"/>
              <a:t>-PASS   by ART dog/*man</a:t>
            </a:r>
          </a:p>
          <a:p>
            <a:pPr marL="0" indent="0">
              <a:buNone/>
            </a:pPr>
            <a:r>
              <a:rPr lang="it-IT" sz="2200" dirty="0"/>
              <a:t>	‘The </a:t>
            </a:r>
            <a:r>
              <a:rPr lang="it-IT" sz="2200" dirty="0" err="1"/>
              <a:t>pig</a:t>
            </a:r>
            <a:r>
              <a:rPr lang="it-IT" sz="2200" dirty="0"/>
              <a:t> has been </a:t>
            </a:r>
            <a:r>
              <a:rPr lang="it-IT" sz="2200" dirty="0" err="1"/>
              <a:t>killed</a:t>
            </a:r>
            <a:r>
              <a:rPr lang="it-IT" sz="2200" dirty="0"/>
              <a:t> by the dog/*man’ </a:t>
            </a:r>
          </a:p>
          <a:p>
            <a:pPr marL="0" indent="0">
              <a:buNone/>
            </a:pPr>
            <a:r>
              <a:rPr lang="it-IT" sz="2200" dirty="0"/>
              <a:t>	(But: the speaker from </a:t>
            </a:r>
            <a:r>
              <a:rPr lang="it-IT" sz="2200" dirty="0" err="1"/>
              <a:t>Ponopai</a:t>
            </a:r>
            <a:r>
              <a:rPr lang="it-IT" sz="2200" dirty="0"/>
              <a:t> did not accept the agent </a:t>
            </a:r>
            <a:r>
              <a:rPr lang="it-IT" sz="2200" dirty="0" err="1"/>
              <a:t>here</a:t>
            </a:r>
            <a:r>
              <a:rPr lang="it-IT" sz="2200" dirty="0"/>
              <a:t>)</a:t>
            </a:r>
          </a:p>
          <a:p>
            <a:pPr marL="0" indent="0">
              <a:buNone/>
            </a:pPr>
            <a:r>
              <a:rPr lang="it-IT" sz="2200" dirty="0"/>
              <a:t>(23)</a:t>
            </a:r>
            <a:r>
              <a:rPr lang="it-IT" sz="2200" i="1" dirty="0"/>
              <a:t>	</a:t>
            </a:r>
            <a:r>
              <a:rPr lang="it-IT" sz="2200" i="1" dirty="0" err="1"/>
              <a:t>Ta</a:t>
            </a:r>
            <a:r>
              <a:rPr lang="it-IT" sz="2200" i="1" dirty="0"/>
              <a:t> </a:t>
            </a:r>
            <a:r>
              <a:rPr lang="it-IT" sz="2200" i="1" dirty="0" err="1"/>
              <a:t>yaai</a:t>
            </a:r>
            <a:r>
              <a:rPr lang="it-IT" sz="2200" i="1" dirty="0"/>
              <a:t> </a:t>
            </a:r>
            <a:r>
              <a:rPr lang="it-IT" sz="2200" i="1" dirty="0" err="1"/>
              <a:t>ga</a:t>
            </a:r>
            <a:r>
              <a:rPr lang="it-IT" sz="2200" i="1" dirty="0"/>
              <a:t>=</a:t>
            </a:r>
            <a:r>
              <a:rPr lang="it-IT" sz="2200" i="1" dirty="0" err="1"/>
              <a:t>po</a:t>
            </a:r>
            <a:r>
              <a:rPr lang="it-IT" sz="2200" i="1" dirty="0"/>
              <a:t> </a:t>
            </a:r>
            <a:r>
              <a:rPr lang="it-IT" sz="2200" b="1" i="1" dirty="0" err="1"/>
              <a:t>maal</a:t>
            </a:r>
            <a:r>
              <a:rPr lang="it-IT" sz="2200" b="1" i="1" dirty="0"/>
              <a:t>-an</a:t>
            </a:r>
            <a:r>
              <a:rPr lang="it-IT" sz="2200" i="1" dirty="0"/>
              <a:t> </a:t>
            </a:r>
            <a:r>
              <a:rPr lang="it-IT" sz="2200" b="1" i="1" dirty="0"/>
              <a:t>tana</a:t>
            </a:r>
            <a:r>
              <a:rPr lang="it-IT" sz="2200" i="1" dirty="0"/>
              <a:t> </a:t>
            </a:r>
            <a:r>
              <a:rPr lang="it-IT" sz="2200" b="1" i="1" dirty="0" err="1"/>
              <a:t>ta</a:t>
            </a:r>
            <a:r>
              <a:rPr lang="it-IT" sz="2200" i="1" dirty="0"/>
              <a:t> </a:t>
            </a:r>
            <a:r>
              <a:rPr lang="it-IT" sz="2200" b="1" i="1" dirty="0"/>
              <a:t>rei</a:t>
            </a:r>
          </a:p>
          <a:p>
            <a:pPr marL="0" indent="0">
              <a:buNone/>
            </a:pPr>
            <a:r>
              <a:rPr lang="it-IT" sz="2200" dirty="0"/>
              <a:t>	ART </a:t>
            </a:r>
            <a:r>
              <a:rPr lang="it-IT" sz="2200" dirty="0" err="1"/>
              <a:t>tree</a:t>
            </a:r>
            <a:r>
              <a:rPr lang="it-IT" sz="2200" dirty="0"/>
              <a:t> R=PERF </a:t>
            </a:r>
            <a:r>
              <a:rPr lang="it-IT" sz="2200" dirty="0" err="1"/>
              <a:t>blow</a:t>
            </a:r>
            <a:r>
              <a:rPr lang="it-IT" sz="2200" dirty="0"/>
              <a:t>-PASS by ART </a:t>
            </a:r>
            <a:r>
              <a:rPr lang="it-IT" sz="2200" dirty="0" err="1"/>
              <a:t>wind</a:t>
            </a:r>
            <a:endParaRPr lang="it-IT" sz="2200" dirty="0"/>
          </a:p>
          <a:p>
            <a:pPr marL="0" indent="0">
              <a:buNone/>
            </a:pPr>
            <a:r>
              <a:rPr lang="it-IT" sz="2200" dirty="0"/>
              <a:t>	‘the </a:t>
            </a:r>
            <a:r>
              <a:rPr lang="it-IT" sz="2200" dirty="0" err="1"/>
              <a:t>tree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blown</a:t>
            </a:r>
            <a:r>
              <a:rPr lang="it-IT" sz="2200" dirty="0"/>
              <a:t> by the </a:t>
            </a:r>
            <a:r>
              <a:rPr lang="it-IT" sz="2200" dirty="0" err="1"/>
              <a:t>wind</a:t>
            </a:r>
            <a:r>
              <a:rPr lang="it-IT" sz="2200" dirty="0"/>
              <a:t>’</a:t>
            </a:r>
          </a:p>
          <a:p>
            <a:pPr marL="0" indent="0">
              <a:buNone/>
            </a:pPr>
            <a:endParaRPr lang="it-IT" sz="2200" b="1" dirty="0"/>
          </a:p>
          <a:p>
            <a:pPr marL="0" indent="0">
              <a:buNone/>
            </a:pPr>
            <a:r>
              <a:rPr lang="it-IT" sz="2200" b="1" dirty="0" err="1"/>
              <a:t>Ponopai</a:t>
            </a:r>
            <a:endParaRPr lang="it-IT" sz="2200" b="1" dirty="0"/>
          </a:p>
          <a:p>
            <a:pPr marL="0" indent="0">
              <a:buNone/>
            </a:pPr>
            <a:r>
              <a:rPr lang="it-IT" sz="2200" dirty="0"/>
              <a:t>(24)</a:t>
            </a:r>
            <a:r>
              <a:rPr lang="it-IT" sz="2200" i="1" dirty="0"/>
              <a:t>	</a:t>
            </a:r>
            <a:r>
              <a:rPr lang="it-IT" sz="2200" i="1" dirty="0" err="1"/>
              <a:t>Ta</a:t>
            </a:r>
            <a:r>
              <a:rPr lang="it-IT" sz="2200" i="1" dirty="0"/>
              <a:t>    </a:t>
            </a:r>
            <a:r>
              <a:rPr lang="it-IT" sz="2200" i="1" dirty="0" err="1"/>
              <a:t>ngata</a:t>
            </a:r>
            <a:r>
              <a:rPr lang="it-IT" sz="2200" i="1" dirty="0"/>
              <a:t> </a:t>
            </a:r>
            <a:r>
              <a:rPr lang="it-IT" sz="2200" i="1" dirty="0" err="1"/>
              <a:t>ga</a:t>
            </a:r>
            <a:r>
              <a:rPr lang="it-IT" sz="2200" i="1" dirty="0"/>
              <a:t>=</a:t>
            </a:r>
            <a:r>
              <a:rPr lang="it-IT" sz="2200" i="1" dirty="0" err="1"/>
              <a:t>po</a:t>
            </a:r>
            <a:r>
              <a:rPr lang="it-IT" sz="2200" i="1" dirty="0"/>
              <a:t>    </a:t>
            </a:r>
            <a:r>
              <a:rPr lang="it-IT" sz="2200" b="1" i="1" dirty="0" err="1"/>
              <a:t>vus</a:t>
            </a:r>
            <a:r>
              <a:rPr lang="it-IT" sz="2200" b="1" i="1" dirty="0"/>
              <a:t>-an-an</a:t>
            </a:r>
            <a:r>
              <a:rPr lang="it-IT" sz="2200" i="1" dirty="0"/>
              <a:t>          </a:t>
            </a:r>
            <a:r>
              <a:rPr lang="it-IT" sz="2200" b="1" i="1" dirty="0"/>
              <a:t>tana</a:t>
            </a:r>
            <a:r>
              <a:rPr lang="it-IT" sz="2200" i="1" dirty="0"/>
              <a:t> </a:t>
            </a:r>
            <a:r>
              <a:rPr lang="it-IT" sz="2200" b="1" i="1" dirty="0" err="1"/>
              <a:t>ta</a:t>
            </a:r>
            <a:r>
              <a:rPr lang="it-IT" sz="2200" i="1" dirty="0"/>
              <a:t>     </a:t>
            </a:r>
            <a:r>
              <a:rPr lang="it-IT" sz="2200" b="1" i="1" dirty="0"/>
              <a:t>rei</a:t>
            </a:r>
          </a:p>
          <a:p>
            <a:pPr marL="0" indent="0">
              <a:buNone/>
            </a:pPr>
            <a:r>
              <a:rPr lang="it-IT" sz="2200" dirty="0"/>
              <a:t>	ART </a:t>
            </a:r>
            <a:r>
              <a:rPr lang="it-IT" sz="2200" dirty="0" err="1"/>
              <a:t>fire</a:t>
            </a:r>
            <a:r>
              <a:rPr lang="it-IT" sz="2200" dirty="0"/>
              <a:t>    R=PERF </a:t>
            </a:r>
            <a:r>
              <a:rPr lang="it-IT" sz="2200" dirty="0" err="1"/>
              <a:t>blow</a:t>
            </a:r>
            <a:r>
              <a:rPr lang="it-IT" sz="2200" dirty="0"/>
              <a:t>-TR-PASS by     ART </a:t>
            </a:r>
            <a:r>
              <a:rPr lang="it-IT" sz="2200" dirty="0" err="1"/>
              <a:t>wind</a:t>
            </a:r>
            <a:endParaRPr lang="it-IT" sz="2200" dirty="0"/>
          </a:p>
          <a:p>
            <a:pPr marL="0" indent="0">
              <a:buNone/>
            </a:pPr>
            <a:r>
              <a:rPr lang="it-IT" sz="2200" dirty="0"/>
              <a:t>	‘the </a:t>
            </a:r>
            <a:r>
              <a:rPr lang="it-IT" sz="2200" dirty="0" err="1"/>
              <a:t>tree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blown</a:t>
            </a:r>
            <a:r>
              <a:rPr lang="it-IT" sz="2200" dirty="0"/>
              <a:t> by the </a:t>
            </a:r>
            <a:r>
              <a:rPr lang="it-IT" sz="2200" dirty="0" err="1"/>
              <a:t>wind</a:t>
            </a:r>
            <a:r>
              <a:rPr lang="it-IT" sz="2200" dirty="0"/>
              <a:t>’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12073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EAF4B-DB90-8FCA-E46B-DC06DC4A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FF2F04-CAD8-D5AF-5BF0-27D21A57C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(still)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islands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and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languages</a:t>
            </a:r>
            <a:r>
              <a:rPr lang="de-DE" dirty="0"/>
              <a:t> and passives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discover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11351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C1485-C41D-7514-8C39-1C149DBC5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760" y="197803"/>
            <a:ext cx="9144000" cy="2387600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Ka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doxo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marasaxaa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, a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roxo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paaliu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lt-LT" dirty="0">
                <a:solidFill>
                  <a:schemeClr val="bg1">
                    <a:lumMod val="95000"/>
                  </a:schemeClr>
                </a:solidFill>
              </a:rPr>
              <a:t>ačiū ir thanks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! 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69F64F27-8852-A4E5-30E8-CFBD486C49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Thanks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to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all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speakers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in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Losuk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Nonopai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Lamusmus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Luburua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and Lakurumau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who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shared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their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language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with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me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A6009C0-952F-357C-9227-466971C1FECF}"/>
              </a:ext>
            </a:extLst>
          </p:cNvPr>
          <p:cNvSpPr txBox="1"/>
          <p:nvPr/>
        </p:nvSpPr>
        <p:spPr>
          <a:xfrm flipH="1">
            <a:off x="9718039" y="6167120"/>
            <a:ext cx="3083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Sunset in Lakurumau</a:t>
            </a:r>
          </a:p>
        </p:txBody>
      </p:sp>
    </p:spTree>
    <p:extLst>
      <p:ext uri="{BB962C8B-B14F-4D97-AF65-F5344CB8AC3E}">
        <p14:creationId xmlns:p14="http://schemas.microsoft.com/office/powerpoint/2010/main" val="843761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F2CBA3-D64A-4D52-9004-1CCB8F222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Types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of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stems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(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semantically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bivalent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roots; no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valency-changing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morphology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as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causative)</a:t>
            </a: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Transitive:	simplex transitive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stem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; intransitive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stem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+ TR –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i;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stem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in –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in </a:t>
            </a: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zop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‘hit.TR’; </a:t>
            </a:r>
            <a:r>
              <a:rPr lang="it-IT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vazu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-i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‘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plant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’; </a:t>
            </a:r>
            <a:r>
              <a:rPr lang="it-IT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raxaam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-in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‘see’</a:t>
            </a: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Intransitive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: 	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simplex intransitive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stems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;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stems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in –</a:t>
            </a:r>
            <a:r>
              <a:rPr lang="it-IT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aai</a:t>
            </a:r>
            <a:endParaRPr lang="it-IT" sz="2400" i="1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sop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‘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help.INTR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’; </a:t>
            </a:r>
            <a:r>
              <a:rPr lang="it-IT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vaazu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‘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plant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. INTR’; </a:t>
            </a:r>
            <a:r>
              <a:rPr lang="it-IT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raxaam-aai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‘look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at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’</a:t>
            </a: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Labile:		simplex labile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stems</a:t>
            </a: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galong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‘break a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coconut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’</a:t>
            </a:r>
            <a:endParaRPr lang="it-IT" sz="2400" i="1" dirty="0">
              <a:latin typeface="Sitka Banner" panose="02000505000000020004" pitchFamily="2" charset="0"/>
              <a:sym typeface="Wingdings" panose="05000000000000000000" pitchFamily="2" charset="2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Sitka Banner" panose="02000505000000020004" pitchFamily="2" charset="0"/>
              </a:rPr>
              <a:t>Verb </a:t>
            </a:r>
            <a:r>
              <a:rPr lang="de-DE" dirty="0" err="1">
                <a:latin typeface="Sitka Banner" panose="02000505000000020004" pitchFamily="2" charset="0"/>
              </a:rPr>
              <a:t>types</a:t>
            </a:r>
            <a:r>
              <a:rPr lang="de-DE" dirty="0">
                <a:latin typeface="Sitka Banner" panose="02000505000000020004" pitchFamily="2" charset="0"/>
              </a:rPr>
              <a:t> in Lakurumau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76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>
                <a:latin typeface="Sitka Banner" panose="02000505000000020004" pitchFamily="2" charset="0"/>
              </a:rPr>
              <a:t>Valency</a:t>
            </a:r>
            <a:r>
              <a:rPr lang="de-DE" dirty="0">
                <a:latin typeface="Sitka Banner" panose="02000505000000020004" pitchFamily="2" charset="0"/>
              </a:rPr>
              <a:t> and </a:t>
            </a:r>
            <a:r>
              <a:rPr lang="de-DE" dirty="0" err="1">
                <a:latin typeface="Sitka Banner" panose="02000505000000020004" pitchFamily="2" charset="0"/>
              </a:rPr>
              <a:t>transitivity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F2CBA3-D64A-4D52-9004-1CCB8F222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Three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types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of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clauses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: </a:t>
            </a: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914400" lvl="1" indent="-457200">
              <a:buAutoNum type="arabicParenBoth"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With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overt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object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		</a:t>
            </a:r>
          </a:p>
          <a:p>
            <a:pPr marL="914400" lvl="1" indent="-457200">
              <a:buAutoNum type="arabicParenBoth"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With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incorporated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object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	</a:t>
            </a:r>
          </a:p>
          <a:p>
            <a:pPr marL="914400" lvl="1" indent="-457200">
              <a:buAutoNum type="arabicParenBoth"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With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implicit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object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		</a:t>
            </a:r>
          </a:p>
          <a:p>
            <a:pPr marL="457200" lvl="1" indent="0">
              <a:buNone/>
            </a:pPr>
            <a:endParaRPr lang="it-IT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(I do not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consider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ditransitive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clauses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here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it-IT" dirty="0">
              <a:latin typeface="Sitka Banner" panose="02000505000000020004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13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>
                <a:latin typeface="Sitka Banner" panose="02000505000000020004" pitchFamily="2" charset="0"/>
              </a:rPr>
              <a:t>Valency</a:t>
            </a:r>
            <a:r>
              <a:rPr lang="de-DE" dirty="0">
                <a:latin typeface="Sitka Banner" panose="02000505000000020004" pitchFamily="2" charset="0"/>
              </a:rPr>
              <a:t> and </a:t>
            </a:r>
            <a:r>
              <a:rPr lang="de-DE" dirty="0" err="1">
                <a:latin typeface="Sitka Banner" panose="02000505000000020004" pitchFamily="2" charset="0"/>
              </a:rPr>
              <a:t>transitivity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F2CBA3-D64A-4D52-9004-1CCB8F222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914400" lvl="1" indent="-457200">
              <a:buAutoNum type="arabicParenBoth"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With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overt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object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		</a:t>
            </a: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(6) 	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Ne 	</a:t>
            </a:r>
            <a:r>
              <a:rPr lang="it-IT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zop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 fa-</a:t>
            </a:r>
            <a:r>
              <a:rPr lang="it-IT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maat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 a    boi</a:t>
            </a: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	</a:t>
            </a:r>
            <a:r>
              <a:rPr lang="it-IT" sz="2400" cap="small" dirty="0">
                <a:latin typeface="Sitka Banner" panose="02000505000000020004" pitchFamily="2" charset="0"/>
                <a:sym typeface="Wingdings" panose="05000000000000000000" pitchFamily="2" charset="2"/>
              </a:rPr>
              <a:t>1sg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	hit </a:t>
            </a:r>
            <a:r>
              <a:rPr lang="it-IT" sz="2400" cap="small" dirty="0" err="1">
                <a:latin typeface="Sitka Banner" panose="02000505000000020004" pitchFamily="2" charset="0"/>
                <a:sym typeface="Wingdings" panose="05000000000000000000" pitchFamily="2" charset="2"/>
              </a:rPr>
              <a:t>caus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-die  </a:t>
            </a:r>
            <a:r>
              <a:rPr lang="it-IT" sz="2400" cap="small" dirty="0">
                <a:latin typeface="Sitka Banner" panose="02000505000000020004" pitchFamily="2" charset="0"/>
                <a:sym typeface="Wingdings" panose="05000000000000000000" pitchFamily="2" charset="2"/>
              </a:rPr>
              <a:t>art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pig</a:t>
            </a: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	‘I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killed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the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pig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’</a:t>
            </a: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Only </a:t>
            </a:r>
            <a:r>
              <a:rPr lang="it-IT" sz="2400" b="1" dirty="0">
                <a:latin typeface="Sitka Banner" panose="02000505000000020004" pitchFamily="2" charset="0"/>
                <a:sym typeface="Wingdings" panose="05000000000000000000" pitchFamily="2" charset="2"/>
              </a:rPr>
              <a:t>transitive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or </a:t>
            </a:r>
            <a:r>
              <a:rPr lang="it-IT" sz="2400" b="1" dirty="0">
                <a:latin typeface="Sitka Banner" panose="02000505000000020004" pitchFamily="2" charset="0"/>
                <a:sym typeface="Wingdings" panose="05000000000000000000" pitchFamily="2" charset="2"/>
              </a:rPr>
              <a:t>labile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stems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can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appear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in these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clauses</a:t>
            </a: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it-IT" dirty="0">
              <a:latin typeface="Sitka Banner" panose="02000505000000020004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6418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>
                <a:latin typeface="Sitka Banner" panose="02000505000000020004" pitchFamily="2" charset="0"/>
              </a:rPr>
              <a:t>Valency</a:t>
            </a:r>
            <a:r>
              <a:rPr lang="de-DE" dirty="0">
                <a:latin typeface="Sitka Banner" panose="02000505000000020004" pitchFamily="2" charset="0"/>
              </a:rPr>
              <a:t> and </a:t>
            </a:r>
            <a:r>
              <a:rPr lang="de-DE" dirty="0" err="1">
                <a:latin typeface="Sitka Banner" panose="02000505000000020004" pitchFamily="2" charset="0"/>
              </a:rPr>
              <a:t>transitivity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F2CBA3-D64A-4D52-9004-1CCB8F222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 algn="just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(2) With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incorporated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object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: The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object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is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undetermined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, non-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specific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and non-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referential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; it cannot be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modified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; all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affixes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follow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the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object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NP and no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elements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can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intervene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between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the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verb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and the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object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  </a:t>
            </a: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(7) 	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U 	   </a:t>
            </a:r>
            <a:r>
              <a:rPr lang="it-IT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vangan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 boi=</a:t>
            </a:r>
            <a:r>
              <a:rPr lang="it-IT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raan</a:t>
            </a:r>
            <a:endParaRPr lang="it-IT" sz="2400" i="1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	</a:t>
            </a:r>
            <a:r>
              <a:rPr lang="it-IT" sz="2400" cap="small" dirty="0">
                <a:latin typeface="Sitka Banner" panose="02000505000000020004" pitchFamily="2" charset="0"/>
                <a:sym typeface="Wingdings" panose="05000000000000000000" pitchFamily="2" charset="2"/>
              </a:rPr>
              <a:t>sm.3nsg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 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eat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      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pig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=</a:t>
            </a:r>
            <a:r>
              <a:rPr lang="it-IT" sz="2400" cap="small" dirty="0">
                <a:latin typeface="Sitka Banner" panose="02000505000000020004" pitchFamily="2" charset="0"/>
                <a:sym typeface="Wingdings" panose="05000000000000000000" pitchFamily="2" charset="2"/>
              </a:rPr>
              <a:t>trial</a:t>
            </a: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	‘The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tree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of them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ate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pig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’</a:t>
            </a: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(8)	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A </a:t>
            </a:r>
            <a:r>
              <a:rPr lang="it-IT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yot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 boi</a:t>
            </a:r>
            <a:r>
              <a:rPr lang="sl-SI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=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an</a:t>
            </a: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	</a:t>
            </a:r>
            <a:r>
              <a:rPr lang="it-IT" sz="2400" cap="small" dirty="0">
                <a:latin typeface="Sitka Banner" panose="02000505000000020004" pitchFamily="2" charset="0"/>
                <a:sym typeface="Wingdings" panose="05000000000000000000" pitchFamily="2" charset="2"/>
              </a:rPr>
              <a:t>art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catch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pig</a:t>
            </a:r>
            <a:r>
              <a:rPr lang="sl-SI" sz="2400" dirty="0">
                <a:latin typeface="Sitka Banner" panose="02000505000000020004" pitchFamily="2" charset="0"/>
                <a:sym typeface="Wingdings" panose="05000000000000000000" pitchFamily="2" charset="2"/>
              </a:rPr>
              <a:t>=</a:t>
            </a:r>
            <a:r>
              <a:rPr lang="it-IT" sz="2400" cap="small" dirty="0" err="1">
                <a:latin typeface="Sitka Banner" panose="02000505000000020004" pitchFamily="2" charset="0"/>
                <a:sym typeface="Wingdings" panose="05000000000000000000" pitchFamily="2" charset="2"/>
              </a:rPr>
              <a:t>nmlz</a:t>
            </a:r>
            <a:endParaRPr lang="it-IT" sz="2400" cap="small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	‘The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capture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of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pigs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’ (lox213)</a:t>
            </a: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Only </a:t>
            </a:r>
            <a:r>
              <a:rPr lang="it-IT" sz="2400" b="1" dirty="0">
                <a:latin typeface="Sitka Banner" panose="02000505000000020004" pitchFamily="2" charset="0"/>
                <a:sym typeface="Wingdings" panose="05000000000000000000" pitchFamily="2" charset="2"/>
              </a:rPr>
              <a:t>intransitive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or </a:t>
            </a:r>
            <a:r>
              <a:rPr lang="it-IT" sz="2400" b="1" dirty="0">
                <a:latin typeface="Sitka Banner" panose="02000505000000020004" pitchFamily="2" charset="0"/>
                <a:sym typeface="Wingdings" panose="05000000000000000000" pitchFamily="2" charset="2"/>
              </a:rPr>
              <a:t>labile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stems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can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appear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in these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clauses</a:t>
            </a: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it-IT" dirty="0">
              <a:latin typeface="Sitka Banner" panose="02000505000000020004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927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>
                <a:latin typeface="Sitka Banner" panose="02000505000000020004" pitchFamily="2" charset="0"/>
              </a:rPr>
              <a:t>Valency</a:t>
            </a:r>
            <a:r>
              <a:rPr lang="de-DE" dirty="0">
                <a:latin typeface="Sitka Banner" panose="02000505000000020004" pitchFamily="2" charset="0"/>
              </a:rPr>
              <a:t> and </a:t>
            </a:r>
            <a:r>
              <a:rPr lang="de-DE" dirty="0" err="1">
                <a:latin typeface="Sitka Banner" panose="02000505000000020004" pitchFamily="2" charset="0"/>
              </a:rPr>
              <a:t>transitivity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F2CBA3-D64A-4D52-9004-1CCB8F222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(3) With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implicit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object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		</a:t>
            </a: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(9) 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Pe 	  di                 </a:t>
            </a:r>
            <a:r>
              <a:rPr lang="it-IT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yaan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					</a:t>
            </a:r>
            <a:r>
              <a:rPr lang="it-IT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Yaan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is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a transitive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stem</a:t>
            </a:r>
            <a:endParaRPr lang="it-IT" sz="2400" i="1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	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so.that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   </a:t>
            </a:r>
            <a:r>
              <a:rPr lang="it-IT" sz="2400" cap="small" dirty="0">
                <a:latin typeface="Sitka Banner" panose="02000505000000020004" pitchFamily="2" charset="0"/>
                <a:sym typeface="Wingdings" panose="05000000000000000000" pitchFamily="2" charset="2"/>
              </a:rPr>
              <a:t>sm.1pl.incl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eat</a:t>
            </a: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	‘(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Why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are you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cooking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the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shells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?) For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us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to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eat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’ (lox131) </a:t>
            </a: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(10) </a:t>
            </a:r>
            <a:r>
              <a:rPr lang="it-IT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Nanga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 	</a:t>
            </a:r>
            <a:r>
              <a:rPr lang="it-IT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ru-tun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 	    pana </a:t>
            </a:r>
            <a:r>
              <a:rPr lang="it-IT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furalik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     sa-</a:t>
            </a:r>
            <a:r>
              <a:rPr lang="it-IT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gu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				</a:t>
            </a:r>
            <a:r>
              <a:rPr lang="it-IT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Rutun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is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an intransitive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stem</a:t>
            </a:r>
            <a:endParaRPr lang="it-IT" sz="2400" i="1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	 </a:t>
            </a:r>
            <a:r>
              <a:rPr lang="it-IT" sz="2400" cap="small" dirty="0">
                <a:latin typeface="Sitka Banner" panose="02000505000000020004" pitchFamily="2" charset="0"/>
                <a:sym typeface="Wingdings" panose="05000000000000000000" pitchFamily="2" charset="2"/>
              </a:rPr>
              <a:t>sm.1sg	</a:t>
            </a:r>
            <a:r>
              <a:rPr lang="it-IT" sz="2400" cap="small" dirty="0" err="1">
                <a:latin typeface="Sitka Banner" panose="02000505000000020004" pitchFamily="2" charset="0"/>
                <a:sym typeface="Wingdings" panose="05000000000000000000" pitchFamily="2" charset="2"/>
              </a:rPr>
              <a:t>red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-cook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  for   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children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 </a:t>
            </a:r>
            <a:r>
              <a:rPr lang="it-IT" sz="2400" cap="small" dirty="0">
                <a:latin typeface="Sitka Banner" panose="02000505000000020004" pitchFamily="2" charset="0"/>
                <a:sym typeface="Wingdings" panose="05000000000000000000" pitchFamily="2" charset="2"/>
              </a:rPr>
              <a:t>poss-1sg</a:t>
            </a: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	‘I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cook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for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my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children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’ (lox151)</a:t>
            </a: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Usually, </a:t>
            </a:r>
            <a:r>
              <a:rPr lang="it-IT" sz="2400" b="1" dirty="0">
                <a:latin typeface="Sitka Banner" panose="02000505000000020004" pitchFamily="2" charset="0"/>
                <a:sym typeface="Wingdings" panose="05000000000000000000" pitchFamily="2" charset="2"/>
              </a:rPr>
              <a:t>transitive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and </a:t>
            </a:r>
            <a:r>
              <a:rPr lang="it-IT" sz="2400" b="1" dirty="0">
                <a:latin typeface="Sitka Banner" panose="02000505000000020004" pitchFamily="2" charset="0"/>
                <a:sym typeface="Wingdings" panose="05000000000000000000" pitchFamily="2" charset="2"/>
              </a:rPr>
              <a:t>labile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stems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are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used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where the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object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is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retrievable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(8.) and </a:t>
            </a:r>
            <a:r>
              <a:rPr lang="it-IT" sz="2400" b="1" dirty="0">
                <a:latin typeface="Sitka Banner" panose="02000505000000020004" pitchFamily="2" charset="0"/>
                <a:sym typeface="Wingdings" panose="05000000000000000000" pitchFamily="2" charset="2"/>
              </a:rPr>
              <a:t>intransitive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and </a:t>
            </a:r>
            <a:r>
              <a:rPr lang="it-IT" sz="2400" b="1" dirty="0">
                <a:latin typeface="Sitka Banner" panose="02000505000000020004" pitchFamily="2" charset="0"/>
                <a:sym typeface="Wingdings" panose="05000000000000000000" pitchFamily="2" charset="2"/>
              </a:rPr>
              <a:t>labile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stems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when it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is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implicit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(9.) </a:t>
            </a: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it-IT" dirty="0">
              <a:latin typeface="Sitka Banner" panose="02000505000000020004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1006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>
                <a:latin typeface="Sitka Banner" panose="02000505000000020004" pitchFamily="2" charset="0"/>
              </a:rPr>
              <a:t>Valency</a:t>
            </a:r>
            <a:r>
              <a:rPr lang="de-DE" dirty="0">
                <a:latin typeface="Sitka Banner" panose="02000505000000020004" pitchFamily="2" charset="0"/>
              </a:rPr>
              <a:t> and </a:t>
            </a:r>
            <a:r>
              <a:rPr lang="de-DE" dirty="0" err="1">
                <a:latin typeface="Sitka Banner" panose="02000505000000020004" pitchFamily="2" charset="0"/>
              </a:rPr>
              <a:t>transitivity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F2CBA3-D64A-4D52-9004-1CCB8F222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In Lakurumau, all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verbal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modifiers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must be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marked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for 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transitivity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:</a:t>
            </a: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(11) a. 	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N</a:t>
            </a:r>
            <a:r>
              <a:rPr lang="sl-SI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o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 	</a:t>
            </a:r>
            <a:r>
              <a:rPr lang="sl-SI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vuna vangan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 	</a:t>
            </a:r>
            <a:r>
              <a:rPr lang="sl-SI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fadi</a:t>
            </a:r>
            <a:r>
              <a:rPr lang="it-IT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	</a:t>
            </a:r>
            <a:r>
              <a:rPr lang="it-IT" sz="2400" b="1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bul-aai</a:t>
            </a:r>
            <a:r>
              <a:rPr lang="it-IT" sz="2400" b="1" i="1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	  	</a:t>
            </a:r>
            <a:r>
              <a:rPr lang="it-IT" sz="2400" cap="small" dirty="0">
                <a:latin typeface="Sitka Banner" panose="02000505000000020004" pitchFamily="2" charset="0"/>
                <a:sym typeface="Wingdings" panose="05000000000000000000" pitchFamily="2" charset="2"/>
              </a:rPr>
              <a:t>1sg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	</a:t>
            </a:r>
            <a:r>
              <a:rPr lang="sl-SI" sz="2400" cap="small" dirty="0">
                <a:latin typeface="Sitka Banner" panose="02000505000000020004" pitchFamily="2" charset="0"/>
                <a:sym typeface="Wingdings" panose="05000000000000000000" pitchFamily="2" charset="2"/>
              </a:rPr>
              <a:t>hab    </a:t>
            </a:r>
            <a:r>
              <a:rPr lang="sl-SI" sz="2400" dirty="0">
                <a:latin typeface="Sitka Banner" panose="02000505000000020004" pitchFamily="2" charset="0"/>
                <a:sym typeface="Wingdings" panose="05000000000000000000" pitchFamily="2" charset="2"/>
              </a:rPr>
              <a:t>eat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.</a:t>
            </a:r>
            <a:r>
              <a:rPr lang="it-IT" sz="2400" cap="small" dirty="0" err="1">
                <a:latin typeface="Sitka Banner" panose="02000505000000020004" pitchFamily="2" charset="0"/>
                <a:sym typeface="Wingdings" panose="05000000000000000000" pitchFamily="2" charset="2"/>
              </a:rPr>
              <a:t>intr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	</a:t>
            </a:r>
            <a:r>
              <a:rPr lang="sl-SI" sz="2400" dirty="0">
                <a:latin typeface="Sitka Banner" panose="02000505000000020004" pitchFamily="2" charset="0"/>
                <a:sym typeface="Wingdings" panose="05000000000000000000" pitchFamily="2" charset="2"/>
              </a:rPr>
              <a:t>banana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	</a:t>
            </a:r>
            <a:r>
              <a:rPr lang="it-IT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always-</a:t>
            </a:r>
            <a:r>
              <a:rPr lang="it-IT" sz="2400" cap="small" dirty="0" err="1">
                <a:latin typeface="Sitka Banner" panose="02000505000000020004" pitchFamily="2" charset="0"/>
                <a:sym typeface="Wingdings" panose="05000000000000000000" pitchFamily="2" charset="2"/>
              </a:rPr>
              <a:t>intr</a:t>
            </a:r>
            <a:endParaRPr lang="it-IT" sz="2400" cap="small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		‘</a:t>
            </a:r>
            <a:r>
              <a:rPr lang="sl-SI" sz="2400" dirty="0">
                <a:latin typeface="Sitka Banner" panose="02000505000000020004" pitchFamily="2" charset="0"/>
                <a:sym typeface="Wingdings" panose="05000000000000000000" pitchFamily="2" charset="2"/>
              </a:rPr>
              <a:t>You always eat bananas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’</a:t>
            </a:r>
            <a:r>
              <a:rPr lang="sl-SI" sz="2400" dirty="0">
                <a:latin typeface="Sitka Banner" panose="02000505000000020004" pitchFamily="2" charset="0"/>
                <a:sym typeface="Wingdings" panose="05000000000000000000" pitchFamily="2" charset="2"/>
              </a:rPr>
              <a:t> (lox106)</a:t>
            </a: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	</a:t>
            </a: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	b. 	</a:t>
            </a:r>
            <a:r>
              <a:rPr lang="sl-SI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Mo a     revin     ka         buxura    ka        vala   i-yaan        </a:t>
            </a:r>
            <a:r>
              <a:rPr lang="sl-SI" sz="2400" b="1" i="1" dirty="0">
                <a:latin typeface="Sitka Banner" panose="02000505000000020004" pitchFamily="2" charset="0"/>
                <a:sym typeface="Wingdings" panose="05000000000000000000" pitchFamily="2" charset="2"/>
              </a:rPr>
              <a:t>bulin</a:t>
            </a:r>
            <a:r>
              <a:rPr lang="sl-SI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        a     boi...</a:t>
            </a:r>
          </a:p>
          <a:p>
            <a:pPr marL="457200" lvl="1" indent="0">
              <a:buNone/>
            </a:pPr>
            <a:r>
              <a:rPr lang="sl-SI" sz="2400" dirty="0">
                <a:latin typeface="Sitka Banner" panose="02000505000000020004" pitchFamily="2" charset="0"/>
                <a:sym typeface="Wingdings" panose="05000000000000000000" pitchFamily="2" charset="2"/>
              </a:rPr>
              <a:t>		if    </a:t>
            </a:r>
            <a:r>
              <a:rPr lang="sl-SI" sz="2400" cap="small" dirty="0">
                <a:latin typeface="Sitka Banner" panose="02000505000000020004" pitchFamily="2" charset="0"/>
                <a:sym typeface="Wingdings" panose="05000000000000000000" pitchFamily="2" charset="2"/>
              </a:rPr>
              <a:t>art</a:t>
            </a:r>
            <a:r>
              <a:rPr lang="sl-SI" sz="2400" dirty="0">
                <a:latin typeface="Sitka Banner" panose="02000505000000020004" pitchFamily="2" charset="0"/>
                <a:sym typeface="Wingdings" panose="05000000000000000000" pitchFamily="2" charset="2"/>
              </a:rPr>
              <a:t> woman </a:t>
            </a:r>
            <a:r>
              <a:rPr lang="sl-SI" sz="2400" cap="small" dirty="0">
                <a:latin typeface="Sitka Banner" panose="02000505000000020004" pitchFamily="2" charset="0"/>
                <a:sym typeface="Wingdings" panose="05000000000000000000" pitchFamily="2" charset="2"/>
              </a:rPr>
              <a:t>sm.3sg</a:t>
            </a:r>
            <a:r>
              <a:rPr lang="sl-SI" sz="2400" dirty="0">
                <a:latin typeface="Sitka Banner" panose="02000505000000020004" pitchFamily="2" charset="0"/>
                <a:sym typeface="Wingdings" panose="05000000000000000000" pitchFamily="2" charset="2"/>
              </a:rPr>
              <a:t> pregnant </a:t>
            </a:r>
            <a:r>
              <a:rPr lang="sl-SI" sz="2400" cap="small" dirty="0">
                <a:latin typeface="Sitka Banner" panose="02000505000000020004" pitchFamily="2" charset="0"/>
                <a:sym typeface="Wingdings" panose="05000000000000000000" pitchFamily="2" charset="2"/>
              </a:rPr>
              <a:t>sm.3sg</a:t>
            </a:r>
            <a:r>
              <a:rPr lang="sl-SI" sz="2400" dirty="0">
                <a:latin typeface="Sitka Banner" panose="02000505000000020004" pitchFamily="2" charset="0"/>
                <a:sym typeface="Wingdings" panose="05000000000000000000" pitchFamily="2" charset="2"/>
              </a:rPr>
              <a:t> go.on </a:t>
            </a:r>
            <a:r>
              <a:rPr lang="sl-SI" sz="2400" cap="small" dirty="0">
                <a:latin typeface="Sitka Banner" panose="02000505000000020004" pitchFamily="2" charset="0"/>
                <a:sym typeface="Wingdings" panose="05000000000000000000" pitchFamily="2" charset="2"/>
              </a:rPr>
              <a:t>red</a:t>
            </a:r>
            <a:r>
              <a:rPr lang="sl-SI" sz="2400" dirty="0">
                <a:latin typeface="Sitka Banner" panose="02000505000000020004" pitchFamily="2" charset="0"/>
                <a:sym typeface="Wingdings" panose="05000000000000000000" pitchFamily="2" charset="2"/>
              </a:rPr>
              <a:t>-eat.</a:t>
            </a:r>
            <a:r>
              <a:rPr lang="sl-SI" sz="2400" cap="small" dirty="0">
                <a:latin typeface="Sitka Banner" panose="02000505000000020004" pitchFamily="2" charset="0"/>
                <a:sym typeface="Wingdings" panose="05000000000000000000" pitchFamily="2" charset="2"/>
              </a:rPr>
              <a:t>tr</a:t>
            </a:r>
            <a:r>
              <a:rPr lang="sl-SI" sz="2400" dirty="0">
                <a:latin typeface="Sitka Banner" panose="02000505000000020004" pitchFamily="2" charset="0"/>
                <a:sym typeface="Wingdings" panose="05000000000000000000" pitchFamily="2" charset="2"/>
              </a:rPr>
              <a:t> always-</a:t>
            </a:r>
            <a:r>
              <a:rPr lang="sl-SI" sz="2400" cap="small" dirty="0">
                <a:latin typeface="Sitka Banner" panose="02000505000000020004" pitchFamily="2" charset="0"/>
                <a:sym typeface="Wingdings" panose="05000000000000000000" pitchFamily="2" charset="2"/>
              </a:rPr>
              <a:t>tr art</a:t>
            </a:r>
            <a:r>
              <a:rPr lang="sl-SI" sz="2400" dirty="0">
                <a:latin typeface="Sitka Banner" panose="02000505000000020004" pitchFamily="2" charset="0"/>
                <a:sym typeface="Wingdings" panose="05000000000000000000" pitchFamily="2" charset="2"/>
              </a:rPr>
              <a:t> pig</a:t>
            </a:r>
          </a:p>
          <a:p>
            <a:pPr marL="457200" lvl="1" indent="0">
              <a:buNone/>
            </a:pPr>
            <a:r>
              <a:rPr lang="sl-SI" sz="2400" dirty="0">
                <a:latin typeface="Sitka Banner" panose="02000505000000020004" pitchFamily="2" charset="0"/>
                <a:sym typeface="Wingdings" panose="05000000000000000000" pitchFamily="2" charset="2"/>
              </a:rPr>
              <a:t>		‚If a pregnant woman goes on eating pig...‘ (lox148)</a:t>
            </a: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it-IT" sz="2400" dirty="0">
                <a:latin typeface="Sitka Banner" panose="02000505000000020004" pitchFamily="2" charset="0"/>
                <a:sym typeface="Wingdings" panose="05000000000000000000" pitchFamily="2" charset="2"/>
              </a:rPr>
              <a:t>		</a:t>
            </a: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it-IT" sz="2400" dirty="0">
              <a:latin typeface="Sitka Banner" panose="02000505000000020004" pitchFamily="2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it-IT" dirty="0">
              <a:latin typeface="Sitka Banner" panose="02000505000000020004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7587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>
                <a:latin typeface="Sitka Banner" panose="02000505000000020004" pitchFamily="2" charset="0"/>
              </a:rPr>
              <a:t>Verb</a:t>
            </a:r>
            <a:r>
              <a:rPr lang="it-IT" dirty="0">
                <a:latin typeface="Sitka Banner" panose="02000505000000020004" pitchFamily="2" charset="0"/>
              </a:rPr>
              <a:t> </a:t>
            </a:r>
            <a:r>
              <a:rPr lang="it-IT" dirty="0" err="1">
                <a:latin typeface="Sitka Banner" panose="02000505000000020004" pitchFamily="2" charset="0"/>
              </a:rPr>
              <a:t>classes</a:t>
            </a:r>
            <a:r>
              <a:rPr lang="it-IT" dirty="0">
                <a:latin typeface="Sitka Banner" panose="02000505000000020004" pitchFamily="2" charset="0"/>
              </a:rPr>
              <a:t> in Lakurumau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5D6958-A132-4FD3-94A1-1441F135A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r>
              <a:rPr lang="it-IT" dirty="0">
                <a:latin typeface="Sitka Banner" panose="02000505000000020004" pitchFamily="2" charset="0"/>
              </a:rPr>
              <a:t>	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434110" y="1372391"/>
          <a:ext cx="11323780" cy="4674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756">
                  <a:extLst>
                    <a:ext uri="{9D8B030D-6E8A-4147-A177-3AD203B41FA5}">
                      <a16:colId xmlns:a16="http://schemas.microsoft.com/office/drawing/2014/main" val="376893324"/>
                    </a:ext>
                  </a:extLst>
                </a:gridCol>
                <a:gridCol w="2264756">
                  <a:extLst>
                    <a:ext uri="{9D8B030D-6E8A-4147-A177-3AD203B41FA5}">
                      <a16:colId xmlns:a16="http://schemas.microsoft.com/office/drawing/2014/main" val="588119234"/>
                    </a:ext>
                  </a:extLst>
                </a:gridCol>
                <a:gridCol w="2264756">
                  <a:extLst>
                    <a:ext uri="{9D8B030D-6E8A-4147-A177-3AD203B41FA5}">
                      <a16:colId xmlns:a16="http://schemas.microsoft.com/office/drawing/2014/main" val="231878043"/>
                    </a:ext>
                  </a:extLst>
                </a:gridCol>
                <a:gridCol w="2264756">
                  <a:extLst>
                    <a:ext uri="{9D8B030D-6E8A-4147-A177-3AD203B41FA5}">
                      <a16:colId xmlns:a16="http://schemas.microsoft.com/office/drawing/2014/main" val="1443946311"/>
                    </a:ext>
                  </a:extLst>
                </a:gridCol>
                <a:gridCol w="2264756">
                  <a:extLst>
                    <a:ext uri="{9D8B030D-6E8A-4147-A177-3AD203B41FA5}">
                      <a16:colId xmlns:a16="http://schemas.microsoft.com/office/drawing/2014/main" val="806769017"/>
                    </a:ext>
                  </a:extLst>
                </a:gridCol>
              </a:tblGrid>
              <a:tr h="1386876"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chemeClr val="tx1"/>
                        </a:solidFill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Sitka Banner" panose="02000505000000020004" pitchFamily="2" charset="0"/>
                        </a:rPr>
                        <a:t>Intransitive </a:t>
                      </a:r>
                      <a:r>
                        <a:rPr lang="it-IT" sz="2000" dirty="0" err="1">
                          <a:solidFill>
                            <a:schemeClr val="tx1"/>
                          </a:solidFill>
                          <a:latin typeface="Sitka Banner" panose="02000505000000020004" pitchFamily="2" charset="0"/>
                        </a:rPr>
                        <a:t>clauses</a:t>
                      </a:r>
                      <a:endParaRPr lang="it-IT" sz="2000" dirty="0">
                        <a:solidFill>
                          <a:schemeClr val="tx1"/>
                        </a:solidFill>
                        <a:latin typeface="Sitka Banner" panose="02000505000000020004" pitchFamily="2" charset="0"/>
                      </a:endParaRPr>
                    </a:p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Sitka Banner" panose="02000505000000020004" pitchFamily="2" charset="0"/>
                        </a:rPr>
                        <a:t>(with </a:t>
                      </a:r>
                      <a:r>
                        <a:rPr lang="it-IT" sz="2000" dirty="0" err="1">
                          <a:solidFill>
                            <a:schemeClr val="tx1"/>
                          </a:solidFill>
                          <a:latin typeface="Sitka Banner" panose="02000505000000020004" pitchFamily="2" charset="0"/>
                        </a:rPr>
                        <a:t>incorporated</a:t>
                      </a:r>
                      <a:r>
                        <a:rPr lang="it-IT" sz="2000" dirty="0">
                          <a:solidFill>
                            <a:schemeClr val="tx1"/>
                          </a:solidFill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it-IT" sz="2000" dirty="0" err="1">
                          <a:solidFill>
                            <a:schemeClr val="tx1"/>
                          </a:solidFill>
                          <a:latin typeface="Sitka Banner" panose="02000505000000020004" pitchFamily="2" charset="0"/>
                        </a:rPr>
                        <a:t>object</a:t>
                      </a:r>
                      <a:r>
                        <a:rPr lang="it-IT" sz="2000" dirty="0">
                          <a:solidFill>
                            <a:schemeClr val="tx1"/>
                          </a:solidFill>
                          <a:latin typeface="Sitka Banner" panose="02000505000000020004" pitchFamily="2" charset="0"/>
                        </a:rPr>
                        <a:t>)</a:t>
                      </a:r>
                    </a:p>
                    <a:p>
                      <a:pPr algn="ctr"/>
                      <a:endParaRPr lang="it-IT" sz="2000" dirty="0">
                        <a:solidFill>
                          <a:schemeClr val="tx1"/>
                        </a:solidFill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Sitka Banner" panose="02000505000000020004" pitchFamily="2" charset="0"/>
                        </a:rPr>
                        <a:t>Transitive</a:t>
                      </a:r>
                      <a:r>
                        <a:rPr lang="it-IT" sz="2000" baseline="0" dirty="0">
                          <a:solidFill>
                            <a:schemeClr val="tx1"/>
                          </a:solidFill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it-IT" sz="2000" baseline="0" dirty="0" err="1">
                          <a:solidFill>
                            <a:schemeClr val="tx1"/>
                          </a:solidFill>
                          <a:latin typeface="Sitka Banner" panose="02000505000000020004" pitchFamily="2" charset="0"/>
                        </a:rPr>
                        <a:t>clause</a:t>
                      </a:r>
                      <a:endParaRPr lang="it-IT" sz="2000" baseline="0" dirty="0">
                        <a:solidFill>
                          <a:schemeClr val="tx1"/>
                        </a:solidFill>
                        <a:latin typeface="Sitka Banner" panose="02000505000000020004" pitchFamily="2" charset="0"/>
                      </a:endParaRPr>
                    </a:p>
                    <a:p>
                      <a:pPr algn="ctr"/>
                      <a:r>
                        <a:rPr lang="it-IT" sz="2000" baseline="0" dirty="0">
                          <a:solidFill>
                            <a:schemeClr val="tx1"/>
                          </a:solidFill>
                          <a:latin typeface="Sitka Banner" panose="02000505000000020004" pitchFamily="2" charset="0"/>
                        </a:rPr>
                        <a:t>(with </a:t>
                      </a:r>
                      <a:r>
                        <a:rPr lang="it-IT" sz="2000" baseline="0" dirty="0" err="1">
                          <a:solidFill>
                            <a:schemeClr val="tx1"/>
                          </a:solidFill>
                          <a:latin typeface="Sitka Banner" panose="02000505000000020004" pitchFamily="2" charset="0"/>
                        </a:rPr>
                        <a:t>overt</a:t>
                      </a:r>
                      <a:r>
                        <a:rPr lang="it-IT" sz="2000" baseline="0" dirty="0">
                          <a:solidFill>
                            <a:schemeClr val="tx1"/>
                          </a:solidFill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it-IT" sz="2000" baseline="0" dirty="0" err="1">
                          <a:solidFill>
                            <a:schemeClr val="tx1"/>
                          </a:solidFill>
                          <a:latin typeface="Sitka Banner" panose="02000505000000020004" pitchFamily="2" charset="0"/>
                        </a:rPr>
                        <a:t>object</a:t>
                      </a:r>
                      <a:r>
                        <a:rPr lang="it-IT" sz="2000" baseline="0" dirty="0">
                          <a:solidFill>
                            <a:schemeClr val="tx1"/>
                          </a:solidFill>
                          <a:latin typeface="Sitka Banner" panose="02000505000000020004" pitchFamily="2" charset="0"/>
                        </a:rPr>
                        <a:t>)</a:t>
                      </a:r>
                      <a:endParaRPr lang="it-IT" sz="2000" dirty="0">
                        <a:solidFill>
                          <a:schemeClr val="tx1"/>
                        </a:solidFill>
                        <a:latin typeface="Sitka Banner" panose="02000505000000020004" pitchFamily="2" charset="0"/>
                      </a:endParaRPr>
                    </a:p>
                    <a:p>
                      <a:pPr algn="ctr"/>
                      <a:endParaRPr lang="it-IT" sz="2000" dirty="0">
                        <a:solidFill>
                          <a:schemeClr val="tx1"/>
                        </a:solidFill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>
                          <a:solidFill>
                            <a:schemeClr val="tx1"/>
                          </a:solidFill>
                          <a:latin typeface="Sitka Banner" panose="02000505000000020004" pitchFamily="2" charset="0"/>
                        </a:rPr>
                        <a:t>Morphological</a:t>
                      </a:r>
                      <a:r>
                        <a:rPr lang="it-IT" sz="2000" baseline="0" dirty="0">
                          <a:solidFill>
                            <a:schemeClr val="tx1"/>
                          </a:solidFill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it-IT" sz="2000" baseline="0" dirty="0" err="1">
                          <a:solidFill>
                            <a:schemeClr val="tx1"/>
                          </a:solidFill>
                          <a:latin typeface="Sitka Banner" panose="02000505000000020004" pitchFamily="2" charset="0"/>
                        </a:rPr>
                        <a:t>process</a:t>
                      </a:r>
                      <a:endParaRPr lang="it-IT" sz="2000" dirty="0">
                        <a:solidFill>
                          <a:schemeClr val="tx1"/>
                        </a:solidFill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chemeClr val="tx1"/>
                        </a:solidFill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550363"/>
                  </a:ext>
                </a:extLst>
              </a:tr>
              <a:tr h="801748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Sitka Banner" panose="02000505000000020004" pitchFamily="2" charset="0"/>
                        </a:rPr>
                        <a:t>Class I.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i="1" dirty="0" err="1">
                          <a:latin typeface="Sitka Banner" panose="02000505000000020004" pitchFamily="2" charset="0"/>
                        </a:rPr>
                        <a:t>galong</a:t>
                      </a:r>
                      <a:endParaRPr lang="it-IT" sz="2000" i="1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i="1" dirty="0" err="1">
                          <a:latin typeface="Sitka Banner" panose="02000505000000020004" pitchFamily="2" charset="0"/>
                        </a:rPr>
                        <a:t>galong</a:t>
                      </a:r>
                      <a:endParaRPr lang="it-IT" sz="2000" i="1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Sitka Banner" panose="02000505000000020004" pitchFamily="2" charset="0"/>
                        </a:rPr>
                        <a:t>No change (labile </a:t>
                      </a:r>
                      <a:r>
                        <a:rPr lang="it-IT" sz="2000" dirty="0" err="1">
                          <a:latin typeface="Sitka Banner" panose="02000505000000020004" pitchFamily="2" charset="0"/>
                        </a:rPr>
                        <a:t>roots</a:t>
                      </a:r>
                      <a:r>
                        <a:rPr lang="it-IT" sz="2000" dirty="0">
                          <a:latin typeface="Sitka Banner" panose="02000505000000020004" pitchFamily="2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Sitka Banner" panose="02000505000000020004" pitchFamily="2" charset="0"/>
                        </a:rPr>
                        <a:t>‘break a </a:t>
                      </a:r>
                      <a:r>
                        <a:rPr lang="it-IT" sz="2000" dirty="0" err="1">
                          <a:latin typeface="Sitka Banner" panose="02000505000000020004" pitchFamily="2" charset="0"/>
                        </a:rPr>
                        <a:t>coconut</a:t>
                      </a:r>
                      <a:r>
                        <a:rPr lang="it-IT" sz="2000" dirty="0">
                          <a:latin typeface="Sitka Banner" panose="02000505000000020004" pitchFamily="2" charset="0"/>
                        </a:rPr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20808"/>
                  </a:ext>
                </a:extLst>
              </a:tr>
              <a:tr h="695271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Sitka Banner" panose="02000505000000020004" pitchFamily="2" charset="0"/>
                        </a:rPr>
                        <a:t>Class II.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i="1" dirty="0" err="1">
                          <a:latin typeface="Sitka Banner" panose="02000505000000020004" pitchFamily="2" charset="0"/>
                        </a:rPr>
                        <a:t>kaabang</a:t>
                      </a:r>
                      <a:r>
                        <a:rPr lang="it-IT" sz="2000" i="1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it-IT" sz="2000" i="0" dirty="0">
                          <a:latin typeface="Sitka Banner" panose="02000505000000020004" pitchFamily="2" charset="0"/>
                        </a:rPr>
                        <a:t>[</a:t>
                      </a:r>
                      <a:r>
                        <a:rPr lang="it-IT" sz="2000" i="0" dirty="0">
                          <a:latin typeface="Sitka Banner" panose="02000505000000020004" pitchFamily="2" charset="0"/>
                          <a:cs typeface="Times New Roman" panose="02020603050405020304" pitchFamily="18" charset="0"/>
                        </a:rPr>
                        <a:t>'</a:t>
                      </a:r>
                      <a:r>
                        <a:rPr lang="it-IT" sz="2000" i="0" dirty="0" err="1">
                          <a:latin typeface="Sitka Banner" panose="02000505000000020004" pitchFamily="2" charset="0"/>
                          <a:cs typeface="Times New Roman" panose="02020603050405020304" pitchFamily="18" charset="0"/>
                        </a:rPr>
                        <a:t>kab</a:t>
                      </a:r>
                      <a:r>
                        <a:rPr lang="it-IT" sz="2000" i="0" dirty="0" err="1">
                          <a:latin typeface="Sitka Banner" panose="02000505000000020004" pitchFamily="2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ə</a:t>
                      </a:r>
                      <a:r>
                        <a:rPr lang="it-IT" sz="2000" i="0" dirty="0" err="1">
                          <a:latin typeface="Sitka Banner" panose="02000505000000020004" pitchFamily="2" charset="0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it-IT" sz="2000" i="0" dirty="0">
                          <a:latin typeface="Sitka Banner" panose="02000505000000020004" pitchFamily="2" charset="0"/>
                          <a:cs typeface="Times New Roman" panose="02020603050405020304" pitchFamily="18" charset="0"/>
                        </a:rPr>
                        <a:t>]</a:t>
                      </a:r>
                      <a:endParaRPr lang="it-IT" sz="2000" i="0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i="1" dirty="0" err="1">
                          <a:latin typeface="Sitka Banner" panose="02000505000000020004" pitchFamily="2" charset="0"/>
                        </a:rPr>
                        <a:t>xabong</a:t>
                      </a:r>
                      <a:r>
                        <a:rPr lang="it-IT" sz="2000" i="1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it-IT" sz="2000" i="0" dirty="0">
                          <a:latin typeface="Sitka Banner" panose="02000505000000020004" pitchFamily="2" charset="0"/>
                        </a:rPr>
                        <a:t>[</a:t>
                      </a:r>
                      <a:r>
                        <a:rPr lang="it-IT" sz="2000" i="0" dirty="0" err="1">
                          <a:latin typeface="Sitka Banner" panose="02000505000000020004" pitchFamily="2" charset="0"/>
                          <a:ea typeface="Yu Gothic" panose="020B0400000000000000" pitchFamily="34" charset="-128"/>
                        </a:rPr>
                        <a:t>ɣ</a:t>
                      </a:r>
                      <a:r>
                        <a:rPr lang="it-IT" sz="2000" i="0" dirty="0" err="1">
                          <a:latin typeface="Sitka Banner" panose="02000505000000020004" pitchFamily="2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ə</a:t>
                      </a:r>
                      <a:r>
                        <a:rPr lang="it-IT" sz="2000" i="0" dirty="0" err="1">
                          <a:latin typeface="Sitka Banner" panose="02000505000000020004" pitchFamily="2" charset="0"/>
                          <a:cs typeface="Times New Roman" panose="02020603050405020304" pitchFamily="18" charset="0"/>
                        </a:rPr>
                        <a:t>'b</a:t>
                      </a:r>
                      <a:r>
                        <a:rPr lang="it-IT" sz="2000" i="0" dirty="0" err="1">
                          <a:latin typeface="Sitka Banner" panose="02000505000000020004" pitchFamily="2" charset="0"/>
                          <a:ea typeface="Yu Gothic" panose="020B0400000000000000" pitchFamily="34" charset="-128"/>
                        </a:rPr>
                        <a:t>o</a:t>
                      </a:r>
                      <a:r>
                        <a:rPr lang="it-IT" sz="2000" i="0" dirty="0" err="1">
                          <a:latin typeface="Sitka Banner" panose="02000505000000020004" pitchFamily="2" charset="0"/>
                          <a:ea typeface="Yu Gothic" panose="020B0400000000000000" pitchFamily="34" charset="-128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it-IT" sz="2000" i="0" dirty="0">
                          <a:latin typeface="Sitka Banner" panose="02000505000000020004" pitchFamily="2" charset="0"/>
                          <a:ea typeface="Yu Gothic" panose="020B0400000000000000" pitchFamily="34" charset="-128"/>
                        </a:rPr>
                        <a:t>]</a:t>
                      </a:r>
                      <a:endParaRPr lang="it-IT" sz="2000" i="0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err="1">
                          <a:latin typeface="Sitka Banner" panose="02000505000000020004" pitchFamily="2" charset="0"/>
                        </a:rPr>
                        <a:t>Phonetic</a:t>
                      </a:r>
                      <a:r>
                        <a:rPr lang="it-IT" sz="2000" baseline="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it-IT" sz="2000" baseline="0" dirty="0" err="1">
                          <a:latin typeface="Sitka Banner" panose="02000505000000020004" pitchFamily="2" charset="0"/>
                        </a:rPr>
                        <a:t>alternations</a:t>
                      </a:r>
                      <a:endParaRPr lang="it-IT" sz="2000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Sitka Banner" panose="02000505000000020004" pitchFamily="2" charset="0"/>
                        </a:rPr>
                        <a:t>‘help’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640661"/>
                  </a:ext>
                </a:extLst>
              </a:tr>
              <a:tr h="801748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Sitka Banner" panose="02000505000000020004" pitchFamily="2" charset="0"/>
                        </a:rPr>
                        <a:t>Class III.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i="1" dirty="0" err="1">
                          <a:latin typeface="Sitka Banner" panose="02000505000000020004" pitchFamily="2" charset="0"/>
                        </a:rPr>
                        <a:t>vaazu</a:t>
                      </a:r>
                      <a:endParaRPr lang="it-IT" sz="2000" i="1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i="1" dirty="0" err="1">
                          <a:latin typeface="Sitka Banner" panose="02000505000000020004" pitchFamily="2" charset="0"/>
                        </a:rPr>
                        <a:t>vazu</a:t>
                      </a:r>
                      <a:r>
                        <a:rPr lang="it-IT" sz="2000" i="1" dirty="0">
                          <a:latin typeface="Sitka Banner" panose="02000505000000020004" pitchFamily="2" charset="0"/>
                        </a:rPr>
                        <a:t>-i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i="1" dirty="0">
                          <a:latin typeface="Sitka Banner" panose="02000505000000020004" pitchFamily="2" charset="0"/>
                        </a:rPr>
                        <a:t>-i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Sitka Banner" panose="02000505000000020004" pitchFamily="2" charset="0"/>
                        </a:rPr>
                        <a:t>‘</a:t>
                      </a:r>
                      <a:r>
                        <a:rPr lang="it-IT" sz="2000" dirty="0" err="1">
                          <a:latin typeface="Sitka Banner" panose="02000505000000020004" pitchFamily="2" charset="0"/>
                        </a:rPr>
                        <a:t>plant</a:t>
                      </a:r>
                      <a:r>
                        <a:rPr lang="it-IT" sz="2000" dirty="0">
                          <a:latin typeface="Sitka Banner" panose="02000505000000020004" pitchFamily="2" charset="0"/>
                        </a:rPr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842864"/>
                  </a:ext>
                </a:extLst>
              </a:tr>
              <a:tr h="988729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Sitka Banner" panose="02000505000000020004" pitchFamily="2" charset="0"/>
                        </a:rPr>
                        <a:t>Class IV.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i="1" dirty="0" err="1">
                          <a:latin typeface="Sitka Banner" panose="02000505000000020004" pitchFamily="2" charset="0"/>
                        </a:rPr>
                        <a:t>raxaam-aai</a:t>
                      </a:r>
                      <a:endParaRPr lang="it-IT" sz="2000" i="1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i="1" dirty="0" err="1">
                          <a:latin typeface="Sitka Banner" panose="02000505000000020004" pitchFamily="2" charset="0"/>
                        </a:rPr>
                        <a:t>raxaam</a:t>
                      </a:r>
                      <a:r>
                        <a:rPr lang="it-IT" sz="2000" i="1" dirty="0">
                          <a:latin typeface="Sitka Banner" panose="02000505000000020004" pitchFamily="2" charset="0"/>
                        </a:rPr>
                        <a:t>-in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Sitka Banner" panose="02000505000000020004" pitchFamily="2" charset="0"/>
                        </a:rPr>
                        <a:t>-</a:t>
                      </a:r>
                      <a:r>
                        <a:rPr lang="it-IT" sz="2000" i="1" dirty="0">
                          <a:latin typeface="Sitka Banner" panose="02000505000000020004" pitchFamily="2" charset="0"/>
                        </a:rPr>
                        <a:t>in/-</a:t>
                      </a:r>
                      <a:r>
                        <a:rPr lang="it-IT" sz="2000" i="1" dirty="0" err="1">
                          <a:latin typeface="Sitka Banner" panose="02000505000000020004" pitchFamily="2" charset="0"/>
                        </a:rPr>
                        <a:t>aai</a:t>
                      </a:r>
                      <a:endParaRPr lang="it-IT" sz="2000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Sitka Banner" panose="02000505000000020004" pitchFamily="2" charset="0"/>
                        </a:rPr>
                        <a:t>‘see/look </a:t>
                      </a:r>
                      <a:r>
                        <a:rPr lang="it-IT" sz="2000" dirty="0" err="1">
                          <a:latin typeface="Sitka Banner" panose="02000505000000020004" pitchFamily="2" charset="0"/>
                        </a:rPr>
                        <a:t>at</a:t>
                      </a:r>
                      <a:r>
                        <a:rPr lang="it-IT" sz="2000" dirty="0">
                          <a:latin typeface="Sitka Banner" panose="02000505000000020004" pitchFamily="2" charset="0"/>
                        </a:rPr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7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7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Kara</a:t>
            </a:r>
            <a:r>
              <a:rPr lang="it-IT" dirty="0"/>
              <a:t> &amp;</a:t>
            </a:r>
            <a:br>
              <a:rPr lang="it-IT" dirty="0"/>
            </a:br>
            <a:r>
              <a:rPr lang="it-IT" dirty="0"/>
              <a:t>Lakurumau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11996" y="2207287"/>
            <a:ext cx="69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Kara</a:t>
            </a:r>
          </a:p>
        </p:txBody>
      </p:sp>
      <p:cxnSp>
        <p:nvCxnSpPr>
          <p:cNvPr id="9" name="Connettore 2 8"/>
          <p:cNvCxnSpPr/>
          <p:nvPr/>
        </p:nvCxnSpPr>
        <p:spPr>
          <a:xfrm flipH="1">
            <a:off x="7588469" y="2459421"/>
            <a:ext cx="178677" cy="43602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5">
            <a:extLst>
              <a:ext uri="{FF2B5EF4-FFF2-40B4-BE49-F238E27FC236}">
                <a16:creationId xmlns:a16="http://schemas.microsoft.com/office/drawing/2014/main" id="{726AA97D-F1C8-3380-8575-37E98590A960}"/>
              </a:ext>
            </a:extLst>
          </p:cNvPr>
          <p:cNvSpPr txBox="1"/>
          <p:nvPr/>
        </p:nvSpPr>
        <p:spPr>
          <a:xfrm>
            <a:off x="7972425" y="2588949"/>
            <a:ext cx="1413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Lakurumau</a:t>
            </a:r>
          </a:p>
        </p:txBody>
      </p:sp>
      <p:cxnSp>
        <p:nvCxnSpPr>
          <p:cNvPr id="8" name="Connettore 2 8">
            <a:extLst>
              <a:ext uri="{FF2B5EF4-FFF2-40B4-BE49-F238E27FC236}">
                <a16:creationId xmlns:a16="http://schemas.microsoft.com/office/drawing/2014/main" id="{5268515C-8AD9-EEDB-DF31-EEEEAC7F75F1}"/>
              </a:ext>
            </a:extLst>
          </p:cNvPr>
          <p:cNvCxnSpPr>
            <a:cxnSpLocks/>
          </p:cNvCxnSpPr>
          <p:nvPr/>
        </p:nvCxnSpPr>
        <p:spPr>
          <a:xfrm flipH="1">
            <a:off x="7677807" y="2828753"/>
            <a:ext cx="294618" cy="1295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FF8B5F84-33B7-8DBC-51A8-7D2159040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531217"/>
            <a:ext cx="10753725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66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Sitka Banner" panose="02000505000000020004" pitchFamily="2" charset="0"/>
              </a:rPr>
              <a:t>Class I.  </a:t>
            </a: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5D6958-A132-4FD3-94A1-1441F135A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</a:rPr>
              <a:t>The </a:t>
            </a:r>
            <a:r>
              <a:rPr lang="it-IT" sz="2400" dirty="0" err="1">
                <a:latin typeface="Sitka Banner" panose="02000505000000020004" pitchFamily="2" charset="0"/>
              </a:rPr>
              <a:t>biggest</a:t>
            </a:r>
            <a:r>
              <a:rPr lang="it-IT" sz="2400" dirty="0">
                <a:latin typeface="Sitka Banner" panose="02000505000000020004" pitchFamily="2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</a:rPr>
              <a:t>class</a:t>
            </a:r>
            <a:r>
              <a:rPr lang="it-IT" sz="2400" dirty="0">
                <a:latin typeface="Sitka Banner" panose="02000505000000020004" pitchFamily="2" charset="0"/>
              </a:rPr>
              <a:t> per </a:t>
            </a:r>
            <a:r>
              <a:rPr lang="it-IT" sz="2400" dirty="0" err="1">
                <a:latin typeface="Sitka Banner" panose="02000505000000020004" pitchFamily="2" charset="0"/>
              </a:rPr>
              <a:t>number</a:t>
            </a:r>
            <a:r>
              <a:rPr lang="it-IT" sz="2400" dirty="0">
                <a:latin typeface="Sitka Banner" panose="02000505000000020004" pitchFamily="2" charset="0"/>
              </a:rPr>
              <a:t> of </a:t>
            </a:r>
            <a:r>
              <a:rPr lang="it-IT" sz="2400" dirty="0" err="1">
                <a:latin typeface="Sitka Banner" panose="02000505000000020004" pitchFamily="2" charset="0"/>
              </a:rPr>
              <a:t>verbs</a:t>
            </a:r>
            <a:r>
              <a:rPr lang="it-IT" sz="2400" dirty="0">
                <a:latin typeface="Sitka Banner" panose="02000505000000020004" pitchFamily="2" charset="0"/>
              </a:rPr>
              <a:t> – </a:t>
            </a:r>
            <a:r>
              <a:rPr lang="it-IT" sz="2400" b="1" dirty="0">
                <a:latin typeface="Sitka Banner" panose="02000505000000020004" pitchFamily="2" charset="0"/>
              </a:rPr>
              <a:t>labile </a:t>
            </a:r>
            <a:r>
              <a:rPr lang="it-IT" sz="2400" b="1" dirty="0" err="1">
                <a:latin typeface="Sitka Banner" panose="02000505000000020004" pitchFamily="2" charset="0"/>
              </a:rPr>
              <a:t>roots</a:t>
            </a:r>
            <a:r>
              <a:rPr lang="it-IT" sz="2400" b="1" dirty="0">
                <a:latin typeface="Sitka Banner" panose="02000505000000020004" pitchFamily="2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</a:rPr>
              <a:t>(over 50 </a:t>
            </a:r>
            <a:r>
              <a:rPr lang="it-IT" sz="2400" dirty="0" err="1">
                <a:latin typeface="Sitka Banner" panose="02000505000000020004" pitchFamily="2" charset="0"/>
              </a:rPr>
              <a:t>verbs</a:t>
            </a:r>
            <a:r>
              <a:rPr lang="it-IT" sz="2400" dirty="0">
                <a:latin typeface="Sitka Banner" panose="02000505000000020004" pitchFamily="2" charset="0"/>
              </a:rPr>
              <a:t>)</a:t>
            </a:r>
            <a:endParaRPr lang="it-IT" sz="2400" b="1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it-IT" sz="2400" i="1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r>
              <a:rPr lang="it-IT" sz="2400" dirty="0" err="1">
                <a:latin typeface="Sitka Banner" panose="02000505000000020004" pitchFamily="2" charset="0"/>
              </a:rPr>
              <a:t>Ia</a:t>
            </a:r>
            <a:r>
              <a:rPr lang="it-IT" sz="2400" i="1" dirty="0">
                <a:latin typeface="Sitka Banner" panose="02000505000000020004" pitchFamily="2" charset="0"/>
              </a:rPr>
              <a:t>. </a:t>
            </a:r>
            <a:r>
              <a:rPr lang="it-IT" sz="2400" i="1" dirty="0" err="1">
                <a:latin typeface="Sitka Banner" panose="02000505000000020004" pitchFamily="2" charset="0"/>
              </a:rPr>
              <a:t>yot</a:t>
            </a:r>
            <a:r>
              <a:rPr lang="it-IT" sz="2400" i="1" dirty="0">
                <a:latin typeface="Sitka Banner" panose="02000505000000020004" pitchFamily="2" charset="0"/>
              </a:rPr>
              <a:t> ‘</a:t>
            </a:r>
            <a:r>
              <a:rPr lang="it-IT" sz="2400" dirty="0">
                <a:latin typeface="Sitka Banner" panose="02000505000000020004" pitchFamily="2" charset="0"/>
              </a:rPr>
              <a:t>catch’, </a:t>
            </a:r>
            <a:r>
              <a:rPr lang="it-IT" sz="2400" i="1" dirty="0" err="1">
                <a:latin typeface="Sitka Banner" panose="02000505000000020004" pitchFamily="2" charset="0"/>
              </a:rPr>
              <a:t>yuf</a:t>
            </a:r>
            <a:r>
              <a:rPr lang="it-IT" sz="2400" i="1" dirty="0">
                <a:latin typeface="Sitka Banner" panose="02000505000000020004" pitchFamily="2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</a:rPr>
              <a:t>‘pull’, </a:t>
            </a:r>
            <a:r>
              <a:rPr lang="it-IT" sz="2400" i="1" dirty="0" err="1">
                <a:latin typeface="Sitka Banner" panose="02000505000000020004" pitchFamily="2" charset="0"/>
              </a:rPr>
              <a:t>buaak</a:t>
            </a:r>
            <a:r>
              <a:rPr lang="it-IT" sz="2400" dirty="0">
                <a:latin typeface="Sitka Banner" panose="02000505000000020004" pitchFamily="2" charset="0"/>
              </a:rPr>
              <a:t> ‘break’, </a:t>
            </a:r>
            <a:r>
              <a:rPr lang="it-IT" sz="2400" i="1" dirty="0" err="1">
                <a:latin typeface="Sitka Banner" panose="02000505000000020004" pitchFamily="2" charset="0"/>
              </a:rPr>
              <a:t>ramin</a:t>
            </a:r>
            <a:r>
              <a:rPr lang="it-IT" sz="2400" dirty="0">
                <a:latin typeface="Sitka Banner" panose="02000505000000020004" pitchFamily="2" charset="0"/>
              </a:rPr>
              <a:t> ‘put’, </a:t>
            </a:r>
            <a:r>
              <a:rPr lang="it-IT" sz="2400" i="1" dirty="0" err="1">
                <a:latin typeface="Sitka Banner" panose="02000505000000020004" pitchFamily="2" charset="0"/>
              </a:rPr>
              <a:t>tis</a:t>
            </a:r>
            <a:r>
              <a:rPr lang="it-IT" sz="2400" dirty="0">
                <a:latin typeface="Sitka Banner" panose="02000505000000020004" pitchFamily="2" charset="0"/>
              </a:rPr>
              <a:t> ‘</a:t>
            </a:r>
            <a:r>
              <a:rPr lang="it-IT" sz="2400" dirty="0" err="1">
                <a:latin typeface="Sitka Banner" panose="02000505000000020004" pitchFamily="2" charset="0"/>
              </a:rPr>
              <a:t>splash</a:t>
            </a:r>
            <a:r>
              <a:rPr lang="it-IT" sz="2400" dirty="0">
                <a:latin typeface="Sitka Banner" panose="02000505000000020004" pitchFamily="2" charset="0"/>
              </a:rPr>
              <a:t> with water’, </a:t>
            </a:r>
            <a:r>
              <a:rPr lang="it-IT" sz="2400" i="1" dirty="0" err="1">
                <a:latin typeface="Sitka Banner" panose="02000505000000020004" pitchFamily="2" charset="0"/>
              </a:rPr>
              <a:t>pis</a:t>
            </a:r>
            <a:r>
              <a:rPr lang="it-IT" sz="2400" dirty="0">
                <a:latin typeface="Sitka Banner" panose="02000505000000020004" pitchFamily="2" charset="0"/>
              </a:rPr>
              <a:t> ‘</a:t>
            </a:r>
            <a:r>
              <a:rPr lang="it-IT" sz="2400" dirty="0" err="1">
                <a:latin typeface="Sitka Banner" panose="02000505000000020004" pitchFamily="2" charset="0"/>
              </a:rPr>
              <a:t>tie</a:t>
            </a:r>
            <a:r>
              <a:rPr lang="it-IT" sz="2400" dirty="0">
                <a:latin typeface="Sitka Banner" panose="02000505000000020004" pitchFamily="2" charset="0"/>
              </a:rPr>
              <a:t>’, </a:t>
            </a:r>
            <a:r>
              <a:rPr lang="it-IT" sz="2400" i="1" dirty="0" err="1">
                <a:latin typeface="Sitka Banner" panose="02000505000000020004" pitchFamily="2" charset="0"/>
              </a:rPr>
              <a:t>ftuk</a:t>
            </a:r>
            <a:r>
              <a:rPr lang="it-IT" sz="2400" dirty="0">
                <a:latin typeface="Sitka Banner" panose="02000505000000020004" pitchFamily="2" charset="0"/>
              </a:rPr>
              <a:t> ‘</a:t>
            </a:r>
            <a:r>
              <a:rPr lang="it-IT" sz="2400" dirty="0" err="1">
                <a:latin typeface="Sitka Banner" panose="02000505000000020004" pitchFamily="2" charset="0"/>
              </a:rPr>
              <a:t>cut</a:t>
            </a:r>
            <a:r>
              <a:rPr lang="it-IT" sz="2400" dirty="0">
                <a:latin typeface="Sitka Banner" panose="02000505000000020004" pitchFamily="2" charset="0"/>
              </a:rPr>
              <a:t> into </a:t>
            </a:r>
            <a:r>
              <a:rPr lang="it-IT" sz="2400" dirty="0" err="1">
                <a:latin typeface="Sitka Banner" panose="02000505000000020004" pitchFamily="2" charset="0"/>
              </a:rPr>
              <a:t>pieces</a:t>
            </a:r>
            <a:r>
              <a:rPr lang="it-IT" sz="2400" dirty="0">
                <a:latin typeface="Sitka Banner" panose="02000505000000020004" pitchFamily="2" charset="0"/>
              </a:rPr>
              <a:t>’, </a:t>
            </a:r>
            <a:r>
              <a:rPr lang="it-IT" sz="2400" i="1" dirty="0" err="1">
                <a:latin typeface="Sitka Banner" panose="02000505000000020004" pitchFamily="2" charset="0"/>
              </a:rPr>
              <a:t>maraan</a:t>
            </a:r>
            <a:r>
              <a:rPr lang="it-IT" sz="2400" dirty="0">
                <a:latin typeface="Sitka Banner" panose="02000505000000020004" pitchFamily="2" charset="0"/>
              </a:rPr>
              <a:t> ‘</a:t>
            </a:r>
            <a:r>
              <a:rPr lang="it-IT" sz="2400" dirty="0" err="1">
                <a:latin typeface="Sitka Banner" panose="02000505000000020004" pitchFamily="2" charset="0"/>
              </a:rPr>
              <a:t>buy</a:t>
            </a:r>
            <a:r>
              <a:rPr lang="it-IT" sz="2400" dirty="0">
                <a:latin typeface="Sitka Banner" panose="02000505000000020004" pitchFamily="2" charset="0"/>
              </a:rPr>
              <a:t>’, </a:t>
            </a:r>
            <a:r>
              <a:rPr lang="it-IT" sz="2400" i="1" dirty="0" err="1">
                <a:latin typeface="Sitka Banner" panose="02000505000000020004" pitchFamily="2" charset="0"/>
              </a:rPr>
              <a:t>saxot</a:t>
            </a:r>
            <a:r>
              <a:rPr lang="it-IT" sz="2400" dirty="0">
                <a:latin typeface="Sitka Banner" panose="02000505000000020004" pitchFamily="2" charset="0"/>
              </a:rPr>
              <a:t> ‘love, want’, </a:t>
            </a:r>
            <a:r>
              <a:rPr lang="it-IT" sz="2400" i="1" dirty="0" err="1">
                <a:latin typeface="Sitka Banner" panose="02000505000000020004" pitchFamily="2" charset="0"/>
              </a:rPr>
              <a:t>xus</a:t>
            </a:r>
            <a:r>
              <a:rPr lang="it-IT" sz="2400" dirty="0">
                <a:latin typeface="Sitka Banner" panose="02000505000000020004" pitchFamily="2" charset="0"/>
              </a:rPr>
              <a:t> ‘tell’, </a:t>
            </a:r>
            <a:r>
              <a:rPr lang="it-IT" sz="2400" i="1" dirty="0">
                <a:latin typeface="Sitka Banner" panose="02000505000000020004" pitchFamily="2" charset="0"/>
              </a:rPr>
              <a:t>fui</a:t>
            </a:r>
            <a:r>
              <a:rPr lang="it-IT" sz="2400" dirty="0">
                <a:latin typeface="Sitka Banner" panose="02000505000000020004" pitchFamily="2" charset="0"/>
              </a:rPr>
              <a:t> ‘</a:t>
            </a:r>
            <a:r>
              <a:rPr lang="it-IT" sz="2400" dirty="0" err="1">
                <a:latin typeface="Sitka Banner" panose="02000505000000020004" pitchFamily="2" charset="0"/>
              </a:rPr>
              <a:t>untie</a:t>
            </a:r>
            <a:r>
              <a:rPr lang="it-IT" sz="2400" dirty="0">
                <a:latin typeface="Sitka Banner" panose="02000505000000020004" pitchFamily="2" charset="0"/>
              </a:rPr>
              <a:t>’</a:t>
            </a: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r>
              <a:rPr lang="it-IT" sz="2400" dirty="0" err="1">
                <a:latin typeface="Sitka Banner" panose="02000505000000020004" pitchFamily="2" charset="0"/>
              </a:rPr>
              <a:t>Ib</a:t>
            </a:r>
            <a:r>
              <a:rPr lang="it-IT" sz="2400" dirty="0">
                <a:latin typeface="Sitka Banner" panose="02000505000000020004" pitchFamily="2" charset="0"/>
              </a:rPr>
              <a:t>. </a:t>
            </a:r>
            <a:r>
              <a:rPr lang="it-IT" sz="2400" i="1" dirty="0" err="1">
                <a:latin typeface="Sitka Banner" panose="02000505000000020004" pitchFamily="2" charset="0"/>
              </a:rPr>
              <a:t>vazok</a:t>
            </a:r>
            <a:r>
              <a:rPr lang="it-IT" sz="2400" dirty="0">
                <a:latin typeface="Sitka Banner" panose="02000505000000020004" pitchFamily="2" charset="0"/>
              </a:rPr>
              <a:t> ‘break’, </a:t>
            </a:r>
            <a:r>
              <a:rPr lang="it-IT" sz="2400" i="1" dirty="0" err="1">
                <a:latin typeface="Sitka Banner" panose="02000505000000020004" pitchFamily="2" charset="0"/>
              </a:rPr>
              <a:t>vit</a:t>
            </a:r>
            <a:r>
              <a:rPr lang="it-IT" sz="2400" dirty="0">
                <a:latin typeface="Sitka Banner" panose="02000505000000020004" pitchFamily="2" charset="0"/>
              </a:rPr>
              <a:t> ‘beat’, </a:t>
            </a:r>
            <a:r>
              <a:rPr lang="it-IT" sz="2400" i="1" dirty="0" err="1">
                <a:latin typeface="Sitka Banner" panose="02000505000000020004" pitchFamily="2" charset="0"/>
              </a:rPr>
              <a:t>faai</a:t>
            </a:r>
            <a:r>
              <a:rPr lang="it-IT" sz="2400" dirty="0">
                <a:latin typeface="Sitka Banner" panose="02000505000000020004" pitchFamily="2" charset="0"/>
              </a:rPr>
              <a:t> ‘put down’, </a:t>
            </a:r>
            <a:r>
              <a:rPr lang="it-IT" sz="2400" i="1" dirty="0" err="1">
                <a:latin typeface="Sitka Banner" panose="02000505000000020004" pitchFamily="2" charset="0"/>
              </a:rPr>
              <a:t>weruf</a:t>
            </a:r>
            <a:r>
              <a:rPr lang="it-IT" sz="2400" dirty="0">
                <a:latin typeface="Sitka Banner" panose="02000505000000020004" pitchFamily="2" charset="0"/>
              </a:rPr>
              <a:t> ‘</a:t>
            </a:r>
            <a:r>
              <a:rPr lang="it-IT" sz="2400" dirty="0" err="1">
                <a:latin typeface="Sitka Banner" panose="02000505000000020004" pitchFamily="2" charset="0"/>
              </a:rPr>
              <a:t>fetch</a:t>
            </a:r>
            <a:r>
              <a:rPr lang="it-IT" sz="2400" dirty="0">
                <a:latin typeface="Sitka Banner" panose="02000505000000020004" pitchFamily="2" charset="0"/>
              </a:rPr>
              <a:t>’, </a:t>
            </a:r>
            <a:r>
              <a:rPr lang="it-IT" sz="2400" i="1" dirty="0" err="1">
                <a:latin typeface="Sitka Banner" panose="02000505000000020004" pitchFamily="2" charset="0"/>
              </a:rPr>
              <a:t>raxon</a:t>
            </a:r>
            <a:r>
              <a:rPr lang="it-IT" sz="2400" dirty="0">
                <a:latin typeface="Sitka Banner" panose="02000505000000020004" pitchFamily="2" charset="0"/>
              </a:rPr>
              <a:t> ‘</a:t>
            </a:r>
            <a:r>
              <a:rPr lang="it-IT" sz="2400" dirty="0" err="1">
                <a:latin typeface="Sitka Banner" panose="02000505000000020004" pitchFamily="2" charset="0"/>
              </a:rPr>
              <a:t>chew</a:t>
            </a:r>
            <a:r>
              <a:rPr lang="it-IT" sz="2400" dirty="0">
                <a:latin typeface="Sitka Banner" panose="02000505000000020004" pitchFamily="2" charset="0"/>
              </a:rPr>
              <a:t>’, </a:t>
            </a:r>
            <a:r>
              <a:rPr lang="it-IT" sz="2400" i="1" dirty="0" err="1">
                <a:latin typeface="Sitka Banner" panose="02000505000000020004" pitchFamily="2" charset="0"/>
              </a:rPr>
              <a:t>vangun</a:t>
            </a:r>
            <a:r>
              <a:rPr lang="it-IT" sz="2400" dirty="0">
                <a:latin typeface="Sitka Banner" panose="02000505000000020004" pitchFamily="2" charset="0"/>
              </a:rPr>
              <a:t> ‘</a:t>
            </a:r>
            <a:r>
              <a:rPr lang="it-IT" sz="2400" dirty="0" err="1">
                <a:latin typeface="Sitka Banner" panose="02000505000000020004" pitchFamily="2" charset="0"/>
              </a:rPr>
              <a:t>wake</a:t>
            </a:r>
            <a:r>
              <a:rPr lang="it-IT" sz="2400" dirty="0">
                <a:latin typeface="Sitka Banner" panose="02000505000000020004" pitchFamily="2" charset="0"/>
              </a:rPr>
              <a:t> up’, </a:t>
            </a:r>
            <a:r>
              <a:rPr lang="it-IT" sz="2400" i="1" dirty="0" err="1">
                <a:latin typeface="Sitka Banner" panose="02000505000000020004" pitchFamily="2" charset="0"/>
              </a:rPr>
              <a:t>goi</a:t>
            </a:r>
            <a:r>
              <a:rPr lang="it-IT" sz="2400" dirty="0">
                <a:latin typeface="Sitka Banner" panose="02000505000000020004" pitchFamily="2" charset="0"/>
              </a:rPr>
              <a:t> ‘</a:t>
            </a:r>
            <a:r>
              <a:rPr lang="it-IT" sz="2400" dirty="0" err="1">
                <a:latin typeface="Sitka Banner" panose="02000505000000020004" pitchFamily="2" charset="0"/>
              </a:rPr>
              <a:t>harvest</a:t>
            </a:r>
            <a:r>
              <a:rPr lang="it-IT" sz="2400" dirty="0">
                <a:latin typeface="Sitka Banner" panose="02000505000000020004" pitchFamily="2" charset="0"/>
              </a:rPr>
              <a:t> (</a:t>
            </a:r>
            <a:r>
              <a:rPr lang="it-IT" sz="2400" dirty="0" err="1">
                <a:latin typeface="Sitka Banner" panose="02000505000000020004" pitchFamily="2" charset="0"/>
              </a:rPr>
              <a:t>bananas</a:t>
            </a:r>
            <a:r>
              <a:rPr lang="it-IT" sz="2400" dirty="0">
                <a:latin typeface="Sitka Banner" panose="02000505000000020004" pitchFamily="2" charset="0"/>
              </a:rPr>
              <a:t>)’</a:t>
            </a: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</a:rPr>
              <a:t>The </a:t>
            </a:r>
            <a:r>
              <a:rPr lang="it-IT" sz="2400" dirty="0" err="1">
                <a:latin typeface="Sitka Banner" panose="02000505000000020004" pitchFamily="2" charset="0"/>
              </a:rPr>
              <a:t>verbs</a:t>
            </a:r>
            <a:r>
              <a:rPr lang="it-IT" sz="2400" dirty="0">
                <a:latin typeface="Sitka Banner" panose="02000505000000020004" pitchFamily="2" charset="0"/>
              </a:rPr>
              <a:t> of the first </a:t>
            </a:r>
            <a:r>
              <a:rPr lang="it-IT" sz="2400" dirty="0" err="1">
                <a:latin typeface="Sitka Banner" panose="02000505000000020004" pitchFamily="2" charset="0"/>
              </a:rPr>
              <a:t>group</a:t>
            </a:r>
            <a:r>
              <a:rPr lang="it-IT" sz="2400" dirty="0">
                <a:latin typeface="Sitka Banner" panose="02000505000000020004" pitchFamily="2" charset="0"/>
              </a:rPr>
              <a:t> also have a </a:t>
            </a:r>
            <a:r>
              <a:rPr lang="it-IT" sz="2400" dirty="0" err="1">
                <a:latin typeface="Sitka Banner" panose="02000505000000020004" pitchFamily="2" charset="0"/>
              </a:rPr>
              <a:t>reduplicated</a:t>
            </a:r>
            <a:r>
              <a:rPr lang="it-IT" sz="2400" dirty="0">
                <a:latin typeface="Sitka Banner" panose="02000505000000020004" pitchFamily="2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</a:rPr>
              <a:t>form</a:t>
            </a:r>
            <a:r>
              <a:rPr lang="it-IT" sz="2400" dirty="0">
                <a:latin typeface="Sitka Banner" panose="02000505000000020004" pitchFamily="2" charset="0"/>
              </a:rPr>
              <a:t>, which </a:t>
            </a:r>
            <a:r>
              <a:rPr lang="it-IT" sz="2400" dirty="0" err="1">
                <a:latin typeface="Sitka Banner" panose="02000505000000020004" pitchFamily="2" charset="0"/>
              </a:rPr>
              <a:t>is</a:t>
            </a:r>
            <a:r>
              <a:rPr lang="it-IT" sz="2400" dirty="0">
                <a:latin typeface="Sitka Banner" panose="02000505000000020004" pitchFamily="2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</a:rPr>
              <a:t>always</a:t>
            </a:r>
            <a:r>
              <a:rPr lang="it-IT" sz="2400" dirty="0">
                <a:latin typeface="Sitka Banner" panose="02000505000000020004" pitchFamily="2" charset="0"/>
              </a:rPr>
              <a:t> intransitive: </a:t>
            </a:r>
            <a:r>
              <a:rPr lang="it-IT" sz="2400" i="1" dirty="0" err="1">
                <a:latin typeface="Sitka Banner" panose="02000505000000020004" pitchFamily="2" charset="0"/>
              </a:rPr>
              <a:t>yot</a:t>
            </a:r>
            <a:r>
              <a:rPr lang="it-IT" sz="2400" dirty="0">
                <a:latin typeface="Sitka Banner" panose="02000505000000020004" pitchFamily="2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</a:rPr>
              <a:t>yoyot</a:t>
            </a:r>
            <a:r>
              <a:rPr lang="it-IT" sz="2400" i="1" dirty="0">
                <a:latin typeface="Sitka Banner" panose="02000505000000020004" pitchFamily="2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</a:rPr>
              <a:t>‘catch</a:t>
            </a:r>
            <a:r>
              <a:rPr lang="it-IT" sz="2400" i="1" dirty="0">
                <a:latin typeface="Sitka Banner" panose="02000505000000020004" pitchFamily="2" charset="0"/>
              </a:rPr>
              <a:t>’. </a:t>
            </a:r>
            <a:r>
              <a:rPr lang="it-IT" sz="2400" dirty="0">
                <a:latin typeface="Sitka Banner" panose="02000505000000020004" pitchFamily="2" charset="0"/>
              </a:rPr>
              <a:t>The </a:t>
            </a:r>
            <a:r>
              <a:rPr lang="it-IT" sz="2400" dirty="0" err="1">
                <a:latin typeface="Sitka Banner" panose="02000505000000020004" pitchFamily="2" charset="0"/>
              </a:rPr>
              <a:t>verbs</a:t>
            </a:r>
            <a:r>
              <a:rPr lang="it-IT" sz="2400" dirty="0">
                <a:latin typeface="Sitka Banner" panose="02000505000000020004" pitchFamily="2" charset="0"/>
              </a:rPr>
              <a:t> of the </a:t>
            </a:r>
            <a:r>
              <a:rPr lang="it-IT" sz="2400" dirty="0" err="1">
                <a:latin typeface="Sitka Banner" panose="02000505000000020004" pitchFamily="2" charset="0"/>
              </a:rPr>
              <a:t>second</a:t>
            </a:r>
            <a:r>
              <a:rPr lang="it-IT" sz="2400" dirty="0">
                <a:latin typeface="Sitka Banner" panose="02000505000000020004" pitchFamily="2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</a:rPr>
              <a:t>group</a:t>
            </a:r>
            <a:r>
              <a:rPr lang="it-IT" sz="2400" dirty="0">
                <a:latin typeface="Sitka Banner" panose="02000505000000020004" pitchFamily="2" charset="0"/>
              </a:rPr>
              <a:t> cannot </a:t>
            </a:r>
            <a:r>
              <a:rPr lang="it-IT" sz="2400" dirty="0" err="1">
                <a:latin typeface="Sitka Banner" panose="02000505000000020004" pitchFamily="2" charset="0"/>
              </a:rPr>
              <a:t>undergo</a:t>
            </a:r>
            <a:r>
              <a:rPr lang="it-IT" sz="2400" dirty="0">
                <a:latin typeface="Sitka Banner" panose="02000505000000020004" pitchFamily="2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</a:rPr>
              <a:t>reduplication</a:t>
            </a:r>
            <a:endParaRPr lang="it-IT" sz="2400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</a:rPr>
              <a:t>No </a:t>
            </a:r>
            <a:r>
              <a:rPr lang="it-IT" sz="2400" dirty="0" err="1">
                <a:latin typeface="Sitka Banner" panose="02000505000000020004" pitchFamily="2" charset="0"/>
              </a:rPr>
              <a:t>clear</a:t>
            </a:r>
            <a:r>
              <a:rPr lang="it-IT" sz="2400" dirty="0">
                <a:latin typeface="Sitka Banner" panose="02000505000000020004" pitchFamily="2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</a:rPr>
              <a:t>criteria</a:t>
            </a:r>
            <a:r>
              <a:rPr lang="it-IT" sz="2400" dirty="0">
                <a:latin typeface="Sitka Banner" panose="02000505000000020004" pitchFamily="2" charset="0"/>
              </a:rPr>
              <a:t> for the </a:t>
            </a:r>
            <a:r>
              <a:rPr lang="it-IT" sz="2400" dirty="0" err="1">
                <a:latin typeface="Sitka Banner" panose="02000505000000020004" pitchFamily="2" charset="0"/>
              </a:rPr>
              <a:t>subdivision</a:t>
            </a:r>
            <a:r>
              <a:rPr lang="it-IT" sz="2400" dirty="0">
                <a:latin typeface="Sitka Banner" panose="02000505000000020004" pitchFamily="2" charset="0"/>
              </a:rPr>
              <a:t> </a:t>
            </a:r>
          </a:p>
          <a:p>
            <a:pPr marL="0" indent="0">
              <a:buNone/>
            </a:pPr>
            <a:endParaRPr lang="it-IT" sz="2700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it-IT" sz="2700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it-IT" i="1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6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Sitka Banner" panose="02000505000000020004" pitchFamily="2" charset="0"/>
              </a:rPr>
              <a:t>Class II. </a:t>
            </a: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5D6958-A132-4FD3-94A1-1441F135A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l-SI" sz="2400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</a:rPr>
              <a:t>Class II. </a:t>
            </a:r>
            <a:r>
              <a:rPr lang="it-IT" sz="2400" dirty="0" err="1">
                <a:latin typeface="Sitka Banner" panose="02000505000000020004" pitchFamily="2" charset="0"/>
              </a:rPr>
              <a:t>verbs</a:t>
            </a:r>
            <a:r>
              <a:rPr lang="it-IT" sz="2400" dirty="0">
                <a:latin typeface="Sitka Banner" panose="02000505000000020004" pitchFamily="2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</a:rPr>
              <a:t>distinguish</a:t>
            </a:r>
            <a:r>
              <a:rPr lang="it-IT" sz="2400" dirty="0">
                <a:latin typeface="Sitka Banner" panose="02000505000000020004" pitchFamily="2" charset="0"/>
              </a:rPr>
              <a:t> their transitive and intransitive </a:t>
            </a:r>
            <a:r>
              <a:rPr lang="it-IT" sz="2400" dirty="0" err="1">
                <a:latin typeface="Sitka Banner" panose="02000505000000020004" pitchFamily="2" charset="0"/>
              </a:rPr>
              <a:t>form</a:t>
            </a:r>
            <a:r>
              <a:rPr lang="it-IT" sz="2400" dirty="0">
                <a:latin typeface="Sitka Banner" panose="02000505000000020004" pitchFamily="2" charset="0"/>
              </a:rPr>
              <a:t> by </a:t>
            </a:r>
            <a:r>
              <a:rPr lang="it-IT" sz="2400" dirty="0" err="1">
                <a:latin typeface="Sitka Banner" panose="02000505000000020004" pitchFamily="2" charset="0"/>
              </a:rPr>
              <a:t>phonetic</a:t>
            </a:r>
            <a:r>
              <a:rPr lang="it-IT" sz="2400" dirty="0">
                <a:latin typeface="Sitka Banner" panose="02000505000000020004" pitchFamily="2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</a:rPr>
              <a:t>processes</a:t>
            </a:r>
            <a:r>
              <a:rPr lang="it-IT" sz="2400" dirty="0">
                <a:latin typeface="Sitka Banner" panose="02000505000000020004" pitchFamily="2" charset="0"/>
              </a:rPr>
              <a:t> – so far, I have found 15 </a:t>
            </a:r>
            <a:r>
              <a:rPr lang="it-IT" sz="2400" dirty="0" err="1">
                <a:latin typeface="Sitka Banner" panose="02000505000000020004" pitchFamily="2" charset="0"/>
              </a:rPr>
              <a:t>verbs</a:t>
            </a:r>
            <a:r>
              <a:rPr lang="it-IT" sz="2400" dirty="0">
                <a:latin typeface="Sitka Banner" panose="02000505000000020004" pitchFamily="2" charset="0"/>
              </a:rPr>
              <a:t> in this </a:t>
            </a:r>
            <a:r>
              <a:rPr lang="it-IT" sz="2400" dirty="0" err="1">
                <a:latin typeface="Sitka Banner" panose="02000505000000020004" pitchFamily="2" charset="0"/>
              </a:rPr>
              <a:t>class</a:t>
            </a:r>
            <a:r>
              <a:rPr lang="it-IT" sz="2400" dirty="0">
                <a:latin typeface="Sitka Banner" panose="02000505000000020004" pitchFamily="2" charset="0"/>
              </a:rPr>
              <a:t>: </a:t>
            </a: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r>
              <a:rPr lang="it-IT" sz="2400" i="1" dirty="0" err="1">
                <a:latin typeface="Sitka Banner" panose="02000505000000020004" pitchFamily="2" charset="0"/>
              </a:rPr>
              <a:t>kaabang</a:t>
            </a:r>
            <a:r>
              <a:rPr lang="it-IT" sz="2400" i="1" dirty="0">
                <a:latin typeface="Sitka Banner" panose="02000505000000020004" pitchFamily="2" charset="0"/>
              </a:rPr>
              <a:t> - </a:t>
            </a:r>
            <a:r>
              <a:rPr lang="it-IT" sz="2400" i="1" dirty="0" err="1">
                <a:latin typeface="Sitka Banner" panose="02000505000000020004" pitchFamily="2" charset="0"/>
              </a:rPr>
              <a:t>xabong</a:t>
            </a:r>
            <a:r>
              <a:rPr lang="it-IT" sz="2400" i="1" dirty="0">
                <a:latin typeface="Sitka Banner" panose="02000505000000020004" pitchFamily="2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</a:rPr>
              <a:t>‘help’; </a:t>
            </a:r>
            <a:r>
              <a:rPr lang="it-IT" sz="2400" i="1" dirty="0" err="1">
                <a:latin typeface="Sitka Banner" panose="02000505000000020004" pitchFamily="2" charset="0"/>
              </a:rPr>
              <a:t>kaali</a:t>
            </a:r>
            <a:r>
              <a:rPr lang="it-IT" sz="2400" i="1" dirty="0">
                <a:latin typeface="Sitka Banner" panose="02000505000000020004" pitchFamily="2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</a:rPr>
              <a:t>xalin</a:t>
            </a:r>
            <a:r>
              <a:rPr lang="it-IT" sz="2400" i="1" dirty="0">
                <a:latin typeface="Sitka Banner" panose="02000505000000020004" pitchFamily="2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</a:rPr>
              <a:t>‘</a:t>
            </a:r>
            <a:r>
              <a:rPr lang="it-IT" sz="2400" dirty="0" err="1">
                <a:latin typeface="Sitka Banner" panose="02000505000000020004" pitchFamily="2" charset="0"/>
              </a:rPr>
              <a:t>build</a:t>
            </a:r>
            <a:r>
              <a:rPr lang="it-IT" sz="2400" dirty="0">
                <a:latin typeface="Sitka Banner" panose="02000505000000020004" pitchFamily="2" charset="0"/>
              </a:rPr>
              <a:t>’; </a:t>
            </a:r>
            <a:r>
              <a:rPr lang="it-IT" sz="2400" i="1" dirty="0" err="1">
                <a:latin typeface="Sitka Banner" panose="02000505000000020004" pitchFamily="2" charset="0"/>
              </a:rPr>
              <a:t>sop</a:t>
            </a:r>
            <a:r>
              <a:rPr lang="it-IT" sz="2400" i="1" dirty="0">
                <a:latin typeface="Sitka Banner" panose="02000505000000020004" pitchFamily="2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</a:rPr>
              <a:t>zop</a:t>
            </a:r>
            <a:r>
              <a:rPr lang="it-IT" sz="2400" i="1" dirty="0">
                <a:latin typeface="Sitka Banner" panose="02000505000000020004" pitchFamily="2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</a:rPr>
              <a:t>‘hit’; </a:t>
            </a:r>
            <a:r>
              <a:rPr lang="it-IT" sz="2400" i="1" dirty="0" err="1">
                <a:latin typeface="Sitka Banner" panose="02000505000000020004" pitchFamily="2" charset="0"/>
              </a:rPr>
              <a:t>kaayas</a:t>
            </a:r>
            <a:r>
              <a:rPr lang="it-IT" sz="2400" i="1" dirty="0">
                <a:latin typeface="Sitka Banner" panose="02000505000000020004" pitchFamily="2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</a:rPr>
              <a:t>xayos</a:t>
            </a:r>
            <a:r>
              <a:rPr lang="it-IT" sz="2400" i="1" dirty="0">
                <a:latin typeface="Sitka Banner" panose="02000505000000020004" pitchFamily="2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</a:rPr>
              <a:t>‘</a:t>
            </a:r>
            <a:r>
              <a:rPr lang="it-IT" sz="2400" dirty="0" err="1">
                <a:latin typeface="Sitka Banner" panose="02000505000000020004" pitchFamily="2" charset="0"/>
              </a:rPr>
              <a:t>peel</a:t>
            </a:r>
            <a:r>
              <a:rPr lang="it-IT" sz="2400" dirty="0">
                <a:latin typeface="Sitka Banner" panose="02000505000000020004" pitchFamily="2" charset="0"/>
              </a:rPr>
              <a:t>’; </a:t>
            </a:r>
            <a:r>
              <a:rPr lang="it-IT" sz="2400" i="1" dirty="0" err="1">
                <a:latin typeface="Sitka Banner" panose="02000505000000020004" pitchFamily="2" charset="0"/>
              </a:rPr>
              <a:t>kaavut</a:t>
            </a:r>
            <a:r>
              <a:rPr lang="it-IT" sz="2400" i="1" dirty="0">
                <a:latin typeface="Sitka Banner" panose="02000505000000020004" pitchFamily="2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</a:rPr>
              <a:t>xavut</a:t>
            </a:r>
            <a:r>
              <a:rPr lang="it-IT" sz="2400" i="1" dirty="0">
                <a:latin typeface="Sitka Banner" panose="02000505000000020004" pitchFamily="2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</a:rPr>
              <a:t>‘</a:t>
            </a:r>
            <a:r>
              <a:rPr lang="it-IT" sz="2400" dirty="0" err="1">
                <a:latin typeface="Sitka Banner" panose="02000505000000020004" pitchFamily="2" charset="0"/>
              </a:rPr>
              <a:t>wrap</a:t>
            </a:r>
            <a:r>
              <a:rPr lang="it-IT" sz="2400" dirty="0">
                <a:latin typeface="Sitka Banner" panose="02000505000000020004" pitchFamily="2" charset="0"/>
              </a:rPr>
              <a:t>’; </a:t>
            </a:r>
            <a:r>
              <a:rPr lang="it-IT" sz="2400" i="1" dirty="0" err="1">
                <a:latin typeface="Sitka Banner" panose="02000505000000020004" pitchFamily="2" charset="0"/>
              </a:rPr>
              <a:t>faazak</a:t>
            </a:r>
            <a:r>
              <a:rPr lang="it-IT" sz="2400" i="1" dirty="0">
                <a:latin typeface="Sitka Banner" panose="02000505000000020004" pitchFamily="2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</a:rPr>
              <a:t>vazaak</a:t>
            </a:r>
            <a:r>
              <a:rPr lang="it-IT" sz="2400" i="1" dirty="0">
                <a:latin typeface="Sitka Banner" panose="02000505000000020004" pitchFamily="2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</a:rPr>
              <a:t>‘</a:t>
            </a:r>
            <a:r>
              <a:rPr lang="it-IT" sz="2400" dirty="0" err="1">
                <a:latin typeface="Sitka Banner" panose="02000505000000020004" pitchFamily="2" charset="0"/>
              </a:rPr>
              <a:t>carry</a:t>
            </a:r>
            <a:r>
              <a:rPr lang="it-IT" sz="2400" dirty="0">
                <a:latin typeface="Sitka Banner" panose="02000505000000020004" pitchFamily="2" charset="0"/>
              </a:rPr>
              <a:t>’</a:t>
            </a: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</a:endParaRPr>
          </a:p>
          <a:p>
            <a:r>
              <a:rPr lang="it-IT" sz="2400" b="1" dirty="0" err="1">
                <a:latin typeface="Sitka Banner" panose="02000505000000020004" pitchFamily="2" charset="0"/>
              </a:rPr>
              <a:t>Lenition</a:t>
            </a:r>
            <a:r>
              <a:rPr lang="it-IT" sz="2400" dirty="0">
                <a:latin typeface="Sitka Banner" panose="02000505000000020004" pitchFamily="2" charset="0"/>
              </a:rPr>
              <a:t>: </a:t>
            </a:r>
            <a:r>
              <a:rPr lang="it-IT" sz="2400" i="1" dirty="0" err="1">
                <a:latin typeface="Sitka Banner" panose="02000505000000020004" pitchFamily="2" charset="0"/>
              </a:rPr>
              <a:t>sop</a:t>
            </a:r>
            <a:r>
              <a:rPr lang="it-IT" sz="2400" i="1" dirty="0">
                <a:latin typeface="Sitka Banner" panose="02000505000000020004" pitchFamily="2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</a:rPr>
              <a:t>[</a:t>
            </a:r>
            <a:r>
              <a:rPr lang="it-IT" sz="2400" dirty="0" err="1">
                <a:latin typeface="Sitka Banner" panose="02000505000000020004" pitchFamily="2" charset="0"/>
              </a:rPr>
              <a:t>s</a:t>
            </a:r>
            <a:r>
              <a:rPr lang="it-IT" sz="2400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ɔp</a:t>
            </a:r>
            <a:r>
              <a:rPr lang="it-IT" sz="2400" dirty="0">
                <a:latin typeface="Sitka Banner" panose="02000505000000020004" pitchFamily="2" charset="0"/>
                <a:cs typeface="Times New Roman" panose="02020603050405020304" pitchFamily="18" charset="0"/>
              </a:rPr>
              <a:t>] INTR </a:t>
            </a:r>
            <a:r>
              <a:rPr lang="it-IT" sz="2400" i="1" dirty="0">
                <a:latin typeface="Sitka Banner" panose="02000505000000020004" pitchFamily="2" charset="0"/>
              </a:rPr>
              <a:t>– </a:t>
            </a:r>
            <a:r>
              <a:rPr lang="it-IT" sz="2400" i="1" dirty="0" err="1">
                <a:latin typeface="Sitka Banner" panose="02000505000000020004" pitchFamily="2" charset="0"/>
              </a:rPr>
              <a:t>zop</a:t>
            </a:r>
            <a:r>
              <a:rPr lang="it-IT" sz="2400" i="1" dirty="0">
                <a:latin typeface="Sitka Banner" panose="02000505000000020004" pitchFamily="2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</a:rPr>
              <a:t>[</a:t>
            </a:r>
            <a:r>
              <a:rPr lang="it-IT" sz="2400" dirty="0" err="1">
                <a:latin typeface="Sitka Banner" panose="02000505000000020004" pitchFamily="2" charset="0"/>
              </a:rPr>
              <a:t>z</a:t>
            </a:r>
            <a:r>
              <a:rPr lang="it-IT" sz="2400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ɔp</a:t>
            </a:r>
            <a:r>
              <a:rPr lang="it-IT" sz="2400" dirty="0">
                <a:latin typeface="Sitka Banner" panose="02000505000000020004" pitchFamily="2" charset="0"/>
                <a:cs typeface="Times New Roman" panose="02020603050405020304" pitchFamily="18" charset="0"/>
              </a:rPr>
              <a:t>]  TR </a:t>
            </a:r>
            <a:r>
              <a:rPr lang="it-IT" sz="2400" dirty="0">
                <a:latin typeface="Sitka Banner" panose="02000505000000020004" pitchFamily="2" charset="0"/>
              </a:rPr>
              <a:t>‘hit’</a:t>
            </a:r>
          </a:p>
          <a:p>
            <a:endParaRPr lang="sl-SI" sz="2400" b="1" dirty="0">
              <a:latin typeface="Sitka Banner" panose="02000505000000020004" pitchFamily="2" charset="0"/>
            </a:endParaRPr>
          </a:p>
          <a:p>
            <a:r>
              <a:rPr lang="it-IT" sz="2400" b="1" dirty="0">
                <a:latin typeface="Sitka Banner" panose="02000505000000020004" pitchFamily="2" charset="0"/>
              </a:rPr>
              <a:t>Stress</a:t>
            </a:r>
            <a:r>
              <a:rPr lang="it-IT" sz="2400" dirty="0">
                <a:latin typeface="Sitka Banner" panose="02000505000000020004" pitchFamily="2" charset="0"/>
              </a:rPr>
              <a:t>: </a:t>
            </a:r>
            <a:r>
              <a:rPr lang="it-IT" sz="2400" i="1" dirty="0" err="1">
                <a:latin typeface="Sitka Banner" panose="02000505000000020004" pitchFamily="2" charset="0"/>
              </a:rPr>
              <a:t>kaabang</a:t>
            </a:r>
            <a:r>
              <a:rPr lang="it-IT" sz="2400" dirty="0">
                <a:latin typeface="Sitka Banner" panose="02000505000000020004" pitchFamily="2" charset="0"/>
              </a:rPr>
              <a:t> [</a:t>
            </a:r>
            <a:r>
              <a:rPr lang="it-IT" sz="2400" dirty="0">
                <a:latin typeface="Sitka Banner" panose="02000505000000020004" pitchFamily="2" charset="0"/>
                <a:cs typeface="Times New Roman" panose="02020603050405020304" pitchFamily="18" charset="0"/>
              </a:rPr>
              <a:t>'</a:t>
            </a:r>
            <a:r>
              <a:rPr lang="it-IT" sz="2400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kab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ə</a:t>
            </a:r>
            <a:r>
              <a:rPr lang="it-IT" sz="2400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ŋ</a:t>
            </a:r>
            <a:r>
              <a:rPr lang="it-IT" sz="2400" dirty="0">
                <a:latin typeface="Sitka Banner" panose="02000505000000020004" pitchFamily="2" charset="0"/>
                <a:cs typeface="Times New Roman" panose="02020603050405020304" pitchFamily="18" charset="0"/>
              </a:rPr>
              <a:t>] INTR - </a:t>
            </a:r>
            <a:r>
              <a:rPr lang="it-IT" sz="2400" i="1" dirty="0" err="1">
                <a:latin typeface="Sitka Banner" panose="02000505000000020004" pitchFamily="2" charset="0"/>
              </a:rPr>
              <a:t>xabong</a:t>
            </a:r>
            <a:r>
              <a:rPr lang="it-IT" sz="2400" i="1" dirty="0">
                <a:latin typeface="Sitka Banner" panose="02000505000000020004" pitchFamily="2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</a:rPr>
              <a:t>[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</a:rPr>
              <a:t>ɣ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ə</a:t>
            </a:r>
            <a:r>
              <a:rPr lang="it-IT" sz="2400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'bɔ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ŋ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</a:rPr>
              <a:t>] TR ‘help’</a:t>
            </a:r>
            <a:endParaRPr lang="it-IT" sz="2400" i="1" dirty="0">
              <a:latin typeface="Sitka Banner" panose="02000505000000020004" pitchFamily="2" charset="0"/>
            </a:endParaRPr>
          </a:p>
          <a:p>
            <a:endParaRPr lang="sl-SI" sz="2400" b="1" dirty="0">
              <a:latin typeface="Sitka Banner" panose="02000505000000020004" pitchFamily="2" charset="0"/>
            </a:endParaRPr>
          </a:p>
          <a:p>
            <a:r>
              <a:rPr lang="it-IT" sz="2400" b="1" dirty="0" err="1">
                <a:latin typeface="Sitka Banner" panose="02000505000000020004" pitchFamily="2" charset="0"/>
              </a:rPr>
              <a:t>Vowel</a:t>
            </a:r>
            <a:r>
              <a:rPr lang="it-IT" sz="2400" b="1" dirty="0">
                <a:latin typeface="Sitka Banner" panose="02000505000000020004" pitchFamily="2" charset="0"/>
              </a:rPr>
              <a:t> </a:t>
            </a:r>
            <a:r>
              <a:rPr lang="it-IT" sz="2400" b="1" dirty="0" err="1">
                <a:latin typeface="Sitka Banner" panose="02000505000000020004" pitchFamily="2" charset="0"/>
              </a:rPr>
              <a:t>alternations</a:t>
            </a:r>
            <a:r>
              <a:rPr lang="it-IT" sz="2400" dirty="0">
                <a:latin typeface="Sitka Banner" panose="02000505000000020004" pitchFamily="2" charset="0"/>
              </a:rPr>
              <a:t>: </a:t>
            </a:r>
            <a:r>
              <a:rPr lang="it-IT" sz="2400" i="1" dirty="0" err="1">
                <a:latin typeface="Sitka Banner" panose="02000505000000020004" pitchFamily="2" charset="0"/>
              </a:rPr>
              <a:t>kay</a:t>
            </a:r>
            <a:r>
              <a:rPr lang="it-IT" sz="2400" b="1" i="1" dirty="0" err="1">
                <a:latin typeface="Sitka Banner" panose="02000505000000020004" pitchFamily="2" charset="0"/>
              </a:rPr>
              <a:t>a</a:t>
            </a:r>
            <a:r>
              <a:rPr lang="it-IT" sz="2400" i="1" dirty="0" err="1">
                <a:latin typeface="Sitka Banner" panose="02000505000000020004" pitchFamily="2" charset="0"/>
              </a:rPr>
              <a:t>s</a:t>
            </a:r>
            <a:r>
              <a:rPr lang="it-IT" sz="2400" i="1" dirty="0">
                <a:latin typeface="Sitka Banner" panose="02000505000000020004" pitchFamily="2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</a:rPr>
              <a:t>[</a:t>
            </a:r>
            <a:r>
              <a:rPr lang="it-IT" sz="2400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k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ə</a:t>
            </a:r>
            <a:r>
              <a:rPr lang="it-IT" sz="2400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'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yəs</a:t>
            </a:r>
            <a:r>
              <a:rPr lang="it-IT" sz="2400" dirty="0">
                <a:latin typeface="Sitka Banner" panose="02000505000000020004" pitchFamily="2" charset="0"/>
                <a:cs typeface="Times New Roman" panose="02020603050405020304" pitchFamily="18" charset="0"/>
              </a:rPr>
              <a:t>] </a:t>
            </a:r>
            <a:r>
              <a:rPr lang="it-IT" sz="2400" dirty="0">
                <a:latin typeface="Sitka Banner" panose="02000505000000020004" pitchFamily="2" charset="0"/>
              </a:rPr>
              <a:t>INTR</a:t>
            </a:r>
            <a:r>
              <a:rPr lang="it-IT" sz="2400" i="1" dirty="0">
                <a:latin typeface="Sitka Banner" panose="02000505000000020004" pitchFamily="2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</a:rPr>
              <a:t>xay</a:t>
            </a:r>
            <a:r>
              <a:rPr lang="it-IT" sz="2400" b="1" i="1" dirty="0" err="1">
                <a:latin typeface="Sitka Banner" panose="02000505000000020004" pitchFamily="2" charset="0"/>
              </a:rPr>
              <a:t>o</a:t>
            </a:r>
            <a:r>
              <a:rPr lang="it-IT" sz="2400" i="1" dirty="0" err="1">
                <a:latin typeface="Sitka Banner" panose="02000505000000020004" pitchFamily="2" charset="0"/>
              </a:rPr>
              <a:t>s</a:t>
            </a:r>
            <a:r>
              <a:rPr lang="it-IT" sz="2400" i="1" dirty="0">
                <a:latin typeface="Sitka Banner" panose="02000505000000020004" pitchFamily="2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</a:rPr>
              <a:t>[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</a:rPr>
              <a:t>ɣ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ə</a:t>
            </a:r>
            <a:r>
              <a:rPr lang="it-IT" sz="2400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'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y</a:t>
            </a:r>
            <a:r>
              <a:rPr lang="it-IT" sz="2400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ɔ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</a:t>
            </a:r>
            <a:r>
              <a:rPr lang="it-IT" sz="2400" dirty="0">
                <a:latin typeface="Sitka Banner" panose="02000505000000020004" pitchFamily="2" charset="0"/>
                <a:cs typeface="Times New Roman" panose="02020603050405020304" pitchFamily="18" charset="0"/>
              </a:rPr>
              <a:t>]</a:t>
            </a:r>
            <a:r>
              <a:rPr lang="it-IT" sz="2400" i="1" dirty="0">
                <a:latin typeface="Sitka Banner" panose="02000505000000020004" pitchFamily="2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</a:rPr>
              <a:t>TR</a:t>
            </a:r>
            <a:r>
              <a:rPr lang="it-IT" sz="2400" i="1" dirty="0">
                <a:latin typeface="Sitka Banner" panose="02000505000000020004" pitchFamily="2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</a:rPr>
              <a:t>‘</a:t>
            </a:r>
            <a:r>
              <a:rPr lang="it-IT" sz="2400" dirty="0" err="1">
                <a:latin typeface="Sitka Banner" panose="02000505000000020004" pitchFamily="2" charset="0"/>
              </a:rPr>
              <a:t>peel</a:t>
            </a:r>
            <a:r>
              <a:rPr lang="it-IT" sz="2400" dirty="0">
                <a:latin typeface="Sitka Banner" panose="02000505000000020004" pitchFamily="2" charset="0"/>
              </a:rPr>
              <a:t>’ </a:t>
            </a:r>
          </a:p>
          <a:p>
            <a:pPr marL="0" indent="0">
              <a:buNone/>
            </a:pPr>
            <a:endParaRPr lang="it-IT" sz="2800" i="1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it-IT" sz="2800" dirty="0"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Sitka Banner" panose="02000505000000020004" pitchFamily="2" charset="0"/>
              </a:rPr>
              <a:t>Class II.</a:t>
            </a: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5D6958-A132-4FD3-94A1-1441F135A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400" b="1" dirty="0" err="1">
                <a:latin typeface="Sitka Banner" panose="02000505000000020004" pitchFamily="2" charset="0"/>
              </a:rPr>
              <a:t>Lenition</a:t>
            </a:r>
            <a:r>
              <a:rPr lang="it-IT" sz="2400" dirty="0">
                <a:latin typeface="Sitka Banner" panose="02000505000000020004" pitchFamily="2" charset="0"/>
              </a:rPr>
              <a:t>: </a:t>
            </a:r>
            <a:r>
              <a:rPr lang="en-GB" sz="2400" dirty="0">
                <a:latin typeface="Sitka Banner" panose="02000505000000020004" pitchFamily="2" charset="0"/>
              </a:rPr>
              <a:t>inter-vocalic </a:t>
            </a:r>
            <a:r>
              <a:rPr lang="en-GB" sz="2400" dirty="0" err="1">
                <a:latin typeface="Sitka Banner" panose="02000505000000020004" pitchFamily="2" charset="0"/>
              </a:rPr>
              <a:t>spirantization</a:t>
            </a:r>
            <a:r>
              <a:rPr lang="en-GB" sz="2400" dirty="0">
                <a:latin typeface="Sitka Banner" panose="02000505000000020004" pitchFamily="2" charset="0"/>
              </a:rPr>
              <a:t> that affects all </a:t>
            </a:r>
            <a:r>
              <a:rPr lang="en-US" sz="2400" dirty="0">
                <a:latin typeface="Sitka Banner" panose="02000505000000020004" pitchFamily="2" charset="0"/>
              </a:rPr>
              <a:t>unvoiced consonants</a:t>
            </a:r>
          </a:p>
          <a:p>
            <a:pPr marL="0" indent="0">
              <a:buNone/>
            </a:pPr>
            <a:endParaRPr lang="en-US" sz="2400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Sitka Banner" panose="02000505000000020004" pitchFamily="2" charset="0"/>
              </a:rPr>
              <a:t>[k] &gt; [ɣ]                         		</a:t>
            </a:r>
            <a:r>
              <a:rPr lang="en-US" sz="2400" i="1" dirty="0">
                <a:latin typeface="Sitka Banner" panose="02000505000000020004" pitchFamily="2" charset="0"/>
              </a:rPr>
              <a:t>Ne </a:t>
            </a:r>
            <a:r>
              <a:rPr lang="en-US" sz="2400" b="1" i="1" dirty="0" err="1">
                <a:latin typeface="Sitka Banner" panose="02000505000000020004" pitchFamily="2" charset="0"/>
              </a:rPr>
              <a:t>w</a:t>
            </a:r>
            <a:r>
              <a:rPr lang="en-US" sz="2400" i="1" dirty="0" err="1">
                <a:latin typeface="Sitka Banner" panose="02000505000000020004" pitchFamily="2" charset="0"/>
              </a:rPr>
              <a:t>aan</a:t>
            </a:r>
            <a:r>
              <a:rPr lang="en-US" sz="2400" i="1" dirty="0">
                <a:latin typeface="Sitka Banner" panose="02000505000000020004" pitchFamily="2" charset="0"/>
              </a:rPr>
              <a:t> </a:t>
            </a:r>
            <a:r>
              <a:rPr lang="en-US" sz="2400" dirty="0">
                <a:latin typeface="Sitka Banner" panose="02000505000000020004" pitchFamily="2" charset="0"/>
              </a:rPr>
              <a:t>‘I go’  vs.   </a:t>
            </a:r>
            <a:r>
              <a:rPr lang="en-US" sz="2400" i="1" dirty="0" err="1">
                <a:latin typeface="Sitka Banner" panose="02000505000000020004" pitchFamily="2" charset="0"/>
              </a:rPr>
              <a:t>Maam</a:t>
            </a:r>
            <a:r>
              <a:rPr lang="en-US" sz="2400" i="1" dirty="0">
                <a:latin typeface="Sitka Banner" panose="02000505000000020004" pitchFamily="2" charset="0"/>
              </a:rPr>
              <a:t> </a:t>
            </a:r>
            <a:r>
              <a:rPr lang="en-US" sz="2400" b="1" i="1" dirty="0" err="1">
                <a:latin typeface="Sitka Banner" panose="02000505000000020004" pitchFamily="2" charset="0"/>
              </a:rPr>
              <a:t>p</a:t>
            </a:r>
            <a:r>
              <a:rPr lang="en-US" sz="2400" i="1" dirty="0" err="1">
                <a:latin typeface="Sitka Banner" panose="02000505000000020004" pitchFamily="2" charset="0"/>
              </a:rPr>
              <a:t>aan</a:t>
            </a:r>
            <a:r>
              <a:rPr lang="en-US" sz="2400" i="1" dirty="0">
                <a:latin typeface="Sitka Banner" panose="02000505000000020004" pitchFamily="2" charset="0"/>
              </a:rPr>
              <a:t> </a:t>
            </a:r>
            <a:r>
              <a:rPr lang="en-US" sz="2400" dirty="0">
                <a:latin typeface="Sitka Banner" panose="02000505000000020004" pitchFamily="2" charset="0"/>
              </a:rPr>
              <a:t>‘We go’ </a:t>
            </a:r>
          </a:p>
          <a:p>
            <a:pPr marL="0" indent="0">
              <a:buNone/>
            </a:pPr>
            <a:r>
              <a:rPr lang="en-US" sz="2400" dirty="0">
                <a:latin typeface="Sitka Banner" panose="02000505000000020004" pitchFamily="2" charset="0"/>
              </a:rPr>
              <a:t>[t] &gt;  [r] 				</a:t>
            </a:r>
          </a:p>
          <a:p>
            <a:pPr marL="0" indent="0">
              <a:buNone/>
            </a:pPr>
            <a:r>
              <a:rPr lang="en-US" sz="2400" dirty="0">
                <a:latin typeface="Sitka Banner" panose="02000505000000020004" pitchFamily="2" charset="0"/>
              </a:rPr>
              <a:t>[p] &gt; [v]/[β]</a:t>
            </a:r>
          </a:p>
          <a:p>
            <a:pPr marL="0" indent="0">
              <a:buNone/>
            </a:pPr>
            <a:r>
              <a:rPr lang="en-US" sz="2400" dirty="0">
                <a:latin typeface="Sitka Banner" panose="02000505000000020004" pitchFamily="2" charset="0"/>
              </a:rPr>
              <a:t>[s]&gt;  [z] </a:t>
            </a:r>
          </a:p>
          <a:p>
            <a:pPr marL="0" indent="0">
              <a:buNone/>
            </a:pPr>
            <a:r>
              <a:rPr lang="en-US" sz="2400" dirty="0">
                <a:latin typeface="Sitka Banner" panose="02000505000000020004" pitchFamily="2" charset="0"/>
              </a:rPr>
              <a:t>[f] &gt; [v] </a:t>
            </a:r>
          </a:p>
          <a:p>
            <a:pPr marL="0" indent="0">
              <a:buNone/>
            </a:pPr>
            <a:endParaRPr lang="en-US" sz="2400" dirty="0">
              <a:latin typeface="Sitka Banner" panose="02000505000000020004" pitchFamily="2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Sitka Banner" panose="02000505000000020004" pitchFamily="2" charset="0"/>
              </a:rPr>
              <a:t>Even if, </a:t>
            </a:r>
            <a:r>
              <a:rPr lang="en-US" sz="2400" i="1" dirty="0">
                <a:latin typeface="Sitka Banner" panose="02000505000000020004" pitchFamily="2" charset="0"/>
              </a:rPr>
              <a:t>de facto, </a:t>
            </a:r>
            <a:r>
              <a:rPr lang="en-GB" sz="2400" dirty="0">
                <a:latin typeface="Sitka Banner" panose="02000505000000020004" pitchFamily="2" charset="0"/>
              </a:rPr>
              <a:t>/</a:t>
            </a:r>
            <a:r>
              <a:rPr lang="en-US" sz="2400" dirty="0">
                <a:latin typeface="Sitka Banner" panose="02000505000000020004" pitchFamily="2" charset="0"/>
              </a:rPr>
              <a:t>ɣ/, /v/, </a:t>
            </a:r>
            <a:r>
              <a:rPr lang="en-GB" sz="2400" dirty="0">
                <a:latin typeface="Sitka Banner" panose="02000505000000020004" pitchFamily="2" charset="0"/>
              </a:rPr>
              <a:t>/z/ and /r/ </a:t>
            </a:r>
            <a:r>
              <a:rPr lang="en-US" sz="2400" dirty="0">
                <a:latin typeface="Sitka Banner" panose="02000505000000020004" pitchFamily="2" charset="0"/>
              </a:rPr>
              <a:t>almost always occur as allophones of /k/, /f/, /s/ and /t/, they have morphological distinctive value, cf. the pair </a:t>
            </a:r>
            <a:r>
              <a:rPr lang="en-US" sz="2400" i="1" dirty="0" err="1">
                <a:latin typeface="Sitka Banner" panose="02000505000000020004" pitchFamily="2" charset="0"/>
              </a:rPr>
              <a:t>kon</a:t>
            </a:r>
            <a:r>
              <a:rPr lang="en-US" sz="2400" i="1" dirty="0">
                <a:latin typeface="Sitka Banner" panose="02000505000000020004" pitchFamily="2" charset="0"/>
              </a:rPr>
              <a:t> </a:t>
            </a:r>
            <a:r>
              <a:rPr lang="en-US" sz="2400" dirty="0">
                <a:latin typeface="Sitka Banner" panose="02000505000000020004" pitchFamily="2" charset="0"/>
              </a:rPr>
              <a:t>[k</a:t>
            </a:r>
            <a:r>
              <a:rPr lang="en-GB" sz="2400" dirty="0" err="1">
                <a:latin typeface="Sitka Banner" panose="02000505000000020004" pitchFamily="2" charset="0"/>
              </a:rPr>
              <a:t>ɔn</a:t>
            </a:r>
            <a:r>
              <a:rPr lang="en-GB" sz="2400" dirty="0">
                <a:latin typeface="Sitka Banner" panose="02000505000000020004" pitchFamily="2" charset="0"/>
              </a:rPr>
              <a:t>] ‘spoil’ / </a:t>
            </a:r>
            <a:r>
              <a:rPr lang="en-GB" sz="2400" i="1" dirty="0" err="1">
                <a:latin typeface="Sitka Banner" panose="02000505000000020004" pitchFamily="2" charset="0"/>
              </a:rPr>
              <a:t>xon</a:t>
            </a:r>
            <a:r>
              <a:rPr lang="en-GB" sz="2400" i="1" dirty="0">
                <a:latin typeface="Sitka Banner" panose="02000505000000020004" pitchFamily="2" charset="0"/>
              </a:rPr>
              <a:t> </a:t>
            </a:r>
            <a:r>
              <a:rPr lang="en-GB" sz="2400" dirty="0">
                <a:latin typeface="Sitka Banner" panose="02000505000000020004" pitchFamily="2" charset="0"/>
              </a:rPr>
              <a:t>[</a:t>
            </a:r>
            <a:r>
              <a:rPr lang="en-US" sz="2400" dirty="0">
                <a:latin typeface="Sitka Banner" panose="02000505000000020004" pitchFamily="2" charset="0"/>
              </a:rPr>
              <a:t>ɣ</a:t>
            </a:r>
            <a:r>
              <a:rPr lang="en-GB" sz="2400" dirty="0" err="1">
                <a:latin typeface="Sitka Banner" panose="02000505000000020004" pitchFamily="2" charset="0"/>
              </a:rPr>
              <a:t>ɔn</a:t>
            </a:r>
            <a:r>
              <a:rPr lang="en-GB" sz="2400" dirty="0">
                <a:latin typeface="Sitka Banner" panose="02000505000000020004" pitchFamily="2" charset="0"/>
              </a:rPr>
              <a:t>] ‘paddle’. </a:t>
            </a:r>
            <a:r>
              <a:rPr lang="it-IT" sz="2400" dirty="0">
                <a:latin typeface="Sitka Banner" panose="02000505000000020004" pitchFamily="2" charset="0"/>
              </a:rPr>
              <a:t>In Class IV. </a:t>
            </a:r>
            <a:r>
              <a:rPr lang="it-IT" sz="2400" dirty="0" err="1">
                <a:latin typeface="Sitka Banner" panose="02000505000000020004" pitchFamily="2" charset="0"/>
              </a:rPr>
              <a:t>verbs</a:t>
            </a:r>
            <a:r>
              <a:rPr lang="it-IT" sz="2400" dirty="0">
                <a:latin typeface="Sitka Banner" panose="02000505000000020004" pitchFamily="2" charset="0"/>
              </a:rPr>
              <a:t>, when there are </a:t>
            </a:r>
            <a:r>
              <a:rPr lang="it-IT" sz="2400" dirty="0" err="1">
                <a:latin typeface="Sitka Banner" panose="02000505000000020004" pitchFamily="2" charset="0"/>
              </a:rPr>
              <a:t>lenition</a:t>
            </a:r>
            <a:r>
              <a:rPr lang="it-IT" sz="2400" dirty="0">
                <a:latin typeface="Sitka Banner" panose="02000505000000020004" pitchFamily="2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</a:rPr>
              <a:t>alternations</a:t>
            </a:r>
            <a:r>
              <a:rPr lang="it-IT" sz="2400" dirty="0">
                <a:latin typeface="Sitka Banner" panose="02000505000000020004" pitchFamily="2" charset="0"/>
              </a:rPr>
              <a:t>, the </a:t>
            </a:r>
            <a:r>
              <a:rPr lang="it-IT" sz="2400" b="1" dirty="0">
                <a:latin typeface="Sitka Banner" panose="02000505000000020004" pitchFamily="2" charset="0"/>
              </a:rPr>
              <a:t>intransitive</a:t>
            </a:r>
            <a:r>
              <a:rPr lang="it-IT" sz="2400" dirty="0">
                <a:latin typeface="Sitka Banner" panose="02000505000000020004" pitchFamily="2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</a:rPr>
              <a:t>form</a:t>
            </a:r>
            <a:r>
              <a:rPr lang="it-IT" sz="2400" dirty="0">
                <a:latin typeface="Sitka Banner" panose="02000505000000020004" pitchFamily="2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</a:rPr>
              <a:t>always</a:t>
            </a:r>
            <a:r>
              <a:rPr lang="it-IT" sz="2400" dirty="0">
                <a:latin typeface="Sitka Banner" panose="02000505000000020004" pitchFamily="2" charset="0"/>
              </a:rPr>
              <a:t> has a </a:t>
            </a:r>
            <a:r>
              <a:rPr lang="it-IT" sz="2400" b="1" dirty="0">
                <a:latin typeface="Sitka Banner" panose="02000505000000020004" pitchFamily="2" charset="0"/>
              </a:rPr>
              <a:t>non-leniate</a:t>
            </a:r>
            <a:r>
              <a:rPr lang="it-IT" sz="2400" dirty="0">
                <a:latin typeface="Sitka Banner" panose="02000505000000020004" pitchFamily="2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</a:rPr>
              <a:t>consonant</a:t>
            </a:r>
            <a:r>
              <a:rPr lang="it-IT" sz="2400" dirty="0">
                <a:latin typeface="Sitka Banner" panose="02000505000000020004" pitchFamily="2" charset="0"/>
              </a:rPr>
              <a:t> - also in </a:t>
            </a:r>
            <a:r>
              <a:rPr lang="it-IT" sz="2400" dirty="0" err="1">
                <a:latin typeface="Sitka Banner" panose="02000505000000020004" pitchFamily="2" charset="0"/>
              </a:rPr>
              <a:t>intervocalic</a:t>
            </a:r>
            <a:r>
              <a:rPr lang="it-IT" sz="2400" dirty="0">
                <a:latin typeface="Sitka Banner" panose="02000505000000020004" pitchFamily="2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</a:rPr>
              <a:t>contexts</a:t>
            </a:r>
            <a:r>
              <a:rPr lang="it-IT" sz="2400" dirty="0">
                <a:latin typeface="Sitka Banner" panose="02000505000000020004" pitchFamily="2" charset="0"/>
              </a:rPr>
              <a:t>		</a:t>
            </a:r>
          </a:p>
          <a:p>
            <a:pPr marL="0" indent="0" algn="just">
              <a:buNone/>
            </a:pPr>
            <a:r>
              <a:rPr lang="da-DK" sz="2400" dirty="0">
                <a:latin typeface="Sitka Banner" panose="02000505000000020004" pitchFamily="2" charset="0"/>
              </a:rPr>
              <a:t>					</a:t>
            </a:r>
            <a:r>
              <a:rPr lang="da-DK" sz="2400" i="1" dirty="0">
                <a:latin typeface="Sitka Banner" panose="02000505000000020004" pitchFamily="2" charset="0"/>
              </a:rPr>
              <a:t>Ne </a:t>
            </a:r>
            <a:r>
              <a:rPr lang="da-DK" sz="2400" b="1" i="1" dirty="0">
                <a:latin typeface="Sitka Banner" panose="02000505000000020004" pitchFamily="2" charset="0"/>
              </a:rPr>
              <a:t>k</a:t>
            </a:r>
            <a:r>
              <a:rPr lang="da-DK" sz="2400" i="1" dirty="0">
                <a:latin typeface="Sitka Banner" panose="02000505000000020004" pitchFamily="2" charset="0"/>
              </a:rPr>
              <a:t>aabang </a:t>
            </a:r>
            <a:r>
              <a:rPr lang="da-DK" sz="2400" dirty="0">
                <a:latin typeface="Sitka Banner" panose="02000505000000020004" pitchFamily="2" charset="0"/>
              </a:rPr>
              <a:t>‘I help’ 	</a:t>
            </a:r>
            <a:r>
              <a:rPr lang="da-DK" sz="2400" i="1" dirty="0">
                <a:latin typeface="Sitka Banner" panose="02000505000000020004" pitchFamily="2" charset="0"/>
              </a:rPr>
              <a:t>Maam kaabang </a:t>
            </a:r>
            <a:r>
              <a:rPr lang="da-DK" sz="2400" dirty="0">
                <a:latin typeface="Sitka Banner" panose="02000505000000020004" pitchFamily="2" charset="0"/>
              </a:rPr>
              <a:t>‘we help’</a:t>
            </a:r>
            <a:endParaRPr lang="it-IT" sz="2400" dirty="0"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9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Sitka Banner" panose="02000505000000020004" pitchFamily="2" charset="0"/>
              </a:rPr>
              <a:t>Class II.</a:t>
            </a: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5D6958-A132-4FD3-94A1-1441F135A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400" b="1" dirty="0">
                <a:latin typeface="Sitka Banner" panose="02000505000000020004" pitchFamily="2" charset="0"/>
              </a:rPr>
              <a:t>Stress</a:t>
            </a:r>
          </a:p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</a:rPr>
              <a:t>The intransitive </a:t>
            </a:r>
            <a:r>
              <a:rPr lang="it-IT" sz="2400" dirty="0" err="1">
                <a:latin typeface="Sitka Banner" panose="02000505000000020004" pitchFamily="2" charset="0"/>
              </a:rPr>
              <a:t>form</a:t>
            </a:r>
            <a:r>
              <a:rPr lang="it-IT" sz="2400" dirty="0">
                <a:latin typeface="Sitka Banner" panose="02000505000000020004" pitchFamily="2" charset="0"/>
              </a:rPr>
              <a:t> usually has stress on the first </a:t>
            </a:r>
            <a:r>
              <a:rPr lang="it-IT" sz="2400" dirty="0" err="1">
                <a:latin typeface="Sitka Banner" panose="02000505000000020004" pitchFamily="2" charset="0"/>
              </a:rPr>
              <a:t>syllable</a:t>
            </a:r>
            <a:r>
              <a:rPr lang="it-IT" sz="2400" dirty="0">
                <a:latin typeface="Sitka Banner" panose="02000505000000020004" pitchFamily="2" charset="0"/>
              </a:rPr>
              <a:t>, </a:t>
            </a:r>
            <a:r>
              <a:rPr lang="it-IT" sz="2400" dirty="0" err="1">
                <a:latin typeface="Sitka Banner" panose="02000505000000020004" pitchFamily="2" charset="0"/>
              </a:rPr>
              <a:t>while</a:t>
            </a:r>
            <a:r>
              <a:rPr lang="it-IT" sz="2400" dirty="0">
                <a:latin typeface="Sitka Banner" panose="02000505000000020004" pitchFamily="2" charset="0"/>
              </a:rPr>
              <a:t> transitive </a:t>
            </a:r>
            <a:r>
              <a:rPr lang="it-IT" sz="2400" dirty="0" err="1">
                <a:latin typeface="Sitka Banner" panose="02000505000000020004" pitchFamily="2" charset="0"/>
              </a:rPr>
              <a:t>forms</a:t>
            </a:r>
            <a:r>
              <a:rPr lang="it-IT" sz="2400" dirty="0">
                <a:latin typeface="Sitka Banner" panose="02000505000000020004" pitchFamily="2" charset="0"/>
              </a:rPr>
              <a:t> have stress on the last one</a:t>
            </a: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</a:rPr>
              <a:t>INTR			TR </a:t>
            </a:r>
          </a:p>
          <a:p>
            <a:pPr marL="0" indent="0">
              <a:buNone/>
            </a:pPr>
            <a:r>
              <a:rPr lang="it-IT" sz="2400" i="1" dirty="0" err="1">
                <a:latin typeface="Sitka Banner" panose="02000505000000020004" pitchFamily="2" charset="0"/>
              </a:rPr>
              <a:t>kaabang</a:t>
            </a:r>
            <a:r>
              <a:rPr lang="it-IT" sz="2400" i="1" dirty="0">
                <a:latin typeface="Sitka Banner" panose="02000505000000020004" pitchFamily="2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</a:rPr>
              <a:t>[</a:t>
            </a:r>
            <a:r>
              <a:rPr lang="it-IT" sz="2400" dirty="0">
                <a:latin typeface="Sitka Banner" panose="02000505000000020004" pitchFamily="2" charset="0"/>
                <a:cs typeface="Times New Roman" panose="02020603050405020304" pitchFamily="18" charset="0"/>
              </a:rPr>
              <a:t>'</a:t>
            </a:r>
            <a:r>
              <a:rPr lang="it-IT" sz="2400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kab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ə</a:t>
            </a:r>
            <a:r>
              <a:rPr lang="it-IT" sz="2400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ŋ</a:t>
            </a:r>
            <a:r>
              <a:rPr lang="it-IT" sz="2400" dirty="0">
                <a:latin typeface="Sitka Banner" panose="02000505000000020004" pitchFamily="2" charset="0"/>
                <a:cs typeface="Times New Roman" panose="02020603050405020304" pitchFamily="18" charset="0"/>
              </a:rPr>
              <a:t>] 	</a:t>
            </a:r>
            <a:r>
              <a:rPr lang="it-IT" sz="2400" i="1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xabong</a:t>
            </a:r>
            <a:r>
              <a:rPr lang="it-IT" sz="2400" dirty="0">
                <a:latin typeface="Sitka Banner" panose="02000505000000020004" pitchFamily="2" charset="0"/>
                <a:cs typeface="Times New Roman" panose="02020603050405020304" pitchFamily="18" charset="0"/>
              </a:rPr>
              <a:t> [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</a:rPr>
              <a:t>ɣ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ə</a:t>
            </a:r>
            <a:r>
              <a:rPr lang="it-IT" sz="2400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'b</a:t>
            </a:r>
            <a:r>
              <a:rPr lang="it-IT" sz="2400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ɔ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ŋ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] </a:t>
            </a:r>
            <a:r>
              <a:rPr lang="it-IT" sz="2400" dirty="0">
                <a:latin typeface="Sitka Banner" panose="02000505000000020004" pitchFamily="2" charset="0"/>
              </a:rPr>
              <a:t>‘help’</a:t>
            </a:r>
          </a:p>
          <a:p>
            <a:pPr marL="0" indent="0">
              <a:buNone/>
            </a:pPr>
            <a:r>
              <a:rPr lang="it-IT" sz="2400" i="1" dirty="0" err="1">
                <a:latin typeface="Sitka Banner" panose="02000505000000020004" pitchFamily="2" charset="0"/>
              </a:rPr>
              <a:t>faazak</a:t>
            </a:r>
            <a:r>
              <a:rPr lang="it-IT" sz="2400" dirty="0">
                <a:latin typeface="Sitka Banner" panose="02000505000000020004" pitchFamily="2" charset="0"/>
              </a:rPr>
              <a:t> [</a:t>
            </a:r>
            <a:r>
              <a:rPr lang="it-IT" sz="2400" dirty="0">
                <a:latin typeface="Sitka Banner" panose="02000505000000020004" pitchFamily="2" charset="0"/>
                <a:cs typeface="Times New Roman" panose="02020603050405020304" pitchFamily="18" charset="0"/>
              </a:rPr>
              <a:t>'</a:t>
            </a:r>
            <a:r>
              <a:rPr lang="it-IT" sz="2400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faz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ək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] 		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vazaak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[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və</a:t>
            </a:r>
            <a:r>
              <a:rPr lang="it-IT" sz="2400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'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zak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] 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carry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on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shoulders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 </a:t>
            </a:r>
            <a:endParaRPr lang="it-IT" sz="2400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r>
              <a:rPr lang="it-IT" sz="2400" b="1" dirty="0" err="1">
                <a:latin typeface="Sitka Banner" panose="02000505000000020004" pitchFamily="2" charset="0"/>
              </a:rPr>
              <a:t>Vowel</a:t>
            </a:r>
            <a:r>
              <a:rPr lang="it-IT" sz="2400" b="1" dirty="0">
                <a:latin typeface="Sitka Banner" panose="02000505000000020004" pitchFamily="2" charset="0"/>
              </a:rPr>
              <a:t> </a:t>
            </a:r>
            <a:r>
              <a:rPr lang="it-IT" sz="2400" b="1" dirty="0" err="1">
                <a:latin typeface="Sitka Banner" panose="02000505000000020004" pitchFamily="2" charset="0"/>
              </a:rPr>
              <a:t>alternations</a:t>
            </a:r>
            <a:r>
              <a:rPr lang="it-IT" sz="2400" b="1" dirty="0">
                <a:latin typeface="Sitka Banner" panose="02000505000000020004" pitchFamily="2" charset="0"/>
              </a:rPr>
              <a:t> </a:t>
            </a:r>
          </a:p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</a:rPr>
              <a:t>INTR		TR </a:t>
            </a:r>
          </a:p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</a:rPr>
              <a:t>[a] 	- 	[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ə]	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kaavut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[</a:t>
            </a:r>
            <a:r>
              <a:rPr lang="it-IT" sz="2400" dirty="0">
                <a:latin typeface="Sitka Banner" panose="02000505000000020004" pitchFamily="2" charset="0"/>
                <a:cs typeface="Times New Roman" panose="02020603050405020304" pitchFamily="18" charset="0"/>
              </a:rPr>
              <a:t>'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kavut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]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xavut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[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</a:rPr>
              <a:t>ɣ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ə</a:t>
            </a:r>
            <a:r>
              <a:rPr lang="it-IT" sz="2400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'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vut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] 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wrap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 </a:t>
            </a:r>
            <a:endParaRPr lang="it-IT" sz="2400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</a:rPr>
              <a:t>[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ə] 	- 	[</a:t>
            </a:r>
            <a:r>
              <a:rPr lang="it-IT" sz="24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ɔ]	</a:t>
            </a:r>
            <a:r>
              <a:rPr lang="it-IT" sz="2400" i="1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kayas</a:t>
            </a:r>
            <a:r>
              <a:rPr lang="it-IT" sz="24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[</a:t>
            </a:r>
            <a:r>
              <a:rPr lang="it-IT" sz="2400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k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ə</a:t>
            </a:r>
            <a:r>
              <a:rPr lang="it-IT" sz="2400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'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yəs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]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xayos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[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</a:rPr>
              <a:t>ɣ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ə</a:t>
            </a:r>
            <a:r>
              <a:rPr lang="it-IT" sz="2400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'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y</a:t>
            </a:r>
            <a:r>
              <a:rPr lang="it-IT" sz="2400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ɔ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] 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peel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</a:t>
            </a:r>
          </a:p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</a:rPr>
              <a:t>[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ə</a:t>
            </a:r>
            <a:r>
              <a:rPr lang="it-IT" sz="2400" dirty="0">
                <a:latin typeface="Sitka Banner" panose="02000505000000020004" pitchFamily="2" charset="0"/>
              </a:rPr>
              <a:t>] 	- 	[a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]	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rabaf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	[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rə</a:t>
            </a:r>
            <a:r>
              <a:rPr lang="it-IT" sz="2400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bəf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]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rabaaf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[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rə</a:t>
            </a:r>
            <a:r>
              <a:rPr lang="it-IT" sz="2400" dirty="0" err="1">
                <a:latin typeface="Sitka Banner" panose="02000505000000020004" pitchFamily="2" charset="0"/>
                <a:cs typeface="Times New Roman" panose="02020603050405020304" pitchFamily="18" charset="0"/>
              </a:rPr>
              <a:t>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baf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] 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slap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4728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Sitka Banner" panose="02000505000000020004" pitchFamily="2" charset="0"/>
              </a:rPr>
              <a:t>Class II.</a:t>
            </a: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5D6958-A132-4FD3-94A1-1441F135A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</a:rPr>
              <a:t>Possible cause: </a:t>
            </a:r>
            <a:r>
              <a:rPr lang="it-IT" sz="2400" dirty="0" err="1">
                <a:latin typeface="Sitka Banner" panose="02000505000000020004" pitchFamily="2" charset="0"/>
              </a:rPr>
              <a:t>effect</a:t>
            </a:r>
            <a:r>
              <a:rPr lang="it-IT" sz="2400" dirty="0">
                <a:latin typeface="Sitka Banner" panose="02000505000000020004" pitchFamily="2" charset="0"/>
              </a:rPr>
              <a:t> of the </a:t>
            </a:r>
            <a:r>
              <a:rPr lang="it-IT" sz="2400" dirty="0" err="1">
                <a:latin typeface="Sitka Banner" panose="02000505000000020004" pitchFamily="2" charset="0"/>
              </a:rPr>
              <a:t>loss</a:t>
            </a:r>
            <a:r>
              <a:rPr lang="it-IT" sz="2400" dirty="0">
                <a:latin typeface="Sitka Banner" panose="02000505000000020004" pitchFamily="2" charset="0"/>
              </a:rPr>
              <a:t> of POC final vowels and/or </a:t>
            </a:r>
            <a:r>
              <a:rPr lang="it-IT" sz="2400" dirty="0" err="1">
                <a:latin typeface="Sitka Banner" panose="02000505000000020004" pitchFamily="2" charset="0"/>
              </a:rPr>
              <a:t>object</a:t>
            </a:r>
            <a:r>
              <a:rPr lang="it-IT" sz="2400" dirty="0">
                <a:latin typeface="Sitka Banner" panose="02000505000000020004" pitchFamily="2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</a:rPr>
              <a:t>clitics</a:t>
            </a:r>
            <a:endParaRPr lang="it-IT" sz="2400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Displacement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 of stress: on the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former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penultimate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, now last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syllable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Vowel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quality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 changes due to stress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displacement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The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lenition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in transitive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forms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might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be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linked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to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the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weakening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of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the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syllable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due to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the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stress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shift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: </a:t>
            </a:r>
            <a:r>
              <a:rPr lang="de-DE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faàzak</a:t>
            </a:r>
            <a:r>
              <a:rPr lang="de-DE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 / </a:t>
            </a:r>
            <a:r>
              <a:rPr lang="de-DE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vazaàk</a:t>
            </a:r>
            <a:r>
              <a:rPr lang="de-DE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‚carry‘.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However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,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the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lenition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process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is also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active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in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monosyllabic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verbs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: </a:t>
            </a:r>
            <a:r>
              <a:rPr lang="de-DE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sop</a:t>
            </a:r>
            <a:r>
              <a:rPr lang="de-DE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/ </a:t>
            </a:r>
            <a:r>
              <a:rPr lang="de-DE" sz="2400" i="1" dirty="0" err="1">
                <a:latin typeface="Sitka Banner" panose="02000505000000020004" pitchFamily="2" charset="0"/>
                <a:sym typeface="Wingdings" panose="05000000000000000000" pitchFamily="2" charset="2"/>
              </a:rPr>
              <a:t>zop</a:t>
            </a:r>
            <a:r>
              <a:rPr lang="de-DE" sz="2400" i="1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‚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hit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‘;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it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is also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present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in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languages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where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the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object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suffixes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are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still 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present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(</a:t>
            </a:r>
            <a:r>
              <a:rPr lang="de-DE" sz="2400" dirty="0" err="1">
                <a:latin typeface="Sitka Banner" panose="02000505000000020004" pitchFamily="2" charset="0"/>
                <a:sym typeface="Wingdings" panose="05000000000000000000" pitchFamily="2" charset="2"/>
              </a:rPr>
              <a:t>as</a:t>
            </a:r>
            <a:r>
              <a:rPr lang="de-DE" sz="2400" dirty="0">
                <a:latin typeface="Sitka Banner" panose="02000505000000020004" pitchFamily="2" charset="0"/>
                <a:sym typeface="Wingdings" panose="05000000000000000000" pitchFamily="2" charset="2"/>
              </a:rPr>
              <a:t> Kara)</a:t>
            </a: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Other languages of the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Lavongai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Nalik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chain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testify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 to the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lenition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differentiation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between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 transitive and intransitive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forms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too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Kara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Nalik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Lavongai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Sitka Banner" panose="02000505000000020004" pitchFamily="2" charset="0"/>
              </a:rPr>
              <a:t>Class III. </a:t>
            </a: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5D6958-A132-4FD3-94A1-1441F135A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Stems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ending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in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vowel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belong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in Class III. (with a couple of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exceptions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). Transitive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stems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are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derived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by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adding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–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i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(&lt; POC *-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i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) – which in Lakurumau only has a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transitivzing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function (does not change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valency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it-IT" sz="2400" i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vaazu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vazu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-i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plant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’;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saxo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saxoi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sew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leaves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for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rooftops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’;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taba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rabaai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‘give’; 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te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rayaai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cut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horizontally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 </a:t>
            </a: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Stems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ending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in 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–i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can be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either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classified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as Class I or Class II: </a:t>
            </a:r>
          </a:p>
          <a:p>
            <a:pPr marL="0" indent="0">
              <a:buNone/>
            </a:pP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roi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roi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(*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roii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)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touch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hold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’;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woi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woi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(*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woii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) 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spear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</a:t>
            </a: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The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transitivizer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–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i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is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also found in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secondary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transitives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and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adverbs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waxo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fall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va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.caus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-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paxo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-i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‘make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fall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</a:t>
            </a:r>
          </a:p>
          <a:p>
            <a:pPr marL="0" indent="0">
              <a:buNone/>
            </a:pP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mara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‘first’ (in intransitive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clauses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)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mara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-i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‘first’ (in transitive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clauses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)</a:t>
            </a:r>
            <a:endParaRPr lang="it-IT" sz="2400" i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dirty="0"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5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Sitka Banner" panose="02000505000000020004" pitchFamily="2" charset="0"/>
              </a:rPr>
              <a:t>Class IV.</a:t>
            </a: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5D6958-A132-4FD3-94A1-1441F135A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</a:rPr>
              <a:t>The </a:t>
            </a:r>
            <a:r>
              <a:rPr lang="it-IT" sz="2400" dirty="0" err="1">
                <a:latin typeface="Sitka Banner" panose="02000505000000020004" pitchFamily="2" charset="0"/>
              </a:rPr>
              <a:t>verbs</a:t>
            </a:r>
            <a:r>
              <a:rPr lang="it-IT" sz="2400" dirty="0">
                <a:latin typeface="Sitka Banner" panose="02000505000000020004" pitchFamily="2" charset="0"/>
              </a:rPr>
              <a:t> in this </a:t>
            </a:r>
            <a:r>
              <a:rPr lang="it-IT" sz="2400" dirty="0" err="1">
                <a:latin typeface="Sitka Banner" panose="02000505000000020004" pitchFamily="2" charset="0"/>
              </a:rPr>
              <a:t>class</a:t>
            </a:r>
            <a:r>
              <a:rPr lang="it-IT" sz="2400" dirty="0">
                <a:latin typeface="Sitka Banner" panose="02000505000000020004" pitchFamily="2" charset="0"/>
              </a:rPr>
              <a:t> do not have a simplex </a:t>
            </a:r>
            <a:r>
              <a:rPr lang="it-IT" sz="2400" dirty="0" err="1">
                <a:latin typeface="Sitka Banner" panose="02000505000000020004" pitchFamily="2" charset="0"/>
              </a:rPr>
              <a:t>stem</a:t>
            </a:r>
            <a:r>
              <a:rPr lang="it-IT" sz="2400" dirty="0">
                <a:latin typeface="Sitka Banner" panose="02000505000000020004" pitchFamily="2" charset="0"/>
              </a:rPr>
              <a:t>, only a </a:t>
            </a:r>
            <a:r>
              <a:rPr lang="it-IT" sz="2400" dirty="0" err="1">
                <a:latin typeface="Sitka Banner" panose="02000505000000020004" pitchFamily="2" charset="0"/>
              </a:rPr>
              <a:t>suffixed</a:t>
            </a:r>
            <a:r>
              <a:rPr lang="it-IT" sz="2400" dirty="0">
                <a:latin typeface="Sitka Banner" panose="02000505000000020004" pitchFamily="2" charset="0"/>
              </a:rPr>
              <a:t> one:  TR –</a:t>
            </a:r>
            <a:r>
              <a:rPr lang="it-IT" sz="2400" i="1" dirty="0">
                <a:latin typeface="Sitka Banner" panose="02000505000000020004" pitchFamily="2" charset="0"/>
              </a:rPr>
              <a:t>in (</a:t>
            </a:r>
            <a:r>
              <a:rPr lang="it-IT" sz="2400" dirty="0">
                <a:latin typeface="Sitka Banner" panose="02000505000000020004" pitchFamily="2" charset="0"/>
              </a:rPr>
              <a:t>-</a:t>
            </a:r>
            <a:r>
              <a:rPr lang="it-IT" sz="2400" i="1" dirty="0">
                <a:latin typeface="Sitka Banner" panose="02000505000000020004" pitchFamily="2" charset="0"/>
              </a:rPr>
              <a:t>en</a:t>
            </a:r>
            <a:r>
              <a:rPr lang="it-IT" sz="2400" dirty="0">
                <a:latin typeface="Sitka Banner" panose="02000505000000020004" pitchFamily="2" charset="0"/>
              </a:rPr>
              <a:t>)( &lt; POC applicative *-</a:t>
            </a:r>
            <a:r>
              <a:rPr lang="it-IT" sz="2400" i="1" dirty="0">
                <a:latin typeface="Sitka Banner" panose="02000505000000020004" pitchFamily="2" charset="0"/>
              </a:rPr>
              <a:t>ani; </a:t>
            </a:r>
            <a:r>
              <a:rPr lang="it-IT" sz="2400" dirty="0" err="1">
                <a:latin typeface="Sitka Banner" panose="02000505000000020004" pitchFamily="2" charset="0"/>
              </a:rPr>
              <a:t>Ross</a:t>
            </a:r>
            <a:r>
              <a:rPr lang="it-IT" sz="2400" i="1" dirty="0">
                <a:latin typeface="Sitka Banner" panose="02000505000000020004" pitchFamily="2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</a:rPr>
              <a:t>un</a:t>
            </a:r>
            <a:r>
              <a:rPr lang="it-IT" sz="2400" i="1" dirty="0">
                <a:latin typeface="Sitka Banner" panose="02000505000000020004" pitchFamily="2" charset="0"/>
              </a:rPr>
              <a:t>. </a:t>
            </a:r>
            <a:r>
              <a:rPr lang="it-IT" sz="2400" dirty="0">
                <a:latin typeface="Sitka Banner" panose="02000505000000020004" pitchFamily="2" charset="0"/>
              </a:rPr>
              <a:t>ms</a:t>
            </a:r>
            <a:r>
              <a:rPr lang="it-IT" sz="2400" i="1" dirty="0">
                <a:latin typeface="Sitka Banner" panose="02000505000000020004" pitchFamily="2" charset="0"/>
              </a:rPr>
              <a:t>.</a:t>
            </a:r>
            <a:r>
              <a:rPr lang="it-IT" sz="2400" dirty="0">
                <a:latin typeface="Sitka Banner" panose="02000505000000020004" pitchFamily="2" charset="0"/>
              </a:rPr>
              <a:t>)</a:t>
            </a:r>
            <a:r>
              <a:rPr lang="it-IT" sz="2400" i="1" dirty="0">
                <a:latin typeface="Sitka Banner" panose="02000505000000020004" pitchFamily="2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</a:rPr>
              <a:t>vs. INTR -</a:t>
            </a:r>
            <a:r>
              <a:rPr lang="it-IT" sz="2400" i="1" dirty="0" err="1">
                <a:latin typeface="Sitka Banner" panose="02000505000000020004" pitchFamily="2" charset="0"/>
              </a:rPr>
              <a:t>aai</a:t>
            </a:r>
            <a:r>
              <a:rPr lang="it-IT" sz="2400" dirty="0">
                <a:latin typeface="Sitka Banner" panose="02000505000000020004" pitchFamily="2" charset="0"/>
              </a:rPr>
              <a:t> (&lt; POC *</a:t>
            </a:r>
            <a:r>
              <a:rPr lang="it-IT" sz="2400" i="1" dirty="0">
                <a:latin typeface="Sitka Banner" panose="02000505000000020004" pitchFamily="2" charset="0"/>
              </a:rPr>
              <a:t>-</a:t>
            </a:r>
            <a:r>
              <a:rPr lang="it-IT" sz="2400" i="1" dirty="0" err="1">
                <a:latin typeface="Sitka Banner" panose="02000505000000020004" pitchFamily="2" charset="0"/>
              </a:rPr>
              <a:t>aki</a:t>
            </a:r>
            <a:r>
              <a:rPr lang="it-IT" sz="2400" dirty="0">
                <a:latin typeface="Sitka Banner" panose="02000505000000020004" pitchFamily="2" charset="0"/>
              </a:rPr>
              <a:t>). So far, 11 </a:t>
            </a:r>
            <a:r>
              <a:rPr lang="it-IT" sz="2400" dirty="0" err="1">
                <a:latin typeface="Sitka Banner" panose="02000505000000020004" pitchFamily="2" charset="0"/>
              </a:rPr>
              <a:t>verbs</a:t>
            </a:r>
            <a:r>
              <a:rPr lang="it-IT" sz="2400" dirty="0">
                <a:latin typeface="Sitka Banner" panose="02000505000000020004" pitchFamily="2" charset="0"/>
              </a:rPr>
              <a:t>:</a:t>
            </a:r>
          </a:p>
          <a:p>
            <a:pPr marL="0" indent="0">
              <a:buNone/>
            </a:pPr>
            <a:endParaRPr lang="it-IT" sz="2400" i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raxaam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-in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‘see’ 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raxaam-aai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‘look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at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	*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raxaam</a:t>
            </a:r>
            <a:endParaRPr lang="it-IT" sz="2400" i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rox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-in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rox-aai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‘have’  *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rox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			</a:t>
            </a:r>
          </a:p>
          <a:p>
            <a:pPr marL="0" indent="0">
              <a:buNone/>
            </a:pP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Exception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: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w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oxin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woxaai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‘do; work’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wok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from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Tok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Pisin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wok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‘work;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do’</a:t>
            </a: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tangin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tingaai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‘find’;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vazokin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vazokaai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hang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- be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hanging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’;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rapin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rapaai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throw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’;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xavin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xavaai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bury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’;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walongin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walongaai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hear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’;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fingin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fiaai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‘ask’;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botin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botaai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protect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, cover’;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viren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viraai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teach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</a:t>
            </a: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400" i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Adverbs</a:t>
            </a: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bulin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bulaai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always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’;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marasaaxen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marasaxaa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‘very much’;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fexaabunin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fexabunaai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together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</a:t>
            </a:r>
          </a:p>
          <a:p>
            <a:pPr marL="0" indent="0">
              <a:buNone/>
            </a:pPr>
            <a:endParaRPr lang="it-IT" sz="2800" i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Sitka Banner" panose="02000505000000020004" pitchFamily="2" charset="0"/>
              </a:rPr>
              <a:t>Class IV.</a:t>
            </a: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5D6958-A132-4FD3-94A1-1441F135A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POC *-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ani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(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Ross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un. ms.)</a:t>
            </a:r>
          </a:p>
          <a:p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Applicative </a:t>
            </a:r>
          </a:p>
          <a:p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Reflects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in some languages of the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Admiralties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group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Meso-Melanesian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(New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Ireland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) and North New Guinea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linkages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, as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well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as in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Daakaka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(North Vanuatu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linkage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)</a:t>
            </a:r>
          </a:p>
          <a:p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In Lakurumau: -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in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can also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attach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to simplex intransitive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stems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with a </a:t>
            </a:r>
            <a:r>
              <a:rPr lang="it-IT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causative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or </a:t>
            </a:r>
            <a:r>
              <a:rPr lang="it-IT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applicative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function (with no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counterpart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in –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aai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vaaigot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‘be ready’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vaaigot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-in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prepare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’ (*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vaaigotaai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2400" i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marala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‘be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angry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’: (12) a.  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Ne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marala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(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pa-num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)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		b.  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Ne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maral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-en 	no</a:t>
            </a:r>
          </a:p>
          <a:p>
            <a:pPr marL="0" indent="0">
              <a:buNone/>
            </a:pP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			   </a:t>
            </a:r>
            <a:r>
              <a:rPr lang="it-IT" sz="2400" i="1" cap="small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cap="small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1sg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be.angry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(</a:t>
            </a:r>
            <a:r>
              <a:rPr lang="it-IT" sz="2400" cap="small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obl-2sg)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	     </a:t>
            </a:r>
            <a:r>
              <a:rPr lang="it-IT" sz="2400" cap="small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1sg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be.angry-</a:t>
            </a:r>
            <a:r>
              <a:rPr lang="it-IT" sz="2400" cap="small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appl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	</a:t>
            </a:r>
            <a:r>
              <a:rPr lang="it-IT" sz="2400" cap="small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2sg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					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‘I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am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angry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with you’ </a:t>
            </a:r>
          </a:p>
          <a:p>
            <a:pPr marL="0" indent="0">
              <a:buNone/>
            </a:pPr>
            <a:endParaRPr lang="it-IT" sz="2400" i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i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Sitka Banner" panose="02000505000000020004" pitchFamily="2" charset="0"/>
              </a:rPr>
              <a:t>Class IV.</a:t>
            </a: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5D6958-A132-4FD3-94A1-1441F135A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All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Lavongai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/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Nalik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languages have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reflexes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of *-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ani,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which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is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the general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transitivizer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(causative and applicative), and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reflexes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of </a:t>
            </a:r>
            <a:r>
              <a:rPr lang="it-IT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de-</a:t>
            </a:r>
            <a:r>
              <a:rPr lang="it-IT" sz="2400" b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transitivizing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*-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aki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it-IT" sz="2400" i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In </a:t>
            </a:r>
            <a:r>
              <a:rPr lang="de-DE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other</a:t>
            </a:r>
            <a:r>
              <a:rPr lang="de-DE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languages</a:t>
            </a:r>
            <a:r>
              <a:rPr lang="de-DE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instead</a:t>
            </a:r>
            <a:r>
              <a:rPr lang="de-DE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reflexes</a:t>
            </a:r>
            <a:r>
              <a:rPr lang="de-DE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of *-</a:t>
            </a:r>
            <a:r>
              <a:rPr lang="de-DE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ani</a:t>
            </a:r>
            <a:r>
              <a:rPr lang="de-DE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and </a:t>
            </a:r>
            <a:r>
              <a:rPr lang="de-DE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*-</a:t>
            </a:r>
            <a:r>
              <a:rPr lang="de-DE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aki</a:t>
            </a:r>
            <a:r>
              <a:rPr lang="de-DE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(</a:t>
            </a:r>
            <a:r>
              <a:rPr lang="de-DE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ni</a:t>
            </a:r>
            <a:r>
              <a:rPr lang="de-DE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) </a:t>
            </a:r>
            <a:r>
              <a:rPr lang="de-DE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co-exist</a:t>
            </a:r>
            <a:r>
              <a:rPr lang="de-DE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as</a:t>
            </a:r>
            <a:r>
              <a:rPr lang="de-DE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valency-increasing</a:t>
            </a:r>
            <a:r>
              <a:rPr lang="de-DE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devices</a:t>
            </a:r>
            <a:endParaRPr lang="de-DE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400" i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In the other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Lavongai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/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Nalik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languages, -(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a)ai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can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apparentily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attach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to simplex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stems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to create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intransitives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(with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antipassive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function), with no need to have a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counterpart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in - *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ani</a:t>
            </a: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Kara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	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fun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‘hide.TR’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fun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-ai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hide.INTR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 (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Dryer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2013)</a:t>
            </a:r>
          </a:p>
          <a:p>
            <a:pPr marL="0" indent="0">
              <a:buNone/>
            </a:pPr>
            <a:endParaRPr lang="it-IT" sz="2400" i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i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i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i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>
                <a:latin typeface="Sitka Banner" panose="02000505000000020004" pitchFamily="2" charset="0"/>
              </a:rPr>
              <a:t>Verb</a:t>
            </a:r>
            <a:r>
              <a:rPr lang="it-IT" dirty="0">
                <a:latin typeface="Sitka Banner" panose="02000505000000020004" pitchFamily="2" charset="0"/>
              </a:rPr>
              <a:t> </a:t>
            </a:r>
            <a:r>
              <a:rPr lang="it-IT" dirty="0" err="1">
                <a:latin typeface="Sitka Banner" panose="02000505000000020004" pitchFamily="2" charset="0"/>
              </a:rPr>
              <a:t>classes</a:t>
            </a:r>
            <a:r>
              <a:rPr lang="it-IT" dirty="0">
                <a:latin typeface="Sitka Banner" panose="02000505000000020004" pitchFamily="2" charset="0"/>
              </a:rPr>
              <a:t> in Lakurumau – </a:t>
            </a:r>
            <a:r>
              <a:rPr lang="it-IT" dirty="0" err="1">
                <a:latin typeface="Sitka Banner" panose="02000505000000020004" pitchFamily="2" charset="0"/>
              </a:rPr>
              <a:t>isolated</a:t>
            </a:r>
            <a:r>
              <a:rPr lang="it-IT" dirty="0">
                <a:latin typeface="Sitka Banner" panose="02000505000000020004" pitchFamily="2" charset="0"/>
              </a:rPr>
              <a:t> </a:t>
            </a:r>
            <a:r>
              <a:rPr lang="it-IT" dirty="0" err="1">
                <a:latin typeface="Sitka Banner" panose="02000505000000020004" pitchFamily="2" charset="0"/>
              </a:rPr>
              <a:t>examples</a:t>
            </a: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5D6958-A132-4FD3-94A1-1441F135A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it-IT" sz="2400" b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Suppletion</a:t>
            </a:r>
            <a:endParaRPr lang="it-IT" sz="2400" b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yaan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‘eat.TR’ – 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vangan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eat.INTR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 </a:t>
            </a: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Only intransitive/transitive </a:t>
            </a:r>
            <a:r>
              <a:rPr lang="it-IT" sz="2400" b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stems</a:t>
            </a:r>
            <a:r>
              <a:rPr lang="it-IT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(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semantically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bivalent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roots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it-IT" sz="2400" i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pik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pick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firewood.INTR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’</a:t>
            </a:r>
            <a:endParaRPr lang="it-IT" sz="2400" i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lis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‘bring.TR’</a:t>
            </a:r>
          </a:p>
          <a:p>
            <a:pPr marL="0" indent="0">
              <a:buNone/>
            </a:pP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zalen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‘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push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through.TR’</a:t>
            </a:r>
          </a:p>
          <a:p>
            <a:pPr marL="0" indent="0">
              <a:buNone/>
            </a:pPr>
            <a:endParaRPr lang="it-IT" sz="2800" i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i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Kara - Previous </a:t>
            </a:r>
            <a:r>
              <a:rPr lang="it-IT" dirty="0" err="1"/>
              <a:t>descriptions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Virginia [</a:t>
            </a:r>
            <a:r>
              <a:rPr lang="it-IT" dirty="0" err="1"/>
              <a:t>Ginny</a:t>
            </a:r>
            <a:r>
              <a:rPr lang="it-IT" dirty="0"/>
              <a:t>] &amp; Perry </a:t>
            </a:r>
            <a:r>
              <a:rPr lang="it-IT" dirty="0" err="1"/>
              <a:t>Schlie</a:t>
            </a:r>
            <a:r>
              <a:rPr lang="it-IT" dirty="0"/>
              <a:t>: </a:t>
            </a:r>
            <a:r>
              <a:rPr lang="it-IT" i="1" dirty="0"/>
              <a:t>Kara translation of the New </a:t>
            </a:r>
            <a:r>
              <a:rPr lang="it-IT" i="1" dirty="0" err="1"/>
              <a:t>Testament</a:t>
            </a:r>
            <a:r>
              <a:rPr lang="it-IT" i="1" dirty="0"/>
              <a:t> </a:t>
            </a:r>
            <a:r>
              <a:rPr lang="it-IT" dirty="0"/>
              <a:t>[1990]; some </a:t>
            </a:r>
            <a:r>
              <a:rPr lang="it-IT" dirty="0" err="1"/>
              <a:t>descriptive</a:t>
            </a:r>
            <a:r>
              <a:rPr lang="it-IT" dirty="0"/>
              <a:t> papers [</a:t>
            </a:r>
            <a:r>
              <a:rPr lang="it-IT" dirty="0" err="1"/>
              <a:t>Lemakot</a:t>
            </a:r>
            <a:r>
              <a:rPr lang="it-IT" dirty="0"/>
              <a:t> dialect]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Matthew </a:t>
            </a:r>
            <a:r>
              <a:rPr lang="it-IT" dirty="0" err="1"/>
              <a:t>Dryer</a:t>
            </a:r>
            <a:r>
              <a:rPr lang="it-IT" dirty="0"/>
              <a:t>: </a:t>
            </a:r>
            <a:r>
              <a:rPr lang="it-IT" i="1" dirty="0"/>
              <a:t>Grammar of Kara-</a:t>
            </a:r>
            <a:r>
              <a:rPr lang="it-IT" i="1" dirty="0" err="1"/>
              <a:t>Lemakot</a:t>
            </a:r>
            <a:r>
              <a:rPr lang="it-IT" i="1" dirty="0"/>
              <a:t> </a:t>
            </a:r>
            <a:r>
              <a:rPr lang="it-IT" dirty="0"/>
              <a:t> [based on the </a:t>
            </a:r>
            <a:r>
              <a:rPr lang="it-IT" dirty="0" err="1"/>
              <a:t>Bible</a:t>
            </a:r>
            <a:r>
              <a:rPr lang="it-IT" dirty="0"/>
              <a:t> translation, with no fieldwork], 2013 </a:t>
            </a:r>
          </a:p>
        </p:txBody>
      </p:sp>
    </p:spTree>
    <p:extLst>
      <p:ext uri="{BB962C8B-B14F-4D97-AF65-F5344CB8AC3E}">
        <p14:creationId xmlns:p14="http://schemas.microsoft.com/office/powerpoint/2010/main" val="35223947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>
                <a:latin typeface="Sitka Banner" panose="02000505000000020004" pitchFamily="2" charset="0"/>
              </a:rPr>
              <a:t>Verb</a:t>
            </a:r>
            <a:r>
              <a:rPr lang="it-IT" dirty="0">
                <a:latin typeface="Sitka Banner" panose="02000505000000020004" pitchFamily="2" charset="0"/>
              </a:rPr>
              <a:t> </a:t>
            </a:r>
            <a:r>
              <a:rPr lang="it-IT" dirty="0" err="1">
                <a:latin typeface="Sitka Banner" panose="02000505000000020004" pitchFamily="2" charset="0"/>
              </a:rPr>
              <a:t>classes</a:t>
            </a:r>
            <a:r>
              <a:rPr lang="it-IT" dirty="0">
                <a:latin typeface="Sitka Banner" panose="02000505000000020004" pitchFamily="2" charset="0"/>
              </a:rPr>
              <a:t> in Lakurumau - </a:t>
            </a:r>
            <a:r>
              <a:rPr lang="it-IT" dirty="0" err="1">
                <a:latin typeface="Sitka Banner" panose="02000505000000020004" pitchFamily="2" charset="0"/>
              </a:rPr>
              <a:t>conclusions</a:t>
            </a: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5D6958-A132-4FD3-94A1-1441F135A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Semantically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bivalent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roots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in Lakurumau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form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four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stem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classes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it-IT" sz="2400" i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Class I. (labile)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is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a quite common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class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in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Oceanic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languages; </a:t>
            </a: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Class II. (TR with –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i)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and Class IV. (-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in /-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aai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)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display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known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Oceanic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morphology</a:t>
            </a: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Class II. (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phonetic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alternations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)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is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instead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language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(or better,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language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group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)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specific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; it might have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emerged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as a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consequence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of stress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shifts</a:t>
            </a: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>
                <a:latin typeface="Sitka Banner" panose="02000505000000020004" pitchFamily="2" charset="0"/>
              </a:rPr>
              <a:t>Verb</a:t>
            </a:r>
            <a:r>
              <a:rPr lang="it-IT" dirty="0">
                <a:latin typeface="Sitka Banner" panose="02000505000000020004" pitchFamily="2" charset="0"/>
              </a:rPr>
              <a:t> </a:t>
            </a:r>
            <a:r>
              <a:rPr lang="it-IT" dirty="0" err="1">
                <a:latin typeface="Sitka Banner" panose="02000505000000020004" pitchFamily="2" charset="0"/>
              </a:rPr>
              <a:t>classes</a:t>
            </a:r>
            <a:r>
              <a:rPr lang="it-IT" dirty="0">
                <a:latin typeface="Sitka Banner" panose="02000505000000020004" pitchFamily="2" charset="0"/>
              </a:rPr>
              <a:t> in Lakurumau - </a:t>
            </a:r>
            <a:r>
              <a:rPr lang="it-IT" dirty="0" err="1">
                <a:latin typeface="Sitka Banner" panose="02000505000000020004" pitchFamily="2" charset="0"/>
              </a:rPr>
              <a:t>conclusions</a:t>
            </a:r>
            <a:endParaRPr lang="it-IT" dirty="0">
              <a:latin typeface="Georgia" panose="020405020504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5D6958-A132-4FD3-94A1-1441F135A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Properties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of the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verb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classes</a:t>
            </a: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Class I. (labile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stems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)			</a:t>
            </a:r>
            <a:r>
              <a:rPr lang="it-IT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No </a:t>
            </a:r>
            <a:r>
              <a:rPr lang="it-IT" sz="2400" b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clear</a:t>
            </a:r>
            <a:r>
              <a:rPr lang="it-IT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semantic</a:t>
            </a:r>
            <a:r>
              <a:rPr lang="it-IT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or </a:t>
            </a:r>
            <a:r>
              <a:rPr lang="it-IT" sz="2400" b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phonetic</a:t>
            </a:r>
            <a:r>
              <a:rPr lang="it-IT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properties</a:t>
            </a:r>
            <a:r>
              <a:rPr lang="it-IT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Class II. (–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i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)				</a:t>
            </a:r>
            <a:r>
              <a:rPr lang="it-IT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No </a:t>
            </a:r>
            <a:r>
              <a:rPr lang="it-IT" sz="2400" b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clear</a:t>
            </a:r>
            <a:r>
              <a:rPr lang="it-IT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semantic</a:t>
            </a:r>
            <a:r>
              <a:rPr lang="it-IT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properties</a:t>
            </a:r>
            <a:r>
              <a:rPr lang="it-IT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; </a:t>
            </a:r>
            <a:r>
              <a:rPr lang="it-IT" sz="2400" b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vowel</a:t>
            </a:r>
            <a:r>
              <a:rPr lang="it-IT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stems</a:t>
            </a:r>
            <a:endParaRPr lang="it-IT" sz="2400" b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Class III. (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phonetic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alternations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)	</a:t>
            </a:r>
            <a:r>
              <a:rPr lang="it-IT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No </a:t>
            </a:r>
            <a:r>
              <a:rPr lang="it-IT" sz="2400" b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clear</a:t>
            </a:r>
            <a:r>
              <a:rPr lang="it-IT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semantic</a:t>
            </a:r>
            <a:r>
              <a:rPr lang="it-IT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or </a:t>
            </a:r>
            <a:r>
              <a:rPr lang="it-IT" sz="2400" b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phonetic</a:t>
            </a:r>
            <a:r>
              <a:rPr lang="it-IT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properties</a:t>
            </a:r>
            <a:r>
              <a:rPr lang="it-IT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Class IV. </a:t>
            </a:r>
            <a:r>
              <a:rPr lang="de-DE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(</a:t>
            </a:r>
            <a:r>
              <a:rPr lang="de-DE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-in /-</a:t>
            </a:r>
            <a:r>
              <a:rPr lang="de-DE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aai</a:t>
            </a:r>
            <a:r>
              <a:rPr lang="de-DE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)			</a:t>
            </a:r>
            <a:r>
              <a:rPr lang="de-DE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All </a:t>
            </a:r>
            <a:r>
              <a:rPr lang="de-DE" sz="2400" b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verbs</a:t>
            </a:r>
            <a:r>
              <a:rPr lang="de-DE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take</a:t>
            </a:r>
            <a:r>
              <a:rPr lang="de-DE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Themes</a:t>
            </a:r>
            <a:r>
              <a:rPr lang="de-DE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(not </a:t>
            </a:r>
            <a:r>
              <a:rPr lang="de-DE" sz="2400" b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Patients</a:t>
            </a:r>
            <a:r>
              <a:rPr lang="de-DE" sz="2400" b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de-DE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find, </a:t>
            </a:r>
            <a:r>
              <a:rPr lang="de-DE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see</a:t>
            </a:r>
            <a:r>
              <a:rPr lang="de-DE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de-DE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throw</a:t>
            </a:r>
            <a:r>
              <a:rPr lang="de-DE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de-DE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ask</a:t>
            </a:r>
            <a:r>
              <a:rPr lang="de-DE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, hang, </a:t>
            </a:r>
            <a:r>
              <a:rPr lang="de-DE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hear</a:t>
            </a:r>
            <a:r>
              <a:rPr lang="de-DE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		</a:t>
            </a:r>
            <a:r>
              <a:rPr lang="de-DE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due to </a:t>
            </a:r>
            <a:r>
              <a:rPr lang="de-DE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the</a:t>
            </a:r>
            <a:r>
              <a:rPr lang="de-DE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semantics</a:t>
            </a:r>
            <a:r>
              <a:rPr lang="de-DE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 of </a:t>
            </a:r>
            <a:r>
              <a:rPr lang="de-DE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*-</a:t>
            </a:r>
            <a:r>
              <a:rPr lang="de-DE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ani</a:t>
            </a:r>
            <a:endParaRPr lang="it-IT" sz="2400" i="1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4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Further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research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: the relation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between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*-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ani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and 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*-</a:t>
            </a:r>
            <a:r>
              <a:rPr lang="it-IT" sz="2400" i="1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aki</a:t>
            </a:r>
            <a:r>
              <a:rPr lang="it-IT" sz="2400" i="1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(ni) – 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both in their co-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existence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as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valency-increasing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devices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and as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as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valency-increasing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vs.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valency-decreasing</a:t>
            </a:r>
            <a:r>
              <a:rPr lang="it-IT" sz="2400" dirty="0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Sitka Banner" panose="02000505000000020004" pitchFamily="2" charset="0"/>
                <a:ea typeface="Yu Gothic" panose="020B0400000000000000" pitchFamily="34" charset="-128"/>
                <a:cs typeface="Times New Roman" panose="02020603050405020304" pitchFamily="18" charset="0"/>
              </a:rPr>
              <a:t>devices</a:t>
            </a:r>
            <a:endParaRPr lang="it-IT" sz="28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dirty="0">
              <a:latin typeface="Sitka Banner" panose="02000505000000020004" pitchFamily="2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Kara </a:t>
            </a:r>
            <a:r>
              <a:rPr lang="it-IT" dirty="0" err="1"/>
              <a:t>factsheet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000" b="1" dirty="0"/>
          </a:p>
          <a:p>
            <a:r>
              <a:rPr lang="it-IT" sz="2000" b="1" dirty="0"/>
              <a:t>Several </a:t>
            </a:r>
            <a:r>
              <a:rPr lang="it-IT" sz="2000" b="1" dirty="0" err="1"/>
              <a:t>dialects</a:t>
            </a:r>
            <a:r>
              <a:rPr lang="it-IT" sz="2000" b="1" dirty="0"/>
              <a:t> (North/South; East </a:t>
            </a:r>
            <a:r>
              <a:rPr lang="it-IT" sz="2000" b="1" dirty="0" err="1"/>
              <a:t>Coast</a:t>
            </a:r>
            <a:r>
              <a:rPr lang="it-IT" sz="2000" b="1" dirty="0"/>
              <a:t>/West </a:t>
            </a:r>
            <a:r>
              <a:rPr lang="it-IT" sz="2000" b="1" dirty="0" err="1"/>
              <a:t>Coast</a:t>
            </a:r>
            <a:r>
              <a:rPr lang="it-IT" sz="2000" b="1" dirty="0"/>
              <a:t>)</a:t>
            </a:r>
          </a:p>
          <a:p>
            <a:r>
              <a:rPr lang="it-IT" sz="2000" b="1" dirty="0"/>
              <a:t>AVO/ SV </a:t>
            </a:r>
            <a:r>
              <a:rPr lang="it-IT" sz="2000" b="1" dirty="0" err="1"/>
              <a:t>language</a:t>
            </a:r>
            <a:endParaRPr lang="it-IT" sz="2000" b="1" dirty="0"/>
          </a:p>
          <a:p>
            <a:r>
              <a:rPr lang="it-IT" sz="2000" b="1" dirty="0"/>
              <a:t>Subject marking: subject </a:t>
            </a:r>
            <a:r>
              <a:rPr lang="it-IT" sz="2000" b="1" dirty="0" err="1"/>
              <a:t>proclitics</a:t>
            </a:r>
            <a:r>
              <a:rPr lang="it-IT" sz="2000" b="1" dirty="0"/>
              <a:t> and/or </a:t>
            </a:r>
            <a:r>
              <a:rPr lang="it-IT" sz="2000" b="1" dirty="0" err="1"/>
              <a:t>NPs</a:t>
            </a:r>
            <a:r>
              <a:rPr lang="it-IT" sz="2000" b="1" dirty="0"/>
              <a:t> </a:t>
            </a:r>
          </a:p>
          <a:p>
            <a:pPr marL="0" indent="0">
              <a:buNone/>
            </a:pPr>
            <a:r>
              <a:rPr lang="it-IT" sz="2000" i="1" dirty="0"/>
              <a:t>A </a:t>
            </a:r>
            <a:r>
              <a:rPr lang="it-IT" sz="2000" i="1" dirty="0" err="1"/>
              <a:t>rafulak</a:t>
            </a:r>
            <a:r>
              <a:rPr lang="it-IT" sz="2000" i="1" dirty="0"/>
              <a:t> </a:t>
            </a:r>
            <a:r>
              <a:rPr lang="it-IT" sz="2000" b="1" i="1" dirty="0" err="1"/>
              <a:t>ri</a:t>
            </a:r>
            <a:r>
              <a:rPr lang="it-IT" sz="2000" b="1" i="1" dirty="0"/>
              <a:t>=</a:t>
            </a:r>
            <a:r>
              <a:rPr lang="it-IT" sz="2000" i="1" dirty="0" err="1"/>
              <a:t>pisin</a:t>
            </a:r>
            <a:r>
              <a:rPr lang="it-IT" sz="2000" i="1" dirty="0"/>
              <a:t>=a </a:t>
            </a:r>
            <a:r>
              <a:rPr lang="it-IT" sz="2000" i="1" dirty="0" err="1"/>
              <a:t>ball</a:t>
            </a:r>
            <a:r>
              <a:rPr lang="it-IT" sz="2000" i="1" dirty="0"/>
              <a:t> </a:t>
            </a:r>
            <a:r>
              <a:rPr lang="it-IT" sz="2000" dirty="0"/>
              <a:t>‘The children kick(ed) the </a:t>
            </a:r>
            <a:r>
              <a:rPr lang="it-IT" sz="2000" dirty="0" err="1"/>
              <a:t>ball</a:t>
            </a:r>
            <a:r>
              <a:rPr lang="it-IT" sz="2000" dirty="0"/>
              <a:t>’</a:t>
            </a:r>
          </a:p>
          <a:p>
            <a:pPr marL="0" indent="0">
              <a:buNone/>
            </a:pPr>
            <a:r>
              <a:rPr lang="it-IT" sz="2000" i="1" dirty="0"/>
              <a:t>A </a:t>
            </a:r>
            <a:r>
              <a:rPr lang="it-IT" sz="2000" i="1" dirty="0" err="1"/>
              <a:t>lak</a:t>
            </a:r>
            <a:r>
              <a:rPr lang="it-IT" sz="2000" i="1" dirty="0"/>
              <a:t> </a:t>
            </a:r>
            <a:r>
              <a:rPr lang="it-IT" sz="2000" b="1" i="1" dirty="0"/>
              <a:t>a</a:t>
            </a:r>
            <a:r>
              <a:rPr lang="it-IT" sz="2000" i="1" dirty="0"/>
              <a:t>=</a:t>
            </a:r>
            <a:r>
              <a:rPr lang="it-IT" sz="2000" i="1" dirty="0" err="1"/>
              <a:t>matef</a:t>
            </a:r>
            <a:r>
              <a:rPr lang="it-IT" sz="2000" i="1" dirty="0"/>
              <a:t> </a:t>
            </a:r>
            <a:r>
              <a:rPr lang="it-IT" sz="2000" dirty="0"/>
              <a:t>‘The </a:t>
            </a:r>
            <a:r>
              <a:rPr lang="it-IT" sz="2000" dirty="0" err="1"/>
              <a:t>child</a:t>
            </a:r>
            <a:r>
              <a:rPr lang="it-IT" sz="2000" dirty="0"/>
              <a:t> </a:t>
            </a:r>
            <a:r>
              <a:rPr lang="it-IT" sz="2000" dirty="0" err="1"/>
              <a:t>slept</a:t>
            </a:r>
            <a:r>
              <a:rPr lang="it-IT" sz="2000" dirty="0"/>
              <a:t>’</a:t>
            </a:r>
          </a:p>
          <a:p>
            <a:r>
              <a:rPr lang="it-IT" sz="2000" b="1" dirty="0"/>
              <a:t>Object </a:t>
            </a:r>
            <a:r>
              <a:rPr lang="it-IT" sz="2000" b="1" dirty="0" err="1"/>
              <a:t>marking</a:t>
            </a:r>
            <a:r>
              <a:rPr lang="it-IT" sz="2000" b="1" dirty="0"/>
              <a:t>: =1SG.O [-</a:t>
            </a:r>
            <a:r>
              <a:rPr lang="it-IT" sz="2000" b="1" i="1" dirty="0" err="1"/>
              <a:t>aau</a:t>
            </a:r>
            <a:r>
              <a:rPr lang="it-IT" sz="2000" b="1" dirty="0"/>
              <a:t>] and =3SG.O </a:t>
            </a:r>
            <a:r>
              <a:rPr lang="it-IT" sz="2000" b="1" i="1" dirty="0"/>
              <a:t>[-a/-e/-i] </a:t>
            </a:r>
            <a:r>
              <a:rPr lang="it-IT" sz="2000" b="1" dirty="0" err="1"/>
              <a:t>suffixes</a:t>
            </a:r>
            <a:endParaRPr lang="it-IT" sz="2000" b="1" dirty="0"/>
          </a:p>
          <a:p>
            <a:pPr marL="0" indent="0">
              <a:buNone/>
            </a:pPr>
            <a:r>
              <a:rPr lang="it-IT" sz="2000" dirty="0"/>
              <a:t>Kara </a:t>
            </a:r>
            <a:r>
              <a:rPr lang="it-IT" sz="2000" dirty="0" err="1"/>
              <a:t>Nonopai</a:t>
            </a:r>
            <a:r>
              <a:rPr lang="it-IT" sz="2000" dirty="0"/>
              <a:t>: </a:t>
            </a:r>
            <a:r>
              <a:rPr lang="it-IT" sz="2000" i="1" dirty="0"/>
              <a:t>Na Mary a=</a:t>
            </a:r>
            <a:r>
              <a:rPr lang="it-IT" sz="2000" i="1" dirty="0" err="1"/>
              <a:t>fapungun</a:t>
            </a:r>
            <a:r>
              <a:rPr lang="it-IT" sz="2000" i="1" dirty="0"/>
              <a:t>=</a:t>
            </a:r>
            <a:r>
              <a:rPr lang="it-IT" sz="2000" b="1" i="1" dirty="0" err="1"/>
              <a:t>aau</a:t>
            </a:r>
            <a:r>
              <a:rPr lang="it-IT" sz="2000" i="1" dirty="0"/>
              <a:t> </a:t>
            </a:r>
            <a:r>
              <a:rPr lang="it-IT" sz="2000" dirty="0"/>
              <a:t>‘Mary </a:t>
            </a:r>
            <a:r>
              <a:rPr lang="it-IT" sz="2000" dirty="0" err="1"/>
              <a:t>woke</a:t>
            </a:r>
            <a:r>
              <a:rPr lang="it-IT" sz="2000" dirty="0"/>
              <a:t> me up’</a:t>
            </a:r>
            <a:endParaRPr lang="it-IT" sz="2000" i="1" dirty="0"/>
          </a:p>
          <a:p>
            <a:r>
              <a:rPr lang="it-IT" sz="2000" b="1" dirty="0"/>
              <a:t>In some </a:t>
            </a:r>
            <a:r>
              <a:rPr lang="it-IT" sz="2000" b="1" dirty="0" err="1"/>
              <a:t>dialects</a:t>
            </a:r>
            <a:r>
              <a:rPr lang="it-IT" sz="2000" b="1" dirty="0"/>
              <a:t>, -a also functions as a general marker of </a:t>
            </a:r>
            <a:r>
              <a:rPr lang="it-IT" sz="2000" b="1" dirty="0" err="1"/>
              <a:t>transitivity</a:t>
            </a:r>
            <a:endParaRPr lang="it-IT" sz="2000" b="1" dirty="0"/>
          </a:p>
          <a:p>
            <a:pPr marL="0" indent="0">
              <a:buNone/>
            </a:pPr>
            <a:r>
              <a:rPr lang="it-IT" sz="2000" dirty="0"/>
              <a:t>Kara </a:t>
            </a:r>
            <a:r>
              <a:rPr lang="it-IT" sz="2000" dirty="0" err="1"/>
              <a:t>Nonopai</a:t>
            </a:r>
            <a:r>
              <a:rPr lang="it-IT" sz="2000" dirty="0"/>
              <a:t>: </a:t>
            </a:r>
            <a:r>
              <a:rPr lang="it-IT" sz="2000" i="1" dirty="0" err="1"/>
              <a:t>Maam</a:t>
            </a:r>
            <a:r>
              <a:rPr lang="it-IT" sz="2000" i="1" dirty="0"/>
              <a:t>=</a:t>
            </a:r>
            <a:r>
              <a:rPr lang="it-IT" sz="2000" i="1" dirty="0" err="1"/>
              <a:t>kaavang</a:t>
            </a:r>
            <a:r>
              <a:rPr lang="it-IT" sz="2000" b="1" i="1" dirty="0"/>
              <a:t>-a</a:t>
            </a:r>
            <a:r>
              <a:rPr lang="it-IT" sz="2000" i="1" dirty="0"/>
              <a:t> nano </a:t>
            </a:r>
            <a:r>
              <a:rPr lang="it-IT" sz="2000" dirty="0"/>
              <a:t>‘We help you’!) 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0990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Voice and </a:t>
            </a:r>
            <a:r>
              <a:rPr lang="it-IT" dirty="0" err="1"/>
              <a:t>valency</a:t>
            </a:r>
            <a:r>
              <a:rPr lang="it-IT" dirty="0"/>
              <a:t>-changing </a:t>
            </a:r>
            <a:r>
              <a:rPr lang="it-IT" dirty="0" err="1"/>
              <a:t>morphology</a:t>
            </a:r>
            <a:br>
              <a:rPr lang="it-IT" dirty="0"/>
            </a:br>
            <a:r>
              <a:rPr lang="it-IT" dirty="0"/>
              <a:t>(Kara </a:t>
            </a:r>
            <a:r>
              <a:rPr lang="it-IT" dirty="0" err="1"/>
              <a:t>Lemakot</a:t>
            </a:r>
            <a:r>
              <a:rPr lang="it-IT" dirty="0"/>
              <a:t>; </a:t>
            </a:r>
            <a:r>
              <a:rPr lang="it-IT" dirty="0" err="1"/>
              <a:t>Schlie</a:t>
            </a:r>
            <a:r>
              <a:rPr lang="it-IT" dirty="0"/>
              <a:t> 1983)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/>
          </a:p>
          <a:p>
            <a:r>
              <a:rPr lang="it-IT" sz="2400" dirty="0" err="1"/>
              <a:t>Agentless</a:t>
            </a:r>
            <a:r>
              <a:rPr lang="it-IT" sz="2400" dirty="0"/>
              <a:t> passive –</a:t>
            </a:r>
            <a:r>
              <a:rPr lang="it-IT" sz="2400" i="1" dirty="0"/>
              <a:t>an </a:t>
            </a:r>
            <a:r>
              <a:rPr lang="it-IT" sz="2400" dirty="0"/>
              <a:t>(? &lt; </a:t>
            </a:r>
            <a:r>
              <a:rPr lang="it-IT" sz="2400" dirty="0" err="1"/>
              <a:t>POc</a:t>
            </a:r>
            <a:r>
              <a:rPr lang="it-IT" sz="2400" dirty="0"/>
              <a:t> passive –</a:t>
            </a:r>
            <a:r>
              <a:rPr lang="it-IT" sz="2400" i="1" dirty="0"/>
              <a:t>an; </a:t>
            </a:r>
            <a:r>
              <a:rPr lang="it-IT" sz="2400" dirty="0" err="1"/>
              <a:t>Ross</a:t>
            </a:r>
            <a:r>
              <a:rPr lang="it-IT" sz="2400" dirty="0"/>
              <a:t> ms.)</a:t>
            </a:r>
          </a:p>
          <a:p>
            <a:endParaRPr lang="it-IT" sz="2400" i="1" dirty="0"/>
          </a:p>
          <a:p>
            <a:r>
              <a:rPr lang="it-IT" sz="2400" dirty="0" err="1"/>
              <a:t>Valency-increasing</a:t>
            </a:r>
            <a:r>
              <a:rPr lang="it-IT" sz="2400" dirty="0"/>
              <a:t> –</a:t>
            </a:r>
            <a:r>
              <a:rPr lang="it-IT" sz="2400" i="1" dirty="0" err="1"/>
              <a:t>Vn</a:t>
            </a:r>
            <a:r>
              <a:rPr lang="it-IT" sz="2400" i="1" dirty="0"/>
              <a:t>  </a:t>
            </a:r>
            <a:r>
              <a:rPr lang="it-IT" sz="2400" dirty="0"/>
              <a:t>(? &lt; </a:t>
            </a:r>
            <a:r>
              <a:rPr lang="it-IT" sz="2400" dirty="0" err="1"/>
              <a:t>POc</a:t>
            </a:r>
            <a:r>
              <a:rPr lang="it-IT" sz="2400" dirty="0"/>
              <a:t> applicative *ani (</a:t>
            </a:r>
            <a:r>
              <a:rPr lang="it-IT" sz="2400" dirty="0" err="1"/>
              <a:t>cf</a:t>
            </a:r>
            <a:r>
              <a:rPr lang="it-IT" sz="2400" dirty="0"/>
              <a:t>. </a:t>
            </a:r>
            <a:r>
              <a:rPr lang="it-IT" sz="2400" dirty="0" err="1"/>
              <a:t>Naitoro</a:t>
            </a:r>
            <a:r>
              <a:rPr lang="it-IT" sz="2400" dirty="0"/>
              <a:t> 2018; Mazzitelli 2020; </a:t>
            </a:r>
            <a:r>
              <a:rPr lang="it-IT" sz="2400" dirty="0" err="1"/>
              <a:t>Ross</a:t>
            </a:r>
            <a:r>
              <a:rPr lang="it-IT" sz="2400" dirty="0"/>
              <a:t> ms.)</a:t>
            </a:r>
          </a:p>
          <a:p>
            <a:pPr marL="0" indent="0">
              <a:buNone/>
            </a:pPr>
            <a:r>
              <a:rPr lang="it-IT" sz="2400" i="1" dirty="0"/>
              <a:t>			</a:t>
            </a:r>
          </a:p>
          <a:p>
            <a:pPr marL="0" indent="0">
              <a:buNone/>
            </a:pPr>
            <a:r>
              <a:rPr lang="it-IT" sz="2400" i="1" dirty="0"/>
              <a:t> </a:t>
            </a:r>
          </a:p>
          <a:p>
            <a:pPr marL="0" indent="0">
              <a:buNone/>
            </a:pPr>
            <a:endParaRPr lang="it-IT" sz="2400" i="1" dirty="0"/>
          </a:p>
          <a:p>
            <a:r>
              <a:rPr lang="it-IT" sz="2400" dirty="0" err="1"/>
              <a:t>Valency-decreasing</a:t>
            </a:r>
            <a:r>
              <a:rPr lang="it-IT" sz="2400" dirty="0"/>
              <a:t> –</a:t>
            </a:r>
            <a:r>
              <a:rPr lang="it-IT" sz="2400" i="1" dirty="0" err="1"/>
              <a:t>aai</a:t>
            </a:r>
            <a:r>
              <a:rPr lang="it-IT" sz="2400" i="1" dirty="0"/>
              <a:t> </a:t>
            </a:r>
            <a:r>
              <a:rPr lang="it-IT" sz="2400" dirty="0"/>
              <a:t>(&lt; </a:t>
            </a:r>
            <a:r>
              <a:rPr lang="it-IT" sz="2400" dirty="0" err="1"/>
              <a:t>POc</a:t>
            </a:r>
            <a:r>
              <a:rPr lang="it-IT" sz="2400" dirty="0"/>
              <a:t> applicative *</a:t>
            </a:r>
            <a:r>
              <a:rPr lang="it-IT" sz="2400" dirty="0" err="1"/>
              <a:t>aki</a:t>
            </a:r>
            <a:r>
              <a:rPr lang="it-IT" sz="2400" dirty="0"/>
              <a:t>; </a:t>
            </a:r>
            <a:r>
              <a:rPr lang="it-IT" sz="2400" dirty="0" err="1"/>
              <a:t>Ross</a:t>
            </a:r>
            <a:r>
              <a:rPr lang="it-IT" sz="2400" dirty="0"/>
              <a:t> 1988; Evans 2003)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3857297" y="3657600"/>
            <a:ext cx="2543503" cy="14924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Losuk</a:t>
            </a:r>
            <a:r>
              <a:rPr lang="it-IT" dirty="0">
                <a:solidFill>
                  <a:schemeClr val="tx1"/>
                </a:solidFill>
              </a:rPr>
              <a:t> – </a:t>
            </a:r>
            <a:r>
              <a:rPr lang="it-IT" i="1" dirty="0">
                <a:solidFill>
                  <a:schemeClr val="tx1"/>
                </a:solidFill>
              </a:rPr>
              <a:t>an 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 err="1">
                <a:solidFill>
                  <a:schemeClr val="tx1"/>
                </a:solidFill>
              </a:rPr>
              <a:t>Nonopai</a:t>
            </a:r>
            <a:r>
              <a:rPr lang="it-IT" dirty="0">
                <a:solidFill>
                  <a:schemeClr val="tx1"/>
                </a:solidFill>
              </a:rPr>
              <a:t> –</a:t>
            </a:r>
            <a:r>
              <a:rPr lang="it-IT" i="1" dirty="0">
                <a:solidFill>
                  <a:schemeClr val="tx1"/>
                </a:solidFill>
              </a:rPr>
              <a:t>an, -n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 err="1">
                <a:solidFill>
                  <a:schemeClr val="tx1"/>
                </a:solidFill>
              </a:rPr>
              <a:t>Lemakot</a:t>
            </a:r>
            <a:r>
              <a:rPr lang="it-IT" dirty="0">
                <a:solidFill>
                  <a:schemeClr val="tx1"/>
                </a:solidFill>
              </a:rPr>
              <a:t> –</a:t>
            </a:r>
            <a:r>
              <a:rPr lang="it-IT" i="1" dirty="0">
                <a:solidFill>
                  <a:schemeClr val="tx1"/>
                </a:solidFill>
              </a:rPr>
              <a:t>an</a:t>
            </a:r>
          </a:p>
          <a:p>
            <a:pPr algn="ctr"/>
            <a:r>
              <a:rPr lang="it-IT" dirty="0" err="1">
                <a:solidFill>
                  <a:schemeClr val="tx1"/>
                </a:solidFill>
              </a:rPr>
              <a:t>Lamusmus</a:t>
            </a:r>
            <a:r>
              <a:rPr lang="it-IT" dirty="0">
                <a:solidFill>
                  <a:schemeClr val="tx1"/>
                </a:solidFill>
              </a:rPr>
              <a:t> –</a:t>
            </a:r>
            <a:r>
              <a:rPr lang="it-IT" i="1" dirty="0">
                <a:solidFill>
                  <a:schemeClr val="tx1"/>
                </a:solidFill>
              </a:rPr>
              <a:t>in 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 err="1">
                <a:solidFill>
                  <a:schemeClr val="tx1"/>
                </a:solidFill>
              </a:rPr>
              <a:t>Luburua</a:t>
            </a:r>
            <a:r>
              <a:rPr lang="it-IT" dirty="0">
                <a:solidFill>
                  <a:schemeClr val="tx1"/>
                </a:solidFill>
              </a:rPr>
              <a:t> –</a:t>
            </a:r>
            <a:r>
              <a:rPr lang="it-IT" i="1" dirty="0">
                <a:solidFill>
                  <a:schemeClr val="tx1"/>
                </a:solidFill>
              </a:rPr>
              <a:t>in 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4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Voice and </a:t>
            </a:r>
            <a:r>
              <a:rPr lang="it-IT" dirty="0" err="1"/>
              <a:t>valency</a:t>
            </a:r>
            <a:r>
              <a:rPr lang="it-IT" dirty="0"/>
              <a:t>-changing </a:t>
            </a:r>
            <a:r>
              <a:rPr lang="it-IT" dirty="0" err="1"/>
              <a:t>morphology</a:t>
            </a:r>
            <a:br>
              <a:rPr lang="it-IT" dirty="0"/>
            </a:br>
            <a:r>
              <a:rPr lang="it-IT" dirty="0"/>
              <a:t>(Kara </a:t>
            </a:r>
            <a:r>
              <a:rPr lang="it-IT" dirty="0" err="1"/>
              <a:t>Lemakot</a:t>
            </a:r>
            <a:r>
              <a:rPr lang="it-IT" dirty="0"/>
              <a:t>; </a:t>
            </a:r>
            <a:r>
              <a:rPr lang="it-IT" dirty="0" err="1"/>
              <a:t>Schlie</a:t>
            </a:r>
            <a:r>
              <a:rPr lang="it-IT" dirty="0"/>
              <a:t> 1983)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/>
          </a:p>
          <a:p>
            <a:r>
              <a:rPr lang="it-IT" sz="2400" dirty="0" err="1"/>
              <a:t>Agentless</a:t>
            </a:r>
            <a:r>
              <a:rPr lang="it-IT" sz="2400" dirty="0"/>
              <a:t> passive –</a:t>
            </a:r>
            <a:r>
              <a:rPr lang="it-IT" sz="2400" i="1" dirty="0"/>
              <a:t>an </a:t>
            </a:r>
            <a:r>
              <a:rPr lang="it-IT" sz="2400" dirty="0"/>
              <a:t>(? &lt; </a:t>
            </a:r>
            <a:r>
              <a:rPr lang="it-IT" sz="2400" dirty="0" err="1"/>
              <a:t>POc</a:t>
            </a:r>
            <a:r>
              <a:rPr lang="it-IT" sz="2400" dirty="0"/>
              <a:t> passive –</a:t>
            </a:r>
            <a:r>
              <a:rPr lang="it-IT" sz="2400" i="1" dirty="0"/>
              <a:t>an; </a:t>
            </a:r>
            <a:r>
              <a:rPr lang="it-IT" sz="2400" dirty="0" err="1"/>
              <a:t>Ross</a:t>
            </a:r>
            <a:r>
              <a:rPr lang="it-IT" sz="2400" dirty="0"/>
              <a:t> ms.)</a:t>
            </a:r>
          </a:p>
          <a:p>
            <a:endParaRPr lang="it-IT" sz="2400" i="1" dirty="0"/>
          </a:p>
          <a:p>
            <a:r>
              <a:rPr lang="it-IT" sz="2400" dirty="0" err="1"/>
              <a:t>Valency-increasing</a:t>
            </a:r>
            <a:r>
              <a:rPr lang="it-IT" sz="2400" dirty="0"/>
              <a:t> –</a:t>
            </a:r>
            <a:r>
              <a:rPr lang="it-IT" sz="2400" i="1" dirty="0" err="1"/>
              <a:t>Vn</a:t>
            </a:r>
            <a:r>
              <a:rPr lang="it-IT" sz="2400" i="1" dirty="0"/>
              <a:t>  </a:t>
            </a:r>
            <a:r>
              <a:rPr lang="it-IT" sz="2400" dirty="0"/>
              <a:t>(? &lt; </a:t>
            </a:r>
            <a:r>
              <a:rPr lang="it-IT" sz="2400" dirty="0" err="1"/>
              <a:t>POc</a:t>
            </a:r>
            <a:r>
              <a:rPr lang="it-IT" sz="2400" dirty="0"/>
              <a:t> applicative *ani (</a:t>
            </a:r>
            <a:r>
              <a:rPr lang="it-IT" sz="2400" dirty="0" err="1"/>
              <a:t>cf</a:t>
            </a:r>
            <a:r>
              <a:rPr lang="it-IT" sz="2400" dirty="0"/>
              <a:t>. </a:t>
            </a:r>
            <a:r>
              <a:rPr lang="it-IT" sz="2400" dirty="0" err="1"/>
              <a:t>Naitoro</a:t>
            </a:r>
            <a:r>
              <a:rPr lang="it-IT" sz="2400" dirty="0"/>
              <a:t> 2018; Mazzitelli 2020; </a:t>
            </a:r>
            <a:r>
              <a:rPr lang="it-IT" sz="2400" dirty="0" err="1"/>
              <a:t>Ross</a:t>
            </a:r>
            <a:r>
              <a:rPr lang="it-IT" sz="2400" dirty="0"/>
              <a:t> ms.)</a:t>
            </a:r>
          </a:p>
          <a:p>
            <a:pPr marL="0" indent="0">
              <a:buNone/>
            </a:pPr>
            <a:r>
              <a:rPr lang="it-IT" sz="2400" i="1" dirty="0"/>
              <a:t>			</a:t>
            </a:r>
          </a:p>
          <a:p>
            <a:pPr marL="0" indent="0">
              <a:buNone/>
            </a:pPr>
            <a:r>
              <a:rPr lang="it-IT" sz="2400" i="1" dirty="0"/>
              <a:t> </a:t>
            </a:r>
          </a:p>
          <a:p>
            <a:pPr marL="0" indent="0">
              <a:buNone/>
            </a:pPr>
            <a:endParaRPr lang="it-IT" sz="2400" i="1" dirty="0"/>
          </a:p>
          <a:p>
            <a:r>
              <a:rPr lang="it-IT" sz="2400" dirty="0" err="1"/>
              <a:t>Valency-decreasing</a:t>
            </a:r>
            <a:r>
              <a:rPr lang="it-IT" sz="2400" dirty="0"/>
              <a:t> –</a:t>
            </a:r>
            <a:r>
              <a:rPr lang="it-IT" sz="2400" i="1" dirty="0" err="1"/>
              <a:t>aai</a:t>
            </a:r>
            <a:r>
              <a:rPr lang="it-IT" sz="2400" i="1" dirty="0"/>
              <a:t> </a:t>
            </a:r>
            <a:r>
              <a:rPr lang="it-IT" sz="2400" dirty="0"/>
              <a:t>(&lt; </a:t>
            </a:r>
            <a:r>
              <a:rPr lang="it-IT" sz="2400" dirty="0" err="1"/>
              <a:t>POc</a:t>
            </a:r>
            <a:r>
              <a:rPr lang="it-IT" sz="2400" dirty="0"/>
              <a:t> applicative *</a:t>
            </a:r>
            <a:r>
              <a:rPr lang="it-IT" sz="2400" dirty="0" err="1"/>
              <a:t>aki</a:t>
            </a:r>
            <a:r>
              <a:rPr lang="it-IT" sz="2400" dirty="0"/>
              <a:t>; </a:t>
            </a:r>
            <a:r>
              <a:rPr lang="it-IT" sz="2400" dirty="0" err="1"/>
              <a:t>Ross</a:t>
            </a:r>
            <a:r>
              <a:rPr lang="it-IT" sz="2400" dirty="0"/>
              <a:t> 1988; Evans 2003)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3857297" y="3657600"/>
            <a:ext cx="2543503" cy="14924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Losuk</a:t>
            </a:r>
            <a:r>
              <a:rPr lang="it-IT" dirty="0">
                <a:solidFill>
                  <a:schemeClr val="tx1"/>
                </a:solidFill>
              </a:rPr>
              <a:t> – </a:t>
            </a:r>
            <a:r>
              <a:rPr lang="it-IT" i="1" dirty="0">
                <a:solidFill>
                  <a:schemeClr val="tx1"/>
                </a:solidFill>
              </a:rPr>
              <a:t>an 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 err="1">
                <a:solidFill>
                  <a:schemeClr val="tx1"/>
                </a:solidFill>
              </a:rPr>
              <a:t>Nonopai</a:t>
            </a:r>
            <a:r>
              <a:rPr lang="it-IT" dirty="0">
                <a:solidFill>
                  <a:schemeClr val="tx1"/>
                </a:solidFill>
              </a:rPr>
              <a:t> –</a:t>
            </a:r>
            <a:r>
              <a:rPr lang="it-IT" i="1" dirty="0">
                <a:solidFill>
                  <a:schemeClr val="tx1"/>
                </a:solidFill>
              </a:rPr>
              <a:t>an, -n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 err="1">
                <a:solidFill>
                  <a:schemeClr val="tx1"/>
                </a:solidFill>
              </a:rPr>
              <a:t>Lemakot</a:t>
            </a:r>
            <a:r>
              <a:rPr lang="it-IT" dirty="0">
                <a:solidFill>
                  <a:schemeClr val="tx1"/>
                </a:solidFill>
              </a:rPr>
              <a:t> –</a:t>
            </a:r>
            <a:r>
              <a:rPr lang="it-IT" i="1" dirty="0">
                <a:solidFill>
                  <a:schemeClr val="tx1"/>
                </a:solidFill>
              </a:rPr>
              <a:t>an</a:t>
            </a:r>
          </a:p>
          <a:p>
            <a:pPr algn="ctr"/>
            <a:r>
              <a:rPr lang="it-IT" dirty="0" err="1">
                <a:solidFill>
                  <a:schemeClr val="tx1"/>
                </a:solidFill>
              </a:rPr>
              <a:t>Lamusmus</a:t>
            </a:r>
            <a:r>
              <a:rPr lang="it-IT" dirty="0">
                <a:solidFill>
                  <a:schemeClr val="tx1"/>
                </a:solidFill>
              </a:rPr>
              <a:t> –</a:t>
            </a:r>
            <a:r>
              <a:rPr lang="it-IT" i="1" dirty="0">
                <a:solidFill>
                  <a:schemeClr val="tx1"/>
                </a:solidFill>
              </a:rPr>
              <a:t>in 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 err="1">
                <a:solidFill>
                  <a:schemeClr val="tx1"/>
                </a:solidFill>
              </a:rPr>
              <a:t>Luburua</a:t>
            </a:r>
            <a:r>
              <a:rPr lang="it-IT" dirty="0">
                <a:solidFill>
                  <a:schemeClr val="tx1"/>
                </a:solidFill>
              </a:rPr>
              <a:t> –</a:t>
            </a:r>
            <a:r>
              <a:rPr lang="it-IT" i="1" dirty="0">
                <a:solidFill>
                  <a:schemeClr val="tx1"/>
                </a:solidFill>
              </a:rPr>
              <a:t>in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7E506582-C2F1-6DE6-699A-F506CCF20704}"/>
              </a:ext>
            </a:extLst>
          </p:cNvPr>
          <p:cNvSpPr/>
          <p:nvPr/>
        </p:nvSpPr>
        <p:spPr>
          <a:xfrm flipV="1">
            <a:off x="1314450" y="211456"/>
            <a:ext cx="45719" cy="457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765BBFD-EFF4-F223-5899-C1A34BA03A27}"/>
              </a:ext>
            </a:extLst>
          </p:cNvPr>
          <p:cNvSpPr/>
          <p:nvPr/>
        </p:nvSpPr>
        <p:spPr>
          <a:xfrm>
            <a:off x="695325" y="1905000"/>
            <a:ext cx="8258175" cy="1162050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22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77007"/>
            <a:ext cx="10649608" cy="5580993"/>
          </a:xfrm>
        </p:spPr>
        <p:txBody>
          <a:bodyPr>
            <a:normAutofit lnSpcReduction="10000"/>
          </a:bodyPr>
          <a:lstStyle/>
          <a:p>
            <a:r>
              <a:rPr lang="it-IT" sz="2000" b="1" dirty="0"/>
              <a:t>Applicative: </a:t>
            </a:r>
            <a:r>
              <a:rPr lang="it-IT" sz="2000" b="1" dirty="0" err="1"/>
              <a:t>introduces</a:t>
            </a:r>
            <a:r>
              <a:rPr lang="it-IT" sz="2000" b="1" dirty="0"/>
              <a:t> a </a:t>
            </a:r>
            <a:r>
              <a:rPr lang="it-IT" sz="2000" b="1" dirty="0" err="1"/>
              <a:t>stimuli</a:t>
            </a:r>
            <a:r>
              <a:rPr lang="it-IT" sz="2000" b="1" dirty="0"/>
              <a:t> </a:t>
            </a:r>
            <a:r>
              <a:rPr lang="it-IT" sz="2000" dirty="0"/>
              <a:t>	</a:t>
            </a:r>
            <a:endParaRPr lang="it-IT" sz="2000" i="1" dirty="0"/>
          </a:p>
          <a:p>
            <a:pPr marL="0" indent="0">
              <a:buNone/>
            </a:pPr>
            <a:r>
              <a:rPr lang="it-IT" sz="2000" i="1" dirty="0" err="1"/>
              <a:t>Mataut</a:t>
            </a:r>
            <a:r>
              <a:rPr lang="it-IT" sz="2000" i="1" dirty="0"/>
              <a:t> </a:t>
            </a:r>
            <a:r>
              <a:rPr lang="it-IT" sz="2000" dirty="0"/>
              <a:t>‘be afraid’: </a:t>
            </a:r>
            <a:r>
              <a:rPr lang="it-IT" sz="2000" i="1" dirty="0"/>
              <a:t>Ne </a:t>
            </a:r>
            <a:r>
              <a:rPr lang="it-IT" sz="2000" i="1" dirty="0" err="1"/>
              <a:t>mataut</a:t>
            </a:r>
            <a:r>
              <a:rPr lang="it-IT" sz="2000" i="1" dirty="0"/>
              <a:t> </a:t>
            </a:r>
            <a:r>
              <a:rPr lang="it-IT" sz="2000" b="1" i="1" dirty="0"/>
              <a:t>se-</a:t>
            </a:r>
            <a:r>
              <a:rPr lang="it-IT" sz="2000" b="1" i="1" dirty="0" err="1"/>
              <a:t>na</a:t>
            </a:r>
            <a:r>
              <a:rPr lang="it-IT" sz="2000" i="1" dirty="0"/>
              <a:t> </a:t>
            </a:r>
            <a:r>
              <a:rPr lang="it-IT" sz="2000" dirty="0"/>
              <a:t>[OBL] ‘I </a:t>
            </a:r>
            <a:r>
              <a:rPr lang="it-IT" sz="2000" dirty="0" err="1"/>
              <a:t>am</a:t>
            </a:r>
            <a:r>
              <a:rPr lang="it-IT" sz="2000" dirty="0"/>
              <a:t> afraid of him’ &gt; </a:t>
            </a:r>
            <a:r>
              <a:rPr lang="it-IT" sz="2000" i="1" dirty="0"/>
              <a:t>Ne </a:t>
            </a:r>
            <a:r>
              <a:rPr lang="it-IT" sz="2000" i="1" dirty="0" err="1"/>
              <a:t>mataut</a:t>
            </a:r>
            <a:r>
              <a:rPr lang="it-IT" sz="2000" b="1" i="1" dirty="0"/>
              <a:t>-an</a:t>
            </a:r>
            <a:r>
              <a:rPr lang="it-IT" sz="2000" i="1" dirty="0"/>
              <a:t> </a:t>
            </a:r>
            <a:r>
              <a:rPr lang="it-IT" sz="2000" b="1" i="1" dirty="0"/>
              <a:t>nane </a:t>
            </a:r>
            <a:r>
              <a:rPr lang="it-IT" sz="2000" dirty="0"/>
              <a:t>[O] ‘I </a:t>
            </a:r>
            <a:r>
              <a:rPr lang="it-IT" sz="2000" dirty="0" err="1"/>
              <a:t>fear</a:t>
            </a:r>
            <a:r>
              <a:rPr lang="it-IT" sz="2000" dirty="0"/>
              <a:t> him’ </a:t>
            </a:r>
            <a:endParaRPr lang="it-IT" sz="2000" i="1" dirty="0"/>
          </a:p>
          <a:p>
            <a:endParaRPr lang="it-IT" sz="2000" b="1" dirty="0"/>
          </a:p>
          <a:p>
            <a:r>
              <a:rPr lang="it-IT" sz="2000" b="1" dirty="0" err="1"/>
              <a:t>Transitivizer</a:t>
            </a:r>
            <a:r>
              <a:rPr lang="it-IT" sz="2000" b="1" dirty="0"/>
              <a:t>: </a:t>
            </a:r>
            <a:r>
              <a:rPr lang="it-IT" sz="2000" b="1" dirty="0" err="1"/>
              <a:t>introduces</a:t>
            </a:r>
            <a:r>
              <a:rPr lang="it-IT" sz="2000" b="1" dirty="0"/>
              <a:t> a </a:t>
            </a:r>
            <a:r>
              <a:rPr lang="it-IT" sz="2000" b="1" dirty="0" err="1"/>
              <a:t>theme</a:t>
            </a:r>
            <a:endParaRPr lang="it-IT" sz="2000" b="1" dirty="0"/>
          </a:p>
          <a:p>
            <a:pPr marL="0" indent="0">
              <a:buNone/>
            </a:pPr>
            <a:r>
              <a:rPr lang="it-IT" sz="2000" dirty="0"/>
              <a:t>[</a:t>
            </a:r>
            <a:r>
              <a:rPr lang="it-IT" sz="2000" dirty="0" err="1"/>
              <a:t>Nonopai</a:t>
            </a:r>
            <a:r>
              <a:rPr lang="it-IT" sz="2000" dirty="0"/>
              <a:t>] </a:t>
            </a:r>
            <a:r>
              <a:rPr lang="it-IT" sz="2000" i="1" dirty="0" err="1"/>
              <a:t>Faavus</a:t>
            </a:r>
            <a:r>
              <a:rPr lang="it-IT" sz="2000" i="1" dirty="0"/>
              <a:t> </a:t>
            </a:r>
            <a:r>
              <a:rPr lang="it-IT" sz="2000" dirty="0"/>
              <a:t>‘</a:t>
            </a:r>
            <a:r>
              <a:rPr lang="it-IT" sz="2000" dirty="0" err="1"/>
              <a:t>accompany</a:t>
            </a:r>
            <a:r>
              <a:rPr lang="it-IT" sz="2000" dirty="0"/>
              <a:t> </a:t>
            </a:r>
            <a:r>
              <a:rPr lang="it-IT" sz="2000" dirty="0" err="1"/>
              <a:t>protein</a:t>
            </a:r>
            <a:r>
              <a:rPr lang="it-IT" sz="2000" dirty="0"/>
              <a:t> </a:t>
            </a:r>
            <a:r>
              <a:rPr lang="it-IT" sz="2000" dirty="0" err="1"/>
              <a:t>food</a:t>
            </a:r>
            <a:r>
              <a:rPr lang="it-IT" sz="2000" dirty="0"/>
              <a:t> with </a:t>
            </a:r>
            <a:r>
              <a:rPr lang="it-IT" sz="2000" dirty="0" err="1"/>
              <a:t>vegetables</a:t>
            </a:r>
            <a:r>
              <a:rPr lang="it-IT" sz="2000" dirty="0"/>
              <a:t>’: </a:t>
            </a:r>
            <a:r>
              <a:rPr lang="it-IT" sz="2000" i="1" dirty="0"/>
              <a:t>Ne </a:t>
            </a:r>
            <a:r>
              <a:rPr lang="it-IT" sz="2000" b="1" i="1" dirty="0" err="1"/>
              <a:t>faavus</a:t>
            </a:r>
            <a:r>
              <a:rPr lang="it-IT" sz="2000" i="1" dirty="0"/>
              <a:t> pana </a:t>
            </a:r>
            <a:r>
              <a:rPr lang="it-IT" sz="2000" i="1" dirty="0" err="1"/>
              <a:t>sasaak</a:t>
            </a:r>
            <a:r>
              <a:rPr lang="it-IT" sz="2000" i="1" dirty="0"/>
              <a:t> </a:t>
            </a:r>
            <a:r>
              <a:rPr lang="it-IT" sz="2000" dirty="0"/>
              <a:t>‘I </a:t>
            </a:r>
            <a:r>
              <a:rPr lang="it-IT" sz="2000" dirty="0" err="1"/>
              <a:t>accompany</a:t>
            </a:r>
            <a:r>
              <a:rPr lang="it-IT" sz="2000" dirty="0"/>
              <a:t> [</a:t>
            </a:r>
            <a:r>
              <a:rPr lang="it-IT" sz="2000" dirty="0" err="1"/>
              <a:t>food</a:t>
            </a:r>
            <a:r>
              <a:rPr lang="it-IT" sz="2000" dirty="0"/>
              <a:t>] with sago’ &gt; </a:t>
            </a:r>
            <a:r>
              <a:rPr lang="it-IT" sz="2000" i="1" dirty="0"/>
              <a:t>Ne </a:t>
            </a:r>
            <a:r>
              <a:rPr lang="it-IT" sz="2000" b="1" i="1" dirty="0" err="1"/>
              <a:t>faavus</a:t>
            </a:r>
            <a:r>
              <a:rPr lang="it-IT" sz="2000" b="1" i="1" dirty="0"/>
              <a:t>-n-a </a:t>
            </a:r>
            <a:r>
              <a:rPr lang="it-IT" sz="2000" b="1" i="1" dirty="0" err="1"/>
              <a:t>yin</a:t>
            </a:r>
            <a:r>
              <a:rPr lang="it-IT" sz="2000" b="1" i="1" dirty="0"/>
              <a:t> </a:t>
            </a:r>
            <a:r>
              <a:rPr lang="it-IT" sz="2000" i="1" dirty="0"/>
              <a:t>pana </a:t>
            </a:r>
            <a:r>
              <a:rPr lang="it-IT" sz="2000" i="1" dirty="0" err="1"/>
              <a:t>sasaak</a:t>
            </a:r>
            <a:r>
              <a:rPr lang="it-IT" sz="2000" i="1" dirty="0"/>
              <a:t> </a:t>
            </a:r>
            <a:r>
              <a:rPr lang="it-IT" sz="2000" dirty="0"/>
              <a:t>‘I </a:t>
            </a:r>
            <a:r>
              <a:rPr lang="it-IT" sz="2000" dirty="0" err="1"/>
              <a:t>accompany</a:t>
            </a:r>
            <a:r>
              <a:rPr lang="it-IT" sz="2000" dirty="0"/>
              <a:t> </a:t>
            </a:r>
            <a:r>
              <a:rPr lang="it-IT" sz="2000" dirty="0" err="1"/>
              <a:t>fish</a:t>
            </a:r>
            <a:r>
              <a:rPr lang="it-IT" sz="2000" dirty="0"/>
              <a:t> with sago’ </a:t>
            </a:r>
            <a:endParaRPr lang="it-IT" sz="2000" i="1" dirty="0"/>
          </a:p>
          <a:p>
            <a:endParaRPr lang="it-IT" sz="2000" b="1" dirty="0"/>
          </a:p>
          <a:p>
            <a:r>
              <a:rPr lang="it-IT" sz="2000" b="1" dirty="0"/>
              <a:t>It can </a:t>
            </a:r>
            <a:r>
              <a:rPr lang="it-IT" sz="2000" b="1" dirty="0" err="1"/>
              <a:t>raise</a:t>
            </a:r>
            <a:r>
              <a:rPr lang="it-IT" sz="2000" b="1" dirty="0"/>
              <a:t> an </a:t>
            </a:r>
            <a:r>
              <a:rPr lang="it-IT" sz="2000" b="1" dirty="0" err="1"/>
              <a:t>instrument</a:t>
            </a:r>
            <a:r>
              <a:rPr lang="it-IT" sz="2000" b="1" dirty="0"/>
              <a:t> to </a:t>
            </a:r>
            <a:r>
              <a:rPr lang="it-IT" sz="2000" b="1" dirty="0" err="1"/>
              <a:t>direct</a:t>
            </a:r>
            <a:r>
              <a:rPr lang="it-IT" sz="2000" b="1" dirty="0"/>
              <a:t> </a:t>
            </a:r>
            <a:r>
              <a:rPr lang="it-IT" sz="2000" b="1" dirty="0" err="1"/>
              <a:t>object</a:t>
            </a:r>
            <a:endParaRPr lang="it-IT" sz="2000" b="1" dirty="0"/>
          </a:p>
          <a:p>
            <a:pPr marL="0" indent="0">
              <a:buNone/>
            </a:pPr>
            <a:r>
              <a:rPr lang="it-IT" sz="2000" i="1" dirty="0"/>
              <a:t>Nane </a:t>
            </a:r>
            <a:r>
              <a:rPr lang="it-IT" sz="2000" i="1" dirty="0" err="1"/>
              <a:t>pit</a:t>
            </a:r>
            <a:r>
              <a:rPr lang="it-IT" sz="2000" i="1" dirty="0"/>
              <a:t>-a </a:t>
            </a:r>
            <a:r>
              <a:rPr lang="it-IT" sz="2000" i="1" dirty="0" err="1"/>
              <a:t>vaafa</a:t>
            </a:r>
            <a:r>
              <a:rPr lang="it-IT" sz="2000" dirty="0"/>
              <a:t>[O]</a:t>
            </a:r>
            <a:r>
              <a:rPr lang="it-IT" sz="2000" i="1" dirty="0"/>
              <a:t> pana </a:t>
            </a:r>
            <a:r>
              <a:rPr lang="it-IT" sz="2000" i="1" dirty="0" err="1"/>
              <a:t>waai</a:t>
            </a:r>
            <a:r>
              <a:rPr lang="it-IT" sz="2000" i="1" dirty="0"/>
              <a:t> </a:t>
            </a:r>
            <a:r>
              <a:rPr lang="it-IT" sz="2000" dirty="0"/>
              <a:t>[INS]</a:t>
            </a:r>
            <a:r>
              <a:rPr lang="it-IT" sz="2000" i="1" dirty="0"/>
              <a:t> </a:t>
            </a:r>
            <a:r>
              <a:rPr lang="it-IT" sz="2000" dirty="0"/>
              <a:t>‘He hit the fence with a </a:t>
            </a:r>
            <a:r>
              <a:rPr lang="it-IT" sz="2000" dirty="0" err="1"/>
              <a:t>stick</a:t>
            </a:r>
            <a:r>
              <a:rPr lang="it-IT" sz="2000" dirty="0"/>
              <a:t>’ </a:t>
            </a:r>
          </a:p>
          <a:p>
            <a:pPr marL="0" indent="0">
              <a:buNone/>
            </a:pPr>
            <a:r>
              <a:rPr lang="it-IT" sz="2000" i="1" dirty="0"/>
              <a:t>Nane </a:t>
            </a:r>
            <a:r>
              <a:rPr lang="it-IT" sz="2000" i="1" dirty="0" err="1"/>
              <a:t>pit</a:t>
            </a:r>
            <a:r>
              <a:rPr lang="it-IT" sz="2000" i="1" dirty="0"/>
              <a:t>-</a:t>
            </a:r>
            <a:r>
              <a:rPr lang="it-IT" sz="2000" b="1" i="1" dirty="0"/>
              <a:t>an</a:t>
            </a:r>
            <a:r>
              <a:rPr lang="it-IT" sz="2000" i="1" dirty="0"/>
              <a:t>-a </a:t>
            </a:r>
            <a:r>
              <a:rPr lang="it-IT" sz="2000" i="1" dirty="0" err="1"/>
              <a:t>waai</a:t>
            </a:r>
            <a:r>
              <a:rPr lang="it-IT" sz="2000" i="1" dirty="0"/>
              <a:t> </a:t>
            </a:r>
            <a:r>
              <a:rPr lang="it-IT" sz="2000" dirty="0"/>
              <a:t>[INS &gt; O]</a:t>
            </a:r>
            <a:r>
              <a:rPr lang="it-IT" sz="2000" i="1" dirty="0"/>
              <a:t> </a:t>
            </a:r>
            <a:r>
              <a:rPr lang="it-IT" sz="2000" i="1" dirty="0" err="1"/>
              <a:t>xuluna</a:t>
            </a:r>
            <a:r>
              <a:rPr lang="it-IT" sz="2000" i="1" dirty="0"/>
              <a:t> </a:t>
            </a:r>
            <a:r>
              <a:rPr lang="it-IT" sz="2000" i="1" dirty="0" err="1"/>
              <a:t>vaafa</a:t>
            </a:r>
            <a:r>
              <a:rPr lang="it-IT" sz="2000" i="1" dirty="0"/>
              <a:t> </a:t>
            </a:r>
            <a:r>
              <a:rPr lang="it-IT" sz="2000" dirty="0"/>
              <a:t>[O &gt; LOC] ‘He hit the </a:t>
            </a:r>
            <a:r>
              <a:rPr lang="it-IT" sz="2000" dirty="0" err="1"/>
              <a:t>stick</a:t>
            </a:r>
            <a:r>
              <a:rPr lang="it-IT" sz="2000" dirty="0"/>
              <a:t> on the fence’ </a:t>
            </a:r>
          </a:p>
          <a:p>
            <a:pPr marL="0" indent="0">
              <a:buNone/>
            </a:pPr>
            <a:endParaRPr lang="it-IT" sz="2000" b="1" dirty="0"/>
          </a:p>
          <a:p>
            <a:r>
              <a:rPr lang="it-IT" sz="2000" b="1" dirty="0" err="1"/>
              <a:t>Transitivity</a:t>
            </a:r>
            <a:r>
              <a:rPr lang="it-IT" sz="2000" b="1" dirty="0"/>
              <a:t> marker in verb </a:t>
            </a:r>
            <a:r>
              <a:rPr lang="it-IT" sz="2000" b="1" dirty="0" err="1"/>
              <a:t>pairs</a:t>
            </a:r>
            <a:r>
              <a:rPr lang="it-IT" sz="2000" b="1" dirty="0"/>
              <a:t>, where the TR </a:t>
            </a:r>
            <a:r>
              <a:rPr lang="it-IT" sz="2000" b="1" dirty="0" err="1"/>
              <a:t>is</a:t>
            </a:r>
            <a:r>
              <a:rPr lang="it-IT" sz="2000" b="1" dirty="0"/>
              <a:t> marked by –</a:t>
            </a:r>
            <a:r>
              <a:rPr lang="it-IT" sz="2000" b="1" i="1" dirty="0"/>
              <a:t>an </a:t>
            </a:r>
            <a:r>
              <a:rPr lang="it-IT" sz="2000" b="1" dirty="0"/>
              <a:t>and the INTR by –</a:t>
            </a:r>
            <a:r>
              <a:rPr lang="it-IT" sz="2000" b="1" i="1" dirty="0" err="1"/>
              <a:t>aai</a:t>
            </a:r>
            <a:endParaRPr lang="it-IT" sz="2000" b="1" i="1" dirty="0"/>
          </a:p>
          <a:p>
            <a:pPr marL="0" indent="0">
              <a:buNone/>
            </a:pPr>
            <a:r>
              <a:rPr lang="it-IT" sz="2000" i="1" dirty="0" err="1"/>
              <a:t>ves</a:t>
            </a:r>
            <a:r>
              <a:rPr lang="it-IT" sz="2000" i="1" dirty="0"/>
              <a:t>-an-a</a:t>
            </a:r>
            <a:r>
              <a:rPr lang="it-IT" sz="2000" dirty="0"/>
              <a:t> ‘make.TR’ – </a:t>
            </a:r>
            <a:r>
              <a:rPr lang="it-IT" sz="2000" i="1" dirty="0" err="1"/>
              <a:t>ves</a:t>
            </a:r>
            <a:r>
              <a:rPr lang="it-IT" sz="2000" dirty="0" err="1"/>
              <a:t>-</a:t>
            </a:r>
            <a:r>
              <a:rPr lang="it-IT" sz="2000" i="1" dirty="0" err="1"/>
              <a:t>aai</a:t>
            </a:r>
            <a:r>
              <a:rPr lang="it-IT" sz="2000" i="1" dirty="0"/>
              <a:t> </a:t>
            </a:r>
            <a:r>
              <a:rPr lang="it-IT" sz="2000" dirty="0"/>
              <a:t>‘</a:t>
            </a:r>
            <a:r>
              <a:rPr lang="it-IT" sz="2000" dirty="0" err="1"/>
              <a:t>make.INTR</a:t>
            </a:r>
            <a:r>
              <a:rPr lang="it-IT" sz="2000" dirty="0"/>
              <a:t>’; </a:t>
            </a:r>
            <a:r>
              <a:rPr lang="it-IT" sz="2000" i="1" dirty="0" err="1"/>
              <a:t>xet</a:t>
            </a:r>
            <a:r>
              <a:rPr lang="it-IT" sz="2000" i="1" dirty="0"/>
              <a:t> </a:t>
            </a:r>
            <a:r>
              <a:rPr lang="it-IT" sz="2000" dirty="0"/>
              <a:t>‘</a:t>
            </a:r>
            <a:r>
              <a:rPr lang="it-IT" sz="2000" dirty="0" err="1"/>
              <a:t>bite</a:t>
            </a:r>
            <a:r>
              <a:rPr lang="it-IT" sz="2000" dirty="0"/>
              <a:t>’ – </a:t>
            </a:r>
            <a:r>
              <a:rPr lang="it-IT" sz="2000" i="1" dirty="0" err="1"/>
              <a:t>xet</a:t>
            </a:r>
            <a:r>
              <a:rPr lang="it-IT" sz="2000" i="1" dirty="0"/>
              <a:t>-an-a/</a:t>
            </a:r>
            <a:r>
              <a:rPr lang="it-IT" sz="2000" i="1" dirty="0" err="1"/>
              <a:t>xet-aai</a:t>
            </a:r>
            <a:r>
              <a:rPr lang="it-IT" sz="2000" i="1" dirty="0"/>
              <a:t> </a:t>
            </a:r>
            <a:r>
              <a:rPr lang="it-IT" sz="2000" dirty="0"/>
              <a:t>‘</a:t>
            </a:r>
            <a:r>
              <a:rPr lang="it-IT" sz="2000" dirty="0" err="1"/>
              <a:t>bite</a:t>
            </a:r>
            <a:r>
              <a:rPr lang="it-IT" sz="2000" dirty="0"/>
              <a:t> and </a:t>
            </a:r>
            <a:r>
              <a:rPr lang="it-IT" sz="2000" dirty="0" err="1"/>
              <a:t>hold</a:t>
            </a:r>
            <a:r>
              <a:rPr lang="it-IT" sz="2000" dirty="0"/>
              <a:t> </a:t>
            </a:r>
            <a:r>
              <a:rPr lang="it-IT" sz="2000" dirty="0" err="1"/>
              <a:t>onto</a:t>
            </a:r>
            <a:r>
              <a:rPr lang="it-IT" sz="2000" dirty="0"/>
              <a:t> the </a:t>
            </a:r>
            <a:r>
              <a:rPr lang="it-IT" sz="2000" dirty="0" err="1"/>
              <a:t>prey</a:t>
            </a:r>
            <a:r>
              <a:rPr lang="it-IT" sz="2000" dirty="0"/>
              <a:t>’</a:t>
            </a:r>
          </a:p>
          <a:p>
            <a:pPr marL="0" indent="0">
              <a:buNone/>
            </a:pPr>
            <a:r>
              <a:rPr lang="it-IT" sz="2000" i="1" dirty="0"/>
              <a:t>Nane </a:t>
            </a:r>
            <a:r>
              <a:rPr lang="it-IT" sz="2000" i="1" dirty="0" err="1"/>
              <a:t>vesana</a:t>
            </a:r>
            <a:r>
              <a:rPr lang="it-IT" sz="2000" i="1" dirty="0"/>
              <a:t> </a:t>
            </a:r>
            <a:r>
              <a:rPr lang="it-IT" sz="2000" i="1" dirty="0" err="1"/>
              <a:t>lifu</a:t>
            </a:r>
            <a:r>
              <a:rPr lang="it-IT" sz="2000" i="1" dirty="0"/>
              <a:t> </a:t>
            </a:r>
            <a:r>
              <a:rPr lang="it-IT" sz="2000" dirty="0"/>
              <a:t>‘he made a </a:t>
            </a:r>
            <a:r>
              <a:rPr lang="it-IT" sz="2000" dirty="0" err="1"/>
              <a:t>house</a:t>
            </a:r>
            <a:r>
              <a:rPr lang="it-IT" sz="2000" dirty="0"/>
              <a:t>’ – </a:t>
            </a:r>
            <a:r>
              <a:rPr lang="it-IT" sz="2000" i="1" dirty="0"/>
              <a:t>Nane </a:t>
            </a:r>
            <a:r>
              <a:rPr lang="it-IT" sz="2000" i="1" dirty="0" err="1"/>
              <a:t>vesaai</a:t>
            </a:r>
            <a:r>
              <a:rPr lang="it-IT" sz="2000" i="1" dirty="0"/>
              <a:t> </a:t>
            </a:r>
            <a:r>
              <a:rPr lang="it-IT" sz="2000" i="1" dirty="0" err="1"/>
              <a:t>lifu</a:t>
            </a:r>
            <a:r>
              <a:rPr lang="it-IT" sz="2000" i="1" dirty="0"/>
              <a:t> </a:t>
            </a:r>
            <a:r>
              <a:rPr lang="it-IT" sz="2000" dirty="0"/>
              <a:t>‘He makes </a:t>
            </a:r>
            <a:r>
              <a:rPr lang="it-IT" sz="2000" dirty="0" err="1"/>
              <a:t>houses</a:t>
            </a:r>
            <a:r>
              <a:rPr lang="it-IT" sz="2000" dirty="0"/>
              <a:t> (for a living)’</a:t>
            </a:r>
          </a:p>
          <a:p>
            <a:pPr marL="0" indent="0">
              <a:buNone/>
            </a:pPr>
            <a:endParaRPr lang="it-IT" sz="2200" i="1" dirty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6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88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err="1"/>
              <a:t>Valency-increasing</a:t>
            </a:r>
            <a:r>
              <a:rPr lang="it-IT" b="1" dirty="0"/>
              <a:t>: -</a:t>
            </a:r>
            <a:r>
              <a:rPr lang="it-IT" b="1" i="1" dirty="0"/>
              <a:t>an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9308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4774</Words>
  <Application>Microsoft Office PowerPoint</Application>
  <PresentationFormat>Breitbild</PresentationFormat>
  <Paragraphs>554</Paragraphs>
  <Slides>51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8" baseType="lpstr">
      <vt:lpstr>Arial</vt:lpstr>
      <vt:lpstr>Cambria</vt:lpstr>
      <vt:lpstr>Georgia</vt:lpstr>
      <vt:lpstr>Sitka Banner</vt:lpstr>
      <vt:lpstr>Times New Roman</vt:lpstr>
      <vt:lpstr>Wingdings</vt:lpstr>
      <vt:lpstr>Tema di Office</vt:lpstr>
      <vt:lpstr>Valency changing morphology and voice in the Oceanic languages of Northern New Ireland,  Papua New Guinea</vt:lpstr>
      <vt:lpstr>Voice and transitivity in Oceanic</vt:lpstr>
      <vt:lpstr>Kara</vt:lpstr>
      <vt:lpstr>Kara &amp; Lakurumau</vt:lpstr>
      <vt:lpstr>Kara - Previous descriptions</vt:lpstr>
      <vt:lpstr>Kara factsheet</vt:lpstr>
      <vt:lpstr>Voice and valency-changing morphology (Kara Lemakot; Schlie 1983)</vt:lpstr>
      <vt:lpstr>Voice and valency-changing morphology (Kara Lemakot; Schlie 1983)</vt:lpstr>
      <vt:lpstr>Valency-increasing: -an</vt:lpstr>
      <vt:lpstr>Valency-decreasing: –aai </vt:lpstr>
      <vt:lpstr>Agentless passive: -an  </vt:lpstr>
      <vt:lpstr>Main research questions</vt:lpstr>
      <vt:lpstr>Fieldwork: locations </vt:lpstr>
      <vt:lpstr>Fieldwork: methodology </vt:lpstr>
      <vt:lpstr>Passive: morphology</vt:lpstr>
      <vt:lpstr>Passive in –an</vt:lpstr>
      <vt:lpstr>Intransitivisation passive</vt:lpstr>
      <vt:lpstr>Intransitivisation passive</vt:lpstr>
      <vt:lpstr>Intransitivisation passive</vt:lpstr>
      <vt:lpstr>Intransitivisation passive</vt:lpstr>
      <vt:lpstr>Intransitivisation passive</vt:lpstr>
      <vt:lpstr>Passive and resultative</vt:lpstr>
      <vt:lpstr>Passive and TAM</vt:lpstr>
      <vt:lpstr>Passive agents</vt:lpstr>
      <vt:lpstr>Passive agents</vt:lpstr>
      <vt:lpstr>Passive agents</vt:lpstr>
      <vt:lpstr>Passive in Kara discourse</vt:lpstr>
      <vt:lpstr>Summary</vt:lpstr>
      <vt:lpstr>North of Kara: Tigak </vt:lpstr>
      <vt:lpstr>North of Kara: Tigak </vt:lpstr>
      <vt:lpstr>Conclusions</vt:lpstr>
      <vt:lpstr>Ka doxo marasaxaa, a roxo paaliu, ačiū ir thanks! </vt:lpstr>
      <vt:lpstr>Verb types in Lakurumau </vt:lpstr>
      <vt:lpstr>Valency and transitivity</vt:lpstr>
      <vt:lpstr>Valency and transitivity</vt:lpstr>
      <vt:lpstr>Valency and transitivity</vt:lpstr>
      <vt:lpstr>Valency and transitivity</vt:lpstr>
      <vt:lpstr>Valency and transitivity</vt:lpstr>
      <vt:lpstr>Verb classes in Lakurumau</vt:lpstr>
      <vt:lpstr>Class I.  </vt:lpstr>
      <vt:lpstr>Class II. </vt:lpstr>
      <vt:lpstr>Class II.</vt:lpstr>
      <vt:lpstr>Class II.</vt:lpstr>
      <vt:lpstr>Class II.</vt:lpstr>
      <vt:lpstr>Class III. </vt:lpstr>
      <vt:lpstr>Class IV.</vt:lpstr>
      <vt:lpstr>Class IV.</vt:lpstr>
      <vt:lpstr>Class IV.</vt:lpstr>
      <vt:lpstr>Verb classes in Lakurumau – isolated examples</vt:lpstr>
      <vt:lpstr>Verb classes in Lakurumau - conclusions</vt:lpstr>
      <vt:lpstr>Verb classes in Lakurumau - conclusions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 alternation in Kara (PNG): a morphosyntactic, dialectal and areal account</dc:title>
  <dc:creator>Anonimo</dc:creator>
  <cp:lastModifiedBy>Lidia Federica Mazzitelli</cp:lastModifiedBy>
  <cp:revision>128</cp:revision>
  <dcterms:created xsi:type="dcterms:W3CDTF">2022-11-22T16:49:26Z</dcterms:created>
  <dcterms:modified xsi:type="dcterms:W3CDTF">2023-07-28T05:33:44Z</dcterms:modified>
</cp:coreProperties>
</file>