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341" r:id="rId6"/>
    <p:sldId id="367" r:id="rId7"/>
    <p:sldId id="260" r:id="rId8"/>
    <p:sldId id="342" r:id="rId9"/>
    <p:sldId id="262" r:id="rId10"/>
    <p:sldId id="344" r:id="rId11"/>
    <p:sldId id="347" r:id="rId12"/>
    <p:sldId id="343" r:id="rId13"/>
    <p:sldId id="346" r:id="rId14"/>
    <p:sldId id="270" r:id="rId15"/>
    <p:sldId id="265" r:id="rId16"/>
    <p:sldId id="274" r:id="rId17"/>
    <p:sldId id="352" r:id="rId18"/>
    <p:sldId id="354" r:id="rId19"/>
    <p:sldId id="355" r:id="rId20"/>
    <p:sldId id="377" r:id="rId21"/>
    <p:sldId id="356" r:id="rId22"/>
    <p:sldId id="358" r:id="rId23"/>
    <p:sldId id="399" r:id="rId24"/>
    <p:sldId id="370" r:id="rId25"/>
    <p:sldId id="359" r:id="rId26"/>
    <p:sldId id="362" r:id="rId27"/>
    <p:sldId id="361" r:id="rId28"/>
    <p:sldId id="371" r:id="rId29"/>
    <p:sldId id="273" r:id="rId30"/>
    <p:sldId id="373" r:id="rId31"/>
    <p:sldId id="369" r:id="rId32"/>
    <p:sldId id="268" r:id="rId33"/>
    <p:sldId id="269" r:id="rId34"/>
    <p:sldId id="364" r:id="rId35"/>
    <p:sldId id="271" r:id="rId36"/>
    <p:sldId id="272" r:id="rId37"/>
    <p:sldId id="375" r:id="rId38"/>
    <p:sldId id="368" r:id="rId39"/>
    <p:sldId id="372" r:id="rId40"/>
    <p:sldId id="374" r:id="rId41"/>
    <p:sldId id="376" r:id="rId42"/>
    <p:sldId id="378" r:id="rId43"/>
    <p:sldId id="380" r:id="rId44"/>
    <p:sldId id="379" r:id="rId45"/>
    <p:sldId id="382" r:id="rId46"/>
    <p:sldId id="381" r:id="rId47"/>
    <p:sldId id="383" r:id="rId48"/>
    <p:sldId id="384" r:id="rId49"/>
    <p:sldId id="386" r:id="rId50"/>
    <p:sldId id="275" r:id="rId51"/>
    <p:sldId id="290" r:id="rId52"/>
    <p:sldId id="291" r:id="rId53"/>
    <p:sldId id="293" r:id="rId54"/>
    <p:sldId id="295" r:id="rId55"/>
    <p:sldId id="294" r:id="rId56"/>
    <p:sldId id="387" r:id="rId57"/>
    <p:sldId id="388" r:id="rId58"/>
    <p:sldId id="389" r:id="rId59"/>
    <p:sldId id="390" r:id="rId60"/>
    <p:sldId id="391" r:id="rId61"/>
    <p:sldId id="396" r:id="rId62"/>
    <p:sldId id="393" r:id="rId63"/>
    <p:sldId id="392" r:id="rId64"/>
    <p:sldId id="299" r:id="rId65"/>
    <p:sldId id="394" r:id="rId66"/>
    <p:sldId id="395" r:id="rId67"/>
    <p:sldId id="397" r:id="rId68"/>
    <p:sldId id="400" r:id="rId69"/>
    <p:sldId id="401" r:id="rId70"/>
    <p:sldId id="402" r:id="rId71"/>
    <p:sldId id="403" r:id="rId72"/>
    <p:sldId id="309" r:id="rId7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8DB63544-A459-4253-B822-2C723E92AEA3}">
          <p14:sldIdLst>
            <p14:sldId id="256"/>
            <p14:sldId id="257"/>
            <p14:sldId id="258"/>
            <p14:sldId id="259"/>
            <p14:sldId id="341"/>
          </p14:sldIdLst>
        </p14:section>
        <p14:section name="Abschnitt ohne Titel" id="{34C536EC-B80F-47EC-9B74-ED4BD4965B04}">
          <p14:sldIdLst>
            <p14:sldId id="367"/>
            <p14:sldId id="260"/>
            <p14:sldId id="342"/>
            <p14:sldId id="262"/>
            <p14:sldId id="344"/>
            <p14:sldId id="347"/>
            <p14:sldId id="343"/>
            <p14:sldId id="346"/>
            <p14:sldId id="270"/>
            <p14:sldId id="265"/>
            <p14:sldId id="274"/>
            <p14:sldId id="352"/>
            <p14:sldId id="354"/>
            <p14:sldId id="355"/>
            <p14:sldId id="377"/>
            <p14:sldId id="356"/>
            <p14:sldId id="358"/>
            <p14:sldId id="399"/>
            <p14:sldId id="370"/>
            <p14:sldId id="359"/>
            <p14:sldId id="362"/>
            <p14:sldId id="361"/>
            <p14:sldId id="371"/>
            <p14:sldId id="273"/>
            <p14:sldId id="373"/>
          </p14:sldIdLst>
        </p14:section>
        <p14:section name="Abschnitt ohne Titel" id="{6E77850A-5EF3-4E85-9639-85F159658F0B}">
          <p14:sldIdLst>
            <p14:sldId id="369"/>
          </p14:sldIdLst>
        </p14:section>
        <p14:section name="CBA" id="{1116DD75-A220-4A31-931B-D2D03D060081}">
          <p14:sldIdLst>
            <p14:sldId id="268"/>
            <p14:sldId id="269"/>
            <p14:sldId id="364"/>
            <p14:sldId id="271"/>
            <p14:sldId id="272"/>
            <p14:sldId id="375"/>
            <p14:sldId id="368"/>
            <p14:sldId id="372"/>
            <p14:sldId id="374"/>
            <p14:sldId id="376"/>
            <p14:sldId id="378"/>
            <p14:sldId id="380"/>
            <p14:sldId id="379"/>
            <p14:sldId id="382"/>
            <p14:sldId id="381"/>
            <p14:sldId id="383"/>
            <p14:sldId id="384"/>
            <p14:sldId id="386"/>
            <p14:sldId id="275"/>
            <p14:sldId id="290"/>
          </p14:sldIdLst>
        </p14:section>
        <p14:section name="AGE" id="{54EFFC44-C693-43D1-87AC-A72EE2B173B5}">
          <p14:sldIdLst>
            <p14:sldId id="291"/>
            <p14:sldId id="293"/>
            <p14:sldId id="295"/>
            <p14:sldId id="294"/>
            <p14:sldId id="387"/>
            <p14:sldId id="388"/>
            <p14:sldId id="389"/>
            <p14:sldId id="390"/>
            <p14:sldId id="391"/>
            <p14:sldId id="396"/>
            <p14:sldId id="393"/>
            <p14:sldId id="392"/>
          </p14:sldIdLst>
        </p14:section>
        <p14:section name="Summary" id="{167178EA-14A0-49D5-A12F-007EE21B74CE}">
          <p14:sldIdLst>
            <p14:sldId id="299"/>
            <p14:sldId id="394"/>
            <p14:sldId id="395"/>
            <p14:sldId id="397"/>
            <p14:sldId id="400"/>
            <p14:sldId id="401"/>
            <p14:sldId id="402"/>
            <p14:sldId id="403"/>
            <p14:sldId id="30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92" autoAdjust="0"/>
  </p:normalViewPr>
  <p:slideViewPr>
    <p:cSldViewPr snapToGrid="0">
      <p:cViewPr>
        <p:scale>
          <a:sx n="67" d="100"/>
          <a:sy n="67" d="100"/>
        </p:scale>
        <p:origin x="6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272313-4680-4206-BA3E-C654E3919918}"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GB"/>
        </a:p>
      </dgm:t>
    </dgm:pt>
    <dgm:pt modelId="{836E861F-A084-450C-B532-48D0A5648F27}">
      <dgm:prSet phldrT="[Testo]"/>
      <dgm:spPr/>
      <dgm:t>
        <a:bodyPr/>
        <a:lstStyle/>
        <a:p>
          <a:r>
            <a:rPr lang="en-GB" dirty="0"/>
            <a:t>Possession</a:t>
          </a:r>
        </a:p>
      </dgm:t>
    </dgm:pt>
    <dgm:pt modelId="{ABFC234B-6CD2-4426-BD85-80C589125981}" type="parTrans" cxnId="{73491AEF-22A6-48CC-B0CC-54F8BB1D23F8}">
      <dgm:prSet/>
      <dgm:spPr/>
      <dgm:t>
        <a:bodyPr/>
        <a:lstStyle/>
        <a:p>
          <a:endParaRPr lang="en-GB"/>
        </a:p>
      </dgm:t>
    </dgm:pt>
    <dgm:pt modelId="{2548B343-19C6-47C7-8B92-8E08AC88E2A0}" type="sibTrans" cxnId="{73491AEF-22A6-48CC-B0CC-54F8BB1D23F8}">
      <dgm:prSet/>
      <dgm:spPr/>
      <dgm:t>
        <a:bodyPr/>
        <a:lstStyle/>
        <a:p>
          <a:endParaRPr lang="en-GB"/>
        </a:p>
      </dgm:t>
    </dgm:pt>
    <dgm:pt modelId="{1FC7A725-649A-4C5B-B8C3-08186E4C375E}">
      <dgm:prSet phldrT="[Testo]"/>
      <dgm:spPr/>
      <dgm:t>
        <a:bodyPr/>
        <a:lstStyle/>
        <a:p>
          <a:r>
            <a:rPr lang="en-GB" dirty="0"/>
            <a:t>Location</a:t>
          </a:r>
        </a:p>
      </dgm:t>
    </dgm:pt>
    <dgm:pt modelId="{CA48329E-7BA6-4B47-95B1-855211F0CD01}" type="parTrans" cxnId="{F92DAD41-2FD5-44AB-8079-7FF89A45602F}">
      <dgm:prSet/>
      <dgm:spPr/>
      <dgm:t>
        <a:bodyPr/>
        <a:lstStyle/>
        <a:p>
          <a:endParaRPr lang="en-GB"/>
        </a:p>
      </dgm:t>
    </dgm:pt>
    <dgm:pt modelId="{5A35C2C4-81B2-4CD2-9AE1-B215702CB92B}" type="sibTrans" cxnId="{F92DAD41-2FD5-44AB-8079-7FF89A45602F}">
      <dgm:prSet/>
      <dgm:spPr/>
      <dgm:t>
        <a:bodyPr/>
        <a:lstStyle/>
        <a:p>
          <a:endParaRPr lang="en-GB"/>
        </a:p>
      </dgm:t>
    </dgm:pt>
    <dgm:pt modelId="{7A5400A3-9E28-4500-9C7E-42D9EB228F6A}">
      <dgm:prSet phldrT="[Testo]"/>
      <dgm:spPr/>
      <dgm:t>
        <a:bodyPr/>
        <a:lstStyle/>
        <a:p>
          <a:r>
            <a:rPr lang="en-GB" dirty="0"/>
            <a:t>Attribution</a:t>
          </a:r>
        </a:p>
      </dgm:t>
    </dgm:pt>
    <dgm:pt modelId="{2874A0E4-87AF-4000-9CF5-DF1F7D8214E0}" type="parTrans" cxnId="{6C7B3A8F-CCE4-4DCB-AB76-8808445738EB}">
      <dgm:prSet/>
      <dgm:spPr/>
      <dgm:t>
        <a:bodyPr/>
        <a:lstStyle/>
        <a:p>
          <a:endParaRPr lang="en-GB"/>
        </a:p>
      </dgm:t>
    </dgm:pt>
    <dgm:pt modelId="{E1E24796-C409-4A13-BDC4-FC7DF193C85E}" type="sibTrans" cxnId="{6C7B3A8F-CCE4-4DCB-AB76-8808445738EB}">
      <dgm:prSet/>
      <dgm:spPr/>
      <dgm:t>
        <a:bodyPr/>
        <a:lstStyle/>
        <a:p>
          <a:endParaRPr lang="en-GB"/>
        </a:p>
      </dgm:t>
    </dgm:pt>
    <dgm:pt modelId="{37BDA307-3D32-434F-8FF2-60C951718E06}">
      <dgm:prSet phldrT="[Testo]"/>
      <dgm:spPr/>
      <dgm:t>
        <a:bodyPr/>
        <a:lstStyle/>
        <a:p>
          <a:r>
            <a:rPr lang="en-GB" dirty="0"/>
            <a:t>Experience</a:t>
          </a:r>
        </a:p>
      </dgm:t>
    </dgm:pt>
    <dgm:pt modelId="{FE4EBF95-8812-45CE-93E8-3664B5C8A702}" type="parTrans" cxnId="{BDD50CF2-6B21-41EA-AB20-6445E7535E93}">
      <dgm:prSet/>
      <dgm:spPr/>
      <dgm:t>
        <a:bodyPr/>
        <a:lstStyle/>
        <a:p>
          <a:endParaRPr lang="en-GB"/>
        </a:p>
      </dgm:t>
    </dgm:pt>
    <dgm:pt modelId="{E09D094C-B8B5-4866-986A-3985957CD9AE}" type="sibTrans" cxnId="{BDD50CF2-6B21-41EA-AB20-6445E7535E93}">
      <dgm:prSet/>
      <dgm:spPr/>
      <dgm:t>
        <a:bodyPr/>
        <a:lstStyle/>
        <a:p>
          <a:endParaRPr lang="en-GB"/>
        </a:p>
      </dgm:t>
    </dgm:pt>
    <dgm:pt modelId="{16DE0E60-6484-41AE-A310-E1B0BE9C6EC9}" type="pres">
      <dgm:prSet presAssocID="{B5272313-4680-4206-BA3E-C654E3919918}" presName="composite" presStyleCnt="0">
        <dgm:presLayoutVars>
          <dgm:chMax val="1"/>
          <dgm:dir/>
          <dgm:resizeHandles val="exact"/>
        </dgm:presLayoutVars>
      </dgm:prSet>
      <dgm:spPr/>
    </dgm:pt>
    <dgm:pt modelId="{959E7E63-F195-4250-AAC6-86A995B0ADA3}" type="pres">
      <dgm:prSet presAssocID="{B5272313-4680-4206-BA3E-C654E3919918}" presName="radial" presStyleCnt="0">
        <dgm:presLayoutVars>
          <dgm:animLvl val="ctr"/>
        </dgm:presLayoutVars>
      </dgm:prSet>
      <dgm:spPr/>
    </dgm:pt>
    <dgm:pt modelId="{96037B23-8EFA-482A-B07A-313640698398}" type="pres">
      <dgm:prSet presAssocID="{836E861F-A084-450C-B532-48D0A5648F27}" presName="centerShape" presStyleLbl="vennNode1" presStyleIdx="0" presStyleCnt="4" custLinFactNeighborX="-2514" custLinFactNeighborY="-6353"/>
      <dgm:spPr/>
    </dgm:pt>
    <dgm:pt modelId="{8C6C74D9-89AA-48E3-85CC-3B47B4F87A33}" type="pres">
      <dgm:prSet presAssocID="{1FC7A725-649A-4C5B-B8C3-08186E4C375E}" presName="node" presStyleLbl="vennNode1" presStyleIdx="1" presStyleCnt="4" custScaleX="125301" custScaleY="126811" custRadScaleRad="112987" custRadScaleInc="-2213">
        <dgm:presLayoutVars>
          <dgm:bulletEnabled val="1"/>
        </dgm:presLayoutVars>
      </dgm:prSet>
      <dgm:spPr/>
    </dgm:pt>
    <dgm:pt modelId="{09A46620-46B1-4ACF-8908-CB710F539CA4}" type="pres">
      <dgm:prSet presAssocID="{7A5400A3-9E28-4500-9C7E-42D9EB228F6A}" presName="node" presStyleLbl="vennNode1" presStyleIdx="2" presStyleCnt="4" custScaleX="171070" custRadScaleRad="85112" custRadScaleInc="1398">
        <dgm:presLayoutVars>
          <dgm:bulletEnabled val="1"/>
        </dgm:presLayoutVars>
      </dgm:prSet>
      <dgm:spPr/>
    </dgm:pt>
    <dgm:pt modelId="{8120AF0D-21BA-41BD-AEF7-8AB4CE791FF4}" type="pres">
      <dgm:prSet presAssocID="{37BDA307-3D32-434F-8FF2-60C951718E06}" presName="node" presStyleLbl="vennNode1" presStyleIdx="3" presStyleCnt="4" custScaleX="131803" custRadScaleRad="97164" custRadScaleInc="4121">
        <dgm:presLayoutVars>
          <dgm:bulletEnabled val="1"/>
        </dgm:presLayoutVars>
      </dgm:prSet>
      <dgm:spPr/>
    </dgm:pt>
  </dgm:ptLst>
  <dgm:cxnLst>
    <dgm:cxn modelId="{A9D54E0B-522E-496B-B6E7-F7BE9E1C3BEB}" type="presOf" srcId="{37BDA307-3D32-434F-8FF2-60C951718E06}" destId="{8120AF0D-21BA-41BD-AEF7-8AB4CE791FF4}" srcOrd="0" destOrd="0" presId="urn:microsoft.com/office/officeart/2005/8/layout/radial3"/>
    <dgm:cxn modelId="{F92DAD41-2FD5-44AB-8079-7FF89A45602F}" srcId="{836E861F-A084-450C-B532-48D0A5648F27}" destId="{1FC7A725-649A-4C5B-B8C3-08186E4C375E}" srcOrd="0" destOrd="0" parTransId="{CA48329E-7BA6-4B47-95B1-855211F0CD01}" sibTransId="{5A35C2C4-81B2-4CD2-9AE1-B215702CB92B}"/>
    <dgm:cxn modelId="{6C7B3A8F-CCE4-4DCB-AB76-8808445738EB}" srcId="{836E861F-A084-450C-B532-48D0A5648F27}" destId="{7A5400A3-9E28-4500-9C7E-42D9EB228F6A}" srcOrd="1" destOrd="0" parTransId="{2874A0E4-87AF-4000-9CF5-DF1F7D8214E0}" sibTransId="{E1E24796-C409-4A13-BDC4-FC7DF193C85E}"/>
    <dgm:cxn modelId="{0C6A3C96-1C1A-4980-9BAE-BC7D721D9D9A}" type="presOf" srcId="{B5272313-4680-4206-BA3E-C654E3919918}" destId="{16DE0E60-6484-41AE-A310-E1B0BE9C6EC9}" srcOrd="0" destOrd="0" presId="urn:microsoft.com/office/officeart/2005/8/layout/radial3"/>
    <dgm:cxn modelId="{B1BC149B-D50C-4FA6-9A7D-95C8160930F5}" type="presOf" srcId="{7A5400A3-9E28-4500-9C7E-42D9EB228F6A}" destId="{09A46620-46B1-4ACF-8908-CB710F539CA4}" srcOrd="0" destOrd="0" presId="urn:microsoft.com/office/officeart/2005/8/layout/radial3"/>
    <dgm:cxn modelId="{BEDF6B9D-5014-474D-94EC-2D290E8B783D}" type="presOf" srcId="{836E861F-A084-450C-B532-48D0A5648F27}" destId="{96037B23-8EFA-482A-B07A-313640698398}" srcOrd="0" destOrd="0" presId="urn:microsoft.com/office/officeart/2005/8/layout/radial3"/>
    <dgm:cxn modelId="{8C1E31B3-B2CE-4E75-A5E4-F2DD1639DDA2}" type="presOf" srcId="{1FC7A725-649A-4C5B-B8C3-08186E4C375E}" destId="{8C6C74D9-89AA-48E3-85CC-3B47B4F87A33}" srcOrd="0" destOrd="0" presId="urn:microsoft.com/office/officeart/2005/8/layout/radial3"/>
    <dgm:cxn modelId="{73491AEF-22A6-48CC-B0CC-54F8BB1D23F8}" srcId="{B5272313-4680-4206-BA3E-C654E3919918}" destId="{836E861F-A084-450C-B532-48D0A5648F27}" srcOrd="0" destOrd="0" parTransId="{ABFC234B-6CD2-4426-BD85-80C589125981}" sibTransId="{2548B343-19C6-47C7-8B92-8E08AC88E2A0}"/>
    <dgm:cxn modelId="{BDD50CF2-6B21-41EA-AB20-6445E7535E93}" srcId="{836E861F-A084-450C-B532-48D0A5648F27}" destId="{37BDA307-3D32-434F-8FF2-60C951718E06}" srcOrd="2" destOrd="0" parTransId="{FE4EBF95-8812-45CE-93E8-3664B5C8A702}" sibTransId="{E09D094C-B8B5-4866-986A-3985957CD9AE}"/>
    <dgm:cxn modelId="{77600709-4907-4E6E-BB3E-D66C3B98C409}" type="presParOf" srcId="{16DE0E60-6484-41AE-A310-E1B0BE9C6EC9}" destId="{959E7E63-F195-4250-AAC6-86A995B0ADA3}" srcOrd="0" destOrd="0" presId="urn:microsoft.com/office/officeart/2005/8/layout/radial3"/>
    <dgm:cxn modelId="{499D0284-5F61-404D-95D7-6B59538CBE37}" type="presParOf" srcId="{959E7E63-F195-4250-AAC6-86A995B0ADA3}" destId="{96037B23-8EFA-482A-B07A-313640698398}" srcOrd="0" destOrd="0" presId="urn:microsoft.com/office/officeart/2005/8/layout/radial3"/>
    <dgm:cxn modelId="{D5B0B339-EB3B-44A1-8A0D-F41139DAC34E}" type="presParOf" srcId="{959E7E63-F195-4250-AAC6-86A995B0ADA3}" destId="{8C6C74D9-89AA-48E3-85CC-3B47B4F87A33}" srcOrd="1" destOrd="0" presId="urn:microsoft.com/office/officeart/2005/8/layout/radial3"/>
    <dgm:cxn modelId="{25C93C16-BF74-48F8-A1CF-60775FBDEBD1}" type="presParOf" srcId="{959E7E63-F195-4250-AAC6-86A995B0ADA3}" destId="{09A46620-46B1-4ACF-8908-CB710F539CA4}" srcOrd="2" destOrd="0" presId="urn:microsoft.com/office/officeart/2005/8/layout/radial3"/>
    <dgm:cxn modelId="{F39D4BC6-C43D-4C4F-8612-61A187CB093B}" type="presParOf" srcId="{959E7E63-F195-4250-AAC6-86A995B0ADA3}" destId="{8120AF0D-21BA-41BD-AEF7-8AB4CE791FF4}"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37B23-8EFA-482A-B07A-313640698398}">
      <dsp:nvSpPr>
        <dsp:cNvPr id="0" name=""/>
        <dsp:cNvSpPr/>
      </dsp:nvSpPr>
      <dsp:spPr>
        <a:xfrm>
          <a:off x="2071882" y="1333113"/>
          <a:ext cx="3118479" cy="311847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GB" sz="4000" kern="1200" dirty="0"/>
            <a:t>Possession</a:t>
          </a:r>
        </a:p>
      </dsp:txBody>
      <dsp:txXfrm>
        <a:off x="2528573" y="1789804"/>
        <a:ext cx="2205097" cy="2205097"/>
      </dsp:txXfrm>
    </dsp:sp>
    <dsp:sp modelId="{8C6C74D9-89AA-48E3-85CC-3B47B4F87A33}">
      <dsp:nvSpPr>
        <dsp:cNvPr id="0" name=""/>
        <dsp:cNvSpPr/>
      </dsp:nvSpPr>
      <dsp:spPr>
        <a:xfrm>
          <a:off x="2650051" y="0"/>
          <a:ext cx="1953742" cy="197728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GB" sz="2600" kern="1200" dirty="0"/>
            <a:t>Location</a:t>
          </a:r>
        </a:p>
      </dsp:txBody>
      <dsp:txXfrm>
        <a:off x="2936170" y="289567"/>
        <a:ext cx="1381504" cy="1398153"/>
      </dsp:txXfrm>
    </dsp:sp>
    <dsp:sp modelId="{09A46620-46B1-4ACF-8908-CB710F539CA4}">
      <dsp:nvSpPr>
        <dsp:cNvPr id="0" name=""/>
        <dsp:cNvSpPr/>
      </dsp:nvSpPr>
      <dsp:spPr>
        <a:xfrm>
          <a:off x="3868977" y="3277332"/>
          <a:ext cx="2667391" cy="155923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GB" sz="2600" kern="1200" dirty="0"/>
            <a:t>Attribution</a:t>
          </a:r>
        </a:p>
      </dsp:txBody>
      <dsp:txXfrm>
        <a:off x="4259607" y="3505677"/>
        <a:ext cx="1886131" cy="1102549"/>
      </dsp:txXfrm>
    </dsp:sp>
    <dsp:sp modelId="{8120AF0D-21BA-41BD-AEF7-8AB4CE791FF4}">
      <dsp:nvSpPr>
        <dsp:cNvPr id="0" name=""/>
        <dsp:cNvSpPr/>
      </dsp:nvSpPr>
      <dsp:spPr>
        <a:xfrm>
          <a:off x="919742" y="3205345"/>
          <a:ext cx="2055124" cy="155923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GB" sz="2600" kern="1200" dirty="0"/>
            <a:t>Experience</a:t>
          </a:r>
        </a:p>
      </dsp:txBody>
      <dsp:txXfrm>
        <a:off x="1220708" y="3433690"/>
        <a:ext cx="1453192" cy="1102549"/>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B72A0-0E9D-A52C-2589-F9C1E3C8680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A123D19-79C3-7CBD-ADEC-F2B5DBF63F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C9F198A9-6C52-7781-5F6E-EFB5630846B7}"/>
              </a:ext>
            </a:extLst>
          </p:cNvPr>
          <p:cNvSpPr>
            <a:spLocks noGrp="1"/>
          </p:cNvSpPr>
          <p:nvPr>
            <p:ph type="dt" sz="half" idx="10"/>
          </p:nvPr>
        </p:nvSpPr>
        <p:spPr/>
        <p:txBody>
          <a:bodyPr/>
          <a:lstStyle/>
          <a:p>
            <a:fld id="{3B396174-18B2-42C2-864C-53CBB9600F1A}" type="datetimeFigureOut">
              <a:rPr lang="de-DE" smtClean="0"/>
              <a:t>23.07.2023</a:t>
            </a:fld>
            <a:endParaRPr lang="de-DE"/>
          </a:p>
        </p:txBody>
      </p:sp>
      <p:sp>
        <p:nvSpPr>
          <p:cNvPr id="5" name="Fußzeilenplatzhalter 4">
            <a:extLst>
              <a:ext uri="{FF2B5EF4-FFF2-40B4-BE49-F238E27FC236}">
                <a16:creationId xmlns:a16="http://schemas.microsoft.com/office/drawing/2014/main" id="{EF8AE7E1-F8F5-416E-8707-1E4141322A6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434E026-56A6-CA0E-C96D-643C7C33B590}"/>
              </a:ext>
            </a:extLst>
          </p:cNvPr>
          <p:cNvSpPr>
            <a:spLocks noGrp="1"/>
          </p:cNvSpPr>
          <p:nvPr>
            <p:ph type="sldNum" sz="quarter" idx="12"/>
          </p:nvPr>
        </p:nvSpPr>
        <p:spPr/>
        <p:txBody>
          <a:bodyPr/>
          <a:lstStyle/>
          <a:p>
            <a:fld id="{5F726C69-EAA2-4A6E-BF05-14C41E344B4D}" type="slidenum">
              <a:rPr lang="de-DE" smtClean="0"/>
              <a:t>‹Nr.›</a:t>
            </a:fld>
            <a:endParaRPr lang="de-DE"/>
          </a:p>
        </p:txBody>
      </p:sp>
    </p:spTree>
    <p:extLst>
      <p:ext uri="{BB962C8B-B14F-4D97-AF65-F5344CB8AC3E}">
        <p14:creationId xmlns:p14="http://schemas.microsoft.com/office/powerpoint/2010/main" val="2701381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155D63-1850-177D-4CB9-79A89F62182A}"/>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AC5F5142-7B5C-AFEB-45DD-4E76965C027C}"/>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4CABFA4-87A1-0848-0E2D-0719BF0728EA}"/>
              </a:ext>
            </a:extLst>
          </p:cNvPr>
          <p:cNvSpPr>
            <a:spLocks noGrp="1"/>
          </p:cNvSpPr>
          <p:nvPr>
            <p:ph type="dt" sz="half" idx="10"/>
          </p:nvPr>
        </p:nvSpPr>
        <p:spPr/>
        <p:txBody>
          <a:bodyPr/>
          <a:lstStyle/>
          <a:p>
            <a:fld id="{3B396174-18B2-42C2-864C-53CBB9600F1A}" type="datetimeFigureOut">
              <a:rPr lang="de-DE" smtClean="0"/>
              <a:t>23.07.2023</a:t>
            </a:fld>
            <a:endParaRPr lang="de-DE"/>
          </a:p>
        </p:txBody>
      </p:sp>
      <p:sp>
        <p:nvSpPr>
          <p:cNvPr id="5" name="Fußzeilenplatzhalter 4">
            <a:extLst>
              <a:ext uri="{FF2B5EF4-FFF2-40B4-BE49-F238E27FC236}">
                <a16:creationId xmlns:a16="http://schemas.microsoft.com/office/drawing/2014/main" id="{2333D24F-9014-5A79-4CB8-708EBF492D0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2068DA8-C7AC-5DC2-C844-F2A88822466B}"/>
              </a:ext>
            </a:extLst>
          </p:cNvPr>
          <p:cNvSpPr>
            <a:spLocks noGrp="1"/>
          </p:cNvSpPr>
          <p:nvPr>
            <p:ph type="sldNum" sz="quarter" idx="12"/>
          </p:nvPr>
        </p:nvSpPr>
        <p:spPr/>
        <p:txBody>
          <a:bodyPr/>
          <a:lstStyle/>
          <a:p>
            <a:fld id="{5F726C69-EAA2-4A6E-BF05-14C41E344B4D}" type="slidenum">
              <a:rPr lang="de-DE" smtClean="0"/>
              <a:t>‹Nr.›</a:t>
            </a:fld>
            <a:endParaRPr lang="de-DE"/>
          </a:p>
        </p:txBody>
      </p:sp>
    </p:spTree>
    <p:extLst>
      <p:ext uri="{BB962C8B-B14F-4D97-AF65-F5344CB8AC3E}">
        <p14:creationId xmlns:p14="http://schemas.microsoft.com/office/powerpoint/2010/main" val="567617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3E9BEE9-87C0-748B-98A3-F2DE7C2DC0E7}"/>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FDF92372-7564-2A2C-B322-D6BA2EB26C67}"/>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9AA318F-9BE6-1715-8135-4C85B47141A1}"/>
              </a:ext>
            </a:extLst>
          </p:cNvPr>
          <p:cNvSpPr>
            <a:spLocks noGrp="1"/>
          </p:cNvSpPr>
          <p:nvPr>
            <p:ph type="dt" sz="half" idx="10"/>
          </p:nvPr>
        </p:nvSpPr>
        <p:spPr/>
        <p:txBody>
          <a:bodyPr/>
          <a:lstStyle/>
          <a:p>
            <a:fld id="{3B396174-18B2-42C2-864C-53CBB9600F1A}" type="datetimeFigureOut">
              <a:rPr lang="de-DE" smtClean="0"/>
              <a:t>23.07.2023</a:t>
            </a:fld>
            <a:endParaRPr lang="de-DE"/>
          </a:p>
        </p:txBody>
      </p:sp>
      <p:sp>
        <p:nvSpPr>
          <p:cNvPr id="5" name="Fußzeilenplatzhalter 4">
            <a:extLst>
              <a:ext uri="{FF2B5EF4-FFF2-40B4-BE49-F238E27FC236}">
                <a16:creationId xmlns:a16="http://schemas.microsoft.com/office/drawing/2014/main" id="{EBD10C19-285E-F860-07DF-4E7620A7C63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837AAE-5767-F5F9-FCB9-3132CE10194C}"/>
              </a:ext>
            </a:extLst>
          </p:cNvPr>
          <p:cNvSpPr>
            <a:spLocks noGrp="1"/>
          </p:cNvSpPr>
          <p:nvPr>
            <p:ph type="sldNum" sz="quarter" idx="12"/>
          </p:nvPr>
        </p:nvSpPr>
        <p:spPr/>
        <p:txBody>
          <a:bodyPr/>
          <a:lstStyle/>
          <a:p>
            <a:fld id="{5F726C69-EAA2-4A6E-BF05-14C41E344B4D}" type="slidenum">
              <a:rPr lang="de-DE" smtClean="0"/>
              <a:t>‹Nr.›</a:t>
            </a:fld>
            <a:endParaRPr lang="de-DE"/>
          </a:p>
        </p:txBody>
      </p:sp>
    </p:spTree>
    <p:extLst>
      <p:ext uri="{BB962C8B-B14F-4D97-AF65-F5344CB8AC3E}">
        <p14:creationId xmlns:p14="http://schemas.microsoft.com/office/powerpoint/2010/main" val="2455340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7/24/2023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1014774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0" i="0">
                <a:solidFill>
                  <a:schemeClr val="tx1"/>
                </a:solidFill>
                <a:latin typeface="Perpetua"/>
                <a:cs typeface="Perpetu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7/24/2023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1970125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38BC62-DDA2-C509-4DAB-F6338E2BE42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59D49B2-09AD-DFD2-1CFA-8DEE1C93AA8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602E2F1-57AA-6763-4052-53E552F6793C}"/>
              </a:ext>
            </a:extLst>
          </p:cNvPr>
          <p:cNvSpPr>
            <a:spLocks noGrp="1"/>
          </p:cNvSpPr>
          <p:nvPr>
            <p:ph type="dt" sz="half" idx="10"/>
          </p:nvPr>
        </p:nvSpPr>
        <p:spPr/>
        <p:txBody>
          <a:bodyPr/>
          <a:lstStyle/>
          <a:p>
            <a:fld id="{3B396174-18B2-42C2-864C-53CBB9600F1A}" type="datetimeFigureOut">
              <a:rPr lang="de-DE" smtClean="0"/>
              <a:t>23.07.2023</a:t>
            </a:fld>
            <a:endParaRPr lang="de-DE"/>
          </a:p>
        </p:txBody>
      </p:sp>
      <p:sp>
        <p:nvSpPr>
          <p:cNvPr id="5" name="Fußzeilenplatzhalter 4">
            <a:extLst>
              <a:ext uri="{FF2B5EF4-FFF2-40B4-BE49-F238E27FC236}">
                <a16:creationId xmlns:a16="http://schemas.microsoft.com/office/drawing/2014/main" id="{38B7B3E0-B3EB-DFFD-14C2-DE9D4140F4A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A00F752-BD21-5456-A977-A8A9BAF33278}"/>
              </a:ext>
            </a:extLst>
          </p:cNvPr>
          <p:cNvSpPr>
            <a:spLocks noGrp="1"/>
          </p:cNvSpPr>
          <p:nvPr>
            <p:ph type="sldNum" sz="quarter" idx="12"/>
          </p:nvPr>
        </p:nvSpPr>
        <p:spPr/>
        <p:txBody>
          <a:bodyPr/>
          <a:lstStyle/>
          <a:p>
            <a:fld id="{5F726C69-EAA2-4A6E-BF05-14C41E344B4D}" type="slidenum">
              <a:rPr lang="de-DE" smtClean="0"/>
              <a:t>‹Nr.›</a:t>
            </a:fld>
            <a:endParaRPr lang="de-DE"/>
          </a:p>
        </p:txBody>
      </p:sp>
    </p:spTree>
    <p:extLst>
      <p:ext uri="{BB962C8B-B14F-4D97-AF65-F5344CB8AC3E}">
        <p14:creationId xmlns:p14="http://schemas.microsoft.com/office/powerpoint/2010/main" val="255931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314118-891D-223A-39FF-015EADC4A88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7D66E56E-592B-3F68-580C-6A1C6D12DE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98A66D64-733B-673C-4648-77CF5DBC15D6}"/>
              </a:ext>
            </a:extLst>
          </p:cNvPr>
          <p:cNvSpPr>
            <a:spLocks noGrp="1"/>
          </p:cNvSpPr>
          <p:nvPr>
            <p:ph type="dt" sz="half" idx="10"/>
          </p:nvPr>
        </p:nvSpPr>
        <p:spPr/>
        <p:txBody>
          <a:bodyPr/>
          <a:lstStyle/>
          <a:p>
            <a:fld id="{3B396174-18B2-42C2-864C-53CBB9600F1A}" type="datetimeFigureOut">
              <a:rPr lang="de-DE" smtClean="0"/>
              <a:t>23.07.2023</a:t>
            </a:fld>
            <a:endParaRPr lang="de-DE"/>
          </a:p>
        </p:txBody>
      </p:sp>
      <p:sp>
        <p:nvSpPr>
          <p:cNvPr id="5" name="Fußzeilenplatzhalter 4">
            <a:extLst>
              <a:ext uri="{FF2B5EF4-FFF2-40B4-BE49-F238E27FC236}">
                <a16:creationId xmlns:a16="http://schemas.microsoft.com/office/drawing/2014/main" id="{F0FB38D7-80C5-3626-241F-67615966A3C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127AB3B-DB90-46C8-2582-29E5B4DBEA31}"/>
              </a:ext>
            </a:extLst>
          </p:cNvPr>
          <p:cNvSpPr>
            <a:spLocks noGrp="1"/>
          </p:cNvSpPr>
          <p:nvPr>
            <p:ph type="sldNum" sz="quarter" idx="12"/>
          </p:nvPr>
        </p:nvSpPr>
        <p:spPr/>
        <p:txBody>
          <a:bodyPr/>
          <a:lstStyle/>
          <a:p>
            <a:fld id="{5F726C69-EAA2-4A6E-BF05-14C41E344B4D}" type="slidenum">
              <a:rPr lang="de-DE" smtClean="0"/>
              <a:t>‹Nr.›</a:t>
            </a:fld>
            <a:endParaRPr lang="de-DE"/>
          </a:p>
        </p:txBody>
      </p:sp>
    </p:spTree>
    <p:extLst>
      <p:ext uri="{BB962C8B-B14F-4D97-AF65-F5344CB8AC3E}">
        <p14:creationId xmlns:p14="http://schemas.microsoft.com/office/powerpoint/2010/main" val="4096248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32BB65-A21B-5845-DB01-26BFAEB10AC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8EF2F42-D774-6EBD-F179-3AFE31DC616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E573CA1-CC9B-3CAB-F382-84FC2B663955}"/>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5CAB946C-076C-AD34-3636-88B03D2CF897}"/>
              </a:ext>
            </a:extLst>
          </p:cNvPr>
          <p:cNvSpPr>
            <a:spLocks noGrp="1"/>
          </p:cNvSpPr>
          <p:nvPr>
            <p:ph type="dt" sz="half" idx="10"/>
          </p:nvPr>
        </p:nvSpPr>
        <p:spPr/>
        <p:txBody>
          <a:bodyPr/>
          <a:lstStyle/>
          <a:p>
            <a:fld id="{3B396174-18B2-42C2-864C-53CBB9600F1A}" type="datetimeFigureOut">
              <a:rPr lang="de-DE" smtClean="0"/>
              <a:t>23.07.2023</a:t>
            </a:fld>
            <a:endParaRPr lang="de-DE"/>
          </a:p>
        </p:txBody>
      </p:sp>
      <p:sp>
        <p:nvSpPr>
          <p:cNvPr id="6" name="Fußzeilenplatzhalter 5">
            <a:extLst>
              <a:ext uri="{FF2B5EF4-FFF2-40B4-BE49-F238E27FC236}">
                <a16:creationId xmlns:a16="http://schemas.microsoft.com/office/drawing/2014/main" id="{C53ADE69-72F3-2B87-927E-7E0A4069071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56CBE66-75ED-DEA6-0A2F-7DA170A64AC4}"/>
              </a:ext>
            </a:extLst>
          </p:cNvPr>
          <p:cNvSpPr>
            <a:spLocks noGrp="1"/>
          </p:cNvSpPr>
          <p:nvPr>
            <p:ph type="sldNum" sz="quarter" idx="12"/>
          </p:nvPr>
        </p:nvSpPr>
        <p:spPr/>
        <p:txBody>
          <a:bodyPr/>
          <a:lstStyle/>
          <a:p>
            <a:fld id="{5F726C69-EAA2-4A6E-BF05-14C41E344B4D}" type="slidenum">
              <a:rPr lang="de-DE" smtClean="0"/>
              <a:t>‹Nr.›</a:t>
            </a:fld>
            <a:endParaRPr lang="de-DE"/>
          </a:p>
        </p:txBody>
      </p:sp>
    </p:spTree>
    <p:extLst>
      <p:ext uri="{BB962C8B-B14F-4D97-AF65-F5344CB8AC3E}">
        <p14:creationId xmlns:p14="http://schemas.microsoft.com/office/powerpoint/2010/main" val="21054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FE1F27-7048-9415-F936-D7A6C02675A2}"/>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C46BFE3B-D9E2-2D27-A521-CFD122DC89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3DB170A-1964-34D9-2991-A738BDE7A91A}"/>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10BC0DDA-0CC0-4E52-D796-ED04E4AE47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DF6AF1C4-0F28-2FE2-5841-6EA0F7234B77}"/>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DE3DF31-EA46-8F03-F7EB-49C084E0CC25}"/>
              </a:ext>
            </a:extLst>
          </p:cNvPr>
          <p:cNvSpPr>
            <a:spLocks noGrp="1"/>
          </p:cNvSpPr>
          <p:nvPr>
            <p:ph type="dt" sz="half" idx="10"/>
          </p:nvPr>
        </p:nvSpPr>
        <p:spPr/>
        <p:txBody>
          <a:bodyPr/>
          <a:lstStyle/>
          <a:p>
            <a:fld id="{3B396174-18B2-42C2-864C-53CBB9600F1A}" type="datetimeFigureOut">
              <a:rPr lang="de-DE" smtClean="0"/>
              <a:t>23.07.2023</a:t>
            </a:fld>
            <a:endParaRPr lang="de-DE"/>
          </a:p>
        </p:txBody>
      </p:sp>
      <p:sp>
        <p:nvSpPr>
          <p:cNvPr id="8" name="Fußzeilenplatzhalter 7">
            <a:extLst>
              <a:ext uri="{FF2B5EF4-FFF2-40B4-BE49-F238E27FC236}">
                <a16:creationId xmlns:a16="http://schemas.microsoft.com/office/drawing/2014/main" id="{F60D0B1C-C1AA-3B7C-B3A7-93F31C42F31F}"/>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2DBF1248-8530-A731-E63E-0D601E7FFB4C}"/>
              </a:ext>
            </a:extLst>
          </p:cNvPr>
          <p:cNvSpPr>
            <a:spLocks noGrp="1"/>
          </p:cNvSpPr>
          <p:nvPr>
            <p:ph type="sldNum" sz="quarter" idx="12"/>
          </p:nvPr>
        </p:nvSpPr>
        <p:spPr/>
        <p:txBody>
          <a:bodyPr/>
          <a:lstStyle/>
          <a:p>
            <a:fld id="{5F726C69-EAA2-4A6E-BF05-14C41E344B4D}" type="slidenum">
              <a:rPr lang="de-DE" smtClean="0"/>
              <a:t>‹Nr.›</a:t>
            </a:fld>
            <a:endParaRPr lang="de-DE"/>
          </a:p>
        </p:txBody>
      </p:sp>
    </p:spTree>
    <p:extLst>
      <p:ext uri="{BB962C8B-B14F-4D97-AF65-F5344CB8AC3E}">
        <p14:creationId xmlns:p14="http://schemas.microsoft.com/office/powerpoint/2010/main" val="1937328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3E563A-8C90-B675-540D-27AE44F4DDEF}"/>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CFCE67F-335F-C6D4-65BF-344B8D087EF6}"/>
              </a:ext>
            </a:extLst>
          </p:cNvPr>
          <p:cNvSpPr>
            <a:spLocks noGrp="1"/>
          </p:cNvSpPr>
          <p:nvPr>
            <p:ph type="dt" sz="half" idx="10"/>
          </p:nvPr>
        </p:nvSpPr>
        <p:spPr/>
        <p:txBody>
          <a:bodyPr/>
          <a:lstStyle/>
          <a:p>
            <a:fld id="{3B396174-18B2-42C2-864C-53CBB9600F1A}" type="datetimeFigureOut">
              <a:rPr lang="de-DE" smtClean="0"/>
              <a:t>23.07.2023</a:t>
            </a:fld>
            <a:endParaRPr lang="de-DE"/>
          </a:p>
        </p:txBody>
      </p:sp>
      <p:sp>
        <p:nvSpPr>
          <p:cNvPr id="4" name="Fußzeilenplatzhalter 3">
            <a:extLst>
              <a:ext uri="{FF2B5EF4-FFF2-40B4-BE49-F238E27FC236}">
                <a16:creationId xmlns:a16="http://schemas.microsoft.com/office/drawing/2014/main" id="{E9A1ACC0-131B-D2AA-F410-F4F6365428C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75137A6-8CA0-4AFA-0E29-C74320009325}"/>
              </a:ext>
            </a:extLst>
          </p:cNvPr>
          <p:cNvSpPr>
            <a:spLocks noGrp="1"/>
          </p:cNvSpPr>
          <p:nvPr>
            <p:ph type="sldNum" sz="quarter" idx="12"/>
          </p:nvPr>
        </p:nvSpPr>
        <p:spPr/>
        <p:txBody>
          <a:bodyPr/>
          <a:lstStyle/>
          <a:p>
            <a:fld id="{5F726C69-EAA2-4A6E-BF05-14C41E344B4D}" type="slidenum">
              <a:rPr lang="de-DE" smtClean="0"/>
              <a:t>‹Nr.›</a:t>
            </a:fld>
            <a:endParaRPr lang="de-DE"/>
          </a:p>
        </p:txBody>
      </p:sp>
    </p:spTree>
    <p:extLst>
      <p:ext uri="{BB962C8B-B14F-4D97-AF65-F5344CB8AC3E}">
        <p14:creationId xmlns:p14="http://schemas.microsoft.com/office/powerpoint/2010/main" val="2362852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A1E0CC2-EA5B-1413-22E4-8E8846D93032}"/>
              </a:ext>
            </a:extLst>
          </p:cNvPr>
          <p:cNvSpPr>
            <a:spLocks noGrp="1"/>
          </p:cNvSpPr>
          <p:nvPr>
            <p:ph type="dt" sz="half" idx="10"/>
          </p:nvPr>
        </p:nvSpPr>
        <p:spPr/>
        <p:txBody>
          <a:bodyPr/>
          <a:lstStyle/>
          <a:p>
            <a:fld id="{3B396174-18B2-42C2-864C-53CBB9600F1A}" type="datetimeFigureOut">
              <a:rPr lang="de-DE" smtClean="0"/>
              <a:t>23.07.2023</a:t>
            </a:fld>
            <a:endParaRPr lang="de-DE"/>
          </a:p>
        </p:txBody>
      </p:sp>
      <p:sp>
        <p:nvSpPr>
          <p:cNvPr id="3" name="Fußzeilenplatzhalter 2">
            <a:extLst>
              <a:ext uri="{FF2B5EF4-FFF2-40B4-BE49-F238E27FC236}">
                <a16:creationId xmlns:a16="http://schemas.microsoft.com/office/drawing/2014/main" id="{1BFF2432-BC65-FC51-CF6F-53ABB6D824CB}"/>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0AE2254A-5B39-DB8A-9FCA-2FBAD48F3E91}"/>
              </a:ext>
            </a:extLst>
          </p:cNvPr>
          <p:cNvSpPr>
            <a:spLocks noGrp="1"/>
          </p:cNvSpPr>
          <p:nvPr>
            <p:ph type="sldNum" sz="quarter" idx="12"/>
          </p:nvPr>
        </p:nvSpPr>
        <p:spPr/>
        <p:txBody>
          <a:bodyPr/>
          <a:lstStyle/>
          <a:p>
            <a:fld id="{5F726C69-EAA2-4A6E-BF05-14C41E344B4D}" type="slidenum">
              <a:rPr lang="de-DE" smtClean="0"/>
              <a:t>‹Nr.›</a:t>
            </a:fld>
            <a:endParaRPr lang="de-DE"/>
          </a:p>
        </p:txBody>
      </p:sp>
    </p:spTree>
    <p:extLst>
      <p:ext uri="{BB962C8B-B14F-4D97-AF65-F5344CB8AC3E}">
        <p14:creationId xmlns:p14="http://schemas.microsoft.com/office/powerpoint/2010/main" val="4289164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A188E1-F002-0816-778F-85FD197EF79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D2AE22D1-86C2-9E1E-AA44-6CD07A7BCA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0CEA540-593F-324B-C81F-AEBD4D4920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CCA9ECB-F169-FC62-F063-3CE0694868AC}"/>
              </a:ext>
            </a:extLst>
          </p:cNvPr>
          <p:cNvSpPr>
            <a:spLocks noGrp="1"/>
          </p:cNvSpPr>
          <p:nvPr>
            <p:ph type="dt" sz="half" idx="10"/>
          </p:nvPr>
        </p:nvSpPr>
        <p:spPr/>
        <p:txBody>
          <a:bodyPr/>
          <a:lstStyle/>
          <a:p>
            <a:fld id="{3B396174-18B2-42C2-864C-53CBB9600F1A}" type="datetimeFigureOut">
              <a:rPr lang="de-DE" smtClean="0"/>
              <a:t>23.07.2023</a:t>
            </a:fld>
            <a:endParaRPr lang="de-DE"/>
          </a:p>
        </p:txBody>
      </p:sp>
      <p:sp>
        <p:nvSpPr>
          <p:cNvPr id="6" name="Fußzeilenplatzhalter 5">
            <a:extLst>
              <a:ext uri="{FF2B5EF4-FFF2-40B4-BE49-F238E27FC236}">
                <a16:creationId xmlns:a16="http://schemas.microsoft.com/office/drawing/2014/main" id="{F2834954-78BD-F319-14E1-297C90F51D0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358BAC8-C03C-4955-7BA6-890D270BC92F}"/>
              </a:ext>
            </a:extLst>
          </p:cNvPr>
          <p:cNvSpPr>
            <a:spLocks noGrp="1"/>
          </p:cNvSpPr>
          <p:nvPr>
            <p:ph type="sldNum" sz="quarter" idx="12"/>
          </p:nvPr>
        </p:nvSpPr>
        <p:spPr/>
        <p:txBody>
          <a:bodyPr/>
          <a:lstStyle/>
          <a:p>
            <a:fld id="{5F726C69-EAA2-4A6E-BF05-14C41E344B4D}" type="slidenum">
              <a:rPr lang="de-DE" smtClean="0"/>
              <a:t>‹Nr.›</a:t>
            </a:fld>
            <a:endParaRPr lang="de-DE"/>
          </a:p>
        </p:txBody>
      </p:sp>
    </p:spTree>
    <p:extLst>
      <p:ext uri="{BB962C8B-B14F-4D97-AF65-F5344CB8AC3E}">
        <p14:creationId xmlns:p14="http://schemas.microsoft.com/office/powerpoint/2010/main" val="3901097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0AB96A-A72E-857F-59F2-F4292F33958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7F7B1FE5-A0EA-06AB-C7C4-92E58D2602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26CC421B-E3EA-01FA-E3CF-4BE882335E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6A5EE8C-C295-8E5F-AA8E-E3CBBC628EE7}"/>
              </a:ext>
            </a:extLst>
          </p:cNvPr>
          <p:cNvSpPr>
            <a:spLocks noGrp="1"/>
          </p:cNvSpPr>
          <p:nvPr>
            <p:ph type="dt" sz="half" idx="10"/>
          </p:nvPr>
        </p:nvSpPr>
        <p:spPr/>
        <p:txBody>
          <a:bodyPr/>
          <a:lstStyle/>
          <a:p>
            <a:fld id="{3B396174-18B2-42C2-864C-53CBB9600F1A}" type="datetimeFigureOut">
              <a:rPr lang="de-DE" smtClean="0"/>
              <a:t>23.07.2023</a:t>
            </a:fld>
            <a:endParaRPr lang="de-DE"/>
          </a:p>
        </p:txBody>
      </p:sp>
      <p:sp>
        <p:nvSpPr>
          <p:cNvPr id="6" name="Fußzeilenplatzhalter 5">
            <a:extLst>
              <a:ext uri="{FF2B5EF4-FFF2-40B4-BE49-F238E27FC236}">
                <a16:creationId xmlns:a16="http://schemas.microsoft.com/office/drawing/2014/main" id="{D504111E-3009-7F5B-B55F-6541C3CB9BF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D760694-AB4A-D3E7-CCB4-061B9A73AC92}"/>
              </a:ext>
            </a:extLst>
          </p:cNvPr>
          <p:cNvSpPr>
            <a:spLocks noGrp="1"/>
          </p:cNvSpPr>
          <p:nvPr>
            <p:ph type="sldNum" sz="quarter" idx="12"/>
          </p:nvPr>
        </p:nvSpPr>
        <p:spPr/>
        <p:txBody>
          <a:bodyPr/>
          <a:lstStyle/>
          <a:p>
            <a:fld id="{5F726C69-EAA2-4A6E-BF05-14C41E344B4D}" type="slidenum">
              <a:rPr lang="de-DE" smtClean="0"/>
              <a:t>‹Nr.›</a:t>
            </a:fld>
            <a:endParaRPr lang="de-DE"/>
          </a:p>
        </p:txBody>
      </p:sp>
    </p:spTree>
    <p:extLst>
      <p:ext uri="{BB962C8B-B14F-4D97-AF65-F5344CB8AC3E}">
        <p14:creationId xmlns:p14="http://schemas.microsoft.com/office/powerpoint/2010/main" val="1206940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4DDA145-3ECA-1709-25ED-B420B39357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ABA36AE-662F-7202-16A9-FA7034B07D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9B75F3-ED2F-4AC7-6642-D9AA2D39AA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396174-18B2-42C2-864C-53CBB9600F1A}" type="datetimeFigureOut">
              <a:rPr lang="de-DE" smtClean="0"/>
              <a:t>23.07.2023</a:t>
            </a:fld>
            <a:endParaRPr lang="de-DE"/>
          </a:p>
        </p:txBody>
      </p:sp>
      <p:sp>
        <p:nvSpPr>
          <p:cNvPr id="5" name="Fußzeilenplatzhalter 4">
            <a:extLst>
              <a:ext uri="{FF2B5EF4-FFF2-40B4-BE49-F238E27FC236}">
                <a16:creationId xmlns:a16="http://schemas.microsoft.com/office/drawing/2014/main" id="{EE921453-06B7-25F7-F9FE-ECDF9F30C4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3CF17C0-0434-6556-6682-72AA65FD61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26C69-EAA2-4A6E-BF05-14C41E344B4D}" type="slidenum">
              <a:rPr lang="de-DE" smtClean="0"/>
              <a:t>‹Nr.›</a:t>
            </a:fld>
            <a:endParaRPr lang="de-DE"/>
          </a:p>
        </p:txBody>
      </p:sp>
    </p:spTree>
    <p:extLst>
      <p:ext uri="{BB962C8B-B14F-4D97-AF65-F5344CB8AC3E}">
        <p14:creationId xmlns:p14="http://schemas.microsoft.com/office/powerpoint/2010/main" val="20288335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C3726E-2AB1-2CDF-3CC0-31CA3D64014A}"/>
              </a:ext>
            </a:extLst>
          </p:cNvPr>
          <p:cNvSpPr>
            <a:spLocks noGrp="1"/>
          </p:cNvSpPr>
          <p:nvPr>
            <p:ph type="ctrTitle"/>
          </p:nvPr>
        </p:nvSpPr>
        <p:spPr>
          <a:xfrm>
            <a:off x="1524000" y="1693863"/>
            <a:ext cx="9144000" cy="2387600"/>
          </a:xfrm>
        </p:spPr>
        <p:txBody>
          <a:bodyPr>
            <a:normAutofit fontScale="90000"/>
          </a:bodyPr>
          <a:lstStyle/>
          <a:p>
            <a:r>
              <a:rPr lang="de-DE" dirty="0" err="1"/>
              <a:t>Predicative</a:t>
            </a:r>
            <a:r>
              <a:rPr lang="de-DE" dirty="0"/>
              <a:t> </a:t>
            </a:r>
            <a:r>
              <a:rPr lang="de-DE" dirty="0" err="1"/>
              <a:t>possession</a:t>
            </a:r>
            <a:r>
              <a:rPr lang="de-DE" dirty="0"/>
              <a:t> in </a:t>
            </a:r>
            <a:r>
              <a:rPr lang="de-DE" dirty="0" err="1"/>
              <a:t>the</a:t>
            </a:r>
            <a:r>
              <a:rPr lang="de-DE" dirty="0"/>
              <a:t> </a:t>
            </a:r>
            <a:r>
              <a:rPr lang="de-DE" dirty="0" err="1"/>
              <a:t>languages</a:t>
            </a:r>
            <a:r>
              <a:rPr lang="de-DE" dirty="0"/>
              <a:t> </a:t>
            </a:r>
            <a:r>
              <a:rPr lang="de-DE" dirty="0" err="1"/>
              <a:t>of</a:t>
            </a:r>
            <a:r>
              <a:rPr lang="de-DE" dirty="0"/>
              <a:t> </a:t>
            </a:r>
            <a:r>
              <a:rPr lang="de-DE" dirty="0" err="1"/>
              <a:t>the</a:t>
            </a:r>
            <a:r>
              <a:rPr lang="de-DE" dirty="0"/>
              <a:t> </a:t>
            </a:r>
            <a:r>
              <a:rPr lang="de-DE" dirty="0" err="1"/>
              <a:t>Circum</a:t>
            </a:r>
            <a:r>
              <a:rPr lang="de-DE" dirty="0"/>
              <a:t>-Baltic </a:t>
            </a:r>
            <a:r>
              <a:rPr lang="de-DE" dirty="0" err="1"/>
              <a:t>area</a:t>
            </a:r>
            <a:r>
              <a:rPr lang="de-DE" dirty="0"/>
              <a:t> </a:t>
            </a:r>
          </a:p>
        </p:txBody>
      </p:sp>
      <p:sp>
        <p:nvSpPr>
          <p:cNvPr id="3" name="Untertitel 2">
            <a:extLst>
              <a:ext uri="{FF2B5EF4-FFF2-40B4-BE49-F238E27FC236}">
                <a16:creationId xmlns:a16="http://schemas.microsoft.com/office/drawing/2014/main" id="{A1B686A7-F2C3-7B1A-AFA6-33176EFFB6FA}"/>
              </a:ext>
            </a:extLst>
          </p:cNvPr>
          <p:cNvSpPr>
            <a:spLocks noGrp="1"/>
          </p:cNvSpPr>
          <p:nvPr>
            <p:ph type="subTitle" idx="1"/>
          </p:nvPr>
        </p:nvSpPr>
        <p:spPr>
          <a:xfrm>
            <a:off x="1524000" y="4564063"/>
            <a:ext cx="9144000" cy="1655762"/>
          </a:xfrm>
        </p:spPr>
        <p:txBody>
          <a:bodyPr>
            <a:normAutofit fontScale="92500" lnSpcReduction="10000"/>
          </a:bodyPr>
          <a:lstStyle/>
          <a:p>
            <a:r>
              <a:rPr lang="it-IT" dirty="0"/>
              <a:t>Lidia Federica Mazzitelli</a:t>
            </a:r>
          </a:p>
          <a:p>
            <a:r>
              <a:rPr lang="it-IT" dirty="0" err="1"/>
              <a:t>Universit</a:t>
            </a:r>
            <a:r>
              <a:rPr lang="de-DE" dirty="0" err="1"/>
              <a:t>ät</a:t>
            </a:r>
            <a:r>
              <a:rPr lang="de-DE" dirty="0"/>
              <a:t> zu Köln</a:t>
            </a:r>
          </a:p>
          <a:p>
            <a:r>
              <a:rPr lang="de-DE" dirty="0"/>
              <a:t>Academia </a:t>
            </a:r>
            <a:r>
              <a:rPr lang="de-DE" dirty="0" err="1"/>
              <a:t>Grammaticorum</a:t>
            </a:r>
            <a:r>
              <a:rPr lang="de-DE" dirty="0"/>
              <a:t> </a:t>
            </a:r>
            <a:r>
              <a:rPr lang="de-DE" dirty="0" err="1"/>
              <a:t>Salensis</a:t>
            </a:r>
            <a:r>
              <a:rPr lang="de-DE" dirty="0"/>
              <a:t> </a:t>
            </a:r>
            <a:r>
              <a:rPr lang="de-DE" dirty="0" err="1"/>
              <a:t>Vigesima</a:t>
            </a:r>
            <a:endParaRPr lang="de-DE" dirty="0"/>
          </a:p>
          <a:p>
            <a:r>
              <a:rPr lang="de-DE" dirty="0"/>
              <a:t>Salos - </a:t>
            </a:r>
            <a:r>
              <a:rPr lang="de-DE" dirty="0" err="1"/>
              <a:t>Lithuania</a:t>
            </a:r>
            <a:endParaRPr lang="de-DE" dirty="0"/>
          </a:p>
        </p:txBody>
      </p:sp>
    </p:spTree>
    <p:extLst>
      <p:ext uri="{BB962C8B-B14F-4D97-AF65-F5344CB8AC3E}">
        <p14:creationId xmlns:p14="http://schemas.microsoft.com/office/powerpoint/2010/main" val="222332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de-DE" dirty="0" err="1"/>
              <a:t>What</a:t>
            </a:r>
            <a:r>
              <a:rPr lang="de-DE" dirty="0"/>
              <a:t> </a:t>
            </a:r>
            <a:r>
              <a:rPr lang="de-DE" dirty="0" err="1"/>
              <a:t>is</a:t>
            </a:r>
            <a:r>
              <a:rPr lang="de-DE" dirty="0"/>
              <a:t> „</a:t>
            </a:r>
            <a:r>
              <a:rPr lang="de-DE" dirty="0" err="1"/>
              <a:t>possession</a:t>
            </a:r>
            <a:r>
              <a:rPr lang="de-DE" dirty="0"/>
              <a:t>“?</a:t>
            </a:r>
          </a:p>
        </p:txBody>
      </p:sp>
      <p:sp>
        <p:nvSpPr>
          <p:cNvPr id="3" name="Segnaposto contenuto 2"/>
          <p:cNvSpPr>
            <a:spLocks noGrp="1"/>
          </p:cNvSpPr>
          <p:nvPr>
            <p:ph idx="1"/>
          </p:nvPr>
        </p:nvSpPr>
        <p:spPr/>
        <p:txBody>
          <a:bodyPr/>
          <a:lstStyle/>
          <a:p>
            <a:pPr marL="0" indent="0">
              <a:buNone/>
            </a:pPr>
            <a:endParaRPr lang="de-DE" sz="2800" dirty="0"/>
          </a:p>
          <a:p>
            <a:r>
              <a:rPr lang="de-DE" sz="2800" dirty="0"/>
              <a:t>Possession </a:t>
            </a:r>
            <a:r>
              <a:rPr lang="de-DE" sz="2800" dirty="0" err="1"/>
              <a:t>can</a:t>
            </a:r>
            <a:r>
              <a:rPr lang="de-DE" sz="2800" dirty="0"/>
              <a:t> </a:t>
            </a:r>
            <a:r>
              <a:rPr lang="de-DE" sz="2800" dirty="0" err="1"/>
              <a:t>be</a:t>
            </a:r>
            <a:r>
              <a:rPr lang="de-DE" sz="2800" dirty="0"/>
              <a:t> </a:t>
            </a:r>
            <a:r>
              <a:rPr lang="de-DE" sz="2800" dirty="0" err="1"/>
              <a:t>defined</a:t>
            </a:r>
            <a:r>
              <a:rPr lang="de-DE" sz="2800" dirty="0"/>
              <a:t> on </a:t>
            </a:r>
            <a:r>
              <a:rPr lang="de-DE" sz="2800" dirty="0" err="1"/>
              <a:t>many</a:t>
            </a:r>
            <a:r>
              <a:rPr lang="de-DE" sz="2800" dirty="0"/>
              <a:t> </a:t>
            </a:r>
            <a:r>
              <a:rPr lang="de-DE" sz="2800" dirty="0" err="1"/>
              <a:t>levels</a:t>
            </a:r>
            <a:r>
              <a:rPr lang="de-DE" sz="2800" dirty="0"/>
              <a:t>:</a:t>
            </a:r>
            <a:endParaRPr lang="de-DE" sz="2800" b="1" dirty="0"/>
          </a:p>
          <a:p>
            <a:pPr lvl="1"/>
            <a:endParaRPr lang="de-DE" b="1" dirty="0"/>
          </a:p>
          <a:p>
            <a:pPr lvl="1"/>
            <a:r>
              <a:rPr lang="de-DE" b="1" dirty="0"/>
              <a:t>Culture</a:t>
            </a:r>
            <a:r>
              <a:rPr lang="de-DE" dirty="0"/>
              <a:t> </a:t>
            </a:r>
            <a:r>
              <a:rPr lang="de-DE" dirty="0">
                <a:sym typeface="Wingdings" panose="05000000000000000000" pitchFamily="2" charset="2"/>
              </a:rPr>
              <a:t> </a:t>
            </a:r>
            <a:r>
              <a:rPr lang="de-DE" dirty="0" err="1">
                <a:sym typeface="Wingdings" panose="05000000000000000000" pitchFamily="2" charset="2"/>
              </a:rPr>
              <a:t>what</a:t>
            </a:r>
            <a:r>
              <a:rPr lang="de-DE" dirty="0">
                <a:sym typeface="Wingdings" panose="05000000000000000000" pitchFamily="2" charset="2"/>
              </a:rPr>
              <a:t> </a:t>
            </a:r>
            <a:r>
              <a:rPr lang="de-DE" dirty="0" err="1">
                <a:sym typeface="Wingdings" panose="05000000000000000000" pitchFamily="2" charset="2"/>
              </a:rPr>
              <a:t>can</a:t>
            </a:r>
            <a:r>
              <a:rPr lang="de-DE" dirty="0">
                <a:sym typeface="Wingdings" panose="05000000000000000000" pitchFamily="2" charset="2"/>
              </a:rPr>
              <a:t> </a:t>
            </a:r>
            <a:r>
              <a:rPr lang="de-DE" dirty="0" err="1">
                <a:sym typeface="Wingdings" panose="05000000000000000000" pitchFamily="2" charset="2"/>
              </a:rPr>
              <a:t>one</a:t>
            </a:r>
            <a:r>
              <a:rPr lang="de-DE" dirty="0">
                <a:sym typeface="Wingdings" panose="05000000000000000000" pitchFamily="2" charset="2"/>
              </a:rPr>
              <a:t> „</a:t>
            </a:r>
            <a:r>
              <a:rPr lang="de-DE" dirty="0" err="1">
                <a:sym typeface="Wingdings" panose="05000000000000000000" pitchFamily="2" charset="2"/>
              </a:rPr>
              <a:t>possess</a:t>
            </a:r>
            <a:r>
              <a:rPr lang="de-DE" dirty="0">
                <a:sym typeface="Wingdings" panose="05000000000000000000" pitchFamily="2" charset="2"/>
              </a:rPr>
              <a:t>“ </a:t>
            </a:r>
            <a:r>
              <a:rPr lang="de-DE" dirty="0" err="1">
                <a:sym typeface="Wingdings" panose="05000000000000000000" pitchFamily="2" charset="2"/>
              </a:rPr>
              <a:t>or</a:t>
            </a:r>
            <a:r>
              <a:rPr lang="de-DE" dirty="0">
                <a:sym typeface="Wingdings" panose="05000000000000000000" pitchFamily="2" charset="2"/>
              </a:rPr>
              <a:t> „own“ in a </a:t>
            </a:r>
            <a:r>
              <a:rPr lang="de-DE" dirty="0" err="1">
                <a:sym typeface="Wingdings" panose="05000000000000000000" pitchFamily="2" charset="2"/>
              </a:rPr>
              <a:t>specific</a:t>
            </a:r>
            <a:r>
              <a:rPr lang="de-DE" dirty="0">
                <a:sym typeface="Wingdings" panose="05000000000000000000" pitchFamily="2" charset="2"/>
              </a:rPr>
              <a:t> </a:t>
            </a:r>
            <a:r>
              <a:rPr lang="de-DE" dirty="0" err="1">
                <a:sym typeface="Wingdings" panose="05000000000000000000" pitchFamily="2" charset="2"/>
              </a:rPr>
              <a:t>culture</a:t>
            </a:r>
            <a:r>
              <a:rPr lang="de-DE" dirty="0">
                <a:sym typeface="Wingdings" panose="05000000000000000000" pitchFamily="2" charset="2"/>
              </a:rPr>
              <a:t>? </a:t>
            </a:r>
            <a:endParaRPr lang="de-DE" dirty="0"/>
          </a:p>
          <a:p>
            <a:pPr lvl="1"/>
            <a:r>
              <a:rPr lang="de-DE" b="1" dirty="0"/>
              <a:t>Law</a:t>
            </a:r>
            <a:r>
              <a:rPr lang="de-DE" dirty="0"/>
              <a:t> </a:t>
            </a:r>
            <a:r>
              <a:rPr lang="de-DE" dirty="0">
                <a:sym typeface="Wingdings" panose="05000000000000000000" pitchFamily="2" charset="2"/>
              </a:rPr>
              <a:t> </a:t>
            </a:r>
            <a:r>
              <a:rPr lang="de-DE" dirty="0" err="1">
                <a:sym typeface="Wingdings" panose="05000000000000000000" pitchFamily="2" charset="2"/>
              </a:rPr>
              <a:t>how</a:t>
            </a:r>
            <a:r>
              <a:rPr lang="de-DE" dirty="0">
                <a:sym typeface="Wingdings" panose="05000000000000000000" pitchFamily="2" charset="2"/>
              </a:rPr>
              <a:t> </a:t>
            </a:r>
            <a:r>
              <a:rPr lang="de-DE" dirty="0" err="1">
                <a:sym typeface="Wingdings" panose="05000000000000000000" pitchFamily="2" charset="2"/>
              </a:rPr>
              <a:t>are</a:t>
            </a:r>
            <a:r>
              <a:rPr lang="de-DE" dirty="0">
                <a:sym typeface="Wingdings" panose="05000000000000000000" pitchFamily="2" charset="2"/>
              </a:rPr>
              <a:t> </a:t>
            </a:r>
            <a:r>
              <a:rPr lang="de-DE" dirty="0" err="1">
                <a:sym typeface="Wingdings" panose="05000000000000000000" pitchFamily="2" charset="2"/>
              </a:rPr>
              <a:t>relations</a:t>
            </a:r>
            <a:r>
              <a:rPr lang="de-DE" dirty="0">
                <a:sym typeface="Wingdings" panose="05000000000000000000" pitchFamily="2" charset="2"/>
              </a:rPr>
              <a:t> </a:t>
            </a:r>
            <a:r>
              <a:rPr lang="de-DE" dirty="0" err="1">
                <a:sym typeface="Wingdings" panose="05000000000000000000" pitchFamily="2" charset="2"/>
              </a:rPr>
              <a:t>of</a:t>
            </a:r>
            <a:r>
              <a:rPr lang="de-DE" dirty="0">
                <a:sym typeface="Wingdings" panose="05000000000000000000" pitchFamily="2" charset="2"/>
              </a:rPr>
              <a:t> </a:t>
            </a:r>
            <a:r>
              <a:rPr lang="de-DE" dirty="0" err="1">
                <a:sym typeface="Wingdings" panose="05000000000000000000" pitchFamily="2" charset="2"/>
              </a:rPr>
              <a:t>possession</a:t>
            </a:r>
            <a:r>
              <a:rPr lang="de-DE" dirty="0">
                <a:sym typeface="Wingdings" panose="05000000000000000000" pitchFamily="2" charset="2"/>
              </a:rPr>
              <a:t> </a:t>
            </a:r>
            <a:r>
              <a:rPr lang="de-DE" dirty="0" err="1">
                <a:sym typeface="Wingdings" panose="05000000000000000000" pitchFamily="2" charset="2"/>
              </a:rPr>
              <a:t>defined</a:t>
            </a:r>
            <a:r>
              <a:rPr lang="de-DE" dirty="0">
                <a:sym typeface="Wingdings" panose="05000000000000000000" pitchFamily="2" charset="2"/>
              </a:rPr>
              <a:t> </a:t>
            </a:r>
            <a:r>
              <a:rPr lang="de-DE" dirty="0" err="1">
                <a:sym typeface="Wingdings" panose="05000000000000000000" pitchFamily="2" charset="2"/>
              </a:rPr>
              <a:t>by</a:t>
            </a:r>
            <a:r>
              <a:rPr lang="de-DE" dirty="0">
                <a:sym typeface="Wingdings" panose="05000000000000000000" pitchFamily="2" charset="2"/>
              </a:rPr>
              <a:t> </a:t>
            </a:r>
            <a:r>
              <a:rPr lang="de-DE" dirty="0" err="1">
                <a:sym typeface="Wingdings" panose="05000000000000000000" pitchFamily="2" charset="2"/>
              </a:rPr>
              <a:t>law</a:t>
            </a:r>
            <a:r>
              <a:rPr lang="de-DE" dirty="0">
                <a:sym typeface="Wingdings" panose="05000000000000000000" pitchFamily="2" charset="2"/>
              </a:rPr>
              <a:t> (f. ex. „</a:t>
            </a:r>
            <a:r>
              <a:rPr lang="de-DE" dirty="0" err="1">
                <a:sym typeface="Wingdings" panose="05000000000000000000" pitchFamily="2" charset="2"/>
              </a:rPr>
              <a:t>theft</a:t>
            </a:r>
            <a:r>
              <a:rPr lang="de-DE" dirty="0">
                <a:sym typeface="Wingdings" panose="05000000000000000000" pitchFamily="2" charset="2"/>
              </a:rPr>
              <a:t>“)?</a:t>
            </a:r>
          </a:p>
          <a:p>
            <a:pPr lvl="1"/>
            <a:r>
              <a:rPr lang="de-DE" b="1" dirty="0" err="1">
                <a:sym typeface="Wingdings" panose="05000000000000000000" pitchFamily="2" charset="2"/>
              </a:rPr>
              <a:t>Cognition</a:t>
            </a:r>
            <a:r>
              <a:rPr lang="de-DE" dirty="0">
                <a:sym typeface="Wingdings" panose="05000000000000000000" pitchFamily="2" charset="2"/>
              </a:rPr>
              <a:t> </a:t>
            </a:r>
            <a:r>
              <a:rPr lang="de-DE" dirty="0" err="1">
                <a:sym typeface="Wingdings" panose="05000000000000000000" pitchFamily="2" charset="2"/>
              </a:rPr>
              <a:t>how</a:t>
            </a:r>
            <a:r>
              <a:rPr lang="de-DE" dirty="0">
                <a:sym typeface="Wingdings" panose="05000000000000000000" pitchFamily="2" charset="2"/>
              </a:rPr>
              <a:t> </a:t>
            </a:r>
            <a:r>
              <a:rPr lang="de-DE" dirty="0" err="1">
                <a:sym typeface="Wingdings" panose="05000000000000000000" pitchFamily="2" charset="2"/>
              </a:rPr>
              <a:t>does</a:t>
            </a:r>
            <a:r>
              <a:rPr lang="de-DE" dirty="0">
                <a:sym typeface="Wingdings" panose="05000000000000000000" pitchFamily="2" charset="2"/>
              </a:rPr>
              <a:t> </a:t>
            </a:r>
            <a:r>
              <a:rPr lang="de-DE" dirty="0" err="1">
                <a:sym typeface="Wingdings" panose="05000000000000000000" pitchFamily="2" charset="2"/>
              </a:rPr>
              <a:t>the</a:t>
            </a:r>
            <a:r>
              <a:rPr lang="de-DE" dirty="0">
                <a:sym typeface="Wingdings" panose="05000000000000000000" pitchFamily="2" charset="2"/>
              </a:rPr>
              <a:t> human </a:t>
            </a:r>
            <a:r>
              <a:rPr lang="de-DE" dirty="0" err="1">
                <a:sym typeface="Wingdings" panose="05000000000000000000" pitchFamily="2" charset="2"/>
              </a:rPr>
              <a:t>brain</a:t>
            </a:r>
            <a:r>
              <a:rPr lang="de-DE" dirty="0">
                <a:sym typeface="Wingdings" panose="05000000000000000000" pitchFamily="2" charset="2"/>
              </a:rPr>
              <a:t> </a:t>
            </a:r>
            <a:r>
              <a:rPr lang="de-DE" dirty="0" err="1">
                <a:sym typeface="Wingdings" panose="05000000000000000000" pitchFamily="2" charset="2"/>
              </a:rPr>
              <a:t>conceptualise</a:t>
            </a:r>
            <a:r>
              <a:rPr lang="de-DE" dirty="0">
                <a:sym typeface="Wingdings" panose="05000000000000000000" pitchFamily="2" charset="2"/>
              </a:rPr>
              <a:t> </a:t>
            </a:r>
            <a:r>
              <a:rPr lang="de-DE" dirty="0" err="1">
                <a:sym typeface="Wingdings" panose="05000000000000000000" pitchFamily="2" charset="2"/>
              </a:rPr>
              <a:t>possession</a:t>
            </a:r>
            <a:r>
              <a:rPr lang="de-DE" dirty="0">
                <a:sym typeface="Wingdings" panose="05000000000000000000" pitchFamily="2" charset="2"/>
              </a:rPr>
              <a:t>?</a:t>
            </a:r>
            <a:endParaRPr lang="de-DE" dirty="0"/>
          </a:p>
          <a:p>
            <a:pPr lvl="1"/>
            <a:r>
              <a:rPr lang="sl-SI" b="1" dirty="0"/>
              <a:t>Language</a:t>
            </a:r>
            <a:r>
              <a:rPr lang="de-DE" dirty="0"/>
              <a:t> </a:t>
            </a:r>
            <a:r>
              <a:rPr lang="de-DE" dirty="0">
                <a:sym typeface="Wingdings" panose="05000000000000000000" pitchFamily="2" charset="2"/>
              </a:rPr>
              <a:t> </a:t>
            </a:r>
            <a:r>
              <a:rPr lang="de-DE" dirty="0" err="1">
                <a:sym typeface="Wingdings" panose="05000000000000000000" pitchFamily="2" charset="2"/>
              </a:rPr>
              <a:t>how</a:t>
            </a:r>
            <a:r>
              <a:rPr lang="de-DE" dirty="0">
                <a:sym typeface="Wingdings" panose="05000000000000000000" pitchFamily="2" charset="2"/>
              </a:rPr>
              <a:t> </a:t>
            </a:r>
            <a:r>
              <a:rPr lang="de-DE" dirty="0" err="1">
                <a:sym typeface="Wingdings" panose="05000000000000000000" pitchFamily="2" charset="2"/>
              </a:rPr>
              <a:t>does</a:t>
            </a:r>
            <a:r>
              <a:rPr lang="de-DE" dirty="0">
                <a:sym typeface="Wingdings" panose="05000000000000000000" pitchFamily="2" charset="2"/>
              </a:rPr>
              <a:t> </a:t>
            </a:r>
            <a:r>
              <a:rPr lang="de-DE" dirty="0" err="1">
                <a:sym typeface="Wingdings" panose="05000000000000000000" pitchFamily="2" charset="2"/>
              </a:rPr>
              <a:t>language</a:t>
            </a:r>
            <a:r>
              <a:rPr lang="de-DE" dirty="0">
                <a:sym typeface="Wingdings" panose="05000000000000000000" pitchFamily="2" charset="2"/>
              </a:rPr>
              <a:t> </a:t>
            </a:r>
            <a:r>
              <a:rPr lang="de-DE" dirty="0" err="1">
                <a:sym typeface="Wingdings" panose="05000000000000000000" pitchFamily="2" charset="2"/>
              </a:rPr>
              <a:t>expresses</a:t>
            </a:r>
            <a:r>
              <a:rPr lang="de-DE" dirty="0">
                <a:sym typeface="Wingdings" panose="05000000000000000000" pitchFamily="2" charset="2"/>
              </a:rPr>
              <a:t> </a:t>
            </a:r>
            <a:r>
              <a:rPr lang="de-DE" dirty="0" err="1">
                <a:sym typeface="Wingdings" panose="05000000000000000000" pitchFamily="2" charset="2"/>
              </a:rPr>
              <a:t>possession</a:t>
            </a:r>
            <a:r>
              <a:rPr lang="de-DE" dirty="0">
                <a:sym typeface="Wingdings" panose="05000000000000000000" pitchFamily="2" charset="2"/>
              </a:rPr>
              <a:t>? </a:t>
            </a:r>
            <a:r>
              <a:rPr lang="de-DE" dirty="0" err="1">
                <a:sym typeface="Wingdings" panose="05000000000000000000" pitchFamily="2" charset="2"/>
              </a:rPr>
              <a:t>Which</a:t>
            </a:r>
            <a:r>
              <a:rPr lang="de-DE" dirty="0">
                <a:sym typeface="Wingdings" panose="05000000000000000000" pitchFamily="2" charset="2"/>
              </a:rPr>
              <a:t> </a:t>
            </a:r>
            <a:r>
              <a:rPr lang="de-DE" dirty="0" err="1">
                <a:sym typeface="Wingdings" panose="05000000000000000000" pitchFamily="2" charset="2"/>
              </a:rPr>
              <a:t>constructions</a:t>
            </a:r>
            <a:r>
              <a:rPr lang="de-DE" dirty="0">
                <a:sym typeface="Wingdings" panose="05000000000000000000" pitchFamily="2" charset="2"/>
              </a:rPr>
              <a:t> and </a:t>
            </a:r>
            <a:r>
              <a:rPr lang="de-DE" dirty="0" err="1">
                <a:sym typeface="Wingdings" panose="05000000000000000000" pitchFamily="2" charset="2"/>
              </a:rPr>
              <a:t>expressions</a:t>
            </a:r>
            <a:r>
              <a:rPr lang="de-DE" dirty="0">
                <a:sym typeface="Wingdings" panose="05000000000000000000" pitchFamily="2" charset="2"/>
              </a:rPr>
              <a:t> </a:t>
            </a:r>
            <a:r>
              <a:rPr lang="de-DE" dirty="0" err="1">
                <a:sym typeface="Wingdings" panose="05000000000000000000" pitchFamily="2" charset="2"/>
              </a:rPr>
              <a:t>can</a:t>
            </a:r>
            <a:r>
              <a:rPr lang="de-DE" dirty="0">
                <a:sym typeface="Wingdings" panose="05000000000000000000" pitchFamily="2" charset="2"/>
              </a:rPr>
              <a:t> </a:t>
            </a:r>
            <a:r>
              <a:rPr lang="de-DE" dirty="0" err="1">
                <a:sym typeface="Wingdings" panose="05000000000000000000" pitchFamily="2" charset="2"/>
              </a:rPr>
              <a:t>we</a:t>
            </a:r>
            <a:r>
              <a:rPr lang="de-DE" dirty="0">
                <a:sym typeface="Wingdings" panose="05000000000000000000" pitchFamily="2" charset="2"/>
              </a:rPr>
              <a:t> </a:t>
            </a:r>
            <a:r>
              <a:rPr lang="de-DE" dirty="0" err="1">
                <a:sym typeface="Wingdings" panose="05000000000000000000" pitchFamily="2" charset="2"/>
              </a:rPr>
              <a:t>define</a:t>
            </a:r>
            <a:r>
              <a:rPr lang="de-DE" dirty="0">
                <a:sym typeface="Wingdings" panose="05000000000000000000" pitchFamily="2" charset="2"/>
              </a:rPr>
              <a:t> </a:t>
            </a:r>
            <a:r>
              <a:rPr lang="de-DE" dirty="0" err="1">
                <a:sym typeface="Wingdings" panose="05000000000000000000" pitchFamily="2" charset="2"/>
              </a:rPr>
              <a:t>as</a:t>
            </a:r>
            <a:r>
              <a:rPr lang="de-DE" dirty="0">
                <a:sym typeface="Wingdings" panose="05000000000000000000" pitchFamily="2" charset="2"/>
              </a:rPr>
              <a:t> possessive? </a:t>
            </a:r>
            <a:endParaRPr lang="de-DE" dirty="0"/>
          </a:p>
          <a:p>
            <a:pPr marL="0" indent="0">
              <a:buNone/>
            </a:pPr>
            <a:endParaRPr lang="de-DE" dirty="0"/>
          </a:p>
          <a:p>
            <a:pPr marL="0" indent="0">
              <a:buNone/>
            </a:pPr>
            <a:endParaRPr lang="de-DE" dirty="0"/>
          </a:p>
          <a:p>
            <a:pPr marL="0" indent="0">
              <a:buNone/>
            </a:pPr>
            <a:endParaRPr lang="de-DE" dirty="0"/>
          </a:p>
        </p:txBody>
      </p:sp>
    </p:spTree>
    <p:extLst>
      <p:ext uri="{BB962C8B-B14F-4D97-AF65-F5344CB8AC3E}">
        <p14:creationId xmlns:p14="http://schemas.microsoft.com/office/powerpoint/2010/main" val="2583011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de-DE" dirty="0" err="1"/>
              <a:t>What</a:t>
            </a:r>
            <a:r>
              <a:rPr lang="de-DE" dirty="0"/>
              <a:t> </a:t>
            </a:r>
            <a:r>
              <a:rPr lang="de-DE" dirty="0" err="1"/>
              <a:t>is</a:t>
            </a:r>
            <a:r>
              <a:rPr lang="de-DE" dirty="0"/>
              <a:t> „</a:t>
            </a:r>
            <a:r>
              <a:rPr lang="de-DE" dirty="0" err="1"/>
              <a:t>possession</a:t>
            </a:r>
            <a:r>
              <a:rPr lang="de-DE" dirty="0"/>
              <a:t>“?</a:t>
            </a:r>
          </a:p>
        </p:txBody>
      </p:sp>
      <p:sp>
        <p:nvSpPr>
          <p:cNvPr id="3" name="Segnaposto contenuto 2"/>
          <p:cNvSpPr>
            <a:spLocks noGrp="1"/>
          </p:cNvSpPr>
          <p:nvPr>
            <p:ph idx="1"/>
          </p:nvPr>
        </p:nvSpPr>
        <p:spPr/>
        <p:txBody>
          <a:bodyPr/>
          <a:lstStyle/>
          <a:p>
            <a:pPr marL="0" indent="0">
              <a:buNone/>
            </a:pPr>
            <a:endParaRPr lang="de-DE" sz="2800" dirty="0"/>
          </a:p>
          <a:p>
            <a:r>
              <a:rPr lang="de-DE" sz="2800" dirty="0"/>
              <a:t>Possession </a:t>
            </a:r>
            <a:r>
              <a:rPr lang="de-DE" sz="2800" dirty="0" err="1"/>
              <a:t>can</a:t>
            </a:r>
            <a:r>
              <a:rPr lang="de-DE" sz="2800" dirty="0"/>
              <a:t> </a:t>
            </a:r>
            <a:r>
              <a:rPr lang="de-DE" sz="2800" dirty="0" err="1"/>
              <a:t>be</a:t>
            </a:r>
            <a:r>
              <a:rPr lang="de-DE" sz="2800" dirty="0"/>
              <a:t> </a:t>
            </a:r>
            <a:r>
              <a:rPr lang="de-DE" sz="2800" dirty="0" err="1"/>
              <a:t>defined</a:t>
            </a:r>
            <a:r>
              <a:rPr lang="de-DE" sz="2800" dirty="0"/>
              <a:t> on </a:t>
            </a:r>
            <a:r>
              <a:rPr lang="de-DE" sz="2800" dirty="0" err="1"/>
              <a:t>many</a:t>
            </a:r>
            <a:r>
              <a:rPr lang="de-DE" sz="2800" dirty="0"/>
              <a:t> </a:t>
            </a:r>
            <a:r>
              <a:rPr lang="de-DE" sz="2800" dirty="0" err="1"/>
              <a:t>levels</a:t>
            </a:r>
            <a:r>
              <a:rPr lang="de-DE" sz="2800" dirty="0"/>
              <a:t>:</a:t>
            </a:r>
            <a:endParaRPr lang="de-DE" sz="2800" b="1" dirty="0"/>
          </a:p>
          <a:p>
            <a:pPr lvl="1"/>
            <a:endParaRPr lang="de-DE" b="1" dirty="0"/>
          </a:p>
          <a:p>
            <a:pPr lvl="1"/>
            <a:r>
              <a:rPr lang="de-DE" b="1" dirty="0"/>
              <a:t>Culture</a:t>
            </a:r>
            <a:r>
              <a:rPr lang="de-DE" dirty="0"/>
              <a:t> </a:t>
            </a:r>
            <a:r>
              <a:rPr lang="de-DE" dirty="0">
                <a:sym typeface="Wingdings" panose="05000000000000000000" pitchFamily="2" charset="2"/>
              </a:rPr>
              <a:t> </a:t>
            </a:r>
            <a:r>
              <a:rPr lang="de-DE" dirty="0" err="1">
                <a:sym typeface="Wingdings" panose="05000000000000000000" pitchFamily="2" charset="2"/>
              </a:rPr>
              <a:t>what</a:t>
            </a:r>
            <a:r>
              <a:rPr lang="de-DE" dirty="0">
                <a:sym typeface="Wingdings" panose="05000000000000000000" pitchFamily="2" charset="2"/>
              </a:rPr>
              <a:t> </a:t>
            </a:r>
            <a:r>
              <a:rPr lang="de-DE" dirty="0" err="1">
                <a:sym typeface="Wingdings" panose="05000000000000000000" pitchFamily="2" charset="2"/>
              </a:rPr>
              <a:t>can</a:t>
            </a:r>
            <a:r>
              <a:rPr lang="de-DE" dirty="0">
                <a:sym typeface="Wingdings" panose="05000000000000000000" pitchFamily="2" charset="2"/>
              </a:rPr>
              <a:t> </a:t>
            </a:r>
            <a:r>
              <a:rPr lang="de-DE" dirty="0" err="1">
                <a:sym typeface="Wingdings" panose="05000000000000000000" pitchFamily="2" charset="2"/>
              </a:rPr>
              <a:t>one</a:t>
            </a:r>
            <a:r>
              <a:rPr lang="de-DE" dirty="0">
                <a:sym typeface="Wingdings" panose="05000000000000000000" pitchFamily="2" charset="2"/>
              </a:rPr>
              <a:t> „</a:t>
            </a:r>
            <a:r>
              <a:rPr lang="de-DE" dirty="0" err="1">
                <a:sym typeface="Wingdings" panose="05000000000000000000" pitchFamily="2" charset="2"/>
              </a:rPr>
              <a:t>possess</a:t>
            </a:r>
            <a:r>
              <a:rPr lang="de-DE" dirty="0">
                <a:sym typeface="Wingdings" panose="05000000000000000000" pitchFamily="2" charset="2"/>
              </a:rPr>
              <a:t>“ </a:t>
            </a:r>
            <a:r>
              <a:rPr lang="de-DE" dirty="0" err="1">
                <a:sym typeface="Wingdings" panose="05000000000000000000" pitchFamily="2" charset="2"/>
              </a:rPr>
              <a:t>or</a:t>
            </a:r>
            <a:r>
              <a:rPr lang="de-DE" dirty="0">
                <a:sym typeface="Wingdings" panose="05000000000000000000" pitchFamily="2" charset="2"/>
              </a:rPr>
              <a:t> „own“ in a </a:t>
            </a:r>
            <a:r>
              <a:rPr lang="de-DE" dirty="0" err="1">
                <a:sym typeface="Wingdings" panose="05000000000000000000" pitchFamily="2" charset="2"/>
              </a:rPr>
              <a:t>specific</a:t>
            </a:r>
            <a:r>
              <a:rPr lang="de-DE" dirty="0">
                <a:sym typeface="Wingdings" panose="05000000000000000000" pitchFamily="2" charset="2"/>
              </a:rPr>
              <a:t> </a:t>
            </a:r>
            <a:r>
              <a:rPr lang="de-DE" dirty="0" err="1">
                <a:sym typeface="Wingdings" panose="05000000000000000000" pitchFamily="2" charset="2"/>
              </a:rPr>
              <a:t>culture</a:t>
            </a:r>
            <a:r>
              <a:rPr lang="de-DE" dirty="0">
                <a:sym typeface="Wingdings" panose="05000000000000000000" pitchFamily="2" charset="2"/>
              </a:rPr>
              <a:t>? </a:t>
            </a:r>
            <a:endParaRPr lang="de-DE" dirty="0"/>
          </a:p>
          <a:p>
            <a:pPr lvl="1"/>
            <a:r>
              <a:rPr lang="de-DE" b="1" dirty="0"/>
              <a:t>Law</a:t>
            </a:r>
            <a:r>
              <a:rPr lang="de-DE" dirty="0"/>
              <a:t> </a:t>
            </a:r>
            <a:r>
              <a:rPr lang="de-DE" dirty="0">
                <a:sym typeface="Wingdings" panose="05000000000000000000" pitchFamily="2" charset="2"/>
              </a:rPr>
              <a:t> </a:t>
            </a:r>
            <a:r>
              <a:rPr lang="de-DE" dirty="0" err="1">
                <a:sym typeface="Wingdings" panose="05000000000000000000" pitchFamily="2" charset="2"/>
              </a:rPr>
              <a:t>how</a:t>
            </a:r>
            <a:r>
              <a:rPr lang="de-DE" dirty="0">
                <a:sym typeface="Wingdings" panose="05000000000000000000" pitchFamily="2" charset="2"/>
              </a:rPr>
              <a:t> </a:t>
            </a:r>
            <a:r>
              <a:rPr lang="de-DE" dirty="0" err="1">
                <a:sym typeface="Wingdings" panose="05000000000000000000" pitchFamily="2" charset="2"/>
              </a:rPr>
              <a:t>are</a:t>
            </a:r>
            <a:r>
              <a:rPr lang="de-DE" dirty="0">
                <a:sym typeface="Wingdings" panose="05000000000000000000" pitchFamily="2" charset="2"/>
              </a:rPr>
              <a:t> </a:t>
            </a:r>
            <a:r>
              <a:rPr lang="de-DE" dirty="0" err="1">
                <a:sym typeface="Wingdings" panose="05000000000000000000" pitchFamily="2" charset="2"/>
              </a:rPr>
              <a:t>relations</a:t>
            </a:r>
            <a:r>
              <a:rPr lang="de-DE" dirty="0">
                <a:sym typeface="Wingdings" panose="05000000000000000000" pitchFamily="2" charset="2"/>
              </a:rPr>
              <a:t> </a:t>
            </a:r>
            <a:r>
              <a:rPr lang="de-DE" dirty="0" err="1">
                <a:sym typeface="Wingdings" panose="05000000000000000000" pitchFamily="2" charset="2"/>
              </a:rPr>
              <a:t>of</a:t>
            </a:r>
            <a:r>
              <a:rPr lang="de-DE" dirty="0">
                <a:sym typeface="Wingdings" panose="05000000000000000000" pitchFamily="2" charset="2"/>
              </a:rPr>
              <a:t> </a:t>
            </a:r>
            <a:r>
              <a:rPr lang="de-DE" dirty="0" err="1">
                <a:sym typeface="Wingdings" panose="05000000000000000000" pitchFamily="2" charset="2"/>
              </a:rPr>
              <a:t>possession</a:t>
            </a:r>
            <a:r>
              <a:rPr lang="de-DE" dirty="0">
                <a:sym typeface="Wingdings" panose="05000000000000000000" pitchFamily="2" charset="2"/>
              </a:rPr>
              <a:t> </a:t>
            </a:r>
            <a:r>
              <a:rPr lang="de-DE" dirty="0" err="1">
                <a:sym typeface="Wingdings" panose="05000000000000000000" pitchFamily="2" charset="2"/>
              </a:rPr>
              <a:t>defined</a:t>
            </a:r>
            <a:r>
              <a:rPr lang="de-DE" dirty="0">
                <a:sym typeface="Wingdings" panose="05000000000000000000" pitchFamily="2" charset="2"/>
              </a:rPr>
              <a:t> </a:t>
            </a:r>
            <a:r>
              <a:rPr lang="de-DE" dirty="0" err="1">
                <a:sym typeface="Wingdings" panose="05000000000000000000" pitchFamily="2" charset="2"/>
              </a:rPr>
              <a:t>by</a:t>
            </a:r>
            <a:r>
              <a:rPr lang="de-DE" dirty="0">
                <a:sym typeface="Wingdings" panose="05000000000000000000" pitchFamily="2" charset="2"/>
              </a:rPr>
              <a:t> </a:t>
            </a:r>
            <a:r>
              <a:rPr lang="de-DE" dirty="0" err="1">
                <a:sym typeface="Wingdings" panose="05000000000000000000" pitchFamily="2" charset="2"/>
              </a:rPr>
              <a:t>law</a:t>
            </a:r>
            <a:r>
              <a:rPr lang="de-DE" dirty="0">
                <a:sym typeface="Wingdings" panose="05000000000000000000" pitchFamily="2" charset="2"/>
              </a:rPr>
              <a:t> (f. ex. „</a:t>
            </a:r>
            <a:r>
              <a:rPr lang="de-DE" dirty="0" err="1">
                <a:sym typeface="Wingdings" panose="05000000000000000000" pitchFamily="2" charset="2"/>
              </a:rPr>
              <a:t>theft</a:t>
            </a:r>
            <a:r>
              <a:rPr lang="de-DE" dirty="0">
                <a:sym typeface="Wingdings" panose="05000000000000000000" pitchFamily="2" charset="2"/>
              </a:rPr>
              <a:t>“)?</a:t>
            </a:r>
          </a:p>
          <a:p>
            <a:pPr lvl="1"/>
            <a:r>
              <a:rPr lang="de-DE" b="1" dirty="0" err="1">
                <a:sym typeface="Wingdings" panose="05000000000000000000" pitchFamily="2" charset="2"/>
              </a:rPr>
              <a:t>Cognition</a:t>
            </a:r>
            <a:r>
              <a:rPr lang="de-DE" dirty="0">
                <a:sym typeface="Wingdings" panose="05000000000000000000" pitchFamily="2" charset="2"/>
              </a:rPr>
              <a:t> </a:t>
            </a:r>
            <a:r>
              <a:rPr lang="de-DE" dirty="0" err="1">
                <a:sym typeface="Wingdings" panose="05000000000000000000" pitchFamily="2" charset="2"/>
              </a:rPr>
              <a:t>how</a:t>
            </a:r>
            <a:r>
              <a:rPr lang="de-DE" dirty="0">
                <a:sym typeface="Wingdings" panose="05000000000000000000" pitchFamily="2" charset="2"/>
              </a:rPr>
              <a:t> </a:t>
            </a:r>
            <a:r>
              <a:rPr lang="de-DE" dirty="0" err="1">
                <a:sym typeface="Wingdings" panose="05000000000000000000" pitchFamily="2" charset="2"/>
              </a:rPr>
              <a:t>does</a:t>
            </a:r>
            <a:r>
              <a:rPr lang="de-DE" dirty="0">
                <a:sym typeface="Wingdings" panose="05000000000000000000" pitchFamily="2" charset="2"/>
              </a:rPr>
              <a:t> </a:t>
            </a:r>
            <a:r>
              <a:rPr lang="de-DE" dirty="0" err="1">
                <a:sym typeface="Wingdings" panose="05000000000000000000" pitchFamily="2" charset="2"/>
              </a:rPr>
              <a:t>the</a:t>
            </a:r>
            <a:r>
              <a:rPr lang="de-DE" dirty="0">
                <a:sym typeface="Wingdings" panose="05000000000000000000" pitchFamily="2" charset="2"/>
              </a:rPr>
              <a:t> human </a:t>
            </a:r>
            <a:r>
              <a:rPr lang="de-DE" dirty="0" err="1">
                <a:sym typeface="Wingdings" panose="05000000000000000000" pitchFamily="2" charset="2"/>
              </a:rPr>
              <a:t>brain</a:t>
            </a:r>
            <a:r>
              <a:rPr lang="de-DE" dirty="0">
                <a:sym typeface="Wingdings" panose="05000000000000000000" pitchFamily="2" charset="2"/>
              </a:rPr>
              <a:t> </a:t>
            </a:r>
            <a:r>
              <a:rPr lang="de-DE" dirty="0" err="1">
                <a:sym typeface="Wingdings" panose="05000000000000000000" pitchFamily="2" charset="2"/>
              </a:rPr>
              <a:t>conceptualise</a:t>
            </a:r>
            <a:r>
              <a:rPr lang="de-DE" dirty="0">
                <a:sym typeface="Wingdings" panose="05000000000000000000" pitchFamily="2" charset="2"/>
              </a:rPr>
              <a:t> </a:t>
            </a:r>
            <a:r>
              <a:rPr lang="de-DE" dirty="0" err="1">
                <a:sym typeface="Wingdings" panose="05000000000000000000" pitchFamily="2" charset="2"/>
              </a:rPr>
              <a:t>possession</a:t>
            </a:r>
            <a:r>
              <a:rPr lang="de-DE" dirty="0">
                <a:sym typeface="Wingdings" panose="05000000000000000000" pitchFamily="2" charset="2"/>
              </a:rPr>
              <a:t>?</a:t>
            </a:r>
            <a:endParaRPr lang="de-DE" dirty="0"/>
          </a:p>
          <a:p>
            <a:pPr lvl="1"/>
            <a:r>
              <a:rPr lang="sl-SI" b="1" dirty="0"/>
              <a:t>Language</a:t>
            </a:r>
            <a:r>
              <a:rPr lang="de-DE" dirty="0">
                <a:sym typeface="Wingdings" panose="05000000000000000000" pitchFamily="2" charset="2"/>
              </a:rPr>
              <a:t> </a:t>
            </a:r>
            <a:r>
              <a:rPr lang="de-DE" dirty="0" err="1">
                <a:sym typeface="Wingdings" panose="05000000000000000000" pitchFamily="2" charset="2"/>
              </a:rPr>
              <a:t>how</a:t>
            </a:r>
            <a:r>
              <a:rPr lang="de-DE" dirty="0">
                <a:sym typeface="Wingdings" panose="05000000000000000000" pitchFamily="2" charset="2"/>
              </a:rPr>
              <a:t> </a:t>
            </a:r>
            <a:r>
              <a:rPr lang="de-DE" dirty="0" err="1">
                <a:sym typeface="Wingdings" panose="05000000000000000000" pitchFamily="2" charset="2"/>
              </a:rPr>
              <a:t>does</a:t>
            </a:r>
            <a:r>
              <a:rPr lang="de-DE" dirty="0">
                <a:sym typeface="Wingdings" panose="05000000000000000000" pitchFamily="2" charset="2"/>
              </a:rPr>
              <a:t> </a:t>
            </a:r>
            <a:r>
              <a:rPr lang="de-DE" dirty="0" err="1">
                <a:sym typeface="Wingdings" panose="05000000000000000000" pitchFamily="2" charset="2"/>
              </a:rPr>
              <a:t>language</a:t>
            </a:r>
            <a:r>
              <a:rPr lang="de-DE" dirty="0">
                <a:sym typeface="Wingdings" panose="05000000000000000000" pitchFamily="2" charset="2"/>
              </a:rPr>
              <a:t> </a:t>
            </a:r>
            <a:r>
              <a:rPr lang="de-DE" dirty="0" err="1">
                <a:sym typeface="Wingdings" panose="05000000000000000000" pitchFamily="2" charset="2"/>
              </a:rPr>
              <a:t>expresses</a:t>
            </a:r>
            <a:r>
              <a:rPr lang="de-DE" dirty="0">
                <a:sym typeface="Wingdings" panose="05000000000000000000" pitchFamily="2" charset="2"/>
              </a:rPr>
              <a:t> </a:t>
            </a:r>
            <a:r>
              <a:rPr lang="de-DE" dirty="0" err="1">
                <a:sym typeface="Wingdings" panose="05000000000000000000" pitchFamily="2" charset="2"/>
              </a:rPr>
              <a:t>possession</a:t>
            </a:r>
            <a:r>
              <a:rPr lang="de-DE" dirty="0">
                <a:sym typeface="Wingdings" panose="05000000000000000000" pitchFamily="2" charset="2"/>
              </a:rPr>
              <a:t>? </a:t>
            </a:r>
            <a:r>
              <a:rPr lang="de-DE" dirty="0" err="1">
                <a:sym typeface="Wingdings" panose="05000000000000000000" pitchFamily="2" charset="2"/>
              </a:rPr>
              <a:t>Which</a:t>
            </a:r>
            <a:r>
              <a:rPr lang="de-DE" dirty="0">
                <a:sym typeface="Wingdings" panose="05000000000000000000" pitchFamily="2" charset="2"/>
              </a:rPr>
              <a:t> </a:t>
            </a:r>
            <a:r>
              <a:rPr lang="de-DE" dirty="0" err="1">
                <a:sym typeface="Wingdings" panose="05000000000000000000" pitchFamily="2" charset="2"/>
              </a:rPr>
              <a:t>constructions</a:t>
            </a:r>
            <a:r>
              <a:rPr lang="de-DE" dirty="0">
                <a:sym typeface="Wingdings" panose="05000000000000000000" pitchFamily="2" charset="2"/>
              </a:rPr>
              <a:t> and </a:t>
            </a:r>
            <a:r>
              <a:rPr lang="de-DE" dirty="0" err="1">
                <a:sym typeface="Wingdings" panose="05000000000000000000" pitchFamily="2" charset="2"/>
              </a:rPr>
              <a:t>expressions</a:t>
            </a:r>
            <a:r>
              <a:rPr lang="de-DE" dirty="0">
                <a:sym typeface="Wingdings" panose="05000000000000000000" pitchFamily="2" charset="2"/>
              </a:rPr>
              <a:t> </a:t>
            </a:r>
            <a:r>
              <a:rPr lang="de-DE" dirty="0" err="1">
                <a:sym typeface="Wingdings" panose="05000000000000000000" pitchFamily="2" charset="2"/>
              </a:rPr>
              <a:t>can</a:t>
            </a:r>
            <a:r>
              <a:rPr lang="de-DE" dirty="0">
                <a:sym typeface="Wingdings" panose="05000000000000000000" pitchFamily="2" charset="2"/>
              </a:rPr>
              <a:t> </a:t>
            </a:r>
            <a:r>
              <a:rPr lang="de-DE" dirty="0" err="1">
                <a:sym typeface="Wingdings" panose="05000000000000000000" pitchFamily="2" charset="2"/>
              </a:rPr>
              <a:t>we</a:t>
            </a:r>
            <a:r>
              <a:rPr lang="de-DE" dirty="0">
                <a:sym typeface="Wingdings" panose="05000000000000000000" pitchFamily="2" charset="2"/>
              </a:rPr>
              <a:t> </a:t>
            </a:r>
            <a:r>
              <a:rPr lang="de-DE" dirty="0" err="1">
                <a:sym typeface="Wingdings" panose="05000000000000000000" pitchFamily="2" charset="2"/>
              </a:rPr>
              <a:t>define</a:t>
            </a:r>
            <a:r>
              <a:rPr lang="de-DE" dirty="0">
                <a:sym typeface="Wingdings" panose="05000000000000000000" pitchFamily="2" charset="2"/>
              </a:rPr>
              <a:t> </a:t>
            </a:r>
            <a:r>
              <a:rPr lang="de-DE" dirty="0" err="1">
                <a:sym typeface="Wingdings" panose="05000000000000000000" pitchFamily="2" charset="2"/>
              </a:rPr>
              <a:t>as</a:t>
            </a:r>
            <a:r>
              <a:rPr lang="de-DE" dirty="0">
                <a:sym typeface="Wingdings" panose="05000000000000000000" pitchFamily="2" charset="2"/>
              </a:rPr>
              <a:t> possessive? </a:t>
            </a:r>
            <a:endParaRPr lang="de-DE" dirty="0"/>
          </a:p>
          <a:p>
            <a:pPr marL="0" indent="0">
              <a:buNone/>
            </a:pPr>
            <a:endParaRPr lang="de-DE" dirty="0"/>
          </a:p>
          <a:p>
            <a:pPr marL="0" indent="0">
              <a:buNone/>
            </a:pPr>
            <a:endParaRPr lang="de-DE" dirty="0"/>
          </a:p>
          <a:p>
            <a:pPr marL="0" indent="0">
              <a:buNone/>
            </a:pPr>
            <a:endParaRPr lang="de-DE" dirty="0"/>
          </a:p>
        </p:txBody>
      </p:sp>
      <p:sp>
        <p:nvSpPr>
          <p:cNvPr id="4" name="Rechteck 3">
            <a:extLst>
              <a:ext uri="{FF2B5EF4-FFF2-40B4-BE49-F238E27FC236}">
                <a16:creationId xmlns:a16="http://schemas.microsoft.com/office/drawing/2014/main" id="{F9A7B78D-288F-79FC-8206-7813A9CA0F18}"/>
              </a:ext>
            </a:extLst>
          </p:cNvPr>
          <p:cNvSpPr/>
          <p:nvPr/>
        </p:nvSpPr>
        <p:spPr>
          <a:xfrm>
            <a:off x="1166812" y="4343400"/>
            <a:ext cx="9858375" cy="752475"/>
          </a:xfrm>
          <a:prstGeom prst="rect">
            <a:avLst/>
          </a:prstGeom>
          <a:noFill/>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4124237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27128D-BB31-DF1B-AC10-86E9D22C25C8}"/>
              </a:ext>
            </a:extLst>
          </p:cNvPr>
          <p:cNvSpPr>
            <a:spLocks noGrp="1"/>
          </p:cNvSpPr>
          <p:nvPr>
            <p:ph type="title"/>
          </p:nvPr>
        </p:nvSpPr>
        <p:spPr/>
        <p:txBody>
          <a:bodyPr/>
          <a:lstStyle/>
          <a:p>
            <a:pPr algn="ctr"/>
            <a:r>
              <a:rPr lang="de-DE" dirty="0" err="1"/>
              <a:t>What</a:t>
            </a:r>
            <a:r>
              <a:rPr lang="de-DE" dirty="0"/>
              <a:t> </a:t>
            </a:r>
            <a:r>
              <a:rPr lang="de-DE" dirty="0" err="1"/>
              <a:t>is</a:t>
            </a:r>
            <a:r>
              <a:rPr lang="de-DE" dirty="0"/>
              <a:t> „</a:t>
            </a:r>
            <a:r>
              <a:rPr lang="de-DE" dirty="0" err="1"/>
              <a:t>possession</a:t>
            </a:r>
            <a:r>
              <a:rPr lang="de-DE" dirty="0"/>
              <a:t>“?</a:t>
            </a:r>
          </a:p>
        </p:txBody>
      </p:sp>
      <p:sp>
        <p:nvSpPr>
          <p:cNvPr id="3" name="Inhaltsplatzhalter 2">
            <a:extLst>
              <a:ext uri="{FF2B5EF4-FFF2-40B4-BE49-F238E27FC236}">
                <a16:creationId xmlns:a16="http://schemas.microsoft.com/office/drawing/2014/main" id="{ABE5D56D-4547-EA2B-AF4F-7DF4B2587766}"/>
              </a:ext>
            </a:extLst>
          </p:cNvPr>
          <p:cNvSpPr>
            <a:spLocks noGrp="1"/>
          </p:cNvSpPr>
          <p:nvPr>
            <p:ph idx="1"/>
          </p:nvPr>
        </p:nvSpPr>
        <p:spPr/>
        <p:txBody>
          <a:bodyPr>
            <a:normAutofit/>
          </a:bodyPr>
          <a:lstStyle/>
          <a:p>
            <a:pPr marL="0" indent="0">
              <a:buNone/>
            </a:pPr>
            <a:endParaRPr lang="de-DE" dirty="0">
              <a:latin typeface="+mj-lt"/>
            </a:endParaRPr>
          </a:p>
          <a:p>
            <a:pPr algn="l"/>
            <a:r>
              <a:rPr lang="de-DE" dirty="0">
                <a:latin typeface="+mj-lt"/>
              </a:rPr>
              <a:t>The </a:t>
            </a:r>
            <a:r>
              <a:rPr lang="de-DE" dirty="0" err="1">
                <a:latin typeface="+mj-lt"/>
              </a:rPr>
              <a:t>notion</a:t>
            </a:r>
            <a:r>
              <a:rPr lang="de-DE" dirty="0">
                <a:latin typeface="+mj-lt"/>
              </a:rPr>
              <a:t> </a:t>
            </a:r>
            <a:r>
              <a:rPr lang="de-DE" dirty="0" err="1">
                <a:latin typeface="+mj-lt"/>
              </a:rPr>
              <a:t>of</a:t>
            </a:r>
            <a:r>
              <a:rPr lang="de-DE" dirty="0">
                <a:latin typeface="+mj-lt"/>
              </a:rPr>
              <a:t> „</a:t>
            </a:r>
            <a:r>
              <a:rPr lang="de-DE" dirty="0" err="1">
                <a:latin typeface="+mj-lt"/>
              </a:rPr>
              <a:t>possession</a:t>
            </a:r>
            <a:r>
              <a:rPr lang="de-DE" dirty="0">
                <a:latin typeface="+mj-lt"/>
              </a:rPr>
              <a:t>“ </a:t>
            </a:r>
            <a:r>
              <a:rPr lang="de-DE" dirty="0" err="1">
                <a:latin typeface="+mj-lt"/>
              </a:rPr>
              <a:t>is</a:t>
            </a:r>
            <a:r>
              <a:rPr lang="de-DE" dirty="0">
                <a:latin typeface="+mj-lt"/>
              </a:rPr>
              <a:t> a </a:t>
            </a:r>
            <a:r>
              <a:rPr lang="de-DE" dirty="0" err="1">
                <a:latin typeface="+mj-lt"/>
              </a:rPr>
              <a:t>cognitive</a:t>
            </a:r>
            <a:r>
              <a:rPr lang="de-DE" dirty="0">
                <a:latin typeface="+mj-lt"/>
              </a:rPr>
              <a:t> </a:t>
            </a:r>
            <a:r>
              <a:rPr lang="de-DE" dirty="0" err="1">
                <a:latin typeface="+mj-lt"/>
              </a:rPr>
              <a:t>universals</a:t>
            </a:r>
            <a:r>
              <a:rPr lang="de-DE" dirty="0">
                <a:latin typeface="+mj-lt"/>
              </a:rPr>
              <a:t>, and </a:t>
            </a:r>
            <a:r>
              <a:rPr lang="de-DE" dirty="0" err="1">
                <a:latin typeface="+mj-lt"/>
              </a:rPr>
              <a:t>one</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a:t>
            </a:r>
            <a:r>
              <a:rPr lang="de-DE" dirty="0" err="1">
                <a:latin typeface="+mj-lt"/>
              </a:rPr>
              <a:t>few</a:t>
            </a:r>
            <a:r>
              <a:rPr lang="de-DE" dirty="0">
                <a:latin typeface="+mj-lt"/>
              </a:rPr>
              <a:t> </a:t>
            </a:r>
            <a:r>
              <a:rPr lang="de-DE" dirty="0" err="1">
                <a:latin typeface="+mj-lt"/>
              </a:rPr>
              <a:t>true</a:t>
            </a:r>
            <a:r>
              <a:rPr lang="de-DE" dirty="0">
                <a:latin typeface="+mj-lt"/>
              </a:rPr>
              <a:t> </a:t>
            </a:r>
            <a:r>
              <a:rPr lang="de-DE" dirty="0" err="1">
                <a:latin typeface="+mj-lt"/>
              </a:rPr>
              <a:t>linguistic</a:t>
            </a:r>
            <a:r>
              <a:rPr lang="de-DE" dirty="0">
                <a:latin typeface="+mj-lt"/>
              </a:rPr>
              <a:t> </a:t>
            </a:r>
            <a:r>
              <a:rPr lang="de-DE" dirty="0" err="1">
                <a:latin typeface="+mj-lt"/>
              </a:rPr>
              <a:t>universals</a:t>
            </a:r>
            <a:r>
              <a:rPr lang="de-DE" dirty="0">
                <a:latin typeface="+mj-lt"/>
              </a:rPr>
              <a:t>: </a:t>
            </a:r>
            <a:r>
              <a:rPr lang="en-US" b="0" i="0" u="none" strike="noStrike" baseline="0" dirty="0">
                <a:latin typeface="+mj-lt"/>
              </a:rPr>
              <a:t>“every human language is expected to have some morpho-syntactic strategies for its expression” (Heine 1997: 1).</a:t>
            </a:r>
          </a:p>
          <a:p>
            <a:pPr algn="l"/>
            <a:endParaRPr lang="en-US" dirty="0">
              <a:latin typeface="+mj-lt"/>
            </a:endParaRPr>
          </a:p>
          <a:p>
            <a:pPr algn="l"/>
            <a:r>
              <a:rPr lang="en-US" dirty="0">
                <a:latin typeface="+mj-lt"/>
              </a:rPr>
              <a:t>It is extremely difficult to find a satisfying definition for possession - Baron and </a:t>
            </a:r>
            <a:r>
              <a:rPr lang="en-US" dirty="0" err="1">
                <a:latin typeface="+mj-lt"/>
              </a:rPr>
              <a:t>Herslund</a:t>
            </a:r>
            <a:r>
              <a:rPr lang="en-US" dirty="0">
                <a:latin typeface="+mj-lt"/>
              </a:rPr>
              <a:t> (2001: 1): “possession is a vague and very elusive notion</a:t>
            </a:r>
            <a:r>
              <a:rPr lang="sl-SI" dirty="0">
                <a:latin typeface="+mj-lt"/>
              </a:rPr>
              <a:t>“</a:t>
            </a:r>
            <a:endParaRPr lang="en-US" b="0" i="0" u="none" strike="noStrike" baseline="0" dirty="0">
              <a:latin typeface="+mj-lt"/>
            </a:endParaRPr>
          </a:p>
          <a:p>
            <a:pPr algn="l"/>
            <a:endParaRPr lang="en-US" dirty="0">
              <a:latin typeface="+mj-lt"/>
            </a:endParaRPr>
          </a:p>
          <a:p>
            <a:pPr marL="0" indent="0">
              <a:buNone/>
            </a:pPr>
            <a:endParaRPr lang="de-DE" dirty="0"/>
          </a:p>
        </p:txBody>
      </p:sp>
    </p:spTree>
    <p:extLst>
      <p:ext uri="{BB962C8B-B14F-4D97-AF65-F5344CB8AC3E}">
        <p14:creationId xmlns:p14="http://schemas.microsoft.com/office/powerpoint/2010/main" val="2275468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27128D-BB31-DF1B-AC10-86E9D22C25C8}"/>
              </a:ext>
            </a:extLst>
          </p:cNvPr>
          <p:cNvSpPr>
            <a:spLocks noGrp="1"/>
          </p:cNvSpPr>
          <p:nvPr>
            <p:ph type="title"/>
          </p:nvPr>
        </p:nvSpPr>
        <p:spPr/>
        <p:txBody>
          <a:bodyPr/>
          <a:lstStyle/>
          <a:p>
            <a:pPr algn="ctr"/>
            <a:r>
              <a:rPr lang="de-DE" dirty="0" err="1"/>
              <a:t>What</a:t>
            </a:r>
            <a:r>
              <a:rPr lang="de-DE" dirty="0"/>
              <a:t> </a:t>
            </a:r>
            <a:r>
              <a:rPr lang="de-DE" dirty="0" err="1"/>
              <a:t>is</a:t>
            </a:r>
            <a:r>
              <a:rPr lang="de-DE" dirty="0"/>
              <a:t> „</a:t>
            </a:r>
            <a:r>
              <a:rPr lang="de-DE" dirty="0" err="1"/>
              <a:t>possession</a:t>
            </a:r>
            <a:r>
              <a:rPr lang="de-DE" dirty="0"/>
              <a:t>“?</a:t>
            </a:r>
          </a:p>
        </p:txBody>
      </p:sp>
      <p:sp>
        <p:nvSpPr>
          <p:cNvPr id="3" name="Inhaltsplatzhalter 2">
            <a:extLst>
              <a:ext uri="{FF2B5EF4-FFF2-40B4-BE49-F238E27FC236}">
                <a16:creationId xmlns:a16="http://schemas.microsoft.com/office/drawing/2014/main" id="{ABE5D56D-4547-EA2B-AF4F-7DF4B2587766}"/>
              </a:ext>
            </a:extLst>
          </p:cNvPr>
          <p:cNvSpPr>
            <a:spLocks noGrp="1"/>
          </p:cNvSpPr>
          <p:nvPr>
            <p:ph idx="1"/>
          </p:nvPr>
        </p:nvSpPr>
        <p:spPr/>
        <p:txBody>
          <a:bodyPr>
            <a:normAutofit fontScale="92500" lnSpcReduction="10000"/>
          </a:bodyPr>
          <a:lstStyle/>
          <a:p>
            <a:pPr marL="0" indent="0">
              <a:buNone/>
            </a:pPr>
            <a:endParaRPr lang="de-DE" dirty="0">
              <a:latin typeface="+mj-lt"/>
            </a:endParaRPr>
          </a:p>
          <a:p>
            <a:pPr marL="0" indent="0" algn="ctr">
              <a:buNone/>
            </a:pPr>
            <a:r>
              <a:rPr lang="en-US" sz="2800" dirty="0"/>
              <a:t>“Possession can be defined as </a:t>
            </a:r>
            <a:r>
              <a:rPr lang="en-US" sz="2800" b="1" dirty="0"/>
              <a:t>an asymmetrical, abstract locative relation </a:t>
            </a:r>
            <a:r>
              <a:rPr lang="en-US" sz="2800" dirty="0"/>
              <a:t>between two entities, the possessor (PR) and the </a:t>
            </a:r>
            <a:r>
              <a:rPr lang="en-US" sz="2800" dirty="0" err="1"/>
              <a:t>posssessee</a:t>
            </a:r>
            <a:r>
              <a:rPr lang="en-US" sz="2800" dirty="0"/>
              <a:t> (PE), where the first exerts </a:t>
            </a:r>
            <a:r>
              <a:rPr lang="en-US" sz="2800" b="1" dirty="0"/>
              <a:t>control</a:t>
            </a:r>
            <a:r>
              <a:rPr lang="en-US" sz="2800" dirty="0"/>
              <a:t> over the second.”</a:t>
            </a:r>
          </a:p>
          <a:p>
            <a:pPr marL="0" indent="0" algn="ctr">
              <a:buNone/>
            </a:pPr>
            <a:r>
              <a:rPr lang="en-US" sz="2800" dirty="0"/>
              <a:t>(Mazzitelli 2015: 22) </a:t>
            </a:r>
          </a:p>
          <a:p>
            <a:pPr marL="0" indent="0" algn="ctr">
              <a:buNone/>
            </a:pPr>
            <a:endParaRPr lang="en-US" sz="2800" dirty="0"/>
          </a:p>
          <a:p>
            <a:pPr marL="0" indent="0" algn="ctr">
              <a:buNone/>
            </a:pPr>
            <a:r>
              <a:rPr lang="it-IT" sz="2800" dirty="0"/>
              <a:t>«A possessive </a:t>
            </a:r>
            <a:r>
              <a:rPr lang="en-US" sz="2800" dirty="0"/>
              <a:t>relationship between two entities occurs when </a:t>
            </a:r>
            <a:r>
              <a:rPr lang="en-US" sz="2800" b="1" dirty="0"/>
              <a:t>one entity (the possessor) </a:t>
            </a:r>
            <a:r>
              <a:rPr lang="en-US" sz="2800" dirty="0"/>
              <a:t>functions as a </a:t>
            </a:r>
            <a:r>
              <a:rPr lang="en-US" sz="2800" b="1" dirty="0"/>
              <a:t>reference point</a:t>
            </a:r>
            <a:r>
              <a:rPr lang="en-US" sz="2800" dirty="0"/>
              <a:t> for identifying </a:t>
            </a:r>
            <a:r>
              <a:rPr lang="en-US" sz="2800" b="1" dirty="0"/>
              <a:t>the domain </a:t>
            </a:r>
            <a:r>
              <a:rPr lang="en-US" sz="2800" dirty="0"/>
              <a:t>where the second entity (the </a:t>
            </a:r>
            <a:r>
              <a:rPr lang="en-US" sz="2800" b="1" dirty="0" err="1"/>
              <a:t>possessee</a:t>
            </a:r>
            <a:r>
              <a:rPr lang="en-US" sz="2800" dirty="0"/>
              <a:t>, or </a:t>
            </a:r>
            <a:r>
              <a:rPr lang="en-US" sz="2800" dirty="0" err="1"/>
              <a:t>possessum</a:t>
            </a:r>
            <a:r>
              <a:rPr lang="en-US" sz="2800" dirty="0"/>
              <a:t>) is located, and when the first entity exerts control over the second.” </a:t>
            </a:r>
          </a:p>
          <a:p>
            <a:pPr marL="0" indent="0" algn="ctr">
              <a:buNone/>
            </a:pPr>
            <a:r>
              <a:rPr lang="en-US" sz="2800" dirty="0"/>
              <a:t>(Mazzitelli 2017: 4)</a:t>
            </a:r>
          </a:p>
          <a:p>
            <a:pPr algn="l"/>
            <a:endParaRPr lang="en-US" dirty="0">
              <a:latin typeface="+mj-lt"/>
            </a:endParaRPr>
          </a:p>
          <a:p>
            <a:pPr marL="0" indent="0">
              <a:buNone/>
            </a:pPr>
            <a:endParaRPr lang="de-DE" dirty="0"/>
          </a:p>
        </p:txBody>
      </p:sp>
    </p:spTree>
    <p:extLst>
      <p:ext uri="{BB962C8B-B14F-4D97-AF65-F5344CB8AC3E}">
        <p14:creationId xmlns:p14="http://schemas.microsoft.com/office/powerpoint/2010/main" val="1469883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de-DE" b="1" dirty="0" err="1"/>
              <a:t>What</a:t>
            </a:r>
            <a:r>
              <a:rPr lang="de-DE" b="1" dirty="0"/>
              <a:t> </a:t>
            </a:r>
            <a:r>
              <a:rPr lang="de-DE" b="1" dirty="0" err="1"/>
              <a:t>is</a:t>
            </a:r>
            <a:r>
              <a:rPr lang="de-DE" b="1" dirty="0"/>
              <a:t> „</a:t>
            </a:r>
            <a:r>
              <a:rPr lang="de-DE" b="1" dirty="0" err="1"/>
              <a:t>possession</a:t>
            </a:r>
            <a:r>
              <a:rPr lang="de-DE" b="1" dirty="0"/>
              <a:t>“?</a:t>
            </a:r>
            <a:endParaRPr lang="it-IT" b="1" dirty="0"/>
          </a:p>
        </p:txBody>
      </p:sp>
      <p:sp>
        <p:nvSpPr>
          <p:cNvPr id="3" name="Segnaposto contenuto 2"/>
          <p:cNvSpPr>
            <a:spLocks noGrp="1"/>
          </p:cNvSpPr>
          <p:nvPr>
            <p:ph idx="1"/>
          </p:nvPr>
        </p:nvSpPr>
        <p:spPr/>
        <p:txBody>
          <a:bodyPr>
            <a:normAutofit/>
          </a:bodyPr>
          <a:lstStyle/>
          <a:p>
            <a:pPr marL="0" indent="0">
              <a:buNone/>
            </a:pPr>
            <a:endParaRPr lang="en-US" sz="2400" dirty="0"/>
          </a:p>
          <a:p>
            <a:r>
              <a:rPr lang="en-US" sz="2400" b="1" dirty="0"/>
              <a:t>Asymmetrical:	</a:t>
            </a:r>
            <a:r>
              <a:rPr lang="en-US" sz="2400" i="1" dirty="0"/>
              <a:t>I have a laptop // * the laptop has me</a:t>
            </a:r>
          </a:p>
          <a:p>
            <a:pPr marL="0" indent="0">
              <a:buNone/>
            </a:pPr>
            <a:r>
              <a:rPr lang="en-US" sz="2000" b="1" dirty="0"/>
              <a:t>			</a:t>
            </a:r>
            <a:r>
              <a:rPr lang="en-US" sz="2400" i="1" dirty="0"/>
              <a:t>Lidia’s laptop // * the laptop’s Lidia</a:t>
            </a:r>
          </a:p>
          <a:p>
            <a:endParaRPr lang="en-US" sz="2400" i="1" dirty="0"/>
          </a:p>
          <a:p>
            <a:r>
              <a:rPr lang="en-US" sz="2400" b="1" dirty="0"/>
              <a:t>Abstract locative relation: </a:t>
            </a:r>
            <a:r>
              <a:rPr lang="en-US" sz="2400" dirty="0"/>
              <a:t>the </a:t>
            </a:r>
            <a:r>
              <a:rPr lang="en-US" sz="2400" dirty="0" err="1"/>
              <a:t>possessee</a:t>
            </a:r>
            <a:r>
              <a:rPr lang="en-US" sz="2400" dirty="0"/>
              <a:t> exists in my “Lebensraum” (vital space) (and in many cases it exists in my physical vicinity)</a:t>
            </a:r>
          </a:p>
          <a:p>
            <a:endParaRPr lang="de-DE" sz="2400" b="1" dirty="0"/>
          </a:p>
          <a:p>
            <a:r>
              <a:rPr lang="de-DE" sz="2400" b="1" dirty="0"/>
              <a:t>Control: </a:t>
            </a:r>
            <a:r>
              <a:rPr lang="de-DE" sz="2400" dirty="0"/>
              <a:t>I, and </a:t>
            </a:r>
            <a:r>
              <a:rPr lang="de-DE" sz="2400" dirty="0" err="1"/>
              <a:t>only</a:t>
            </a:r>
            <a:r>
              <a:rPr lang="de-DE" sz="2400" dirty="0"/>
              <a:t> </a:t>
            </a:r>
            <a:r>
              <a:rPr lang="de-DE" sz="2400" dirty="0" err="1"/>
              <a:t>me</a:t>
            </a:r>
            <a:r>
              <a:rPr lang="de-DE" sz="2400" b="1" dirty="0"/>
              <a:t>,</a:t>
            </a:r>
            <a:r>
              <a:rPr lang="de-DE" sz="2400" dirty="0"/>
              <a:t> </a:t>
            </a:r>
            <a:r>
              <a:rPr lang="de-DE" sz="2400" dirty="0" err="1"/>
              <a:t>can</a:t>
            </a:r>
            <a:r>
              <a:rPr lang="de-DE" sz="2400" dirty="0"/>
              <a:t> </a:t>
            </a:r>
            <a:r>
              <a:rPr lang="de-DE" sz="2400" dirty="0" err="1"/>
              <a:t>use</a:t>
            </a:r>
            <a:r>
              <a:rPr lang="de-DE" sz="2400" dirty="0"/>
              <a:t> </a:t>
            </a:r>
            <a:r>
              <a:rPr lang="de-DE" sz="2400" dirty="0" err="1"/>
              <a:t>the</a:t>
            </a:r>
            <a:r>
              <a:rPr lang="de-DE" sz="2400" dirty="0"/>
              <a:t> </a:t>
            </a:r>
            <a:r>
              <a:rPr lang="de-DE" sz="2400" dirty="0" err="1"/>
              <a:t>possessee</a:t>
            </a:r>
            <a:r>
              <a:rPr lang="de-DE" sz="2400" dirty="0"/>
              <a:t> </a:t>
            </a:r>
            <a:r>
              <a:rPr lang="de-DE" sz="2400" dirty="0" err="1"/>
              <a:t>however</a:t>
            </a:r>
            <a:r>
              <a:rPr lang="de-DE" sz="2400" dirty="0"/>
              <a:t> I </a:t>
            </a:r>
            <a:r>
              <a:rPr lang="de-DE" sz="2400" dirty="0" err="1"/>
              <a:t>want</a:t>
            </a:r>
            <a:r>
              <a:rPr lang="de-DE" sz="2400" dirty="0"/>
              <a:t> </a:t>
            </a:r>
            <a:r>
              <a:rPr lang="de-DE" sz="2400" dirty="0">
                <a:sym typeface="Wingdings" panose="05000000000000000000" pitchFamily="2" charset="2"/>
              </a:rPr>
              <a:t> </a:t>
            </a:r>
            <a:r>
              <a:rPr lang="de-DE" sz="2400" dirty="0" err="1">
                <a:sym typeface="Wingdings" panose="05000000000000000000" pitchFamily="2" charset="2"/>
              </a:rPr>
              <a:t>exclusive</a:t>
            </a:r>
            <a:r>
              <a:rPr lang="de-DE" sz="2400" dirty="0">
                <a:sym typeface="Wingdings" panose="05000000000000000000" pitchFamily="2" charset="2"/>
              </a:rPr>
              <a:t> </a:t>
            </a:r>
            <a:r>
              <a:rPr lang="de-DE" sz="2400" dirty="0" err="1">
                <a:sym typeface="Wingdings" panose="05000000000000000000" pitchFamily="2" charset="2"/>
              </a:rPr>
              <a:t>right</a:t>
            </a:r>
            <a:r>
              <a:rPr lang="de-DE" sz="2400" dirty="0">
                <a:sym typeface="Wingdings" panose="05000000000000000000" pitchFamily="2" charset="2"/>
              </a:rPr>
              <a:t> </a:t>
            </a:r>
            <a:r>
              <a:rPr lang="de-DE" sz="2400" dirty="0" err="1">
                <a:sym typeface="Wingdings" panose="05000000000000000000" pitchFamily="2" charset="2"/>
              </a:rPr>
              <a:t>of</a:t>
            </a:r>
            <a:r>
              <a:rPr lang="de-DE" sz="2400" dirty="0">
                <a:sym typeface="Wingdings" panose="05000000000000000000" pitchFamily="2" charset="2"/>
              </a:rPr>
              <a:t> </a:t>
            </a:r>
            <a:r>
              <a:rPr lang="de-DE" sz="2400" dirty="0" err="1">
                <a:sym typeface="Wingdings" panose="05000000000000000000" pitchFamily="2" charset="2"/>
              </a:rPr>
              <a:t>access</a:t>
            </a:r>
            <a:endParaRPr lang="en-US" sz="2400" b="1" dirty="0"/>
          </a:p>
        </p:txBody>
      </p:sp>
    </p:spTree>
    <p:extLst>
      <p:ext uri="{BB962C8B-B14F-4D97-AF65-F5344CB8AC3E}">
        <p14:creationId xmlns:p14="http://schemas.microsoft.com/office/powerpoint/2010/main" val="1547264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577850"/>
          </a:xfrm>
        </p:spPr>
        <p:txBody>
          <a:bodyPr>
            <a:normAutofit fontScale="90000"/>
          </a:bodyPr>
          <a:lstStyle/>
          <a:p>
            <a:pPr algn="ctr"/>
            <a:r>
              <a:rPr lang="de-DE" b="1" dirty="0" err="1"/>
              <a:t>What</a:t>
            </a:r>
            <a:r>
              <a:rPr lang="de-DE" b="1" dirty="0"/>
              <a:t> </a:t>
            </a:r>
            <a:r>
              <a:rPr lang="de-DE" b="1" dirty="0" err="1"/>
              <a:t>is</a:t>
            </a:r>
            <a:r>
              <a:rPr lang="de-DE" b="1" dirty="0"/>
              <a:t> „</a:t>
            </a:r>
            <a:r>
              <a:rPr lang="de-DE" b="1" dirty="0" err="1"/>
              <a:t>possession</a:t>
            </a:r>
            <a:r>
              <a:rPr lang="de-DE" b="1" dirty="0"/>
              <a:t>“?</a:t>
            </a:r>
            <a:endParaRPr lang="it-IT" b="1" dirty="0"/>
          </a:p>
        </p:txBody>
      </p:sp>
      <p:sp>
        <p:nvSpPr>
          <p:cNvPr id="3" name="Segnaposto contenuto 2"/>
          <p:cNvSpPr>
            <a:spLocks noGrp="1"/>
          </p:cNvSpPr>
          <p:nvPr>
            <p:ph idx="1"/>
          </p:nvPr>
        </p:nvSpPr>
        <p:spPr>
          <a:xfrm>
            <a:off x="838199" y="1390650"/>
            <a:ext cx="11058525" cy="4786313"/>
          </a:xfrm>
        </p:spPr>
        <p:txBody>
          <a:bodyPr>
            <a:normAutofit fontScale="25000" lnSpcReduction="20000"/>
          </a:bodyPr>
          <a:lstStyle/>
          <a:p>
            <a:pPr marL="0" indent="0">
              <a:buNone/>
            </a:pPr>
            <a:r>
              <a:rPr lang="en-US" sz="7200" dirty="0" err="1"/>
              <a:t>Langacker</a:t>
            </a:r>
            <a:r>
              <a:rPr lang="en-US" sz="7200" dirty="0"/>
              <a:t> (1991, 2000, 2002, 2009) defines possessive expressions as belonging to the class of the so-called </a:t>
            </a:r>
            <a:r>
              <a:rPr lang="en-US" sz="7200" b="1" dirty="0"/>
              <a:t>reference-point relationships</a:t>
            </a:r>
          </a:p>
          <a:p>
            <a:pPr marL="0" indent="0">
              <a:buNone/>
            </a:pPr>
            <a:endParaRPr lang="en-US" sz="7200" dirty="0"/>
          </a:p>
          <a:p>
            <a:pPr marL="0" indent="0">
              <a:buNone/>
            </a:pPr>
            <a:endParaRPr lang="en-US" sz="7200" b="1" dirty="0"/>
          </a:p>
          <a:p>
            <a:pPr marL="0" indent="0">
              <a:buNone/>
            </a:pPr>
            <a:r>
              <a:rPr lang="en-US" sz="7200" b="1" dirty="0"/>
              <a:t>										</a:t>
            </a:r>
          </a:p>
          <a:p>
            <a:pPr marL="0" indent="0">
              <a:buNone/>
            </a:pPr>
            <a:r>
              <a:rPr lang="en-US" sz="7200" b="1" dirty="0"/>
              <a:t>									laptop, apartment</a:t>
            </a:r>
            <a:endParaRPr lang="en-US" sz="7200" dirty="0"/>
          </a:p>
          <a:p>
            <a:pPr marL="0" indent="0">
              <a:buNone/>
            </a:pPr>
            <a:endParaRPr lang="en-US" sz="7200" dirty="0"/>
          </a:p>
          <a:p>
            <a:pPr marL="0" indent="0">
              <a:buNone/>
            </a:pPr>
            <a:endParaRPr lang="en-US" sz="7200" dirty="0"/>
          </a:p>
          <a:p>
            <a:pPr marL="0" indent="0">
              <a:buNone/>
            </a:pPr>
            <a:r>
              <a:rPr lang="en-US" sz="7200" dirty="0"/>
              <a:t>									  </a:t>
            </a:r>
            <a:r>
              <a:rPr lang="en-US" sz="7200" b="1" dirty="0"/>
              <a:t>mother, friends</a:t>
            </a:r>
          </a:p>
          <a:p>
            <a:pPr marL="0" indent="0">
              <a:buNone/>
            </a:pPr>
            <a:endParaRPr lang="en-US" sz="7200" b="1" dirty="0"/>
          </a:p>
          <a:p>
            <a:pPr marL="0" indent="0">
              <a:buNone/>
            </a:pPr>
            <a:endParaRPr lang="en-US" sz="7200" b="1" dirty="0"/>
          </a:p>
          <a:p>
            <a:pPr marL="0" indent="0">
              <a:buNone/>
            </a:pPr>
            <a:endParaRPr lang="en-US" sz="7200" b="1" dirty="0"/>
          </a:p>
          <a:p>
            <a:pPr marL="0" indent="0">
              <a:buNone/>
            </a:pPr>
            <a:r>
              <a:rPr lang="en-US" sz="7200" b="1" dirty="0"/>
              <a:t>									happiness, work, 										hunger</a:t>
            </a:r>
          </a:p>
          <a:p>
            <a:pPr marL="0" indent="0">
              <a:buNone/>
            </a:pPr>
            <a:r>
              <a:rPr lang="en-US" sz="2000" b="1" dirty="0"/>
              <a:t>										</a:t>
            </a:r>
          </a:p>
          <a:p>
            <a:pPr marL="0" indent="0">
              <a:buNone/>
            </a:pPr>
            <a:r>
              <a:rPr lang="en-US" sz="2000" b="1" dirty="0"/>
              <a:t>								</a:t>
            </a:r>
          </a:p>
          <a:p>
            <a:pPr marL="0" indent="0">
              <a:buNone/>
            </a:pPr>
            <a:r>
              <a:rPr lang="en-US" sz="2000" b="1" dirty="0"/>
              <a:t>				</a:t>
            </a:r>
            <a:endParaRPr lang="en-US" sz="2400" b="1" dirty="0"/>
          </a:p>
          <a:p>
            <a:pPr marL="0" indent="0">
              <a:buNone/>
            </a:pPr>
            <a:r>
              <a:rPr lang="en-US" sz="2400" b="1" dirty="0"/>
              <a:t>										</a:t>
            </a:r>
          </a:p>
        </p:txBody>
      </p:sp>
      <p:sp>
        <p:nvSpPr>
          <p:cNvPr id="4" name="Ovale 3"/>
          <p:cNvSpPr/>
          <p:nvPr/>
        </p:nvSpPr>
        <p:spPr bwMode="auto">
          <a:xfrm>
            <a:off x="1951969" y="1917306"/>
            <a:ext cx="6915808" cy="4013594"/>
          </a:xfrm>
          <a:prstGeom prst="ellips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2000" b="1" u="none" strike="noStrike" cap="none" normalizeH="0" baseline="0" dirty="0" err="1">
                <a:ln>
                  <a:noFill/>
                </a:ln>
                <a:solidFill>
                  <a:schemeClr val="tx1"/>
                </a:solidFill>
                <a:effectLst/>
                <a:latin typeface="VecVideo"/>
                <a:ea typeface="ヒラギノ角ゴ Pro W3" pitchFamily="-112" charset="-128"/>
              </a:rPr>
              <a:t>Physical</a:t>
            </a:r>
            <a:r>
              <a:rPr kumimoji="0" lang="de-DE" sz="2000" b="1" u="none" strike="noStrike" cap="none" normalizeH="0" baseline="0" dirty="0">
                <a:ln>
                  <a:noFill/>
                </a:ln>
                <a:solidFill>
                  <a:schemeClr val="tx1"/>
                </a:solidFill>
                <a:effectLst/>
                <a:latin typeface="VecVideo"/>
                <a:ea typeface="ヒラギノ角ゴ Pro W3" pitchFamily="-112" charset="-128"/>
              </a:rPr>
              <a:t> </a:t>
            </a:r>
            <a:r>
              <a:rPr kumimoji="0" lang="de-DE" sz="2000" b="1" u="none" strike="noStrike" cap="none" normalizeH="0" baseline="0" dirty="0" err="1">
                <a:ln>
                  <a:noFill/>
                </a:ln>
                <a:solidFill>
                  <a:schemeClr val="tx1"/>
                </a:solidFill>
                <a:effectLst/>
                <a:latin typeface="VecVideo"/>
                <a:ea typeface="ヒラギノ角ゴ Pro W3" pitchFamily="-112" charset="-128"/>
              </a:rPr>
              <a:t>space</a:t>
            </a:r>
            <a:r>
              <a:rPr lang="de-DE" sz="2000" b="1" baseline="0" dirty="0">
                <a:latin typeface="VecVideo"/>
                <a:ea typeface="ヒラギノ角ゴ Pro W3" pitchFamily="-112" charset="-128"/>
              </a:rPr>
              <a:t>: </a:t>
            </a:r>
            <a:r>
              <a:rPr lang="de-DE" sz="2000" baseline="0" dirty="0">
                <a:latin typeface="VecVideo"/>
                <a:ea typeface="ヒラギノ角ゴ Pro W3" pitchFamily="-112" charset="-128"/>
              </a:rPr>
              <a:t>material </a:t>
            </a:r>
            <a:r>
              <a:rPr lang="de-DE" sz="2000" baseline="0" dirty="0" err="1">
                <a:latin typeface="VecVideo"/>
                <a:ea typeface="ヒラギノ角ゴ Pro W3" pitchFamily="-112" charset="-128"/>
              </a:rPr>
              <a:t>things</a:t>
            </a:r>
            <a:r>
              <a:rPr lang="de-DE" sz="2000" baseline="0" dirty="0">
                <a:latin typeface="VecVideo"/>
                <a:ea typeface="ヒラギノ角ゴ Pro W3" pitchFamily="-112" charset="-128"/>
              </a:rPr>
              <a:t> </a:t>
            </a:r>
            <a:r>
              <a:rPr lang="de-DE" sz="2000" baseline="0" dirty="0" err="1">
                <a:latin typeface="VecVideo"/>
                <a:ea typeface="ヒラギノ角ゴ Pro W3" pitchFamily="-112" charset="-128"/>
              </a:rPr>
              <a:t>that</a:t>
            </a:r>
            <a:r>
              <a:rPr lang="de-DE" sz="2000" baseline="0" dirty="0">
                <a:latin typeface="VecVideo"/>
                <a:ea typeface="ヒラギノ角ゴ Pro W3" pitchFamily="-112" charset="-128"/>
              </a:rPr>
              <a:t> </a:t>
            </a:r>
            <a:r>
              <a:rPr lang="de-DE" sz="2000" baseline="0" dirty="0" err="1">
                <a:latin typeface="VecVideo"/>
                <a:ea typeface="ヒラギノ角ゴ Pro W3" pitchFamily="-112" charset="-128"/>
              </a:rPr>
              <a:t>are</a:t>
            </a:r>
            <a:r>
              <a:rPr lang="de-DE" sz="2000" baseline="0" dirty="0">
                <a:latin typeface="VecVideo"/>
                <a:ea typeface="ヒラギノ角ゴ Pro W3" pitchFamily="-112" charset="-128"/>
              </a:rPr>
              <a:t> in </a:t>
            </a:r>
            <a:r>
              <a:rPr lang="de-DE" sz="2000" baseline="0" dirty="0" err="1">
                <a:latin typeface="VecVideo"/>
                <a:ea typeface="ヒラギノ角ゴ Pro W3" pitchFamily="-112" charset="-128"/>
              </a:rPr>
              <a:t>my</a:t>
            </a:r>
            <a:r>
              <a:rPr lang="de-DE" sz="2000" baseline="0" dirty="0">
                <a:latin typeface="VecVideo"/>
                <a:ea typeface="ヒラギノ角ゴ Pro W3" pitchFamily="-112" charset="-128"/>
              </a:rPr>
              <a:t> </a:t>
            </a:r>
            <a:r>
              <a:rPr lang="de-DE" sz="2000" baseline="0" dirty="0" err="1">
                <a:latin typeface="VecVideo"/>
                <a:ea typeface="ヒラギノ角ゴ Pro W3" pitchFamily="-112" charset="-128"/>
              </a:rPr>
              <a:t>life</a:t>
            </a:r>
            <a:r>
              <a:rPr lang="de-DE" sz="2000" baseline="0" dirty="0">
                <a:latin typeface="VecVideo"/>
                <a:ea typeface="ヒラギノ角ゴ Pro W3" pitchFamily="-112" charset="-128"/>
              </a:rPr>
              <a:t> (</a:t>
            </a:r>
            <a:r>
              <a:rPr lang="de-DE" sz="2000" baseline="0" dirty="0" err="1">
                <a:latin typeface="VecVideo"/>
                <a:ea typeface="ヒラギノ角ゴ Pro W3" pitchFamily="-112" charset="-128"/>
              </a:rPr>
              <a:t>my</a:t>
            </a:r>
            <a:r>
              <a:rPr lang="de-DE" sz="2000" baseline="0" dirty="0">
                <a:latin typeface="VecVideo"/>
                <a:ea typeface="ヒラギノ角ゴ Pro W3" pitchFamily="-112" charset="-128"/>
              </a:rPr>
              <a:t> material </a:t>
            </a:r>
            <a:r>
              <a:rPr lang="de-DE" sz="2000" baseline="0" dirty="0" err="1">
                <a:latin typeface="VecVideo"/>
                <a:ea typeface="ヒラギノ角ゴ Pro W3" pitchFamily="-112" charset="-128"/>
              </a:rPr>
              <a:t>possessions</a:t>
            </a:r>
            <a:r>
              <a:rPr lang="de-DE" sz="2000" baseline="0" dirty="0">
                <a:latin typeface="VecVideo"/>
                <a:ea typeface="ヒラギノ角ゴ Pro W3" pitchFamily="-112" charset="-128"/>
              </a:rPr>
              <a:t>)</a:t>
            </a:r>
          </a:p>
          <a:p>
            <a:pPr marL="0" marR="0" indent="0" algn="l" defTabSz="914400" rtl="0" eaLnBrk="0" fontAlgn="base" latinLnBrk="0" hangingPunct="0">
              <a:lnSpc>
                <a:spcPct val="100000"/>
              </a:lnSpc>
              <a:spcBef>
                <a:spcPct val="0"/>
              </a:spcBef>
              <a:spcAft>
                <a:spcPct val="0"/>
              </a:spcAft>
              <a:buClrTx/>
              <a:buSzTx/>
              <a:buFontTx/>
              <a:buNone/>
              <a:tabLst/>
            </a:pPr>
            <a:endParaRPr lang="de-DE" sz="2000" dirty="0">
              <a:latin typeface="VecVideo"/>
              <a:ea typeface="ヒラギノ角ゴ Pro W3" pitchFamily="-112"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0" lang="de-DE" sz="2000" b="1" u="none" strike="noStrike" cap="none" normalizeH="0" dirty="0" err="1">
                <a:ln>
                  <a:noFill/>
                </a:ln>
                <a:solidFill>
                  <a:schemeClr val="tx1"/>
                </a:solidFill>
                <a:effectLst/>
                <a:latin typeface="VecVideo"/>
                <a:ea typeface="ヒラギノ角ゴ Pro W3" pitchFamily="-112" charset="-128"/>
              </a:rPr>
              <a:t>Social</a:t>
            </a:r>
            <a:r>
              <a:rPr kumimoji="0" lang="de-DE" sz="2000" b="1" u="none" strike="noStrike" cap="none" normalizeH="0" dirty="0">
                <a:ln>
                  <a:noFill/>
                </a:ln>
                <a:solidFill>
                  <a:schemeClr val="tx1"/>
                </a:solidFill>
                <a:effectLst/>
                <a:latin typeface="VecVideo"/>
                <a:ea typeface="ヒラギノ角ゴ Pro W3" pitchFamily="-112" charset="-128"/>
              </a:rPr>
              <a:t> </a:t>
            </a:r>
            <a:r>
              <a:rPr kumimoji="0" lang="de-DE" sz="2000" b="1" u="none" strike="noStrike" cap="none" normalizeH="0" dirty="0" err="1">
                <a:ln>
                  <a:noFill/>
                </a:ln>
                <a:solidFill>
                  <a:schemeClr val="tx1"/>
                </a:solidFill>
                <a:effectLst/>
                <a:latin typeface="VecVideo"/>
                <a:ea typeface="ヒラギノ角ゴ Pro W3" pitchFamily="-112" charset="-128"/>
              </a:rPr>
              <a:t>space</a:t>
            </a:r>
            <a:r>
              <a:rPr kumimoji="0" lang="de-DE" sz="2000" u="none" strike="noStrike" cap="none" normalizeH="0" dirty="0">
                <a:ln>
                  <a:noFill/>
                </a:ln>
                <a:solidFill>
                  <a:schemeClr val="tx1"/>
                </a:solidFill>
                <a:effectLst/>
                <a:latin typeface="VecVideo"/>
                <a:ea typeface="ヒラギノ角ゴ Pro W3" pitchFamily="-112" charset="-128"/>
              </a:rPr>
              <a:t>: </a:t>
            </a:r>
            <a:r>
              <a:rPr kumimoji="0" lang="de-DE" sz="2000" u="none" strike="noStrike" cap="none" normalizeH="0" dirty="0" err="1">
                <a:ln>
                  <a:noFill/>
                </a:ln>
                <a:solidFill>
                  <a:schemeClr val="tx1"/>
                </a:solidFill>
                <a:effectLst/>
                <a:latin typeface="VecVideo"/>
                <a:ea typeface="ヒラギノ角ゴ Pro W3" pitchFamily="-112" charset="-128"/>
              </a:rPr>
              <a:t>people</a:t>
            </a:r>
            <a:r>
              <a:rPr kumimoji="0" lang="de-DE" sz="2000" u="none" strike="noStrike" cap="none" normalizeH="0" dirty="0">
                <a:ln>
                  <a:noFill/>
                </a:ln>
                <a:solidFill>
                  <a:schemeClr val="tx1"/>
                </a:solidFill>
                <a:effectLst/>
                <a:latin typeface="VecVideo"/>
                <a:ea typeface="ヒラギノ角ゴ Pro W3" pitchFamily="-112" charset="-128"/>
              </a:rPr>
              <a:t> I </a:t>
            </a:r>
            <a:r>
              <a:rPr kumimoji="0" lang="de-DE" sz="2000" u="none" strike="noStrike" cap="none" normalizeH="0" dirty="0" err="1">
                <a:ln>
                  <a:noFill/>
                </a:ln>
                <a:solidFill>
                  <a:schemeClr val="tx1"/>
                </a:solidFill>
                <a:effectLst/>
                <a:latin typeface="VecVideo"/>
                <a:ea typeface="ヒラギノ角ゴ Pro W3" pitchFamily="-112" charset="-128"/>
              </a:rPr>
              <a:t>have</a:t>
            </a:r>
            <a:r>
              <a:rPr kumimoji="0" lang="de-DE" sz="2000" u="none" strike="noStrike" cap="none" normalizeH="0" dirty="0">
                <a:ln>
                  <a:noFill/>
                </a:ln>
                <a:solidFill>
                  <a:schemeClr val="tx1"/>
                </a:solidFill>
                <a:effectLst/>
                <a:latin typeface="VecVideo"/>
                <a:ea typeface="ヒラギノ角ゴ Pro W3" pitchFamily="-112" charset="-128"/>
              </a:rPr>
              <a:t> a </a:t>
            </a:r>
            <a:r>
              <a:rPr kumimoji="0" lang="de-DE" sz="2000" u="none" strike="noStrike" cap="none" normalizeH="0" dirty="0" err="1">
                <a:ln>
                  <a:noFill/>
                </a:ln>
                <a:solidFill>
                  <a:schemeClr val="tx1"/>
                </a:solidFill>
                <a:effectLst/>
                <a:latin typeface="VecVideo"/>
                <a:ea typeface="ヒラギノ角ゴ Pro W3" pitchFamily="-112" charset="-128"/>
              </a:rPr>
              <a:t>relationship</a:t>
            </a:r>
            <a:r>
              <a:rPr kumimoji="0" lang="de-DE" sz="2000" u="none" strike="noStrike" cap="none" normalizeH="0" dirty="0">
                <a:ln>
                  <a:noFill/>
                </a:ln>
                <a:solidFill>
                  <a:schemeClr val="tx1"/>
                </a:solidFill>
                <a:effectLst/>
                <a:latin typeface="VecVideo"/>
                <a:ea typeface="ヒラギノ角ゴ Pro W3" pitchFamily="-112" charset="-128"/>
              </a:rPr>
              <a:t> </a:t>
            </a:r>
            <a:r>
              <a:rPr kumimoji="0" lang="de-DE" sz="2000" u="none" strike="noStrike" cap="none" normalizeH="0" dirty="0" err="1">
                <a:ln>
                  <a:noFill/>
                </a:ln>
                <a:solidFill>
                  <a:schemeClr val="tx1"/>
                </a:solidFill>
                <a:effectLst/>
                <a:latin typeface="VecVideo"/>
                <a:ea typeface="ヒラギノ角ゴ Pro W3" pitchFamily="-112" charset="-128"/>
              </a:rPr>
              <a:t>with</a:t>
            </a:r>
            <a:endParaRPr kumimoji="0" lang="de-DE" sz="2000" u="none" strike="noStrike" cap="none" normalizeH="0" dirty="0">
              <a:ln>
                <a:noFill/>
              </a:ln>
              <a:solidFill>
                <a:schemeClr val="tx1"/>
              </a:solidFill>
              <a:effectLst/>
              <a:latin typeface="VecVideo"/>
              <a:ea typeface="ヒラギノ角ゴ Pro W3" pitchFamily="-112"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de-DE" sz="2000" dirty="0">
              <a:latin typeface="VecVideo"/>
              <a:ea typeface="ヒラギノ角ゴ Pro W3" pitchFamily="-112"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0" lang="de-DE" sz="2000" b="1" u="none" strike="noStrike" cap="none" normalizeH="0" dirty="0" err="1">
                <a:ln>
                  <a:noFill/>
                </a:ln>
                <a:solidFill>
                  <a:schemeClr val="tx1"/>
                </a:solidFill>
                <a:effectLst/>
                <a:latin typeface="VecVideo"/>
                <a:ea typeface="ヒラギノ角ゴ Pro W3" pitchFamily="-112" charset="-128"/>
              </a:rPr>
              <a:t>Physicological</a:t>
            </a:r>
            <a:r>
              <a:rPr kumimoji="0" lang="de-DE" sz="2000" b="1" u="none" strike="noStrike" cap="none" normalizeH="0" dirty="0">
                <a:ln>
                  <a:noFill/>
                </a:ln>
                <a:solidFill>
                  <a:schemeClr val="tx1"/>
                </a:solidFill>
                <a:effectLst/>
                <a:latin typeface="VecVideo"/>
                <a:ea typeface="ヒラギノ角ゴ Pro W3" pitchFamily="-112" charset="-128"/>
              </a:rPr>
              <a:t> </a:t>
            </a:r>
            <a:r>
              <a:rPr kumimoji="0" lang="de-DE" sz="2000" b="1" u="none" strike="noStrike" cap="none" normalizeH="0" dirty="0" err="1">
                <a:ln>
                  <a:noFill/>
                </a:ln>
                <a:solidFill>
                  <a:schemeClr val="tx1"/>
                </a:solidFill>
                <a:effectLst/>
                <a:latin typeface="VecVideo"/>
                <a:ea typeface="ヒラギノ角ゴ Pro W3" pitchFamily="-112" charset="-128"/>
              </a:rPr>
              <a:t>space</a:t>
            </a:r>
            <a:r>
              <a:rPr kumimoji="0" lang="de-DE" sz="2000" b="1" u="none" strike="noStrike" cap="none" normalizeH="0" dirty="0">
                <a:ln>
                  <a:noFill/>
                </a:ln>
                <a:solidFill>
                  <a:schemeClr val="tx1"/>
                </a:solidFill>
                <a:effectLst/>
                <a:latin typeface="VecVideo"/>
                <a:ea typeface="ヒラギノ角ゴ Pro W3" pitchFamily="-112" charset="-128"/>
              </a:rPr>
              <a:t>: </a:t>
            </a:r>
            <a:r>
              <a:rPr kumimoji="0" lang="de-DE" sz="2000" u="none" strike="noStrike" cap="none" normalizeH="0" dirty="0" err="1">
                <a:ln>
                  <a:noFill/>
                </a:ln>
                <a:solidFill>
                  <a:schemeClr val="tx1"/>
                </a:solidFill>
                <a:effectLst/>
                <a:latin typeface="VecVideo"/>
                <a:ea typeface="ヒラギノ角ゴ Pro W3" pitchFamily="-112" charset="-128"/>
              </a:rPr>
              <a:t>ideas</a:t>
            </a:r>
            <a:r>
              <a:rPr kumimoji="0" lang="de-DE" sz="2000" u="none" strike="noStrike" cap="none" normalizeH="0" dirty="0">
                <a:ln>
                  <a:noFill/>
                </a:ln>
                <a:solidFill>
                  <a:schemeClr val="tx1"/>
                </a:solidFill>
                <a:effectLst/>
                <a:latin typeface="VecVideo"/>
                <a:ea typeface="ヒラギノ角ゴ Pro W3" pitchFamily="-112" charset="-128"/>
              </a:rPr>
              <a:t>, </a:t>
            </a:r>
            <a:r>
              <a:rPr kumimoji="0" lang="de-DE" sz="2000" u="none" strike="noStrike" cap="none" normalizeH="0" dirty="0" err="1">
                <a:ln>
                  <a:noFill/>
                </a:ln>
                <a:solidFill>
                  <a:schemeClr val="tx1"/>
                </a:solidFill>
                <a:effectLst/>
                <a:latin typeface="VecVideo"/>
                <a:ea typeface="ヒラギノ角ゴ Pro W3" pitchFamily="-112" charset="-128"/>
              </a:rPr>
              <a:t>feelings</a:t>
            </a:r>
            <a:r>
              <a:rPr kumimoji="0" lang="de-DE" sz="2000" u="none" strike="noStrike" cap="none" normalizeH="0" dirty="0">
                <a:ln>
                  <a:noFill/>
                </a:ln>
                <a:solidFill>
                  <a:schemeClr val="tx1"/>
                </a:solidFill>
                <a:effectLst/>
                <a:latin typeface="VecVideo"/>
                <a:ea typeface="ヒラギノ角ゴ Pro W3" pitchFamily="-112" charset="-128"/>
              </a:rPr>
              <a:t>, </a:t>
            </a:r>
            <a:r>
              <a:rPr kumimoji="0" lang="de-DE" sz="2000" u="none" strike="noStrike" cap="none" normalizeH="0" dirty="0" err="1">
                <a:ln>
                  <a:noFill/>
                </a:ln>
                <a:solidFill>
                  <a:schemeClr val="tx1"/>
                </a:solidFill>
                <a:effectLst/>
                <a:latin typeface="VecVideo"/>
                <a:ea typeface="ヒラギノ角ゴ Pro W3" pitchFamily="-112" charset="-128"/>
              </a:rPr>
              <a:t>abstract</a:t>
            </a:r>
            <a:r>
              <a:rPr kumimoji="0" lang="de-DE" sz="2000" u="none" strike="noStrike" cap="none" normalizeH="0" dirty="0">
                <a:ln>
                  <a:noFill/>
                </a:ln>
                <a:solidFill>
                  <a:schemeClr val="tx1"/>
                </a:solidFill>
                <a:effectLst/>
                <a:latin typeface="VecVideo"/>
                <a:ea typeface="ヒラギノ角ゴ Pro W3" pitchFamily="-112" charset="-128"/>
              </a:rPr>
              <a:t> </a:t>
            </a:r>
            <a:r>
              <a:rPr kumimoji="0" lang="de-DE" sz="2000" u="none" strike="noStrike" cap="none" normalizeH="0" dirty="0" err="1">
                <a:ln>
                  <a:noFill/>
                </a:ln>
                <a:solidFill>
                  <a:schemeClr val="tx1"/>
                </a:solidFill>
                <a:effectLst/>
                <a:latin typeface="VecVideo"/>
                <a:ea typeface="ヒラギノ角ゴ Pro W3" pitchFamily="-112" charset="-128"/>
              </a:rPr>
              <a:t>concepts</a:t>
            </a:r>
            <a:endParaRPr kumimoji="0" lang="it-IT" sz="2000" i="1" u="none" strike="noStrike" cap="none" normalizeH="0" baseline="0" dirty="0">
              <a:ln>
                <a:noFill/>
              </a:ln>
              <a:solidFill>
                <a:schemeClr val="tx1"/>
              </a:solidFill>
              <a:effectLst/>
              <a:latin typeface="VecVideo"/>
              <a:ea typeface="ヒラギノ角ゴ Pro W3" pitchFamily="-112" charset="-128"/>
            </a:endParaRPr>
          </a:p>
        </p:txBody>
      </p:sp>
    </p:spTree>
    <p:extLst>
      <p:ext uri="{BB962C8B-B14F-4D97-AF65-F5344CB8AC3E}">
        <p14:creationId xmlns:p14="http://schemas.microsoft.com/office/powerpoint/2010/main" val="2659363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de-DE" b="1" dirty="0" err="1"/>
              <a:t>What</a:t>
            </a:r>
            <a:r>
              <a:rPr lang="de-DE" b="1" dirty="0"/>
              <a:t> </a:t>
            </a:r>
            <a:r>
              <a:rPr lang="de-DE" b="1" dirty="0" err="1"/>
              <a:t>is</a:t>
            </a:r>
            <a:r>
              <a:rPr lang="de-DE" b="1" dirty="0"/>
              <a:t> „</a:t>
            </a:r>
            <a:r>
              <a:rPr lang="de-DE" b="1" dirty="0" err="1"/>
              <a:t>possession</a:t>
            </a:r>
            <a:r>
              <a:rPr lang="de-DE" b="1" dirty="0"/>
              <a:t>“</a:t>
            </a:r>
            <a:endParaRPr lang="it-IT" b="1" dirty="0"/>
          </a:p>
        </p:txBody>
      </p:sp>
      <p:sp>
        <p:nvSpPr>
          <p:cNvPr id="3" name="Segnaposto contenuto 2"/>
          <p:cNvSpPr>
            <a:spLocks noGrp="1"/>
          </p:cNvSpPr>
          <p:nvPr>
            <p:ph idx="1"/>
          </p:nvPr>
        </p:nvSpPr>
        <p:spPr/>
        <p:txBody>
          <a:bodyPr>
            <a:normAutofit/>
          </a:bodyPr>
          <a:lstStyle/>
          <a:p>
            <a:pPr marL="0" indent="0">
              <a:buNone/>
            </a:pPr>
            <a:endParaRPr lang="en-US" sz="2400" dirty="0"/>
          </a:p>
          <a:p>
            <a:pPr marL="0" indent="0">
              <a:buNone/>
            </a:pPr>
            <a:r>
              <a:rPr lang="en-US" sz="2400" b="1" i="1" dirty="0"/>
              <a:t>I have a laptop</a:t>
            </a:r>
          </a:p>
          <a:p>
            <a:pPr marL="0" indent="0">
              <a:buNone/>
            </a:pPr>
            <a:endParaRPr lang="en-US" sz="2400" b="1" i="1" dirty="0"/>
          </a:p>
          <a:p>
            <a:r>
              <a:rPr lang="en-US" sz="2400" dirty="0"/>
              <a:t>There is a laptop (in the world) </a:t>
            </a:r>
            <a:r>
              <a:rPr lang="en-US" sz="2400" dirty="0">
                <a:sym typeface="Wingdings" panose="05000000000000000000" pitchFamily="2" charset="2"/>
              </a:rPr>
              <a:t> </a:t>
            </a:r>
            <a:r>
              <a:rPr lang="en-US" sz="2400" b="1" dirty="0">
                <a:sym typeface="Wingdings" panose="05000000000000000000" pitchFamily="2" charset="2"/>
              </a:rPr>
              <a:t>Existence</a:t>
            </a:r>
          </a:p>
          <a:p>
            <a:endParaRPr lang="en-US" sz="2400" b="1" dirty="0">
              <a:sym typeface="Wingdings" panose="05000000000000000000" pitchFamily="2" charset="2"/>
            </a:endParaRPr>
          </a:p>
          <a:p>
            <a:r>
              <a:rPr lang="en-US" sz="2400" dirty="0">
                <a:sym typeface="Wingdings" panose="05000000000000000000" pitchFamily="2" charset="2"/>
              </a:rPr>
              <a:t>I am the </a:t>
            </a:r>
            <a:r>
              <a:rPr lang="en-US" sz="2400" i="1" dirty="0">
                <a:sym typeface="Wingdings" panose="05000000000000000000" pitchFamily="2" charset="2"/>
              </a:rPr>
              <a:t>reference point, </a:t>
            </a:r>
            <a:r>
              <a:rPr lang="en-US" sz="2400" dirty="0">
                <a:sym typeface="Wingdings" panose="05000000000000000000" pitchFamily="2" charset="2"/>
              </a:rPr>
              <a:t>from which perspective the laptop is identified ( it is the laptop that exists in my </a:t>
            </a:r>
            <a:r>
              <a:rPr lang="en-US" sz="2400" i="1" dirty="0">
                <a:sym typeface="Wingdings" panose="05000000000000000000" pitchFamily="2" charset="2"/>
              </a:rPr>
              <a:t>vital space, Lebensraum </a:t>
            </a:r>
            <a:r>
              <a:rPr lang="en-US" sz="2400" dirty="0">
                <a:sym typeface="Wingdings" panose="05000000000000000000" pitchFamily="2" charset="2"/>
              </a:rPr>
              <a:t> </a:t>
            </a:r>
            <a:r>
              <a:rPr lang="en-US" sz="2400" b="1" dirty="0">
                <a:sym typeface="Wingdings" panose="05000000000000000000" pitchFamily="2" charset="2"/>
              </a:rPr>
              <a:t>Reference point</a:t>
            </a:r>
            <a:endParaRPr lang="en-US" sz="2400" b="1" dirty="0"/>
          </a:p>
          <a:p>
            <a:endParaRPr lang="en-US" sz="2400" dirty="0"/>
          </a:p>
          <a:p>
            <a:r>
              <a:rPr lang="en-US" sz="2400" dirty="0"/>
              <a:t>I have an exclusive right of access to my laptop, whereby I can decide what to do with it (use it, sell it, or even destroy it)</a:t>
            </a:r>
            <a:r>
              <a:rPr lang="en-US" sz="2400" dirty="0">
                <a:sym typeface="Wingdings" panose="05000000000000000000" pitchFamily="2" charset="2"/>
              </a:rPr>
              <a:t> </a:t>
            </a:r>
            <a:r>
              <a:rPr lang="en-US" sz="2400" b="1" dirty="0">
                <a:sym typeface="Wingdings" panose="05000000000000000000" pitchFamily="2" charset="2"/>
              </a:rPr>
              <a:t>Control </a:t>
            </a:r>
            <a:endParaRPr lang="en-US" sz="2400" dirty="0"/>
          </a:p>
        </p:txBody>
      </p:sp>
    </p:spTree>
    <p:extLst>
      <p:ext uri="{BB962C8B-B14F-4D97-AF65-F5344CB8AC3E}">
        <p14:creationId xmlns:p14="http://schemas.microsoft.com/office/powerpoint/2010/main" val="2016043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BD93-177D-86F6-D2EA-3E24E42C6DEA}"/>
              </a:ext>
            </a:extLst>
          </p:cNvPr>
          <p:cNvSpPr>
            <a:spLocks noGrp="1"/>
          </p:cNvSpPr>
          <p:nvPr>
            <p:ph type="title"/>
          </p:nvPr>
        </p:nvSpPr>
        <p:spPr/>
        <p:txBody>
          <a:bodyPr/>
          <a:lstStyle/>
          <a:p>
            <a:pPr algn="ctr"/>
            <a:r>
              <a:rPr lang="de-DE" dirty="0"/>
              <a:t>Possession </a:t>
            </a:r>
            <a:r>
              <a:rPr lang="de-DE" dirty="0" err="1"/>
              <a:t>as</a:t>
            </a:r>
            <a:r>
              <a:rPr lang="de-DE" dirty="0"/>
              <a:t> a </a:t>
            </a:r>
            <a:r>
              <a:rPr lang="de-DE" dirty="0" err="1"/>
              <a:t>prototypically</a:t>
            </a:r>
            <a:r>
              <a:rPr lang="de-DE" dirty="0"/>
              <a:t> </a:t>
            </a:r>
            <a:r>
              <a:rPr lang="de-DE" dirty="0" err="1"/>
              <a:t>organised</a:t>
            </a:r>
            <a:r>
              <a:rPr lang="de-DE" dirty="0"/>
              <a:t> </a:t>
            </a:r>
            <a:r>
              <a:rPr lang="de-DE" dirty="0" err="1"/>
              <a:t>domain</a:t>
            </a:r>
            <a:endParaRPr lang="de-DE" dirty="0"/>
          </a:p>
        </p:txBody>
      </p:sp>
      <p:sp>
        <p:nvSpPr>
          <p:cNvPr id="3" name="Inhaltsplatzhalter 2">
            <a:extLst>
              <a:ext uri="{FF2B5EF4-FFF2-40B4-BE49-F238E27FC236}">
                <a16:creationId xmlns:a16="http://schemas.microsoft.com/office/drawing/2014/main" id="{C1682976-7BD2-5B71-9E47-EC616742CB25}"/>
              </a:ext>
            </a:extLst>
          </p:cNvPr>
          <p:cNvSpPr>
            <a:spLocks noGrp="1"/>
          </p:cNvSpPr>
          <p:nvPr>
            <p:ph idx="1"/>
          </p:nvPr>
        </p:nvSpPr>
        <p:spPr>
          <a:xfrm>
            <a:off x="314325" y="1740514"/>
            <a:ext cx="4905375" cy="4351338"/>
          </a:xfrm>
        </p:spPr>
        <p:txBody>
          <a:bodyPr/>
          <a:lstStyle/>
          <a:p>
            <a:r>
              <a:rPr lang="de-DE" dirty="0"/>
              <a:t>Possession </a:t>
            </a:r>
            <a:r>
              <a:rPr lang="de-DE" dirty="0" err="1"/>
              <a:t>can</a:t>
            </a:r>
            <a:r>
              <a:rPr lang="de-DE" dirty="0"/>
              <a:t> </a:t>
            </a:r>
            <a:r>
              <a:rPr lang="de-DE" dirty="0" err="1"/>
              <a:t>be</a:t>
            </a:r>
            <a:r>
              <a:rPr lang="de-DE" dirty="0"/>
              <a:t> </a:t>
            </a:r>
            <a:r>
              <a:rPr lang="de-DE" dirty="0" err="1"/>
              <a:t>conceived</a:t>
            </a:r>
            <a:r>
              <a:rPr lang="de-DE" dirty="0"/>
              <a:t> </a:t>
            </a:r>
            <a:r>
              <a:rPr lang="de-DE" dirty="0" err="1"/>
              <a:t>of</a:t>
            </a:r>
            <a:r>
              <a:rPr lang="de-DE" dirty="0"/>
              <a:t> </a:t>
            </a:r>
            <a:r>
              <a:rPr lang="de-DE" dirty="0" err="1"/>
              <a:t>as</a:t>
            </a:r>
            <a:r>
              <a:rPr lang="de-DE" dirty="0"/>
              <a:t> a </a:t>
            </a:r>
            <a:r>
              <a:rPr lang="de-DE" dirty="0" err="1"/>
              <a:t>prototypically</a:t>
            </a:r>
            <a:r>
              <a:rPr lang="de-DE" dirty="0"/>
              <a:t> </a:t>
            </a:r>
            <a:r>
              <a:rPr lang="de-DE" dirty="0" err="1"/>
              <a:t>organised</a:t>
            </a:r>
            <a:r>
              <a:rPr lang="de-DE" dirty="0"/>
              <a:t> </a:t>
            </a:r>
            <a:r>
              <a:rPr lang="de-DE" dirty="0" err="1"/>
              <a:t>domain</a:t>
            </a:r>
            <a:r>
              <a:rPr lang="de-DE" dirty="0"/>
              <a:t> </a:t>
            </a:r>
          </a:p>
          <a:p>
            <a:endParaRPr lang="de-DE" dirty="0"/>
          </a:p>
          <a:p>
            <a:r>
              <a:rPr lang="de-DE" dirty="0"/>
              <a:t>Different </a:t>
            </a:r>
            <a:r>
              <a:rPr lang="de-DE" dirty="0" err="1"/>
              <a:t>types</a:t>
            </a:r>
            <a:r>
              <a:rPr lang="de-DE" dirty="0"/>
              <a:t> </a:t>
            </a:r>
            <a:r>
              <a:rPr lang="de-DE" dirty="0" err="1"/>
              <a:t>of</a:t>
            </a:r>
            <a:r>
              <a:rPr lang="de-DE" dirty="0"/>
              <a:t> possessive </a:t>
            </a:r>
            <a:r>
              <a:rPr lang="de-DE" dirty="0" err="1"/>
              <a:t>relations</a:t>
            </a:r>
            <a:r>
              <a:rPr lang="de-DE" dirty="0"/>
              <a:t> (possessive </a:t>
            </a:r>
            <a:r>
              <a:rPr lang="de-DE" dirty="0" err="1"/>
              <a:t>notions</a:t>
            </a:r>
            <a:r>
              <a:rPr lang="de-DE" dirty="0"/>
              <a:t>; Heine 1997; Mazzitelli 2015, 2017) </a:t>
            </a:r>
            <a:r>
              <a:rPr lang="de-DE" dirty="0">
                <a:sym typeface="Wingdings" panose="05000000000000000000" pitchFamily="2" charset="2"/>
              </a:rPr>
              <a:t> </a:t>
            </a:r>
            <a:r>
              <a:rPr lang="de-DE" b="1" dirty="0" err="1">
                <a:sym typeface="Wingdings" panose="05000000000000000000" pitchFamily="2" charset="2"/>
              </a:rPr>
              <a:t>ownership</a:t>
            </a:r>
            <a:r>
              <a:rPr lang="de-DE" b="1" dirty="0">
                <a:sym typeface="Wingdings" panose="05000000000000000000" pitchFamily="2" charset="2"/>
              </a:rPr>
              <a:t> </a:t>
            </a:r>
            <a:r>
              <a:rPr lang="de-DE" b="1" dirty="0" err="1">
                <a:sym typeface="Wingdings" panose="05000000000000000000" pitchFamily="2" charset="2"/>
              </a:rPr>
              <a:t>is</a:t>
            </a:r>
            <a:r>
              <a:rPr lang="de-DE" b="1" dirty="0">
                <a:sym typeface="Wingdings" panose="05000000000000000000" pitchFamily="2" charset="2"/>
              </a:rPr>
              <a:t> </a:t>
            </a:r>
            <a:r>
              <a:rPr lang="de-DE" b="1" dirty="0" err="1">
                <a:sym typeface="Wingdings" panose="05000000000000000000" pitchFamily="2" charset="2"/>
              </a:rPr>
              <a:t>the</a:t>
            </a:r>
            <a:r>
              <a:rPr lang="de-DE" b="1" dirty="0">
                <a:sym typeface="Wingdings" panose="05000000000000000000" pitchFamily="2" charset="2"/>
              </a:rPr>
              <a:t> </a:t>
            </a:r>
            <a:r>
              <a:rPr lang="de-DE" b="1" dirty="0" err="1">
                <a:sym typeface="Wingdings" panose="05000000000000000000" pitchFamily="2" charset="2"/>
              </a:rPr>
              <a:t>prototypical</a:t>
            </a:r>
            <a:r>
              <a:rPr lang="de-DE" b="1" dirty="0">
                <a:sym typeface="Wingdings" panose="05000000000000000000" pitchFamily="2" charset="2"/>
              </a:rPr>
              <a:t> possessive </a:t>
            </a:r>
            <a:r>
              <a:rPr lang="de-DE" b="1" dirty="0" err="1">
                <a:sym typeface="Wingdings" panose="05000000000000000000" pitchFamily="2" charset="2"/>
              </a:rPr>
              <a:t>notion</a:t>
            </a:r>
            <a:r>
              <a:rPr lang="de-DE" b="1" dirty="0">
                <a:sym typeface="Wingdings" panose="05000000000000000000" pitchFamily="2" charset="2"/>
              </a:rPr>
              <a:t> </a:t>
            </a:r>
            <a:r>
              <a:rPr lang="de-DE" dirty="0"/>
              <a:t> </a:t>
            </a:r>
          </a:p>
        </p:txBody>
      </p:sp>
      <p:pic>
        <p:nvPicPr>
          <p:cNvPr id="5" name="Grafik 4">
            <a:extLst>
              <a:ext uri="{FF2B5EF4-FFF2-40B4-BE49-F238E27FC236}">
                <a16:creationId xmlns:a16="http://schemas.microsoft.com/office/drawing/2014/main" id="{3EB14895-4784-CC7C-5AAF-FFD3CC4AA958}"/>
              </a:ext>
            </a:extLst>
          </p:cNvPr>
          <p:cNvPicPr>
            <a:picLocks noChangeAspect="1"/>
          </p:cNvPicPr>
          <p:nvPr/>
        </p:nvPicPr>
        <p:blipFill>
          <a:blip r:embed="rId2"/>
          <a:stretch>
            <a:fillRect/>
          </a:stretch>
        </p:blipFill>
        <p:spPr>
          <a:xfrm>
            <a:off x="5476875" y="1690688"/>
            <a:ext cx="6715125" cy="4401164"/>
          </a:xfrm>
          <a:prstGeom prst="rect">
            <a:avLst/>
          </a:prstGeom>
        </p:spPr>
      </p:pic>
      <p:sp>
        <p:nvSpPr>
          <p:cNvPr id="6" name="Textfeld 5">
            <a:extLst>
              <a:ext uri="{FF2B5EF4-FFF2-40B4-BE49-F238E27FC236}">
                <a16:creationId xmlns:a16="http://schemas.microsoft.com/office/drawing/2014/main" id="{1940A3FE-F184-E580-CE66-3898BBB4849F}"/>
              </a:ext>
            </a:extLst>
          </p:cNvPr>
          <p:cNvSpPr txBox="1"/>
          <p:nvPr/>
        </p:nvSpPr>
        <p:spPr>
          <a:xfrm flipH="1">
            <a:off x="5705475" y="6091852"/>
            <a:ext cx="5345431" cy="369332"/>
          </a:xfrm>
          <a:prstGeom prst="rect">
            <a:avLst/>
          </a:prstGeom>
          <a:noFill/>
        </p:spPr>
        <p:txBody>
          <a:bodyPr wrap="square" rtlCol="0">
            <a:spAutoFit/>
          </a:bodyPr>
          <a:lstStyle/>
          <a:p>
            <a:r>
              <a:rPr lang="de-DE" dirty="0"/>
              <a:t>Mazzitelli 2017</a:t>
            </a:r>
          </a:p>
        </p:txBody>
      </p:sp>
      <p:sp>
        <p:nvSpPr>
          <p:cNvPr id="7" name="Rechteck: abgerundete Ecken 6">
            <a:extLst>
              <a:ext uri="{FF2B5EF4-FFF2-40B4-BE49-F238E27FC236}">
                <a16:creationId xmlns:a16="http://schemas.microsoft.com/office/drawing/2014/main" id="{4BCABED7-2152-C11F-33EC-FE991BD6D85A}"/>
              </a:ext>
            </a:extLst>
          </p:cNvPr>
          <p:cNvSpPr/>
          <p:nvPr/>
        </p:nvSpPr>
        <p:spPr>
          <a:xfrm>
            <a:off x="5314950" y="2514600"/>
            <a:ext cx="6648450" cy="752475"/>
          </a:xfrm>
          <a:prstGeom prst="roundRect">
            <a:avLst/>
          </a:prstGeom>
          <a:no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604217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8599" y="274638"/>
            <a:ext cx="11763375" cy="706090"/>
          </a:xfrm>
        </p:spPr>
        <p:txBody>
          <a:bodyPr>
            <a:normAutofit/>
          </a:bodyPr>
          <a:lstStyle/>
          <a:p>
            <a:pPr algn="ctr"/>
            <a:r>
              <a:rPr lang="de-DE" dirty="0" err="1"/>
              <a:t>Neighbouring</a:t>
            </a:r>
            <a:r>
              <a:rPr lang="de-DE" dirty="0"/>
              <a:t> </a:t>
            </a:r>
            <a:r>
              <a:rPr lang="de-DE" dirty="0" err="1"/>
              <a:t>possession</a:t>
            </a:r>
            <a:endParaRPr lang="en-GB" dirty="0"/>
          </a:p>
        </p:txBody>
      </p:sp>
      <p:graphicFrame>
        <p:nvGraphicFramePr>
          <p:cNvPr id="4" name="Segnaposto contenuto 3"/>
          <p:cNvGraphicFramePr>
            <a:graphicFrameLocks noGrp="1"/>
          </p:cNvGraphicFramePr>
          <p:nvPr>
            <p:ph sz="quarter" idx="1"/>
          </p:nvPr>
        </p:nvGraphicFramePr>
        <p:xfrm>
          <a:off x="2438400" y="1447801"/>
          <a:ext cx="7772400" cy="5076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0866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
          </p:nvPr>
        </p:nvSpPr>
        <p:spPr>
          <a:xfrm>
            <a:off x="542925" y="476672"/>
            <a:ext cx="11344275" cy="6048672"/>
          </a:xfrm>
        </p:spPr>
        <p:txBody>
          <a:bodyPr>
            <a:normAutofit/>
          </a:bodyPr>
          <a:lstStyle/>
          <a:p>
            <a:pPr algn="ctr">
              <a:buNone/>
            </a:pPr>
            <a:r>
              <a:rPr lang="it-IT" sz="2200" b="1" dirty="0">
                <a:latin typeface="+mj-lt"/>
              </a:rPr>
              <a:t>The domain of </a:t>
            </a:r>
            <a:r>
              <a:rPr lang="it-IT" sz="2200" b="1" dirty="0" err="1">
                <a:latin typeface="+mj-lt"/>
              </a:rPr>
              <a:t>attribution</a:t>
            </a:r>
            <a:endParaRPr lang="it-IT" sz="2200" b="1" dirty="0">
              <a:latin typeface="+mj-lt"/>
            </a:endParaRPr>
          </a:p>
          <a:p>
            <a:pPr>
              <a:buNone/>
            </a:pPr>
            <a:endParaRPr lang="it-IT" sz="2200" i="1" dirty="0">
              <a:latin typeface="+mj-lt"/>
            </a:endParaRPr>
          </a:p>
          <a:p>
            <a:r>
              <a:rPr lang="it-IT" sz="2200" dirty="0" err="1">
                <a:latin typeface="+mj-lt"/>
              </a:rPr>
              <a:t>Physical</a:t>
            </a:r>
            <a:r>
              <a:rPr lang="it-IT" sz="2200" dirty="0">
                <a:latin typeface="+mj-lt"/>
              </a:rPr>
              <a:t> </a:t>
            </a:r>
            <a:r>
              <a:rPr lang="it-IT" sz="2200" dirty="0" err="1">
                <a:latin typeface="+mj-lt"/>
              </a:rPr>
              <a:t>characteristics</a:t>
            </a:r>
            <a:r>
              <a:rPr lang="it-IT" sz="2200" dirty="0">
                <a:latin typeface="+mj-lt"/>
              </a:rPr>
              <a:t> (body-</a:t>
            </a:r>
            <a:r>
              <a:rPr lang="it-IT" sz="2200" dirty="0" err="1">
                <a:latin typeface="+mj-lt"/>
              </a:rPr>
              <a:t>parts</a:t>
            </a:r>
            <a:r>
              <a:rPr lang="it-IT" sz="2200" dirty="0">
                <a:latin typeface="+mj-lt"/>
              </a:rPr>
              <a:t> </a:t>
            </a:r>
            <a:r>
              <a:rPr lang="it-IT" sz="2200" dirty="0" err="1">
                <a:latin typeface="+mj-lt"/>
              </a:rPr>
              <a:t>possession</a:t>
            </a:r>
            <a:r>
              <a:rPr lang="it-IT" sz="2200" dirty="0">
                <a:latin typeface="+mj-lt"/>
              </a:rPr>
              <a:t> with </a:t>
            </a:r>
            <a:r>
              <a:rPr lang="it-IT" sz="2200" b="1" dirty="0" err="1">
                <a:latin typeface="+mj-lt"/>
              </a:rPr>
              <a:t>modified</a:t>
            </a:r>
            <a:r>
              <a:rPr lang="it-IT" sz="2200" dirty="0">
                <a:latin typeface="+mj-lt"/>
              </a:rPr>
              <a:t> </a:t>
            </a:r>
            <a:r>
              <a:rPr lang="it-IT" sz="2200" dirty="0" err="1">
                <a:latin typeface="+mj-lt"/>
              </a:rPr>
              <a:t>possessee</a:t>
            </a:r>
            <a:r>
              <a:rPr lang="it-IT" sz="2200" dirty="0">
                <a:latin typeface="+mj-lt"/>
              </a:rPr>
              <a:t>): </a:t>
            </a:r>
            <a:r>
              <a:rPr lang="it-IT" sz="2200" i="1" dirty="0">
                <a:latin typeface="+mj-lt"/>
              </a:rPr>
              <a:t>I </a:t>
            </a:r>
            <a:r>
              <a:rPr lang="it-IT" sz="2200" i="1" dirty="0" err="1">
                <a:latin typeface="+mj-lt"/>
              </a:rPr>
              <a:t>have</a:t>
            </a:r>
            <a:r>
              <a:rPr lang="it-IT" sz="2200" i="1" dirty="0">
                <a:latin typeface="+mj-lt"/>
              </a:rPr>
              <a:t> blue </a:t>
            </a:r>
            <a:r>
              <a:rPr lang="it-IT" sz="2200" i="1" dirty="0" err="1">
                <a:latin typeface="+mj-lt"/>
              </a:rPr>
              <a:t>eyes</a:t>
            </a:r>
            <a:r>
              <a:rPr lang="it-IT" sz="2200" i="1" dirty="0">
                <a:latin typeface="+mj-lt"/>
              </a:rPr>
              <a:t> </a:t>
            </a:r>
          </a:p>
          <a:p>
            <a:r>
              <a:rPr lang="it-IT" sz="2200" dirty="0">
                <a:latin typeface="+mj-lt"/>
              </a:rPr>
              <a:t>Age: </a:t>
            </a:r>
            <a:r>
              <a:rPr lang="it-IT" sz="2200" i="1" dirty="0">
                <a:latin typeface="+mj-lt"/>
              </a:rPr>
              <a:t>Lisa </a:t>
            </a:r>
            <a:r>
              <a:rPr lang="it-IT" sz="2200" i="1" dirty="0" err="1">
                <a:latin typeface="+mj-lt"/>
              </a:rPr>
              <a:t>is</a:t>
            </a:r>
            <a:r>
              <a:rPr lang="it-IT" sz="2200" i="1" dirty="0">
                <a:latin typeface="+mj-lt"/>
              </a:rPr>
              <a:t> </a:t>
            </a:r>
            <a:r>
              <a:rPr lang="it-IT" sz="2200" i="1" dirty="0" err="1">
                <a:latin typeface="+mj-lt"/>
              </a:rPr>
              <a:t>twenty</a:t>
            </a:r>
            <a:r>
              <a:rPr lang="it-IT" sz="2200" i="1" dirty="0">
                <a:latin typeface="+mj-lt"/>
              </a:rPr>
              <a:t> </a:t>
            </a:r>
            <a:r>
              <a:rPr lang="it-IT" sz="2200" i="1" dirty="0" err="1">
                <a:latin typeface="+mj-lt"/>
              </a:rPr>
              <a:t>years</a:t>
            </a:r>
            <a:r>
              <a:rPr lang="it-IT" sz="2200" i="1" dirty="0">
                <a:latin typeface="+mj-lt"/>
              </a:rPr>
              <a:t> </a:t>
            </a:r>
            <a:r>
              <a:rPr lang="it-IT" sz="2200" i="1" dirty="0" err="1">
                <a:latin typeface="+mj-lt"/>
              </a:rPr>
              <a:t>old</a:t>
            </a:r>
            <a:r>
              <a:rPr lang="it-IT" sz="2200" i="1" dirty="0">
                <a:latin typeface="+mj-lt"/>
              </a:rPr>
              <a:t>  </a:t>
            </a:r>
            <a:endParaRPr lang="it-IT" sz="2200" dirty="0">
              <a:latin typeface="+mj-lt"/>
            </a:endParaRPr>
          </a:p>
          <a:p>
            <a:pPr marL="514350" indent="-514350">
              <a:buFont typeface="+mj-lt"/>
              <a:buAutoNum type="arabicPeriod"/>
            </a:pPr>
            <a:endParaRPr lang="de-DE" sz="2200" dirty="0">
              <a:latin typeface="+mj-lt"/>
            </a:endParaRPr>
          </a:p>
          <a:p>
            <a:pPr marL="0" indent="0" algn="ctr">
              <a:buNone/>
            </a:pPr>
            <a:r>
              <a:rPr lang="de-DE" sz="2200" b="1" dirty="0">
                <a:latin typeface="+mj-lt"/>
              </a:rPr>
              <a:t>The </a:t>
            </a:r>
            <a:r>
              <a:rPr lang="de-DE" sz="2200" b="1" dirty="0" err="1">
                <a:latin typeface="+mj-lt"/>
              </a:rPr>
              <a:t>domain</a:t>
            </a:r>
            <a:r>
              <a:rPr lang="de-DE" sz="2200" b="1" dirty="0">
                <a:latin typeface="+mj-lt"/>
              </a:rPr>
              <a:t> </a:t>
            </a:r>
            <a:r>
              <a:rPr lang="de-DE" sz="2200" b="1" dirty="0" err="1">
                <a:latin typeface="+mj-lt"/>
              </a:rPr>
              <a:t>of</a:t>
            </a:r>
            <a:r>
              <a:rPr lang="de-DE" sz="2200" b="1" dirty="0">
                <a:latin typeface="+mj-lt"/>
              </a:rPr>
              <a:t> </a:t>
            </a:r>
            <a:r>
              <a:rPr lang="de-DE" sz="2200" b="1" dirty="0" err="1">
                <a:latin typeface="+mj-lt"/>
              </a:rPr>
              <a:t>experience</a:t>
            </a:r>
            <a:endParaRPr lang="de-DE" sz="2200" b="1" dirty="0">
              <a:latin typeface="+mj-lt"/>
            </a:endParaRPr>
          </a:p>
          <a:p>
            <a:pPr marL="0" indent="0" algn="ctr">
              <a:buNone/>
            </a:pPr>
            <a:endParaRPr lang="de-DE" sz="2200" dirty="0">
              <a:latin typeface="+mj-lt"/>
            </a:endParaRPr>
          </a:p>
          <a:p>
            <a:r>
              <a:rPr lang="de-DE" sz="2200" dirty="0" err="1">
                <a:latin typeface="+mj-lt"/>
              </a:rPr>
              <a:t>Diseases</a:t>
            </a:r>
            <a:r>
              <a:rPr lang="de-DE" sz="2200" dirty="0">
                <a:latin typeface="+mj-lt"/>
              </a:rPr>
              <a:t>: </a:t>
            </a:r>
            <a:r>
              <a:rPr lang="de-DE" sz="2200" i="1" dirty="0">
                <a:latin typeface="+mj-lt"/>
              </a:rPr>
              <a:t>I </a:t>
            </a:r>
            <a:r>
              <a:rPr lang="de-DE" sz="2200" i="1" dirty="0" err="1">
                <a:latin typeface="+mj-lt"/>
              </a:rPr>
              <a:t>have</a:t>
            </a:r>
            <a:r>
              <a:rPr lang="de-DE" sz="2200" i="1" dirty="0">
                <a:latin typeface="+mj-lt"/>
              </a:rPr>
              <a:t> a </a:t>
            </a:r>
            <a:r>
              <a:rPr lang="de-DE" sz="2200" i="1" dirty="0" err="1">
                <a:latin typeface="+mj-lt"/>
              </a:rPr>
              <a:t>fever</a:t>
            </a:r>
            <a:endParaRPr lang="de-DE" sz="2200" i="1" dirty="0">
              <a:latin typeface="+mj-lt"/>
            </a:endParaRPr>
          </a:p>
          <a:p>
            <a:r>
              <a:rPr lang="de-DE" sz="2200" dirty="0" err="1">
                <a:latin typeface="+mj-lt"/>
              </a:rPr>
              <a:t>Bodily</a:t>
            </a:r>
            <a:r>
              <a:rPr lang="de-DE" sz="2200" dirty="0">
                <a:latin typeface="+mj-lt"/>
              </a:rPr>
              <a:t> </a:t>
            </a:r>
            <a:r>
              <a:rPr lang="de-DE" sz="2200" dirty="0" err="1">
                <a:latin typeface="+mj-lt"/>
              </a:rPr>
              <a:t>sensations</a:t>
            </a:r>
            <a:r>
              <a:rPr lang="de-DE" sz="2200" dirty="0">
                <a:latin typeface="+mj-lt"/>
              </a:rPr>
              <a:t>: </a:t>
            </a:r>
            <a:r>
              <a:rPr lang="de-DE" sz="2200" i="1" dirty="0">
                <a:latin typeface="+mj-lt"/>
              </a:rPr>
              <a:t>I am </a:t>
            </a:r>
            <a:r>
              <a:rPr lang="de-DE" sz="2200" i="1" dirty="0" err="1">
                <a:latin typeface="+mj-lt"/>
              </a:rPr>
              <a:t>hungry</a:t>
            </a:r>
            <a:r>
              <a:rPr lang="de-DE" sz="2200" i="1" dirty="0">
                <a:latin typeface="+mj-lt"/>
              </a:rPr>
              <a:t>, I am </a:t>
            </a:r>
            <a:r>
              <a:rPr lang="de-DE" sz="2200" i="1" dirty="0" err="1">
                <a:latin typeface="+mj-lt"/>
              </a:rPr>
              <a:t>cold</a:t>
            </a:r>
            <a:endParaRPr lang="de-DE" sz="2200" i="1" dirty="0">
              <a:latin typeface="+mj-lt"/>
            </a:endParaRPr>
          </a:p>
          <a:p>
            <a:r>
              <a:rPr lang="de-DE" sz="2200" dirty="0" err="1">
                <a:latin typeface="+mj-lt"/>
              </a:rPr>
              <a:t>Psychical</a:t>
            </a:r>
            <a:r>
              <a:rPr lang="de-DE" sz="2200" dirty="0">
                <a:latin typeface="+mj-lt"/>
              </a:rPr>
              <a:t> </a:t>
            </a:r>
            <a:r>
              <a:rPr lang="de-DE" sz="2200" dirty="0" err="1">
                <a:latin typeface="+mj-lt"/>
              </a:rPr>
              <a:t>states</a:t>
            </a:r>
            <a:r>
              <a:rPr lang="de-DE" sz="2200" dirty="0">
                <a:latin typeface="+mj-lt"/>
              </a:rPr>
              <a:t>: </a:t>
            </a:r>
            <a:r>
              <a:rPr lang="de-DE" sz="2200" i="1" dirty="0">
                <a:latin typeface="+mj-lt"/>
              </a:rPr>
              <a:t>I am </a:t>
            </a:r>
            <a:r>
              <a:rPr lang="de-DE" sz="2200" i="1" dirty="0" err="1">
                <a:latin typeface="+mj-lt"/>
              </a:rPr>
              <a:t>afraid</a:t>
            </a:r>
            <a:r>
              <a:rPr lang="de-DE" sz="2200" i="1" dirty="0">
                <a:latin typeface="+mj-lt"/>
              </a:rPr>
              <a:t> </a:t>
            </a:r>
          </a:p>
          <a:p>
            <a:endParaRPr lang="de-DE" sz="2200" i="1" dirty="0">
              <a:latin typeface="+mj-lt"/>
            </a:endParaRPr>
          </a:p>
          <a:p>
            <a:pPr marL="0" indent="0" algn="ctr">
              <a:buNone/>
            </a:pPr>
            <a:r>
              <a:rPr lang="de-DE" sz="2200" b="1" dirty="0">
                <a:latin typeface="+mj-lt"/>
              </a:rPr>
              <a:t>The </a:t>
            </a:r>
            <a:r>
              <a:rPr lang="de-DE" sz="2200" b="1" dirty="0" err="1">
                <a:latin typeface="+mj-lt"/>
              </a:rPr>
              <a:t>domain</a:t>
            </a:r>
            <a:r>
              <a:rPr lang="de-DE" sz="2200" b="1" dirty="0">
                <a:latin typeface="+mj-lt"/>
              </a:rPr>
              <a:t> </a:t>
            </a:r>
            <a:r>
              <a:rPr lang="de-DE" sz="2200" b="1" dirty="0" err="1">
                <a:latin typeface="+mj-lt"/>
              </a:rPr>
              <a:t>of</a:t>
            </a:r>
            <a:r>
              <a:rPr lang="de-DE" sz="2200" b="1" dirty="0">
                <a:latin typeface="+mj-lt"/>
              </a:rPr>
              <a:t> </a:t>
            </a:r>
            <a:r>
              <a:rPr lang="de-DE" sz="2200" b="1" dirty="0" err="1">
                <a:latin typeface="+mj-lt"/>
              </a:rPr>
              <a:t>location</a:t>
            </a:r>
            <a:endParaRPr lang="de-DE" sz="2200" b="1" dirty="0">
              <a:latin typeface="+mj-lt"/>
            </a:endParaRPr>
          </a:p>
          <a:p>
            <a:pPr marL="0" indent="0" algn="ctr">
              <a:buNone/>
            </a:pPr>
            <a:endParaRPr lang="de-DE" sz="2200" dirty="0">
              <a:latin typeface="+mj-lt"/>
            </a:endParaRPr>
          </a:p>
          <a:p>
            <a:r>
              <a:rPr lang="de-DE" sz="2200" dirty="0">
                <a:latin typeface="+mj-lt"/>
              </a:rPr>
              <a:t>Part-</a:t>
            </a:r>
            <a:r>
              <a:rPr lang="de-DE" sz="2200" dirty="0" err="1">
                <a:latin typeface="+mj-lt"/>
              </a:rPr>
              <a:t>whole</a:t>
            </a:r>
            <a:r>
              <a:rPr lang="de-DE" sz="2200" dirty="0">
                <a:latin typeface="+mj-lt"/>
              </a:rPr>
              <a:t> </a:t>
            </a:r>
            <a:r>
              <a:rPr lang="de-DE" sz="2200" dirty="0" err="1">
                <a:latin typeface="+mj-lt"/>
              </a:rPr>
              <a:t>relations</a:t>
            </a:r>
            <a:r>
              <a:rPr lang="de-DE" sz="2200" dirty="0">
                <a:latin typeface="+mj-lt"/>
              </a:rPr>
              <a:t> </a:t>
            </a:r>
            <a:r>
              <a:rPr lang="de-DE" sz="2200" b="1" dirty="0" err="1">
                <a:latin typeface="+mj-lt"/>
              </a:rPr>
              <a:t>with</a:t>
            </a:r>
            <a:r>
              <a:rPr lang="de-DE" sz="2200" b="1" dirty="0">
                <a:latin typeface="+mj-lt"/>
              </a:rPr>
              <a:t> </a:t>
            </a:r>
            <a:r>
              <a:rPr lang="de-DE" sz="2200" b="1" dirty="0" err="1">
                <a:latin typeface="+mj-lt"/>
              </a:rPr>
              <a:t>spatial</a:t>
            </a:r>
            <a:r>
              <a:rPr lang="de-DE" sz="2200" b="1" dirty="0">
                <a:latin typeface="+mj-lt"/>
              </a:rPr>
              <a:t> </a:t>
            </a:r>
            <a:r>
              <a:rPr lang="de-DE" sz="2200" b="1" dirty="0" err="1">
                <a:latin typeface="+mj-lt"/>
              </a:rPr>
              <a:t>inclusion</a:t>
            </a:r>
            <a:r>
              <a:rPr lang="de-DE" sz="2200" dirty="0">
                <a:latin typeface="+mj-lt"/>
              </a:rPr>
              <a:t>: </a:t>
            </a:r>
            <a:r>
              <a:rPr lang="de-DE" sz="2200" i="1" dirty="0" err="1">
                <a:latin typeface="+mj-lt"/>
              </a:rPr>
              <a:t>the</a:t>
            </a:r>
            <a:r>
              <a:rPr lang="de-DE" sz="2200" i="1" dirty="0">
                <a:latin typeface="+mj-lt"/>
              </a:rPr>
              <a:t> </a:t>
            </a:r>
            <a:r>
              <a:rPr lang="de-DE" sz="2200" i="1" dirty="0" err="1">
                <a:latin typeface="+mj-lt"/>
              </a:rPr>
              <a:t>house</a:t>
            </a:r>
            <a:r>
              <a:rPr lang="de-DE" sz="2200" i="1" dirty="0">
                <a:latin typeface="+mj-lt"/>
              </a:rPr>
              <a:t> </a:t>
            </a:r>
            <a:r>
              <a:rPr lang="de-DE" sz="2200" i="1" dirty="0" err="1">
                <a:latin typeface="+mj-lt"/>
              </a:rPr>
              <a:t>has</a:t>
            </a:r>
            <a:r>
              <a:rPr lang="de-DE" sz="2200" i="1" dirty="0">
                <a:latin typeface="+mj-lt"/>
              </a:rPr>
              <a:t> </a:t>
            </a:r>
            <a:r>
              <a:rPr lang="de-DE" sz="2200" i="1" dirty="0" err="1">
                <a:latin typeface="+mj-lt"/>
              </a:rPr>
              <a:t>three</a:t>
            </a:r>
            <a:r>
              <a:rPr lang="de-DE" sz="2200" i="1" dirty="0">
                <a:latin typeface="+mj-lt"/>
              </a:rPr>
              <a:t> </a:t>
            </a:r>
            <a:r>
              <a:rPr lang="de-DE" sz="2200" i="1" dirty="0" err="1">
                <a:latin typeface="+mj-lt"/>
              </a:rPr>
              <a:t>rooms</a:t>
            </a:r>
            <a:r>
              <a:rPr lang="de-DE" sz="2200" i="1" dirty="0">
                <a:latin typeface="+mj-lt"/>
              </a:rPr>
              <a:t> </a:t>
            </a:r>
          </a:p>
        </p:txBody>
      </p:sp>
    </p:spTree>
    <p:extLst>
      <p:ext uri="{BB962C8B-B14F-4D97-AF65-F5344CB8AC3E}">
        <p14:creationId xmlns:p14="http://schemas.microsoft.com/office/powerpoint/2010/main" val="1165322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77C0B7-A615-F4D9-B00F-B8D2B20FC464}"/>
              </a:ext>
            </a:extLst>
          </p:cNvPr>
          <p:cNvSpPr>
            <a:spLocks noGrp="1"/>
          </p:cNvSpPr>
          <p:nvPr>
            <p:ph type="title"/>
          </p:nvPr>
        </p:nvSpPr>
        <p:spPr/>
        <p:txBody>
          <a:bodyPr/>
          <a:lstStyle/>
          <a:p>
            <a:r>
              <a:rPr lang="de-DE" dirty="0"/>
              <a:t>Contents </a:t>
            </a:r>
          </a:p>
        </p:txBody>
      </p:sp>
      <p:sp>
        <p:nvSpPr>
          <p:cNvPr id="3" name="Inhaltsplatzhalter 2">
            <a:extLst>
              <a:ext uri="{FF2B5EF4-FFF2-40B4-BE49-F238E27FC236}">
                <a16:creationId xmlns:a16="http://schemas.microsoft.com/office/drawing/2014/main" id="{7041657B-3B6F-0528-B71A-05A40AEB258A}"/>
              </a:ext>
            </a:extLst>
          </p:cNvPr>
          <p:cNvSpPr>
            <a:spLocks noGrp="1"/>
          </p:cNvSpPr>
          <p:nvPr>
            <p:ph idx="1"/>
          </p:nvPr>
        </p:nvSpPr>
        <p:spPr/>
        <p:txBody>
          <a:bodyPr/>
          <a:lstStyle/>
          <a:p>
            <a:r>
              <a:rPr lang="de-DE" dirty="0"/>
              <a:t>The </a:t>
            </a:r>
            <a:r>
              <a:rPr lang="de-DE" dirty="0" err="1"/>
              <a:t>Circum</a:t>
            </a:r>
            <a:r>
              <a:rPr lang="de-DE" dirty="0"/>
              <a:t>-Baltic </a:t>
            </a:r>
            <a:r>
              <a:rPr lang="de-DE" dirty="0" err="1"/>
              <a:t>area</a:t>
            </a:r>
            <a:r>
              <a:rPr lang="de-DE" dirty="0"/>
              <a:t> </a:t>
            </a:r>
          </a:p>
          <a:p>
            <a:pPr lvl="1"/>
            <a:r>
              <a:rPr lang="de-DE" dirty="0"/>
              <a:t>CBA </a:t>
            </a:r>
            <a:r>
              <a:rPr lang="de-DE" dirty="0" err="1"/>
              <a:t>languages</a:t>
            </a:r>
            <a:r>
              <a:rPr lang="de-DE" dirty="0"/>
              <a:t> </a:t>
            </a:r>
          </a:p>
          <a:p>
            <a:r>
              <a:rPr lang="de-DE" dirty="0"/>
              <a:t>Possession </a:t>
            </a:r>
            <a:r>
              <a:rPr lang="de-DE" dirty="0" err="1"/>
              <a:t>as</a:t>
            </a:r>
            <a:r>
              <a:rPr lang="de-DE" dirty="0"/>
              <a:t> a </a:t>
            </a:r>
            <a:r>
              <a:rPr lang="sl-SI" dirty="0"/>
              <a:t>(</a:t>
            </a:r>
            <a:r>
              <a:rPr lang="de-DE" dirty="0" err="1"/>
              <a:t>linguistic</a:t>
            </a:r>
            <a:r>
              <a:rPr lang="sl-SI" dirty="0"/>
              <a:t>)</a:t>
            </a:r>
            <a:r>
              <a:rPr lang="de-DE" dirty="0"/>
              <a:t> </a:t>
            </a:r>
            <a:r>
              <a:rPr lang="de-DE" dirty="0" err="1"/>
              <a:t>notion</a:t>
            </a:r>
            <a:r>
              <a:rPr lang="de-DE" dirty="0"/>
              <a:t> </a:t>
            </a:r>
            <a:endParaRPr lang="sl-SI" dirty="0"/>
          </a:p>
          <a:p>
            <a:pPr lvl="1"/>
            <a:r>
              <a:rPr lang="sl-SI" dirty="0"/>
              <a:t>The domain of possession</a:t>
            </a:r>
            <a:endParaRPr lang="de-DE" dirty="0"/>
          </a:p>
          <a:p>
            <a:pPr lvl="1"/>
            <a:r>
              <a:rPr lang="de-DE" dirty="0"/>
              <a:t>Attributive (adnominal), </a:t>
            </a:r>
            <a:r>
              <a:rPr lang="de-DE" dirty="0" err="1"/>
              <a:t>predicative</a:t>
            </a:r>
            <a:r>
              <a:rPr lang="de-DE" dirty="0"/>
              <a:t>, and external </a:t>
            </a:r>
            <a:r>
              <a:rPr lang="de-DE" dirty="0" err="1"/>
              <a:t>possession</a:t>
            </a:r>
            <a:endParaRPr lang="de-DE" dirty="0"/>
          </a:p>
          <a:p>
            <a:r>
              <a:rPr lang="de-DE" dirty="0" err="1"/>
              <a:t>Predicative</a:t>
            </a:r>
            <a:r>
              <a:rPr lang="de-DE" dirty="0"/>
              <a:t> </a:t>
            </a:r>
            <a:r>
              <a:rPr lang="de-DE" dirty="0" err="1"/>
              <a:t>possession</a:t>
            </a:r>
            <a:r>
              <a:rPr lang="de-DE" dirty="0"/>
              <a:t> in </a:t>
            </a:r>
            <a:r>
              <a:rPr lang="de-DE" dirty="0" err="1"/>
              <a:t>the</a:t>
            </a:r>
            <a:r>
              <a:rPr lang="de-DE" dirty="0"/>
              <a:t> </a:t>
            </a:r>
            <a:r>
              <a:rPr lang="de-DE" dirty="0" err="1"/>
              <a:t>languages</a:t>
            </a:r>
            <a:r>
              <a:rPr lang="de-DE" dirty="0"/>
              <a:t> </a:t>
            </a:r>
            <a:r>
              <a:rPr lang="de-DE" dirty="0" err="1"/>
              <a:t>of</a:t>
            </a:r>
            <a:r>
              <a:rPr lang="de-DE" dirty="0"/>
              <a:t> </a:t>
            </a:r>
            <a:r>
              <a:rPr lang="de-DE" dirty="0" err="1"/>
              <a:t>the</a:t>
            </a:r>
            <a:r>
              <a:rPr lang="de-DE" dirty="0"/>
              <a:t> CBA</a:t>
            </a:r>
            <a:endParaRPr lang="sl-SI" dirty="0"/>
          </a:p>
          <a:p>
            <a:pPr lvl="1"/>
            <a:r>
              <a:rPr lang="sl-SI" dirty="0"/>
              <a:t>Prototypical possession</a:t>
            </a:r>
          </a:p>
          <a:p>
            <a:pPr lvl="1"/>
            <a:r>
              <a:rPr lang="sl-SI" dirty="0"/>
              <a:t>Non-prototypical possession</a:t>
            </a:r>
          </a:p>
          <a:p>
            <a:pPr lvl="1"/>
            <a:r>
              <a:rPr lang="sl-SI" dirty="0"/>
              <a:t>Attribution, experience, and location</a:t>
            </a:r>
            <a:endParaRPr lang="de-DE" dirty="0"/>
          </a:p>
        </p:txBody>
      </p:sp>
    </p:spTree>
    <p:extLst>
      <p:ext uri="{BB962C8B-B14F-4D97-AF65-F5344CB8AC3E}">
        <p14:creationId xmlns:p14="http://schemas.microsoft.com/office/powerpoint/2010/main" val="1488764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
          </p:nvPr>
        </p:nvSpPr>
        <p:spPr>
          <a:xfrm>
            <a:off x="542925" y="457622"/>
            <a:ext cx="11344275" cy="6048672"/>
          </a:xfrm>
        </p:spPr>
        <p:txBody>
          <a:bodyPr>
            <a:normAutofit/>
          </a:bodyPr>
          <a:lstStyle/>
          <a:p>
            <a:pPr algn="ctr">
              <a:buNone/>
            </a:pPr>
            <a:r>
              <a:rPr lang="it-IT" sz="2200" b="1" dirty="0">
                <a:latin typeface="+mj-lt"/>
              </a:rPr>
              <a:t>The domain of </a:t>
            </a:r>
            <a:r>
              <a:rPr lang="it-IT" sz="2200" b="1" dirty="0" err="1">
                <a:latin typeface="+mj-lt"/>
              </a:rPr>
              <a:t>attribution</a:t>
            </a:r>
            <a:endParaRPr lang="it-IT" sz="2200" b="1" dirty="0">
              <a:latin typeface="+mj-lt"/>
            </a:endParaRPr>
          </a:p>
          <a:p>
            <a:pPr>
              <a:buNone/>
            </a:pPr>
            <a:endParaRPr lang="it-IT" sz="2200" i="1" dirty="0">
              <a:latin typeface="+mj-lt"/>
            </a:endParaRPr>
          </a:p>
          <a:p>
            <a:r>
              <a:rPr lang="it-IT" sz="2200" dirty="0" err="1">
                <a:latin typeface="+mj-lt"/>
              </a:rPr>
              <a:t>Physical</a:t>
            </a:r>
            <a:r>
              <a:rPr lang="it-IT" sz="2200" dirty="0">
                <a:latin typeface="+mj-lt"/>
              </a:rPr>
              <a:t> </a:t>
            </a:r>
            <a:r>
              <a:rPr lang="it-IT" sz="2200" dirty="0" err="1">
                <a:latin typeface="+mj-lt"/>
              </a:rPr>
              <a:t>characteristics</a:t>
            </a:r>
            <a:r>
              <a:rPr lang="it-IT" sz="2200" dirty="0">
                <a:latin typeface="+mj-lt"/>
              </a:rPr>
              <a:t> (body-</a:t>
            </a:r>
            <a:r>
              <a:rPr lang="it-IT" sz="2200" dirty="0" err="1">
                <a:latin typeface="+mj-lt"/>
              </a:rPr>
              <a:t>parts</a:t>
            </a:r>
            <a:r>
              <a:rPr lang="it-IT" sz="2200" dirty="0">
                <a:latin typeface="+mj-lt"/>
              </a:rPr>
              <a:t> </a:t>
            </a:r>
            <a:r>
              <a:rPr lang="it-IT" sz="2200" dirty="0" err="1">
                <a:latin typeface="+mj-lt"/>
              </a:rPr>
              <a:t>possession</a:t>
            </a:r>
            <a:r>
              <a:rPr lang="it-IT" sz="2200" dirty="0">
                <a:latin typeface="+mj-lt"/>
              </a:rPr>
              <a:t> with </a:t>
            </a:r>
            <a:r>
              <a:rPr lang="it-IT" sz="2200" b="1" dirty="0" err="1">
                <a:latin typeface="+mj-lt"/>
              </a:rPr>
              <a:t>modified</a:t>
            </a:r>
            <a:r>
              <a:rPr lang="it-IT" sz="2200" dirty="0">
                <a:latin typeface="+mj-lt"/>
              </a:rPr>
              <a:t> </a:t>
            </a:r>
            <a:r>
              <a:rPr lang="it-IT" sz="2200" dirty="0" err="1">
                <a:latin typeface="+mj-lt"/>
              </a:rPr>
              <a:t>possessee</a:t>
            </a:r>
            <a:r>
              <a:rPr lang="it-IT" sz="2200" dirty="0">
                <a:latin typeface="+mj-lt"/>
              </a:rPr>
              <a:t>): </a:t>
            </a:r>
            <a:r>
              <a:rPr lang="it-IT" sz="2200" i="1" dirty="0">
                <a:latin typeface="+mj-lt"/>
              </a:rPr>
              <a:t>I </a:t>
            </a:r>
            <a:r>
              <a:rPr lang="it-IT" sz="2200" i="1" dirty="0" err="1">
                <a:latin typeface="+mj-lt"/>
              </a:rPr>
              <a:t>have</a:t>
            </a:r>
            <a:r>
              <a:rPr lang="it-IT" sz="2200" i="1" dirty="0">
                <a:latin typeface="+mj-lt"/>
              </a:rPr>
              <a:t> blue </a:t>
            </a:r>
            <a:r>
              <a:rPr lang="it-IT" sz="2200" i="1" dirty="0" err="1">
                <a:latin typeface="+mj-lt"/>
              </a:rPr>
              <a:t>eyes</a:t>
            </a:r>
            <a:r>
              <a:rPr lang="it-IT" sz="2200" i="1" dirty="0">
                <a:latin typeface="+mj-lt"/>
              </a:rPr>
              <a:t> </a:t>
            </a:r>
          </a:p>
          <a:p>
            <a:r>
              <a:rPr lang="it-IT" sz="2200" dirty="0">
                <a:latin typeface="+mj-lt"/>
              </a:rPr>
              <a:t>Age: </a:t>
            </a:r>
            <a:r>
              <a:rPr lang="it-IT" sz="2200" i="1" dirty="0">
                <a:latin typeface="+mj-lt"/>
              </a:rPr>
              <a:t>Lisa </a:t>
            </a:r>
            <a:r>
              <a:rPr lang="it-IT" sz="2200" i="1" dirty="0" err="1">
                <a:latin typeface="+mj-lt"/>
              </a:rPr>
              <a:t>is</a:t>
            </a:r>
            <a:r>
              <a:rPr lang="it-IT" sz="2200" i="1" dirty="0">
                <a:latin typeface="+mj-lt"/>
              </a:rPr>
              <a:t> </a:t>
            </a:r>
            <a:r>
              <a:rPr lang="it-IT" sz="2200" i="1" dirty="0" err="1">
                <a:latin typeface="+mj-lt"/>
              </a:rPr>
              <a:t>twenty</a:t>
            </a:r>
            <a:r>
              <a:rPr lang="it-IT" sz="2200" i="1" dirty="0">
                <a:latin typeface="+mj-lt"/>
              </a:rPr>
              <a:t> </a:t>
            </a:r>
            <a:r>
              <a:rPr lang="it-IT" sz="2200" i="1" dirty="0" err="1">
                <a:latin typeface="+mj-lt"/>
              </a:rPr>
              <a:t>years</a:t>
            </a:r>
            <a:r>
              <a:rPr lang="it-IT" sz="2200" i="1" dirty="0">
                <a:latin typeface="+mj-lt"/>
              </a:rPr>
              <a:t> </a:t>
            </a:r>
            <a:r>
              <a:rPr lang="it-IT" sz="2200" i="1" dirty="0" err="1">
                <a:latin typeface="+mj-lt"/>
              </a:rPr>
              <a:t>old</a:t>
            </a:r>
            <a:r>
              <a:rPr lang="it-IT" sz="2200" i="1" dirty="0">
                <a:latin typeface="+mj-lt"/>
              </a:rPr>
              <a:t>  </a:t>
            </a:r>
            <a:endParaRPr lang="it-IT" sz="2200" dirty="0">
              <a:latin typeface="+mj-lt"/>
            </a:endParaRPr>
          </a:p>
          <a:p>
            <a:pPr marL="514350" indent="-514350">
              <a:buFont typeface="+mj-lt"/>
              <a:buAutoNum type="arabicPeriod"/>
            </a:pPr>
            <a:endParaRPr lang="de-DE" sz="2200" dirty="0">
              <a:latin typeface="+mj-lt"/>
            </a:endParaRPr>
          </a:p>
          <a:p>
            <a:pPr marL="0" indent="0" algn="ctr">
              <a:buNone/>
            </a:pPr>
            <a:r>
              <a:rPr lang="de-DE" sz="2200" b="1" dirty="0">
                <a:latin typeface="+mj-lt"/>
              </a:rPr>
              <a:t>The </a:t>
            </a:r>
            <a:r>
              <a:rPr lang="de-DE" sz="2200" b="1" dirty="0" err="1">
                <a:latin typeface="+mj-lt"/>
              </a:rPr>
              <a:t>domain</a:t>
            </a:r>
            <a:r>
              <a:rPr lang="de-DE" sz="2200" b="1" dirty="0">
                <a:latin typeface="+mj-lt"/>
              </a:rPr>
              <a:t> </a:t>
            </a:r>
            <a:r>
              <a:rPr lang="de-DE" sz="2200" b="1" dirty="0" err="1">
                <a:latin typeface="+mj-lt"/>
              </a:rPr>
              <a:t>of</a:t>
            </a:r>
            <a:r>
              <a:rPr lang="de-DE" sz="2200" b="1" dirty="0">
                <a:latin typeface="+mj-lt"/>
              </a:rPr>
              <a:t> </a:t>
            </a:r>
            <a:r>
              <a:rPr lang="de-DE" sz="2200" b="1" dirty="0" err="1">
                <a:latin typeface="+mj-lt"/>
              </a:rPr>
              <a:t>experience</a:t>
            </a:r>
            <a:endParaRPr lang="de-DE" sz="2200" b="1" dirty="0">
              <a:latin typeface="+mj-lt"/>
            </a:endParaRPr>
          </a:p>
          <a:p>
            <a:pPr marL="0" indent="0" algn="ctr">
              <a:buNone/>
            </a:pPr>
            <a:endParaRPr lang="de-DE" sz="2200" dirty="0">
              <a:latin typeface="+mj-lt"/>
            </a:endParaRPr>
          </a:p>
          <a:p>
            <a:r>
              <a:rPr lang="de-DE" sz="2200" dirty="0" err="1">
                <a:latin typeface="+mj-lt"/>
              </a:rPr>
              <a:t>Diseases</a:t>
            </a:r>
            <a:r>
              <a:rPr lang="de-DE" sz="2200" dirty="0">
                <a:latin typeface="+mj-lt"/>
              </a:rPr>
              <a:t>: </a:t>
            </a:r>
            <a:r>
              <a:rPr lang="de-DE" sz="2200" i="1" dirty="0">
                <a:latin typeface="+mj-lt"/>
              </a:rPr>
              <a:t>I </a:t>
            </a:r>
            <a:r>
              <a:rPr lang="de-DE" sz="2200" i="1" dirty="0" err="1">
                <a:latin typeface="+mj-lt"/>
              </a:rPr>
              <a:t>have</a:t>
            </a:r>
            <a:r>
              <a:rPr lang="de-DE" sz="2200" i="1" dirty="0">
                <a:latin typeface="+mj-lt"/>
              </a:rPr>
              <a:t> a </a:t>
            </a:r>
            <a:r>
              <a:rPr lang="de-DE" sz="2200" i="1" dirty="0" err="1">
                <a:latin typeface="+mj-lt"/>
              </a:rPr>
              <a:t>fever</a:t>
            </a:r>
            <a:endParaRPr lang="de-DE" sz="2200" i="1" dirty="0">
              <a:latin typeface="+mj-lt"/>
            </a:endParaRPr>
          </a:p>
          <a:p>
            <a:r>
              <a:rPr lang="de-DE" sz="2200" dirty="0" err="1">
                <a:latin typeface="+mj-lt"/>
              </a:rPr>
              <a:t>Bodily</a:t>
            </a:r>
            <a:r>
              <a:rPr lang="de-DE" sz="2200" dirty="0">
                <a:latin typeface="+mj-lt"/>
              </a:rPr>
              <a:t> </a:t>
            </a:r>
            <a:r>
              <a:rPr lang="de-DE" sz="2200" dirty="0" err="1">
                <a:latin typeface="+mj-lt"/>
              </a:rPr>
              <a:t>sensations</a:t>
            </a:r>
            <a:r>
              <a:rPr lang="de-DE" sz="2200" dirty="0">
                <a:latin typeface="+mj-lt"/>
              </a:rPr>
              <a:t>: </a:t>
            </a:r>
            <a:r>
              <a:rPr lang="de-DE" sz="2200" i="1" dirty="0">
                <a:latin typeface="+mj-lt"/>
              </a:rPr>
              <a:t>I am </a:t>
            </a:r>
            <a:r>
              <a:rPr lang="de-DE" sz="2200" i="1" dirty="0" err="1">
                <a:latin typeface="+mj-lt"/>
              </a:rPr>
              <a:t>hungry</a:t>
            </a:r>
            <a:r>
              <a:rPr lang="de-DE" sz="2200" i="1" dirty="0">
                <a:latin typeface="+mj-lt"/>
              </a:rPr>
              <a:t>, I am </a:t>
            </a:r>
            <a:r>
              <a:rPr lang="de-DE" sz="2200" i="1" dirty="0" err="1">
                <a:latin typeface="+mj-lt"/>
              </a:rPr>
              <a:t>cold</a:t>
            </a:r>
            <a:endParaRPr lang="de-DE" sz="2200" i="1" dirty="0">
              <a:latin typeface="+mj-lt"/>
            </a:endParaRPr>
          </a:p>
          <a:p>
            <a:r>
              <a:rPr lang="de-DE" sz="2200" dirty="0" err="1">
                <a:latin typeface="+mj-lt"/>
              </a:rPr>
              <a:t>Psychical</a:t>
            </a:r>
            <a:r>
              <a:rPr lang="de-DE" sz="2200" dirty="0">
                <a:latin typeface="+mj-lt"/>
              </a:rPr>
              <a:t> </a:t>
            </a:r>
            <a:r>
              <a:rPr lang="de-DE" sz="2200" dirty="0" err="1">
                <a:latin typeface="+mj-lt"/>
              </a:rPr>
              <a:t>states</a:t>
            </a:r>
            <a:r>
              <a:rPr lang="de-DE" sz="2200" dirty="0">
                <a:latin typeface="+mj-lt"/>
              </a:rPr>
              <a:t>: </a:t>
            </a:r>
            <a:r>
              <a:rPr lang="de-DE" sz="2200" i="1" dirty="0">
                <a:latin typeface="+mj-lt"/>
              </a:rPr>
              <a:t>I am </a:t>
            </a:r>
            <a:r>
              <a:rPr lang="de-DE" sz="2200" i="1" dirty="0" err="1">
                <a:latin typeface="+mj-lt"/>
              </a:rPr>
              <a:t>afraid</a:t>
            </a:r>
            <a:r>
              <a:rPr lang="de-DE" sz="2200" i="1" dirty="0">
                <a:latin typeface="+mj-lt"/>
              </a:rPr>
              <a:t> </a:t>
            </a:r>
          </a:p>
          <a:p>
            <a:endParaRPr lang="de-DE" sz="2200" i="1" dirty="0">
              <a:latin typeface="+mj-lt"/>
            </a:endParaRPr>
          </a:p>
          <a:p>
            <a:pPr marL="0" indent="0" algn="ctr">
              <a:buNone/>
            </a:pPr>
            <a:r>
              <a:rPr lang="de-DE" sz="2200" b="1" dirty="0">
                <a:latin typeface="+mj-lt"/>
              </a:rPr>
              <a:t>The </a:t>
            </a:r>
            <a:r>
              <a:rPr lang="de-DE" sz="2200" b="1" dirty="0" err="1">
                <a:latin typeface="+mj-lt"/>
              </a:rPr>
              <a:t>domain</a:t>
            </a:r>
            <a:r>
              <a:rPr lang="de-DE" sz="2200" b="1" dirty="0">
                <a:latin typeface="+mj-lt"/>
              </a:rPr>
              <a:t> </a:t>
            </a:r>
            <a:r>
              <a:rPr lang="de-DE" sz="2200" b="1" dirty="0" err="1">
                <a:latin typeface="+mj-lt"/>
              </a:rPr>
              <a:t>of</a:t>
            </a:r>
            <a:r>
              <a:rPr lang="de-DE" sz="2200" b="1" dirty="0">
                <a:latin typeface="+mj-lt"/>
              </a:rPr>
              <a:t> </a:t>
            </a:r>
            <a:r>
              <a:rPr lang="de-DE" sz="2200" b="1" dirty="0" err="1">
                <a:latin typeface="+mj-lt"/>
              </a:rPr>
              <a:t>location</a:t>
            </a:r>
            <a:endParaRPr lang="de-DE" sz="2200" b="1" dirty="0">
              <a:latin typeface="+mj-lt"/>
            </a:endParaRPr>
          </a:p>
          <a:p>
            <a:pPr marL="0" indent="0" algn="ctr">
              <a:buNone/>
            </a:pPr>
            <a:endParaRPr lang="de-DE" sz="2200" dirty="0">
              <a:latin typeface="+mj-lt"/>
            </a:endParaRPr>
          </a:p>
          <a:p>
            <a:r>
              <a:rPr lang="de-DE" sz="2200" dirty="0">
                <a:latin typeface="+mj-lt"/>
              </a:rPr>
              <a:t>Part-</a:t>
            </a:r>
            <a:r>
              <a:rPr lang="de-DE" sz="2200" dirty="0" err="1">
                <a:latin typeface="+mj-lt"/>
              </a:rPr>
              <a:t>whole</a:t>
            </a:r>
            <a:r>
              <a:rPr lang="de-DE" sz="2200" dirty="0">
                <a:latin typeface="+mj-lt"/>
              </a:rPr>
              <a:t> </a:t>
            </a:r>
            <a:r>
              <a:rPr lang="de-DE" sz="2200" dirty="0" err="1">
                <a:latin typeface="+mj-lt"/>
              </a:rPr>
              <a:t>relations</a:t>
            </a:r>
            <a:r>
              <a:rPr lang="de-DE" sz="2200" dirty="0">
                <a:latin typeface="+mj-lt"/>
              </a:rPr>
              <a:t> </a:t>
            </a:r>
            <a:r>
              <a:rPr lang="de-DE" sz="2200" b="1" dirty="0" err="1">
                <a:latin typeface="+mj-lt"/>
              </a:rPr>
              <a:t>with</a:t>
            </a:r>
            <a:r>
              <a:rPr lang="de-DE" sz="2200" b="1" dirty="0">
                <a:latin typeface="+mj-lt"/>
              </a:rPr>
              <a:t> </a:t>
            </a:r>
            <a:r>
              <a:rPr lang="de-DE" sz="2200" b="1" dirty="0" err="1">
                <a:latin typeface="+mj-lt"/>
              </a:rPr>
              <a:t>spatial</a:t>
            </a:r>
            <a:r>
              <a:rPr lang="de-DE" sz="2200" b="1" dirty="0">
                <a:latin typeface="+mj-lt"/>
              </a:rPr>
              <a:t> </a:t>
            </a:r>
            <a:r>
              <a:rPr lang="de-DE" sz="2200" b="1" dirty="0" err="1">
                <a:latin typeface="+mj-lt"/>
              </a:rPr>
              <a:t>inclusion</a:t>
            </a:r>
            <a:r>
              <a:rPr lang="de-DE" sz="2200" dirty="0">
                <a:latin typeface="+mj-lt"/>
              </a:rPr>
              <a:t>: </a:t>
            </a:r>
            <a:r>
              <a:rPr lang="de-DE" sz="2200" i="1" dirty="0" err="1">
                <a:latin typeface="+mj-lt"/>
              </a:rPr>
              <a:t>the</a:t>
            </a:r>
            <a:r>
              <a:rPr lang="de-DE" sz="2200" i="1" dirty="0">
                <a:latin typeface="+mj-lt"/>
              </a:rPr>
              <a:t> </a:t>
            </a:r>
            <a:r>
              <a:rPr lang="de-DE" sz="2200" i="1" dirty="0" err="1">
                <a:latin typeface="+mj-lt"/>
              </a:rPr>
              <a:t>house</a:t>
            </a:r>
            <a:r>
              <a:rPr lang="de-DE" sz="2200" i="1" dirty="0">
                <a:latin typeface="+mj-lt"/>
              </a:rPr>
              <a:t> </a:t>
            </a:r>
            <a:r>
              <a:rPr lang="de-DE" sz="2200" i="1" dirty="0" err="1">
                <a:latin typeface="+mj-lt"/>
              </a:rPr>
              <a:t>has</a:t>
            </a:r>
            <a:r>
              <a:rPr lang="de-DE" sz="2200" i="1" dirty="0">
                <a:latin typeface="+mj-lt"/>
              </a:rPr>
              <a:t> </a:t>
            </a:r>
            <a:r>
              <a:rPr lang="de-DE" sz="2200" i="1" dirty="0" err="1">
                <a:latin typeface="+mj-lt"/>
              </a:rPr>
              <a:t>three</a:t>
            </a:r>
            <a:r>
              <a:rPr lang="de-DE" sz="2200" i="1" dirty="0">
                <a:latin typeface="+mj-lt"/>
              </a:rPr>
              <a:t> </a:t>
            </a:r>
            <a:r>
              <a:rPr lang="de-DE" sz="2200" i="1" dirty="0" err="1">
                <a:latin typeface="+mj-lt"/>
              </a:rPr>
              <a:t>rooms</a:t>
            </a:r>
            <a:r>
              <a:rPr lang="de-DE" sz="2200" i="1" dirty="0">
                <a:latin typeface="+mj-lt"/>
              </a:rPr>
              <a:t> </a:t>
            </a:r>
          </a:p>
        </p:txBody>
      </p:sp>
      <p:sp>
        <p:nvSpPr>
          <p:cNvPr id="2" name="Rechteck: abgerundete Ecken 1">
            <a:extLst>
              <a:ext uri="{FF2B5EF4-FFF2-40B4-BE49-F238E27FC236}">
                <a16:creationId xmlns:a16="http://schemas.microsoft.com/office/drawing/2014/main" id="{80198AD8-06B3-C7CF-8714-3A75E0CCE27A}"/>
              </a:ext>
            </a:extLst>
          </p:cNvPr>
          <p:cNvSpPr/>
          <p:nvPr/>
        </p:nvSpPr>
        <p:spPr>
          <a:xfrm>
            <a:off x="7724775" y="3343275"/>
            <a:ext cx="4371975" cy="261937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err="1">
                <a:solidFill>
                  <a:schemeClr val="tx1"/>
                </a:solidFill>
              </a:rPr>
              <a:t>Possession</a:t>
            </a:r>
            <a:r>
              <a:rPr lang="it-IT" b="1" dirty="0">
                <a:solidFill>
                  <a:schemeClr val="tx1"/>
                </a:solidFill>
              </a:rPr>
              <a:t> (Part-</a:t>
            </a:r>
            <a:r>
              <a:rPr lang="it-IT" b="1" dirty="0" err="1">
                <a:solidFill>
                  <a:schemeClr val="tx1"/>
                </a:solidFill>
              </a:rPr>
              <a:t>whole</a:t>
            </a:r>
            <a:r>
              <a:rPr lang="it-IT" b="1" dirty="0">
                <a:solidFill>
                  <a:schemeClr val="tx1"/>
                </a:solidFill>
              </a:rPr>
              <a:t> relations)</a:t>
            </a:r>
          </a:p>
          <a:p>
            <a:r>
              <a:rPr lang="it-IT" i="1" dirty="0">
                <a:solidFill>
                  <a:schemeClr val="tx1"/>
                </a:solidFill>
              </a:rPr>
              <a:t>The </a:t>
            </a:r>
            <a:r>
              <a:rPr lang="it-IT" i="1" dirty="0" err="1">
                <a:solidFill>
                  <a:schemeClr val="tx1"/>
                </a:solidFill>
              </a:rPr>
              <a:t>table</a:t>
            </a:r>
            <a:r>
              <a:rPr lang="it-IT" i="1" dirty="0">
                <a:solidFill>
                  <a:schemeClr val="tx1"/>
                </a:solidFill>
              </a:rPr>
              <a:t> </a:t>
            </a:r>
            <a:r>
              <a:rPr lang="it-IT" i="1" dirty="0" err="1">
                <a:solidFill>
                  <a:schemeClr val="tx1"/>
                </a:solidFill>
              </a:rPr>
              <a:t>has</a:t>
            </a:r>
            <a:r>
              <a:rPr lang="it-IT" i="1" dirty="0">
                <a:solidFill>
                  <a:schemeClr val="tx1"/>
                </a:solidFill>
              </a:rPr>
              <a:t> </a:t>
            </a:r>
            <a:r>
              <a:rPr lang="it-IT" i="1" dirty="0" err="1">
                <a:solidFill>
                  <a:schemeClr val="tx1"/>
                </a:solidFill>
              </a:rPr>
              <a:t>four</a:t>
            </a:r>
            <a:r>
              <a:rPr lang="it-IT" i="1" dirty="0">
                <a:solidFill>
                  <a:schemeClr val="tx1"/>
                </a:solidFill>
              </a:rPr>
              <a:t> </a:t>
            </a:r>
            <a:r>
              <a:rPr lang="it-IT" i="1" dirty="0" err="1">
                <a:solidFill>
                  <a:schemeClr val="tx1"/>
                </a:solidFill>
              </a:rPr>
              <a:t>legs</a:t>
            </a:r>
            <a:endParaRPr lang="it-IT" i="1" dirty="0">
              <a:solidFill>
                <a:schemeClr val="tx1"/>
              </a:solidFill>
            </a:endParaRPr>
          </a:p>
          <a:p>
            <a:r>
              <a:rPr lang="it-IT" i="1" dirty="0">
                <a:solidFill>
                  <a:schemeClr val="tx1"/>
                </a:solidFill>
              </a:rPr>
              <a:t>The house </a:t>
            </a:r>
            <a:r>
              <a:rPr lang="it-IT" i="1" dirty="0" err="1">
                <a:solidFill>
                  <a:schemeClr val="tx1"/>
                </a:solidFill>
              </a:rPr>
              <a:t>has</a:t>
            </a:r>
            <a:r>
              <a:rPr lang="it-IT" i="1" dirty="0">
                <a:solidFill>
                  <a:schemeClr val="tx1"/>
                </a:solidFill>
              </a:rPr>
              <a:t> a red </a:t>
            </a:r>
            <a:r>
              <a:rPr lang="it-IT" i="1" dirty="0" err="1">
                <a:solidFill>
                  <a:schemeClr val="tx1"/>
                </a:solidFill>
              </a:rPr>
              <a:t>roof</a:t>
            </a:r>
            <a:r>
              <a:rPr lang="it-IT" i="1" dirty="0">
                <a:solidFill>
                  <a:schemeClr val="tx1"/>
                </a:solidFill>
              </a:rPr>
              <a:t> </a:t>
            </a:r>
            <a:r>
              <a:rPr lang="it-IT" dirty="0">
                <a:solidFill>
                  <a:schemeClr val="tx1"/>
                </a:solidFill>
              </a:rPr>
              <a:t>(</a:t>
            </a:r>
            <a:r>
              <a:rPr lang="it-IT" dirty="0" err="1">
                <a:solidFill>
                  <a:schemeClr val="tx1"/>
                </a:solidFill>
              </a:rPr>
              <a:t>also</a:t>
            </a:r>
            <a:r>
              <a:rPr lang="it-IT" dirty="0">
                <a:solidFill>
                  <a:schemeClr val="tx1"/>
                </a:solidFill>
              </a:rPr>
              <a:t> </a:t>
            </a:r>
            <a:r>
              <a:rPr lang="it-IT" dirty="0" err="1">
                <a:solidFill>
                  <a:schemeClr val="tx1"/>
                </a:solidFill>
              </a:rPr>
              <a:t>attribution</a:t>
            </a:r>
            <a:r>
              <a:rPr lang="it-IT" dirty="0">
                <a:solidFill>
                  <a:schemeClr val="tx1"/>
                </a:solidFill>
              </a:rPr>
              <a:t>?) </a:t>
            </a:r>
            <a:r>
              <a:rPr lang="it-IT" b="1" dirty="0">
                <a:solidFill>
                  <a:schemeClr val="tx1"/>
                </a:solidFill>
              </a:rPr>
              <a:t>Location</a:t>
            </a:r>
          </a:p>
          <a:p>
            <a:r>
              <a:rPr lang="it-IT" i="1" dirty="0">
                <a:solidFill>
                  <a:schemeClr val="tx1"/>
                </a:solidFill>
              </a:rPr>
              <a:t>The house </a:t>
            </a:r>
            <a:r>
              <a:rPr lang="it-IT" i="1" dirty="0" err="1">
                <a:solidFill>
                  <a:schemeClr val="tx1"/>
                </a:solidFill>
              </a:rPr>
              <a:t>has</a:t>
            </a:r>
            <a:r>
              <a:rPr lang="it-IT" i="1" dirty="0">
                <a:solidFill>
                  <a:schemeClr val="tx1"/>
                </a:solidFill>
              </a:rPr>
              <a:t> </a:t>
            </a:r>
            <a:r>
              <a:rPr lang="it-IT" i="1" dirty="0" err="1">
                <a:solidFill>
                  <a:schemeClr val="tx1"/>
                </a:solidFill>
              </a:rPr>
              <a:t>four</a:t>
            </a:r>
            <a:r>
              <a:rPr lang="it-IT" i="1" dirty="0">
                <a:solidFill>
                  <a:schemeClr val="tx1"/>
                </a:solidFill>
              </a:rPr>
              <a:t> rooms </a:t>
            </a:r>
          </a:p>
          <a:p>
            <a:r>
              <a:rPr lang="it-IT" i="1" dirty="0">
                <a:solidFill>
                  <a:schemeClr val="tx1"/>
                </a:solidFill>
              </a:rPr>
              <a:t>The city </a:t>
            </a:r>
            <a:r>
              <a:rPr lang="it-IT" i="1" dirty="0" err="1">
                <a:solidFill>
                  <a:schemeClr val="tx1"/>
                </a:solidFill>
              </a:rPr>
              <a:t>has</a:t>
            </a:r>
            <a:r>
              <a:rPr lang="it-IT" i="1" dirty="0">
                <a:solidFill>
                  <a:schemeClr val="tx1"/>
                </a:solidFill>
              </a:rPr>
              <a:t> </a:t>
            </a:r>
            <a:r>
              <a:rPr lang="it-IT" i="1" dirty="0" err="1">
                <a:solidFill>
                  <a:schemeClr val="tx1"/>
                </a:solidFill>
              </a:rPr>
              <a:t>three</a:t>
            </a:r>
            <a:r>
              <a:rPr lang="it-IT" i="1" dirty="0">
                <a:solidFill>
                  <a:schemeClr val="tx1"/>
                </a:solidFill>
              </a:rPr>
              <a:t> </a:t>
            </a:r>
            <a:r>
              <a:rPr lang="it-IT" i="1" dirty="0" err="1">
                <a:solidFill>
                  <a:schemeClr val="tx1"/>
                </a:solidFill>
              </a:rPr>
              <a:t>main</a:t>
            </a:r>
            <a:r>
              <a:rPr lang="it-IT" i="1" dirty="0">
                <a:solidFill>
                  <a:schemeClr val="tx1"/>
                </a:solidFill>
              </a:rPr>
              <a:t> parks</a:t>
            </a:r>
            <a:endParaRPr lang="de-DE" i="1" dirty="0">
              <a:solidFill>
                <a:schemeClr val="tx1"/>
              </a:solidFill>
            </a:endParaRPr>
          </a:p>
        </p:txBody>
      </p:sp>
    </p:spTree>
    <p:extLst>
      <p:ext uri="{BB962C8B-B14F-4D97-AF65-F5344CB8AC3E}">
        <p14:creationId xmlns:p14="http://schemas.microsoft.com/office/powerpoint/2010/main" val="179665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E0A05C-ABBC-621E-C5D8-9B58E85015E9}"/>
              </a:ext>
            </a:extLst>
          </p:cNvPr>
          <p:cNvSpPr>
            <a:spLocks noGrp="1"/>
          </p:cNvSpPr>
          <p:nvPr>
            <p:ph type="title"/>
          </p:nvPr>
        </p:nvSpPr>
        <p:spPr/>
        <p:txBody>
          <a:bodyPr/>
          <a:lstStyle/>
          <a:p>
            <a:pPr algn="ctr"/>
            <a:r>
              <a:rPr lang="de-DE" dirty="0" err="1"/>
              <a:t>Why</a:t>
            </a:r>
            <a:r>
              <a:rPr lang="de-DE" dirty="0"/>
              <a:t> </a:t>
            </a:r>
            <a:r>
              <a:rPr lang="de-DE" dirty="0" err="1"/>
              <a:t>should</a:t>
            </a:r>
            <a:r>
              <a:rPr lang="de-DE" dirty="0"/>
              <a:t> </a:t>
            </a:r>
            <a:r>
              <a:rPr lang="de-DE" dirty="0" err="1"/>
              <a:t>we</a:t>
            </a:r>
            <a:r>
              <a:rPr lang="de-DE" dirty="0"/>
              <a:t> also </a:t>
            </a:r>
            <a:r>
              <a:rPr lang="de-DE" dirty="0" err="1"/>
              <a:t>consider</a:t>
            </a:r>
            <a:r>
              <a:rPr lang="de-DE" dirty="0"/>
              <a:t> </a:t>
            </a:r>
            <a:r>
              <a:rPr lang="de-DE" dirty="0" err="1"/>
              <a:t>these</a:t>
            </a:r>
            <a:r>
              <a:rPr lang="de-DE" dirty="0"/>
              <a:t> </a:t>
            </a:r>
            <a:r>
              <a:rPr lang="de-DE" dirty="0" err="1"/>
              <a:t>domains</a:t>
            </a:r>
            <a:r>
              <a:rPr lang="de-DE" dirty="0"/>
              <a:t>? </a:t>
            </a:r>
          </a:p>
        </p:txBody>
      </p:sp>
      <p:sp>
        <p:nvSpPr>
          <p:cNvPr id="3" name="Inhaltsplatzhalter 2">
            <a:extLst>
              <a:ext uri="{FF2B5EF4-FFF2-40B4-BE49-F238E27FC236}">
                <a16:creationId xmlns:a16="http://schemas.microsoft.com/office/drawing/2014/main" id="{F9802DBC-4197-9E5A-DF92-F09A37DFEBA8}"/>
              </a:ext>
            </a:extLst>
          </p:cNvPr>
          <p:cNvSpPr>
            <a:spLocks noGrp="1"/>
          </p:cNvSpPr>
          <p:nvPr>
            <p:ph idx="1"/>
          </p:nvPr>
        </p:nvSpPr>
        <p:spPr/>
        <p:txBody>
          <a:bodyPr/>
          <a:lstStyle/>
          <a:p>
            <a:r>
              <a:rPr lang="it-IT" sz="2800" dirty="0" err="1">
                <a:latin typeface="+mj-lt"/>
              </a:rPr>
              <a:t>Because</a:t>
            </a:r>
            <a:r>
              <a:rPr lang="it-IT" sz="2800" dirty="0">
                <a:latin typeface="+mj-lt"/>
              </a:rPr>
              <a:t> </a:t>
            </a:r>
            <a:r>
              <a:rPr lang="it-IT" sz="2800" dirty="0" err="1">
                <a:latin typeface="+mj-lt"/>
              </a:rPr>
              <a:t>notions</a:t>
            </a:r>
            <a:r>
              <a:rPr lang="it-IT" sz="2800" dirty="0">
                <a:latin typeface="+mj-lt"/>
              </a:rPr>
              <a:t> </a:t>
            </a:r>
            <a:r>
              <a:rPr lang="it-IT" sz="2800" dirty="0" err="1">
                <a:latin typeface="+mj-lt"/>
              </a:rPr>
              <a:t>pertaining</a:t>
            </a:r>
            <a:r>
              <a:rPr lang="it-IT" sz="2800" dirty="0">
                <a:latin typeface="+mj-lt"/>
              </a:rPr>
              <a:t> to the domains of </a:t>
            </a:r>
            <a:r>
              <a:rPr lang="it-IT" sz="2800" dirty="0" err="1">
                <a:latin typeface="+mj-lt"/>
              </a:rPr>
              <a:t>attribution</a:t>
            </a:r>
            <a:r>
              <a:rPr lang="it-IT" sz="2800" dirty="0">
                <a:latin typeface="+mj-lt"/>
              </a:rPr>
              <a:t>, </a:t>
            </a:r>
            <a:r>
              <a:rPr lang="it-IT" sz="2800" dirty="0" err="1">
                <a:latin typeface="+mj-lt"/>
              </a:rPr>
              <a:t>experience</a:t>
            </a:r>
            <a:r>
              <a:rPr lang="it-IT" sz="2800" dirty="0">
                <a:latin typeface="+mj-lt"/>
              </a:rPr>
              <a:t>, </a:t>
            </a:r>
            <a:r>
              <a:rPr lang="it-IT" sz="2800" dirty="0" err="1">
                <a:latin typeface="+mj-lt"/>
              </a:rPr>
              <a:t>anc</a:t>
            </a:r>
            <a:r>
              <a:rPr lang="it-IT" sz="2800" dirty="0">
                <a:latin typeface="+mj-lt"/>
              </a:rPr>
              <a:t> location can be </a:t>
            </a:r>
            <a:r>
              <a:rPr lang="it-IT" sz="2800" dirty="0" err="1">
                <a:latin typeface="+mj-lt"/>
              </a:rPr>
              <a:t>expressed</a:t>
            </a:r>
            <a:r>
              <a:rPr lang="it-IT" sz="2800" dirty="0">
                <a:latin typeface="+mj-lt"/>
              </a:rPr>
              <a:t> in </a:t>
            </a:r>
            <a:r>
              <a:rPr lang="it-IT" sz="2800" dirty="0" err="1">
                <a:latin typeface="+mj-lt"/>
              </a:rPr>
              <a:t>language</a:t>
            </a:r>
            <a:r>
              <a:rPr lang="it-IT" sz="2800" dirty="0">
                <a:latin typeface="+mj-lt"/>
              </a:rPr>
              <a:t> by </a:t>
            </a:r>
            <a:r>
              <a:rPr lang="it-IT" sz="2800" dirty="0" err="1">
                <a:latin typeface="+mj-lt"/>
              </a:rPr>
              <a:t>means</a:t>
            </a:r>
            <a:r>
              <a:rPr lang="it-IT" sz="2800" dirty="0">
                <a:latin typeface="+mj-lt"/>
              </a:rPr>
              <a:t> of the </a:t>
            </a:r>
            <a:r>
              <a:rPr lang="it-IT" sz="2800" dirty="0" err="1">
                <a:latin typeface="+mj-lt"/>
              </a:rPr>
              <a:t>same</a:t>
            </a:r>
            <a:r>
              <a:rPr lang="it-IT" sz="2800" dirty="0">
                <a:latin typeface="+mj-lt"/>
              </a:rPr>
              <a:t> </a:t>
            </a:r>
            <a:r>
              <a:rPr lang="it-IT" sz="2800" dirty="0" err="1">
                <a:latin typeface="+mj-lt"/>
              </a:rPr>
              <a:t>constructions</a:t>
            </a:r>
            <a:r>
              <a:rPr lang="it-IT" sz="2800" dirty="0">
                <a:latin typeface="+mj-lt"/>
              </a:rPr>
              <a:t> </a:t>
            </a:r>
            <a:r>
              <a:rPr lang="it-IT" sz="2800" dirty="0" err="1">
                <a:latin typeface="+mj-lt"/>
              </a:rPr>
              <a:t>used</a:t>
            </a:r>
            <a:r>
              <a:rPr lang="it-IT" sz="2800" dirty="0">
                <a:latin typeface="+mj-lt"/>
              </a:rPr>
              <a:t> to express </a:t>
            </a:r>
            <a:r>
              <a:rPr lang="it-IT" sz="2800" dirty="0" err="1">
                <a:latin typeface="+mj-lt"/>
              </a:rPr>
              <a:t>prototypical</a:t>
            </a:r>
            <a:r>
              <a:rPr lang="it-IT" sz="2800" dirty="0">
                <a:latin typeface="+mj-lt"/>
              </a:rPr>
              <a:t> </a:t>
            </a:r>
            <a:r>
              <a:rPr lang="it-IT" sz="2800" dirty="0" err="1">
                <a:latin typeface="+mj-lt"/>
              </a:rPr>
              <a:t>possession</a:t>
            </a:r>
            <a:r>
              <a:rPr lang="it-IT" sz="2800" dirty="0">
                <a:latin typeface="+mj-lt"/>
              </a:rPr>
              <a:t> </a:t>
            </a:r>
          </a:p>
          <a:p>
            <a:endParaRPr lang="de-DE" dirty="0"/>
          </a:p>
        </p:txBody>
      </p:sp>
    </p:spTree>
    <p:extLst>
      <p:ext uri="{BB962C8B-B14F-4D97-AF65-F5344CB8AC3E}">
        <p14:creationId xmlns:p14="http://schemas.microsoft.com/office/powerpoint/2010/main" val="624014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E0A05C-ABBC-621E-C5D8-9B58E85015E9}"/>
              </a:ext>
            </a:extLst>
          </p:cNvPr>
          <p:cNvSpPr>
            <a:spLocks noGrp="1"/>
          </p:cNvSpPr>
          <p:nvPr>
            <p:ph type="title"/>
          </p:nvPr>
        </p:nvSpPr>
        <p:spPr/>
        <p:txBody>
          <a:bodyPr/>
          <a:lstStyle/>
          <a:p>
            <a:pPr algn="ctr"/>
            <a:r>
              <a:rPr lang="de-DE" dirty="0" err="1"/>
              <a:t>Why</a:t>
            </a:r>
            <a:r>
              <a:rPr lang="de-DE" dirty="0"/>
              <a:t> </a:t>
            </a:r>
            <a:r>
              <a:rPr lang="de-DE" dirty="0" err="1"/>
              <a:t>should</a:t>
            </a:r>
            <a:r>
              <a:rPr lang="de-DE" dirty="0"/>
              <a:t> </a:t>
            </a:r>
            <a:r>
              <a:rPr lang="de-DE" dirty="0" err="1"/>
              <a:t>we</a:t>
            </a:r>
            <a:r>
              <a:rPr lang="de-DE" dirty="0"/>
              <a:t> also </a:t>
            </a:r>
            <a:r>
              <a:rPr lang="de-DE" dirty="0" err="1"/>
              <a:t>consider</a:t>
            </a:r>
            <a:r>
              <a:rPr lang="de-DE" dirty="0"/>
              <a:t> </a:t>
            </a:r>
            <a:r>
              <a:rPr lang="de-DE" dirty="0" err="1"/>
              <a:t>these</a:t>
            </a:r>
            <a:r>
              <a:rPr lang="de-DE" dirty="0"/>
              <a:t> </a:t>
            </a:r>
            <a:r>
              <a:rPr lang="de-DE" dirty="0" err="1"/>
              <a:t>domains</a:t>
            </a:r>
            <a:r>
              <a:rPr lang="de-DE" dirty="0"/>
              <a:t>? </a:t>
            </a:r>
          </a:p>
        </p:txBody>
      </p:sp>
      <p:sp>
        <p:nvSpPr>
          <p:cNvPr id="3" name="Inhaltsplatzhalter 2">
            <a:extLst>
              <a:ext uri="{FF2B5EF4-FFF2-40B4-BE49-F238E27FC236}">
                <a16:creationId xmlns:a16="http://schemas.microsoft.com/office/drawing/2014/main" id="{F9802DBC-4197-9E5A-DF92-F09A37DFEBA8}"/>
              </a:ext>
            </a:extLst>
          </p:cNvPr>
          <p:cNvSpPr>
            <a:spLocks noGrp="1"/>
          </p:cNvSpPr>
          <p:nvPr>
            <p:ph idx="1"/>
          </p:nvPr>
        </p:nvSpPr>
        <p:spPr/>
        <p:txBody>
          <a:bodyPr>
            <a:normAutofit lnSpcReduction="10000"/>
          </a:bodyPr>
          <a:lstStyle/>
          <a:p>
            <a:r>
              <a:rPr lang="it-IT" sz="2800" dirty="0" err="1">
                <a:latin typeface="+mj-lt"/>
              </a:rPr>
              <a:t>Because</a:t>
            </a:r>
            <a:r>
              <a:rPr lang="it-IT" sz="2800" dirty="0">
                <a:latin typeface="+mj-lt"/>
              </a:rPr>
              <a:t> </a:t>
            </a:r>
            <a:r>
              <a:rPr lang="it-IT" sz="2800" dirty="0" err="1">
                <a:latin typeface="+mj-lt"/>
              </a:rPr>
              <a:t>notions</a:t>
            </a:r>
            <a:r>
              <a:rPr lang="it-IT" sz="2800" dirty="0">
                <a:latin typeface="+mj-lt"/>
              </a:rPr>
              <a:t> </a:t>
            </a:r>
            <a:r>
              <a:rPr lang="it-IT" sz="2800" dirty="0" err="1">
                <a:latin typeface="+mj-lt"/>
              </a:rPr>
              <a:t>pertaining</a:t>
            </a:r>
            <a:r>
              <a:rPr lang="it-IT" sz="2800" dirty="0">
                <a:latin typeface="+mj-lt"/>
              </a:rPr>
              <a:t> to the domains of </a:t>
            </a:r>
            <a:r>
              <a:rPr lang="it-IT" sz="2800" dirty="0" err="1">
                <a:latin typeface="+mj-lt"/>
              </a:rPr>
              <a:t>attribution</a:t>
            </a:r>
            <a:r>
              <a:rPr lang="it-IT" sz="2800" dirty="0">
                <a:latin typeface="+mj-lt"/>
              </a:rPr>
              <a:t>, </a:t>
            </a:r>
            <a:r>
              <a:rPr lang="it-IT" sz="2800" dirty="0" err="1">
                <a:latin typeface="+mj-lt"/>
              </a:rPr>
              <a:t>experience</a:t>
            </a:r>
            <a:r>
              <a:rPr lang="it-IT" sz="2800" dirty="0">
                <a:latin typeface="+mj-lt"/>
              </a:rPr>
              <a:t>, </a:t>
            </a:r>
            <a:r>
              <a:rPr lang="it-IT" sz="2800" dirty="0" err="1">
                <a:latin typeface="+mj-lt"/>
              </a:rPr>
              <a:t>anc</a:t>
            </a:r>
            <a:r>
              <a:rPr lang="it-IT" sz="2800" dirty="0">
                <a:latin typeface="+mj-lt"/>
              </a:rPr>
              <a:t> location can be </a:t>
            </a:r>
            <a:r>
              <a:rPr lang="it-IT" sz="2800" dirty="0" err="1">
                <a:latin typeface="+mj-lt"/>
              </a:rPr>
              <a:t>expressed</a:t>
            </a:r>
            <a:r>
              <a:rPr lang="it-IT" sz="2800" dirty="0">
                <a:latin typeface="+mj-lt"/>
              </a:rPr>
              <a:t> in </a:t>
            </a:r>
            <a:r>
              <a:rPr lang="it-IT" sz="2800" dirty="0" err="1">
                <a:latin typeface="+mj-lt"/>
              </a:rPr>
              <a:t>language</a:t>
            </a:r>
            <a:r>
              <a:rPr lang="it-IT" sz="2800" dirty="0">
                <a:latin typeface="+mj-lt"/>
              </a:rPr>
              <a:t> by </a:t>
            </a:r>
            <a:r>
              <a:rPr lang="it-IT" sz="2800" dirty="0" err="1">
                <a:latin typeface="+mj-lt"/>
              </a:rPr>
              <a:t>means</a:t>
            </a:r>
            <a:r>
              <a:rPr lang="it-IT" sz="2800" dirty="0">
                <a:latin typeface="+mj-lt"/>
              </a:rPr>
              <a:t> of the </a:t>
            </a:r>
            <a:r>
              <a:rPr lang="it-IT" sz="2800" dirty="0" err="1">
                <a:latin typeface="+mj-lt"/>
              </a:rPr>
              <a:t>same</a:t>
            </a:r>
            <a:r>
              <a:rPr lang="it-IT" sz="2800" dirty="0">
                <a:latin typeface="+mj-lt"/>
              </a:rPr>
              <a:t> </a:t>
            </a:r>
            <a:r>
              <a:rPr lang="it-IT" sz="2800" dirty="0" err="1">
                <a:latin typeface="+mj-lt"/>
              </a:rPr>
              <a:t>constructions</a:t>
            </a:r>
            <a:r>
              <a:rPr lang="it-IT" sz="2800" dirty="0">
                <a:latin typeface="+mj-lt"/>
              </a:rPr>
              <a:t> </a:t>
            </a:r>
            <a:r>
              <a:rPr lang="it-IT" sz="2800" dirty="0" err="1">
                <a:latin typeface="+mj-lt"/>
              </a:rPr>
              <a:t>used</a:t>
            </a:r>
            <a:r>
              <a:rPr lang="it-IT" sz="2800" dirty="0">
                <a:latin typeface="+mj-lt"/>
              </a:rPr>
              <a:t> to express </a:t>
            </a:r>
            <a:r>
              <a:rPr lang="it-IT" sz="2800" dirty="0" err="1">
                <a:latin typeface="+mj-lt"/>
              </a:rPr>
              <a:t>prototypical</a:t>
            </a:r>
            <a:r>
              <a:rPr lang="it-IT" sz="2800" dirty="0">
                <a:latin typeface="+mj-lt"/>
              </a:rPr>
              <a:t> </a:t>
            </a:r>
            <a:r>
              <a:rPr lang="it-IT" sz="2800" dirty="0" err="1">
                <a:latin typeface="+mj-lt"/>
              </a:rPr>
              <a:t>possession</a:t>
            </a:r>
            <a:r>
              <a:rPr lang="it-IT" sz="2800" dirty="0">
                <a:latin typeface="+mj-lt"/>
              </a:rPr>
              <a:t> </a:t>
            </a:r>
          </a:p>
          <a:p>
            <a:pPr marL="0" indent="0">
              <a:buNone/>
            </a:pPr>
            <a:endParaRPr lang="it-IT" dirty="0">
              <a:latin typeface="+mj-lt"/>
            </a:endParaRPr>
          </a:p>
          <a:p>
            <a:pPr marL="0" indent="0">
              <a:buNone/>
            </a:pPr>
            <a:endParaRPr lang="it-IT" sz="2800" dirty="0">
              <a:latin typeface="+mj-lt"/>
            </a:endParaRPr>
          </a:p>
          <a:p>
            <a:pPr marL="0" indent="0">
              <a:buNone/>
            </a:pPr>
            <a:r>
              <a:rPr lang="it-IT" dirty="0" err="1">
                <a:latin typeface="+mj-lt"/>
              </a:rPr>
              <a:t>Italian</a:t>
            </a:r>
            <a:r>
              <a:rPr lang="it-IT" dirty="0">
                <a:latin typeface="+mj-lt"/>
              </a:rPr>
              <a:t>		</a:t>
            </a:r>
            <a:r>
              <a:rPr lang="it-IT" b="1" i="1" dirty="0">
                <a:latin typeface="+mj-lt"/>
              </a:rPr>
              <a:t>Ho</a:t>
            </a:r>
            <a:r>
              <a:rPr lang="it-IT" i="1" dirty="0">
                <a:latin typeface="+mj-lt"/>
              </a:rPr>
              <a:t> un laptop </a:t>
            </a:r>
            <a:r>
              <a:rPr lang="it-IT" dirty="0">
                <a:latin typeface="+mj-lt"/>
              </a:rPr>
              <a:t>‘I </a:t>
            </a:r>
            <a:r>
              <a:rPr lang="it-IT" dirty="0" err="1">
                <a:latin typeface="+mj-lt"/>
              </a:rPr>
              <a:t>have</a:t>
            </a:r>
            <a:r>
              <a:rPr lang="it-IT" dirty="0">
                <a:latin typeface="+mj-lt"/>
              </a:rPr>
              <a:t> a laptop’	</a:t>
            </a:r>
            <a:r>
              <a:rPr lang="it-IT" i="1" dirty="0">
                <a:latin typeface="+mj-lt"/>
              </a:rPr>
              <a:t>		</a:t>
            </a:r>
            <a:r>
              <a:rPr lang="it-IT" dirty="0">
                <a:latin typeface="+mj-lt"/>
              </a:rPr>
              <a:t>ownership</a:t>
            </a:r>
            <a:endParaRPr lang="it-IT" i="1" dirty="0">
              <a:latin typeface="+mj-lt"/>
            </a:endParaRPr>
          </a:p>
          <a:p>
            <a:pPr marL="457200" lvl="1" indent="0">
              <a:buNone/>
            </a:pPr>
            <a:r>
              <a:rPr lang="de-DE" sz="2800" dirty="0">
                <a:latin typeface="+mj-lt"/>
              </a:rPr>
              <a:t>		</a:t>
            </a:r>
            <a:r>
              <a:rPr lang="de-DE" sz="2800" b="1" i="1" dirty="0">
                <a:latin typeface="+mj-lt"/>
              </a:rPr>
              <a:t>Ho</a:t>
            </a:r>
            <a:r>
              <a:rPr lang="de-DE" sz="2800" i="1" dirty="0">
                <a:latin typeface="+mj-lt"/>
              </a:rPr>
              <a:t> </a:t>
            </a:r>
            <a:r>
              <a:rPr lang="de-DE" sz="2800" i="1" dirty="0" err="1">
                <a:latin typeface="+mj-lt"/>
              </a:rPr>
              <a:t>fame</a:t>
            </a:r>
            <a:r>
              <a:rPr lang="de-DE" sz="2800" i="1" dirty="0">
                <a:latin typeface="+mj-lt"/>
              </a:rPr>
              <a:t> </a:t>
            </a:r>
            <a:r>
              <a:rPr lang="de-DE" sz="2800" dirty="0">
                <a:latin typeface="+mj-lt"/>
              </a:rPr>
              <a:t>‚I am </a:t>
            </a:r>
            <a:r>
              <a:rPr lang="de-DE" sz="2800" dirty="0" err="1">
                <a:latin typeface="+mj-lt"/>
              </a:rPr>
              <a:t>hungry</a:t>
            </a:r>
            <a:r>
              <a:rPr lang="de-DE" sz="2800" dirty="0">
                <a:latin typeface="+mj-lt"/>
              </a:rPr>
              <a:t>‘</a:t>
            </a:r>
            <a:r>
              <a:rPr lang="de-DE" sz="2800" i="1" dirty="0">
                <a:latin typeface="+mj-lt"/>
              </a:rPr>
              <a:t>				</a:t>
            </a:r>
            <a:r>
              <a:rPr lang="de-DE" sz="2800" dirty="0" err="1">
                <a:latin typeface="+mj-lt"/>
              </a:rPr>
              <a:t>experience</a:t>
            </a:r>
            <a:endParaRPr lang="de-DE" sz="2800" dirty="0">
              <a:latin typeface="+mj-lt"/>
            </a:endParaRPr>
          </a:p>
          <a:p>
            <a:pPr marL="457200" lvl="1" indent="0">
              <a:buNone/>
            </a:pPr>
            <a:r>
              <a:rPr lang="de-DE" sz="2800" i="1" dirty="0">
                <a:latin typeface="+mj-lt"/>
              </a:rPr>
              <a:t>		</a:t>
            </a:r>
            <a:r>
              <a:rPr lang="de-DE" sz="2800" b="1" i="1" dirty="0">
                <a:latin typeface="+mj-lt"/>
              </a:rPr>
              <a:t>Ho</a:t>
            </a:r>
            <a:r>
              <a:rPr lang="de-DE" sz="2800" i="1" dirty="0">
                <a:latin typeface="+mj-lt"/>
              </a:rPr>
              <a:t> </a:t>
            </a:r>
            <a:r>
              <a:rPr lang="de-DE" sz="2800" i="1" dirty="0" err="1">
                <a:latin typeface="+mj-lt"/>
              </a:rPr>
              <a:t>gli</a:t>
            </a:r>
            <a:r>
              <a:rPr lang="de-DE" sz="2800" i="1" dirty="0">
                <a:latin typeface="+mj-lt"/>
              </a:rPr>
              <a:t> </a:t>
            </a:r>
            <a:r>
              <a:rPr lang="de-DE" sz="2800" i="1" dirty="0" err="1">
                <a:latin typeface="+mj-lt"/>
              </a:rPr>
              <a:t>occhi</a:t>
            </a:r>
            <a:r>
              <a:rPr lang="de-DE" sz="2800" i="1" dirty="0">
                <a:latin typeface="+mj-lt"/>
              </a:rPr>
              <a:t> </a:t>
            </a:r>
            <a:r>
              <a:rPr lang="de-DE" sz="2800" i="1" dirty="0" err="1">
                <a:latin typeface="+mj-lt"/>
              </a:rPr>
              <a:t>marroni</a:t>
            </a:r>
            <a:r>
              <a:rPr lang="de-DE" sz="2800" i="1" dirty="0">
                <a:latin typeface="+mj-lt"/>
              </a:rPr>
              <a:t> </a:t>
            </a:r>
            <a:r>
              <a:rPr lang="de-DE" sz="2800" dirty="0">
                <a:latin typeface="+mj-lt"/>
              </a:rPr>
              <a:t>‚I </a:t>
            </a:r>
            <a:r>
              <a:rPr lang="de-DE" sz="2800" dirty="0" err="1">
                <a:latin typeface="+mj-lt"/>
              </a:rPr>
              <a:t>have</a:t>
            </a:r>
            <a:r>
              <a:rPr lang="de-DE" sz="2800" dirty="0">
                <a:latin typeface="+mj-lt"/>
              </a:rPr>
              <a:t> </a:t>
            </a:r>
            <a:r>
              <a:rPr lang="de-DE" sz="2800" dirty="0" err="1">
                <a:latin typeface="+mj-lt"/>
              </a:rPr>
              <a:t>brown</a:t>
            </a:r>
            <a:r>
              <a:rPr lang="de-DE" sz="2800" dirty="0">
                <a:latin typeface="+mj-lt"/>
              </a:rPr>
              <a:t> </a:t>
            </a:r>
            <a:r>
              <a:rPr lang="de-DE" sz="2800" dirty="0" err="1">
                <a:latin typeface="+mj-lt"/>
              </a:rPr>
              <a:t>eyes</a:t>
            </a:r>
            <a:r>
              <a:rPr lang="de-DE" sz="2800" dirty="0">
                <a:latin typeface="+mj-lt"/>
              </a:rPr>
              <a:t>‘</a:t>
            </a:r>
            <a:r>
              <a:rPr lang="de-DE" sz="2800" i="1" dirty="0"/>
              <a:t>		</a:t>
            </a:r>
            <a:r>
              <a:rPr lang="de-DE" sz="2800" dirty="0" err="1"/>
              <a:t>attribution</a:t>
            </a:r>
            <a:endParaRPr lang="de-DE" sz="2800" dirty="0"/>
          </a:p>
          <a:p>
            <a:pPr marL="457200" lvl="1" indent="0">
              <a:buNone/>
            </a:pPr>
            <a:r>
              <a:rPr lang="de-DE" sz="2800" dirty="0"/>
              <a:t>		</a:t>
            </a:r>
          </a:p>
          <a:p>
            <a:pPr marL="457200" lvl="1" indent="0">
              <a:buNone/>
            </a:pPr>
            <a:r>
              <a:rPr lang="de-DE" sz="2800" dirty="0"/>
              <a:t>					</a:t>
            </a:r>
          </a:p>
        </p:txBody>
      </p:sp>
    </p:spTree>
    <p:extLst>
      <p:ext uri="{BB962C8B-B14F-4D97-AF65-F5344CB8AC3E}">
        <p14:creationId xmlns:p14="http://schemas.microsoft.com/office/powerpoint/2010/main" val="2583190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185F633-99B9-6A0D-5ACE-A182C29FED27}"/>
              </a:ext>
            </a:extLst>
          </p:cNvPr>
          <p:cNvSpPr>
            <a:spLocks noGrp="1"/>
          </p:cNvSpPr>
          <p:nvPr>
            <p:ph type="title"/>
          </p:nvPr>
        </p:nvSpPr>
        <p:spPr/>
        <p:txBody>
          <a:bodyPr/>
          <a:lstStyle/>
          <a:p>
            <a:pPr algn="ctr"/>
            <a:r>
              <a:rPr lang="it-IT" dirty="0" err="1"/>
              <a:t>Why</a:t>
            </a:r>
            <a:r>
              <a:rPr lang="it-IT" dirty="0"/>
              <a:t> use </a:t>
            </a:r>
            <a:r>
              <a:rPr lang="it-IT" dirty="0" err="1"/>
              <a:t>possession</a:t>
            </a:r>
            <a:r>
              <a:rPr lang="it-IT" dirty="0"/>
              <a:t> to express </a:t>
            </a:r>
            <a:r>
              <a:rPr lang="it-IT" dirty="0" err="1"/>
              <a:t>other</a:t>
            </a:r>
            <a:r>
              <a:rPr lang="it-IT" dirty="0"/>
              <a:t> </a:t>
            </a:r>
            <a:r>
              <a:rPr lang="it-IT" dirty="0" err="1"/>
              <a:t>notions</a:t>
            </a:r>
            <a:r>
              <a:rPr lang="it-IT" dirty="0"/>
              <a:t>? </a:t>
            </a:r>
            <a:endParaRPr lang="de-DE" dirty="0"/>
          </a:p>
        </p:txBody>
      </p:sp>
      <p:sp>
        <p:nvSpPr>
          <p:cNvPr id="5" name="Inhaltsplatzhalter 4">
            <a:extLst>
              <a:ext uri="{FF2B5EF4-FFF2-40B4-BE49-F238E27FC236}">
                <a16:creationId xmlns:a16="http://schemas.microsoft.com/office/drawing/2014/main" id="{0037C8DE-F4DA-1D6B-C1AF-AF40FCBDB521}"/>
              </a:ext>
            </a:extLst>
          </p:cNvPr>
          <p:cNvSpPr>
            <a:spLocks noGrp="1"/>
          </p:cNvSpPr>
          <p:nvPr>
            <p:ph idx="1"/>
          </p:nvPr>
        </p:nvSpPr>
        <p:spPr>
          <a:xfrm>
            <a:off x="838200" y="1825625"/>
            <a:ext cx="10515600" cy="4667250"/>
          </a:xfrm>
        </p:spPr>
        <p:txBody>
          <a:bodyPr>
            <a:normAutofit/>
          </a:bodyPr>
          <a:lstStyle/>
          <a:p>
            <a:pPr marL="0" indent="0">
              <a:buNone/>
            </a:pPr>
            <a:endParaRPr lang="de-DE" sz="2000" spc="-10" dirty="0">
              <a:latin typeface="+mj-lt"/>
              <a:cs typeface="Times New Roman"/>
            </a:endParaRPr>
          </a:p>
          <a:p>
            <a:pPr marL="0" indent="0">
              <a:buNone/>
            </a:pPr>
            <a:endParaRPr lang="de-DE" sz="2000" dirty="0">
              <a:latin typeface="+mj-lt"/>
              <a:cs typeface="Times New Roman"/>
            </a:endParaRPr>
          </a:p>
          <a:p>
            <a:endParaRPr lang="de-DE" sz="2800" spc="-10" dirty="0">
              <a:latin typeface="+mj-lt"/>
              <a:cs typeface="Times New Roman"/>
            </a:endParaRPr>
          </a:p>
          <a:p>
            <a:pPr marL="0" indent="0">
              <a:buNone/>
            </a:pPr>
            <a:endParaRPr lang="de-DE" spc="-10" dirty="0">
              <a:latin typeface="+mj-lt"/>
              <a:cs typeface="Times New Roman"/>
            </a:endParaRPr>
          </a:p>
          <a:p>
            <a:endParaRPr lang="de-DE" sz="2800" dirty="0">
              <a:latin typeface="+mj-lt"/>
              <a:cs typeface="Times New Roman"/>
            </a:endParaRPr>
          </a:p>
          <a:p>
            <a:endParaRPr lang="it-IT" dirty="0"/>
          </a:p>
          <a:p>
            <a:pPr marL="0" indent="0">
              <a:buNone/>
            </a:pPr>
            <a:endParaRPr lang="de-DE" dirty="0"/>
          </a:p>
        </p:txBody>
      </p:sp>
      <p:sp>
        <p:nvSpPr>
          <p:cNvPr id="6" name="Textfeld 5">
            <a:extLst>
              <a:ext uri="{FF2B5EF4-FFF2-40B4-BE49-F238E27FC236}">
                <a16:creationId xmlns:a16="http://schemas.microsoft.com/office/drawing/2014/main" id="{3CCC27DD-34D1-1CAC-1D02-C6B0205E5A8A}"/>
              </a:ext>
            </a:extLst>
          </p:cNvPr>
          <p:cNvSpPr txBox="1"/>
          <p:nvPr/>
        </p:nvSpPr>
        <p:spPr>
          <a:xfrm>
            <a:off x="319087" y="1539296"/>
            <a:ext cx="11553825" cy="1625060"/>
          </a:xfrm>
          <a:prstGeom prst="rect">
            <a:avLst/>
          </a:prstGeom>
          <a:noFill/>
        </p:spPr>
        <p:txBody>
          <a:bodyPr wrap="square">
            <a:spAutoFit/>
          </a:bodyPr>
          <a:lstStyle/>
          <a:p>
            <a:pPr marL="469265" marR="5080" indent="-457200" algn="just">
              <a:lnSpc>
                <a:spcPct val="90000"/>
              </a:lnSpc>
              <a:buClr>
                <a:srgbClr val="0E6EC5"/>
              </a:buClr>
              <a:buSzPct val="84615"/>
              <a:buFont typeface="Arial" panose="020B0604020202020204" pitchFamily="34" charset="0"/>
              <a:buChar char="•"/>
              <a:tabLst>
                <a:tab pos="287020" algn="l"/>
              </a:tabLst>
            </a:pPr>
            <a:endParaRPr lang="en-US" sz="2800" spc="-10" dirty="0">
              <a:latin typeface="+mj-lt"/>
              <a:cs typeface="Perpetua"/>
            </a:endParaRPr>
          </a:p>
          <a:p>
            <a:pPr marL="469265" marR="5080" indent="-457200" algn="just">
              <a:lnSpc>
                <a:spcPct val="90000"/>
              </a:lnSpc>
              <a:buClr>
                <a:srgbClr val="0E6EC5"/>
              </a:buClr>
              <a:buSzPct val="84615"/>
              <a:buFont typeface="Arial" panose="020B0604020202020204" pitchFamily="34" charset="0"/>
              <a:buChar char="•"/>
              <a:tabLst>
                <a:tab pos="287020" algn="l"/>
              </a:tabLst>
            </a:pPr>
            <a:endParaRPr lang="en-US" sz="2800" dirty="0">
              <a:latin typeface="+mj-lt"/>
              <a:cs typeface="Perpetua"/>
            </a:endParaRPr>
          </a:p>
          <a:p>
            <a:pPr marL="469265" marR="5080" indent="-457200" algn="just">
              <a:lnSpc>
                <a:spcPct val="90000"/>
              </a:lnSpc>
              <a:buClr>
                <a:srgbClr val="0E6EC5"/>
              </a:buClr>
              <a:buSzPct val="84615"/>
              <a:buFont typeface="Arial" panose="020B0604020202020204" pitchFamily="34" charset="0"/>
              <a:buChar char="•"/>
              <a:tabLst>
                <a:tab pos="287020" algn="l"/>
              </a:tabLst>
            </a:pPr>
            <a:endParaRPr lang="en-US" sz="2800" dirty="0">
              <a:latin typeface="+mj-lt"/>
              <a:cs typeface="Perpetua"/>
            </a:endParaRPr>
          </a:p>
          <a:p>
            <a:pPr>
              <a:lnSpc>
                <a:spcPct val="100000"/>
              </a:lnSpc>
              <a:buClr>
                <a:srgbClr val="0E6EC5"/>
              </a:buClr>
              <a:buFont typeface="Wingdings 2"/>
              <a:buChar char=""/>
            </a:pPr>
            <a:endParaRPr lang="en-US" sz="2400" dirty="0">
              <a:latin typeface="Perpetua"/>
              <a:cs typeface="Perpetua"/>
            </a:endParaRPr>
          </a:p>
        </p:txBody>
      </p:sp>
      <p:pic>
        <p:nvPicPr>
          <p:cNvPr id="3" name="Grafik 2">
            <a:extLst>
              <a:ext uri="{FF2B5EF4-FFF2-40B4-BE49-F238E27FC236}">
                <a16:creationId xmlns:a16="http://schemas.microsoft.com/office/drawing/2014/main" id="{D5A6C543-9375-4D05-B5E0-03812FEAD280}"/>
              </a:ext>
            </a:extLst>
          </p:cNvPr>
          <p:cNvPicPr>
            <a:picLocks noChangeAspect="1"/>
          </p:cNvPicPr>
          <p:nvPr/>
        </p:nvPicPr>
        <p:blipFill>
          <a:blip r:embed="rId2"/>
          <a:stretch>
            <a:fillRect/>
          </a:stretch>
        </p:blipFill>
        <p:spPr>
          <a:xfrm>
            <a:off x="937789" y="1261061"/>
            <a:ext cx="6068272" cy="2181529"/>
          </a:xfrm>
          <a:prstGeom prst="rect">
            <a:avLst/>
          </a:prstGeom>
        </p:spPr>
      </p:pic>
      <p:sp>
        <p:nvSpPr>
          <p:cNvPr id="8" name="Textfeld 7">
            <a:extLst>
              <a:ext uri="{FF2B5EF4-FFF2-40B4-BE49-F238E27FC236}">
                <a16:creationId xmlns:a16="http://schemas.microsoft.com/office/drawing/2014/main" id="{E6D8DDBC-7BDB-7874-FAE9-6506DBF52908}"/>
              </a:ext>
            </a:extLst>
          </p:cNvPr>
          <p:cNvSpPr txBox="1"/>
          <p:nvPr/>
        </p:nvSpPr>
        <p:spPr>
          <a:xfrm>
            <a:off x="1021556" y="3490404"/>
            <a:ext cx="10591800" cy="1477328"/>
          </a:xfrm>
          <a:prstGeom prst="rect">
            <a:avLst/>
          </a:prstGeom>
          <a:noFill/>
        </p:spPr>
        <p:txBody>
          <a:bodyPr wrap="square">
            <a:spAutoFit/>
          </a:bodyPr>
          <a:lstStyle/>
          <a:p>
            <a:pPr marL="0" indent="0">
              <a:buNone/>
            </a:pPr>
            <a:r>
              <a:rPr lang="it-IT" dirty="0" err="1"/>
              <a:t>Possessors</a:t>
            </a:r>
            <a:r>
              <a:rPr lang="it-IT" dirty="0"/>
              <a:t> – </a:t>
            </a:r>
            <a:r>
              <a:rPr lang="it-IT" dirty="0" err="1"/>
              <a:t>experiencers</a:t>
            </a:r>
            <a:r>
              <a:rPr lang="it-IT" dirty="0"/>
              <a:t> – </a:t>
            </a:r>
            <a:r>
              <a:rPr lang="it-IT" dirty="0" err="1"/>
              <a:t>attributants</a:t>
            </a:r>
            <a:r>
              <a:rPr lang="it-IT" dirty="0"/>
              <a:t> – locations are </a:t>
            </a:r>
            <a:r>
              <a:rPr lang="it-IT" dirty="0" err="1"/>
              <a:t>all</a:t>
            </a:r>
            <a:r>
              <a:rPr lang="it-IT" dirty="0"/>
              <a:t> </a:t>
            </a:r>
            <a:r>
              <a:rPr lang="it-IT" cap="small" dirty="0" err="1"/>
              <a:t>unprototypical</a:t>
            </a:r>
            <a:r>
              <a:rPr lang="it-IT" cap="small" dirty="0"/>
              <a:t> </a:t>
            </a:r>
            <a:r>
              <a:rPr lang="it-IT" cap="small" dirty="0" err="1"/>
              <a:t>actors</a:t>
            </a:r>
            <a:r>
              <a:rPr lang="it-IT" cap="small" dirty="0"/>
              <a:t> </a:t>
            </a:r>
            <a:r>
              <a:rPr lang="it-IT" dirty="0"/>
              <a:t>or </a:t>
            </a:r>
            <a:r>
              <a:rPr lang="it-IT" cap="small" dirty="0" err="1"/>
              <a:t>undergoers</a:t>
            </a:r>
            <a:endParaRPr lang="it-IT" cap="small" dirty="0"/>
          </a:p>
          <a:p>
            <a:pPr marL="0" indent="0">
              <a:buNone/>
            </a:pPr>
            <a:endParaRPr lang="it-IT" dirty="0"/>
          </a:p>
          <a:p>
            <a:pPr marL="0" indent="0">
              <a:buNone/>
            </a:pPr>
            <a:r>
              <a:rPr lang="it-IT" dirty="0"/>
              <a:t>The </a:t>
            </a:r>
            <a:r>
              <a:rPr lang="it-IT" dirty="0" err="1"/>
              <a:t>fundamental</a:t>
            </a:r>
            <a:r>
              <a:rPr lang="it-IT" dirty="0"/>
              <a:t> </a:t>
            </a:r>
            <a:r>
              <a:rPr lang="it-IT" dirty="0" err="1"/>
              <a:t>operation</a:t>
            </a:r>
            <a:r>
              <a:rPr lang="it-IT" dirty="0"/>
              <a:t> </a:t>
            </a:r>
            <a:r>
              <a:rPr lang="it-IT" dirty="0" err="1"/>
              <a:t>is</a:t>
            </a:r>
            <a:r>
              <a:rPr lang="it-IT" dirty="0"/>
              <a:t> </a:t>
            </a:r>
            <a:r>
              <a:rPr lang="it-IT" b="1" i="1" dirty="0"/>
              <a:t>to</a:t>
            </a:r>
            <a:r>
              <a:rPr lang="it-IT" dirty="0"/>
              <a:t> </a:t>
            </a:r>
            <a:r>
              <a:rPr lang="it-IT" b="1" i="1" dirty="0" err="1"/>
              <a:t>ascribe</a:t>
            </a:r>
            <a:r>
              <a:rPr lang="it-IT" b="1" i="1" dirty="0"/>
              <a:t> a </a:t>
            </a:r>
            <a:r>
              <a:rPr lang="it-IT" b="1" i="1" dirty="0" err="1"/>
              <a:t>property</a:t>
            </a:r>
            <a:r>
              <a:rPr lang="it-IT" b="1" i="1" dirty="0"/>
              <a:t> Y to a </a:t>
            </a:r>
            <a:r>
              <a:rPr lang="it-IT" b="1" i="1" dirty="0" err="1"/>
              <a:t>subject</a:t>
            </a:r>
            <a:r>
              <a:rPr lang="it-IT" b="1" i="1" dirty="0"/>
              <a:t> X; </a:t>
            </a:r>
            <a:r>
              <a:rPr lang="it-IT" b="1" i="1" dirty="0" err="1"/>
              <a:t>if</a:t>
            </a:r>
            <a:r>
              <a:rPr lang="it-IT" b="1" i="1" dirty="0"/>
              <a:t> the </a:t>
            </a:r>
            <a:r>
              <a:rPr lang="it-IT" b="1" i="1" dirty="0" err="1"/>
              <a:t>property</a:t>
            </a:r>
            <a:r>
              <a:rPr lang="it-IT" b="1" i="1" dirty="0"/>
              <a:t> Y </a:t>
            </a:r>
            <a:r>
              <a:rPr lang="it-IT" b="1" i="1" dirty="0" err="1"/>
              <a:t>is</a:t>
            </a:r>
            <a:r>
              <a:rPr lang="it-IT" b="1" i="1" dirty="0"/>
              <a:t>, or can be </a:t>
            </a:r>
            <a:r>
              <a:rPr lang="it-IT" b="1" i="1" dirty="0" err="1"/>
              <a:t>conceptualised</a:t>
            </a:r>
            <a:r>
              <a:rPr lang="it-IT" b="1" i="1" dirty="0"/>
              <a:t> </a:t>
            </a:r>
            <a:r>
              <a:rPr lang="it-IT" b="1" i="1" dirty="0" err="1"/>
              <a:t>as</a:t>
            </a:r>
            <a:r>
              <a:rPr lang="it-IT" b="1" i="1" dirty="0"/>
              <a:t> an </a:t>
            </a:r>
            <a:r>
              <a:rPr lang="it-IT" b="1" i="1" dirty="0" err="1"/>
              <a:t>entity</a:t>
            </a:r>
            <a:r>
              <a:rPr lang="it-IT" b="1" i="1" dirty="0"/>
              <a:t>, a </a:t>
            </a:r>
            <a:r>
              <a:rPr lang="it-IT" b="1" i="1" dirty="0" err="1"/>
              <a:t>linguistic</a:t>
            </a:r>
            <a:r>
              <a:rPr lang="it-IT" b="1" i="1" dirty="0"/>
              <a:t> possessive </a:t>
            </a:r>
            <a:r>
              <a:rPr lang="it-IT" b="1" i="1" dirty="0" err="1"/>
              <a:t>expression</a:t>
            </a:r>
            <a:r>
              <a:rPr lang="it-IT" b="1" i="1" dirty="0"/>
              <a:t> can </a:t>
            </a:r>
            <a:r>
              <a:rPr lang="it-IT" b="1" i="1" dirty="0" err="1"/>
              <a:t>occurr</a:t>
            </a:r>
            <a:endParaRPr lang="it-IT" b="1" i="1" dirty="0"/>
          </a:p>
          <a:p>
            <a:pPr marL="0" indent="0">
              <a:buNone/>
            </a:pPr>
            <a:endParaRPr lang="it-IT" b="1" i="1" dirty="0"/>
          </a:p>
        </p:txBody>
      </p:sp>
      <p:pic>
        <p:nvPicPr>
          <p:cNvPr id="10" name="Grafik 9">
            <a:extLst>
              <a:ext uri="{FF2B5EF4-FFF2-40B4-BE49-F238E27FC236}">
                <a16:creationId xmlns:a16="http://schemas.microsoft.com/office/drawing/2014/main" id="{27C8D7D7-0C83-90B8-B9E6-48329756FF55}"/>
              </a:ext>
            </a:extLst>
          </p:cNvPr>
          <p:cNvPicPr>
            <a:picLocks noChangeAspect="1"/>
          </p:cNvPicPr>
          <p:nvPr/>
        </p:nvPicPr>
        <p:blipFill>
          <a:blip r:embed="rId3"/>
          <a:stretch>
            <a:fillRect/>
          </a:stretch>
        </p:blipFill>
        <p:spPr>
          <a:xfrm>
            <a:off x="2585643" y="4943411"/>
            <a:ext cx="5649113" cy="1762371"/>
          </a:xfrm>
          <a:prstGeom prst="rect">
            <a:avLst/>
          </a:prstGeom>
        </p:spPr>
      </p:pic>
    </p:spTree>
    <p:extLst>
      <p:ext uri="{BB962C8B-B14F-4D97-AF65-F5344CB8AC3E}">
        <p14:creationId xmlns:p14="http://schemas.microsoft.com/office/powerpoint/2010/main" val="2025344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0E28AB-9E95-5BF1-30DE-C7173530527D}"/>
              </a:ext>
            </a:extLst>
          </p:cNvPr>
          <p:cNvSpPr>
            <a:spLocks noGrp="1"/>
          </p:cNvSpPr>
          <p:nvPr>
            <p:ph type="ctrTitle"/>
          </p:nvPr>
        </p:nvSpPr>
        <p:spPr/>
        <p:txBody>
          <a:bodyPr/>
          <a:lstStyle/>
          <a:p>
            <a:r>
              <a:rPr lang="de-DE" dirty="0"/>
              <a:t>Possession in </a:t>
            </a:r>
            <a:r>
              <a:rPr lang="de-DE" dirty="0" err="1"/>
              <a:t>language</a:t>
            </a:r>
            <a:endParaRPr lang="de-DE" dirty="0"/>
          </a:p>
        </p:txBody>
      </p:sp>
      <p:sp>
        <p:nvSpPr>
          <p:cNvPr id="3" name="Untertitel 2">
            <a:extLst>
              <a:ext uri="{FF2B5EF4-FFF2-40B4-BE49-F238E27FC236}">
                <a16:creationId xmlns:a16="http://schemas.microsoft.com/office/drawing/2014/main" id="{BF9B8D5F-2B17-EA1D-67C8-1F3BBB005ED5}"/>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1081797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E6E5B0-317B-5810-7AC8-AE416F24DAF6}"/>
              </a:ext>
            </a:extLst>
          </p:cNvPr>
          <p:cNvSpPr>
            <a:spLocks noGrp="1"/>
          </p:cNvSpPr>
          <p:nvPr>
            <p:ph type="title"/>
          </p:nvPr>
        </p:nvSpPr>
        <p:spPr/>
        <p:txBody>
          <a:bodyPr/>
          <a:lstStyle/>
          <a:p>
            <a:pPr algn="ctr"/>
            <a:r>
              <a:rPr lang="de-DE" dirty="0"/>
              <a:t>Adnominal, </a:t>
            </a:r>
            <a:r>
              <a:rPr lang="de-DE" dirty="0" err="1"/>
              <a:t>predicative</a:t>
            </a:r>
            <a:r>
              <a:rPr lang="de-DE" dirty="0"/>
              <a:t> and external </a:t>
            </a:r>
            <a:r>
              <a:rPr lang="de-DE" dirty="0" err="1"/>
              <a:t>possession</a:t>
            </a:r>
            <a:endParaRPr lang="de-DE" dirty="0"/>
          </a:p>
        </p:txBody>
      </p:sp>
      <p:sp>
        <p:nvSpPr>
          <p:cNvPr id="3" name="Inhaltsplatzhalter 2">
            <a:extLst>
              <a:ext uri="{FF2B5EF4-FFF2-40B4-BE49-F238E27FC236}">
                <a16:creationId xmlns:a16="http://schemas.microsoft.com/office/drawing/2014/main" id="{8214F1CC-05B5-4C0F-398E-95E7951B8F54}"/>
              </a:ext>
            </a:extLst>
          </p:cNvPr>
          <p:cNvSpPr>
            <a:spLocks noGrp="1"/>
          </p:cNvSpPr>
          <p:nvPr>
            <p:ph idx="1"/>
          </p:nvPr>
        </p:nvSpPr>
        <p:spPr>
          <a:xfrm>
            <a:off x="838200" y="1825624"/>
            <a:ext cx="10515600" cy="4899025"/>
          </a:xfrm>
        </p:spPr>
        <p:txBody>
          <a:bodyPr>
            <a:noAutofit/>
          </a:bodyPr>
          <a:lstStyle/>
          <a:p>
            <a:pPr marL="0" indent="0">
              <a:buNone/>
            </a:pPr>
            <a:r>
              <a:rPr lang="de-DE" sz="2200" dirty="0">
                <a:latin typeface="Sitka Banner" panose="02000505000000020004" pitchFamily="2" charset="0"/>
              </a:rPr>
              <a:t>Possessive </a:t>
            </a:r>
            <a:r>
              <a:rPr lang="de-DE" sz="2200" dirty="0" err="1">
                <a:latin typeface="Sitka Banner" panose="02000505000000020004" pitchFamily="2" charset="0"/>
              </a:rPr>
              <a:t>constructions</a:t>
            </a:r>
            <a:r>
              <a:rPr lang="de-DE" sz="2200" dirty="0">
                <a:latin typeface="Sitka Banner" panose="02000505000000020004" pitchFamily="2" charset="0"/>
              </a:rPr>
              <a:t> </a:t>
            </a:r>
            <a:r>
              <a:rPr lang="de-DE" sz="2200" dirty="0" err="1">
                <a:latin typeface="Sitka Banner" panose="02000505000000020004" pitchFamily="2" charset="0"/>
              </a:rPr>
              <a:t>can</a:t>
            </a:r>
            <a:r>
              <a:rPr lang="de-DE" sz="2200" dirty="0">
                <a:latin typeface="Sitka Banner" panose="02000505000000020004" pitchFamily="2" charset="0"/>
              </a:rPr>
              <a:t> </a:t>
            </a:r>
            <a:r>
              <a:rPr lang="de-DE" sz="2200" dirty="0" err="1">
                <a:latin typeface="Sitka Banner" panose="02000505000000020004" pitchFamily="2" charset="0"/>
              </a:rPr>
              <a:t>be</a:t>
            </a:r>
            <a:r>
              <a:rPr lang="de-DE" sz="2200" dirty="0">
                <a:latin typeface="Sitka Banner" panose="02000505000000020004" pitchFamily="2" charset="0"/>
              </a:rPr>
              <a:t> </a:t>
            </a:r>
            <a:r>
              <a:rPr lang="de-DE" sz="2200" dirty="0" err="1">
                <a:latin typeface="Sitka Banner" panose="02000505000000020004" pitchFamily="2" charset="0"/>
              </a:rPr>
              <a:t>expressed</a:t>
            </a:r>
            <a:r>
              <a:rPr lang="de-DE" sz="2200" dirty="0">
                <a:latin typeface="Sitka Banner" panose="02000505000000020004" pitchFamily="2" charset="0"/>
              </a:rPr>
              <a:t> in </a:t>
            </a:r>
            <a:r>
              <a:rPr lang="de-DE" sz="2200" dirty="0" err="1">
                <a:latin typeface="Sitka Banner" panose="02000505000000020004" pitchFamily="2" charset="0"/>
              </a:rPr>
              <a:t>language</a:t>
            </a:r>
            <a:r>
              <a:rPr lang="de-DE" sz="2200" dirty="0">
                <a:latin typeface="Sitka Banner" panose="02000505000000020004" pitchFamily="2" charset="0"/>
              </a:rPr>
              <a:t> on </a:t>
            </a:r>
            <a:r>
              <a:rPr lang="de-DE" sz="2200" dirty="0" err="1">
                <a:latin typeface="Sitka Banner" panose="02000505000000020004" pitchFamily="2" charset="0"/>
              </a:rPr>
              <a:t>two</a:t>
            </a:r>
            <a:r>
              <a:rPr lang="de-DE" sz="2200" dirty="0">
                <a:latin typeface="Sitka Banner" panose="02000505000000020004" pitchFamily="2" charset="0"/>
              </a:rPr>
              <a:t> </a:t>
            </a:r>
            <a:r>
              <a:rPr lang="de-DE" sz="2200" dirty="0" err="1">
                <a:latin typeface="Sitka Banner" panose="02000505000000020004" pitchFamily="2" charset="0"/>
              </a:rPr>
              <a:t>levels</a:t>
            </a:r>
            <a:endParaRPr lang="de-DE" sz="2200" dirty="0">
              <a:latin typeface="Sitka Banner" panose="02000505000000020004" pitchFamily="2" charset="0"/>
            </a:endParaRPr>
          </a:p>
          <a:p>
            <a:pPr marL="0" indent="0">
              <a:buNone/>
            </a:pPr>
            <a:endParaRPr lang="de-DE" sz="2200" dirty="0">
              <a:latin typeface="Sitka Banner" panose="02000505000000020004" pitchFamily="2" charset="0"/>
            </a:endParaRPr>
          </a:p>
          <a:p>
            <a:pPr marL="0" indent="0">
              <a:buNone/>
            </a:pPr>
            <a:r>
              <a:rPr lang="de-DE" sz="2200" dirty="0">
                <a:latin typeface="Sitka Banner" panose="02000505000000020004" pitchFamily="2" charset="0"/>
              </a:rPr>
              <a:t>(1) 	</a:t>
            </a:r>
            <a:r>
              <a:rPr lang="de-DE" sz="2200" dirty="0" err="1">
                <a:latin typeface="Sitka Banner" panose="02000505000000020004" pitchFamily="2" charset="0"/>
              </a:rPr>
              <a:t>Within</a:t>
            </a:r>
            <a:r>
              <a:rPr lang="de-DE" sz="2200" dirty="0">
                <a:latin typeface="Sitka Banner" panose="02000505000000020004" pitchFamily="2" charset="0"/>
              </a:rPr>
              <a:t> </a:t>
            </a:r>
            <a:r>
              <a:rPr lang="de-DE" sz="2200" dirty="0" err="1">
                <a:latin typeface="Sitka Banner" panose="02000505000000020004" pitchFamily="2" charset="0"/>
              </a:rPr>
              <a:t>the</a:t>
            </a:r>
            <a:r>
              <a:rPr lang="de-DE" sz="2200" dirty="0">
                <a:latin typeface="Sitka Banner" panose="02000505000000020004" pitchFamily="2" charset="0"/>
              </a:rPr>
              <a:t> nominal </a:t>
            </a:r>
            <a:r>
              <a:rPr lang="de-DE" sz="2200" dirty="0" err="1">
                <a:latin typeface="Sitka Banner" panose="02000505000000020004" pitchFamily="2" charset="0"/>
              </a:rPr>
              <a:t>phrase</a:t>
            </a:r>
            <a:r>
              <a:rPr lang="de-DE" sz="2200" dirty="0">
                <a:latin typeface="Sitka Banner" panose="02000505000000020004" pitchFamily="2" charset="0"/>
              </a:rPr>
              <a:t> (NP): </a:t>
            </a:r>
            <a:r>
              <a:rPr lang="de-DE" sz="2200" b="1" dirty="0">
                <a:latin typeface="Sitka Banner" panose="02000505000000020004" pitchFamily="2" charset="0"/>
                <a:sym typeface="Wingdings" pitchFamily="2" charset="2"/>
              </a:rPr>
              <a:t>adnominal </a:t>
            </a:r>
            <a:r>
              <a:rPr lang="de-DE" sz="2200" b="1" dirty="0" err="1">
                <a:latin typeface="Sitka Banner" panose="02000505000000020004" pitchFamily="2" charset="0"/>
                <a:sym typeface="Wingdings" pitchFamily="2" charset="2"/>
              </a:rPr>
              <a:t>possession</a:t>
            </a:r>
            <a:endParaRPr lang="de-DE" sz="2200" b="1" dirty="0">
              <a:latin typeface="Sitka Banner" panose="02000505000000020004" pitchFamily="2" charset="0"/>
            </a:endParaRPr>
          </a:p>
          <a:p>
            <a:pPr marL="0" indent="0">
              <a:buNone/>
            </a:pPr>
            <a:r>
              <a:rPr lang="de-DE" sz="2200" dirty="0">
                <a:latin typeface="Sitka Banner" panose="02000505000000020004" pitchFamily="2" charset="0"/>
              </a:rPr>
              <a:t>	[</a:t>
            </a:r>
            <a:r>
              <a:rPr lang="de-DE" sz="2200" b="1" i="1" dirty="0" err="1">
                <a:latin typeface="Sitka Banner" panose="02000505000000020004" pitchFamily="2" charset="0"/>
              </a:rPr>
              <a:t>my</a:t>
            </a:r>
            <a:r>
              <a:rPr lang="de-DE" sz="2200" b="1" i="1" dirty="0">
                <a:latin typeface="Sitka Banner" panose="02000505000000020004" pitchFamily="2" charset="0"/>
              </a:rPr>
              <a:t> </a:t>
            </a:r>
            <a:r>
              <a:rPr lang="de-DE" sz="2200" i="1" dirty="0" err="1">
                <a:latin typeface="Sitka Banner" panose="02000505000000020004" pitchFamily="2" charset="0"/>
              </a:rPr>
              <a:t>book</a:t>
            </a:r>
            <a:r>
              <a:rPr lang="de-DE" sz="2200" dirty="0">
                <a:latin typeface="Sitka Banner" panose="02000505000000020004" pitchFamily="2" charset="0"/>
              </a:rPr>
              <a:t>], [</a:t>
            </a:r>
            <a:r>
              <a:rPr lang="de-DE" sz="2200" b="1" i="1" dirty="0" err="1">
                <a:latin typeface="Sitka Banner" panose="02000505000000020004" pitchFamily="2" charset="0"/>
              </a:rPr>
              <a:t>Claudia‘s</a:t>
            </a:r>
            <a:r>
              <a:rPr lang="de-DE" sz="2200" i="1" dirty="0">
                <a:latin typeface="Sitka Banner" panose="02000505000000020004" pitchFamily="2" charset="0"/>
              </a:rPr>
              <a:t> </a:t>
            </a:r>
            <a:r>
              <a:rPr lang="de-DE" sz="2200" i="1" dirty="0" err="1">
                <a:latin typeface="Sitka Banner" panose="02000505000000020004" pitchFamily="2" charset="0"/>
              </a:rPr>
              <a:t>sister</a:t>
            </a:r>
            <a:r>
              <a:rPr lang="de-DE" sz="2200" dirty="0">
                <a:latin typeface="Sitka Banner" panose="02000505000000020004" pitchFamily="2" charset="0"/>
              </a:rPr>
              <a:t>], [</a:t>
            </a:r>
            <a:r>
              <a:rPr lang="de-DE" sz="2200" i="1" dirty="0" err="1">
                <a:latin typeface="Sitka Banner" panose="02000505000000020004" pitchFamily="2" charset="0"/>
              </a:rPr>
              <a:t>the</a:t>
            </a:r>
            <a:r>
              <a:rPr lang="de-DE" sz="2200" i="1" dirty="0">
                <a:latin typeface="Sitka Banner" panose="02000505000000020004" pitchFamily="2" charset="0"/>
              </a:rPr>
              <a:t> </a:t>
            </a:r>
            <a:r>
              <a:rPr lang="de-DE" sz="2200" i="1" dirty="0" err="1">
                <a:latin typeface="Sitka Banner" panose="02000505000000020004" pitchFamily="2" charset="0"/>
              </a:rPr>
              <a:t>roof</a:t>
            </a:r>
            <a:r>
              <a:rPr lang="de-DE" sz="2200" i="1" dirty="0">
                <a:latin typeface="Sitka Banner" panose="02000505000000020004" pitchFamily="2" charset="0"/>
              </a:rPr>
              <a:t> </a:t>
            </a:r>
            <a:r>
              <a:rPr lang="de-DE" sz="2200" b="1" i="1" dirty="0" err="1">
                <a:latin typeface="Sitka Banner" panose="02000505000000020004" pitchFamily="2" charset="0"/>
              </a:rPr>
              <a:t>of</a:t>
            </a:r>
            <a:r>
              <a:rPr lang="de-DE" sz="2200" b="1" i="1" dirty="0">
                <a:latin typeface="Sitka Banner" panose="02000505000000020004" pitchFamily="2" charset="0"/>
              </a:rPr>
              <a:t> </a:t>
            </a:r>
            <a:r>
              <a:rPr lang="de-DE" sz="2200" i="1" dirty="0" err="1">
                <a:latin typeface="Sitka Banner" panose="02000505000000020004" pitchFamily="2" charset="0"/>
              </a:rPr>
              <a:t>the</a:t>
            </a:r>
            <a:r>
              <a:rPr lang="de-DE" sz="2200" i="1" dirty="0">
                <a:latin typeface="Sitka Banner" panose="02000505000000020004" pitchFamily="2" charset="0"/>
              </a:rPr>
              <a:t> </a:t>
            </a:r>
            <a:r>
              <a:rPr lang="de-DE" sz="2200" i="1" dirty="0" err="1">
                <a:latin typeface="Sitka Banner" panose="02000505000000020004" pitchFamily="2" charset="0"/>
              </a:rPr>
              <a:t>house</a:t>
            </a:r>
            <a:r>
              <a:rPr lang="de-DE" sz="2200" dirty="0">
                <a:latin typeface="Sitka Banner" panose="02000505000000020004" pitchFamily="2" charset="0"/>
              </a:rPr>
              <a:t>] </a:t>
            </a:r>
          </a:p>
          <a:p>
            <a:pPr marL="0" indent="0">
              <a:buNone/>
            </a:pPr>
            <a:endParaRPr lang="de-DE" sz="2200" dirty="0">
              <a:latin typeface="Sitka Banner" panose="02000505000000020004" pitchFamily="2" charset="0"/>
            </a:endParaRPr>
          </a:p>
          <a:p>
            <a:pPr marL="457200" indent="-457200">
              <a:buAutoNum type="arabicParenBoth" startAt="2"/>
            </a:pPr>
            <a:r>
              <a:rPr lang="de-DE" sz="2200" dirty="0">
                <a:latin typeface="Sitka Banner" panose="02000505000000020004" pitchFamily="2" charset="0"/>
              </a:rPr>
              <a:t>On </a:t>
            </a:r>
            <a:r>
              <a:rPr lang="de-DE" sz="2200" dirty="0" err="1">
                <a:latin typeface="Sitka Banner" panose="02000505000000020004" pitchFamily="2" charset="0"/>
              </a:rPr>
              <a:t>the</a:t>
            </a:r>
            <a:r>
              <a:rPr lang="de-DE" sz="2200" dirty="0">
                <a:latin typeface="Sitka Banner" panose="02000505000000020004" pitchFamily="2" charset="0"/>
              </a:rPr>
              <a:t> </a:t>
            </a:r>
            <a:r>
              <a:rPr lang="de-DE" sz="2200" dirty="0" err="1">
                <a:latin typeface="Sitka Banner" panose="02000505000000020004" pitchFamily="2" charset="0"/>
              </a:rPr>
              <a:t>sentence</a:t>
            </a:r>
            <a:r>
              <a:rPr lang="de-DE" sz="2200" dirty="0">
                <a:latin typeface="Sitka Banner" panose="02000505000000020004" pitchFamily="2" charset="0"/>
              </a:rPr>
              <a:t> </a:t>
            </a:r>
            <a:r>
              <a:rPr lang="de-DE" sz="2200" dirty="0" err="1">
                <a:latin typeface="Sitka Banner" panose="02000505000000020004" pitchFamily="2" charset="0"/>
              </a:rPr>
              <a:t>level</a:t>
            </a:r>
            <a:r>
              <a:rPr lang="de-DE" sz="2200" dirty="0">
                <a:latin typeface="Sitka Banner" panose="02000505000000020004" pitchFamily="2" charset="0"/>
              </a:rPr>
              <a:t>, </a:t>
            </a:r>
            <a:r>
              <a:rPr lang="de-DE" sz="2200" dirty="0" err="1">
                <a:latin typeface="Sitka Banner" panose="02000505000000020004" pitchFamily="2" charset="0"/>
              </a:rPr>
              <a:t>namely</a:t>
            </a:r>
            <a:r>
              <a:rPr lang="de-DE" sz="2200" dirty="0">
                <a:latin typeface="Sitka Banner" panose="02000505000000020004" pitchFamily="2" charset="0"/>
              </a:rPr>
              <a:t>:</a:t>
            </a:r>
          </a:p>
          <a:p>
            <a:pPr marL="0" indent="0">
              <a:buNone/>
            </a:pPr>
            <a:r>
              <a:rPr lang="de-DE" sz="2200" dirty="0">
                <a:latin typeface="Sitka Banner" panose="02000505000000020004" pitchFamily="2" charset="0"/>
              </a:rPr>
              <a:t>(2a)</a:t>
            </a:r>
            <a:r>
              <a:rPr lang="de-DE" sz="2200" b="1" dirty="0">
                <a:latin typeface="Sitka Banner" panose="02000505000000020004" pitchFamily="2" charset="0"/>
              </a:rPr>
              <a:t>	</a:t>
            </a:r>
            <a:r>
              <a:rPr lang="de-DE" sz="2200" b="1" dirty="0" err="1">
                <a:latin typeface="Sitka Banner" panose="02000505000000020004" pitchFamily="2" charset="0"/>
              </a:rPr>
              <a:t>Predicative</a:t>
            </a:r>
            <a:r>
              <a:rPr lang="de-DE" sz="2200" b="1" dirty="0">
                <a:latin typeface="Sitka Banner" panose="02000505000000020004" pitchFamily="2" charset="0"/>
              </a:rPr>
              <a:t> </a:t>
            </a:r>
            <a:r>
              <a:rPr lang="de-DE" sz="2200" b="1" dirty="0" err="1">
                <a:latin typeface="Sitka Banner" panose="02000505000000020004" pitchFamily="2" charset="0"/>
              </a:rPr>
              <a:t>possession</a:t>
            </a:r>
            <a:r>
              <a:rPr lang="de-DE" sz="2200" b="1" dirty="0">
                <a:latin typeface="Sitka Banner" panose="02000505000000020004" pitchFamily="2" charset="0"/>
              </a:rPr>
              <a:t> </a:t>
            </a:r>
            <a:r>
              <a:rPr lang="de-DE" sz="2200" dirty="0">
                <a:latin typeface="Sitka Banner" panose="02000505000000020004" pitchFamily="2" charset="0"/>
              </a:rPr>
              <a:t>[</a:t>
            </a:r>
            <a:r>
              <a:rPr lang="de-DE" sz="2200" i="1" dirty="0">
                <a:latin typeface="Sitka Banner" panose="02000505000000020004" pitchFamily="2" charset="0"/>
              </a:rPr>
              <a:t>I</a:t>
            </a:r>
            <a:r>
              <a:rPr lang="de-DE" sz="2200" dirty="0">
                <a:latin typeface="Sitka Banner" panose="02000505000000020004" pitchFamily="2" charset="0"/>
              </a:rPr>
              <a:t>] [</a:t>
            </a:r>
            <a:r>
              <a:rPr lang="de-DE" sz="2200" b="1" i="1" dirty="0" err="1">
                <a:latin typeface="Sitka Banner" panose="02000505000000020004" pitchFamily="2" charset="0"/>
              </a:rPr>
              <a:t>have</a:t>
            </a:r>
            <a:r>
              <a:rPr lang="de-DE" sz="2200" dirty="0">
                <a:latin typeface="Sitka Banner" panose="02000505000000020004" pitchFamily="2" charset="0"/>
              </a:rPr>
              <a:t>] [</a:t>
            </a:r>
            <a:r>
              <a:rPr lang="de-DE" sz="2200" i="1" dirty="0">
                <a:latin typeface="Sitka Banner" panose="02000505000000020004" pitchFamily="2" charset="0"/>
              </a:rPr>
              <a:t>a </a:t>
            </a:r>
            <a:r>
              <a:rPr lang="de-DE" sz="2200" i="1" dirty="0" err="1">
                <a:latin typeface="Sitka Banner" panose="02000505000000020004" pitchFamily="2" charset="0"/>
              </a:rPr>
              <a:t>book</a:t>
            </a:r>
            <a:r>
              <a:rPr lang="de-DE" sz="2200" dirty="0">
                <a:latin typeface="Sitka Banner" panose="02000505000000020004" pitchFamily="2" charset="0"/>
              </a:rPr>
              <a:t>] </a:t>
            </a:r>
          </a:p>
          <a:p>
            <a:pPr marL="0" indent="0">
              <a:buNone/>
            </a:pPr>
            <a:r>
              <a:rPr lang="de-DE" sz="2200" dirty="0">
                <a:latin typeface="Sitka Banner" panose="02000505000000020004" pitchFamily="2" charset="0"/>
              </a:rPr>
              <a:t>	</a:t>
            </a:r>
          </a:p>
          <a:p>
            <a:pPr marL="0" indent="0">
              <a:buNone/>
            </a:pPr>
            <a:r>
              <a:rPr lang="de-DE" sz="2200" dirty="0">
                <a:latin typeface="Sitka Banner" panose="02000505000000020004" pitchFamily="2" charset="0"/>
              </a:rPr>
              <a:t>(2b)</a:t>
            </a:r>
            <a:r>
              <a:rPr lang="de-DE" sz="2200" b="1" dirty="0">
                <a:latin typeface="Sitka Banner" panose="02000505000000020004" pitchFamily="2" charset="0"/>
              </a:rPr>
              <a:t>	External </a:t>
            </a:r>
            <a:r>
              <a:rPr lang="de-DE" sz="2200" b="1" dirty="0" err="1">
                <a:latin typeface="Sitka Banner" panose="02000505000000020004" pitchFamily="2" charset="0"/>
              </a:rPr>
              <a:t>possession</a:t>
            </a:r>
            <a:r>
              <a:rPr lang="de-DE" sz="2200" b="1" dirty="0">
                <a:latin typeface="Sitka Banner" panose="02000505000000020004" pitchFamily="2" charset="0"/>
              </a:rPr>
              <a:t> 	</a:t>
            </a:r>
          </a:p>
          <a:p>
            <a:pPr marL="0" indent="0">
              <a:buNone/>
            </a:pPr>
            <a:r>
              <a:rPr lang="de-DE" sz="2200" b="1" dirty="0" err="1">
                <a:latin typeface="Sitka Banner" panose="02000505000000020004" pitchFamily="2" charset="0"/>
              </a:rPr>
              <a:t>Lithuanian</a:t>
            </a:r>
            <a:r>
              <a:rPr lang="lt-LT" sz="2200" b="1" dirty="0">
                <a:latin typeface="Sitka Banner" panose="02000505000000020004" pitchFamily="2" charset="0"/>
              </a:rPr>
              <a:t>	</a:t>
            </a:r>
            <a:r>
              <a:rPr lang="de-DE" sz="2200" dirty="0">
                <a:latin typeface="Sitka Banner" panose="02000505000000020004" pitchFamily="2" charset="0"/>
              </a:rPr>
              <a:t>[</a:t>
            </a:r>
            <a:r>
              <a:rPr lang="de-DE" sz="2200" i="1" dirty="0">
                <a:latin typeface="Sitka Banner" panose="02000505000000020004" pitchFamily="2" charset="0"/>
              </a:rPr>
              <a:t>Jonas</a:t>
            </a:r>
            <a:r>
              <a:rPr lang="de-DE" sz="2200" dirty="0">
                <a:latin typeface="Sitka Banner" panose="02000505000000020004" pitchFamily="2" charset="0"/>
              </a:rPr>
              <a:t>] [</a:t>
            </a:r>
            <a:r>
              <a:rPr lang="sl-SI" sz="2200" b="1" i="1" dirty="0">
                <a:latin typeface="Sitka Banner" panose="02000505000000020004" pitchFamily="2" charset="0"/>
              </a:rPr>
              <a:t>bučiavo</a:t>
            </a:r>
            <a:r>
              <a:rPr lang="de-DE" sz="2200" dirty="0">
                <a:latin typeface="Sitka Banner" panose="02000505000000020004" pitchFamily="2" charset="0"/>
              </a:rPr>
              <a:t>] [</a:t>
            </a:r>
            <a:r>
              <a:rPr lang="da-DK" sz="2200" b="1" i="1" dirty="0">
                <a:latin typeface="Sitka Banner" panose="02000505000000020004" pitchFamily="2" charset="0"/>
              </a:rPr>
              <a:t>j</a:t>
            </a:r>
            <a:r>
              <a:rPr lang="sl-SI" sz="2200" b="1" i="1" dirty="0">
                <a:latin typeface="Sitka Banner" panose="02000505000000020004" pitchFamily="2" charset="0"/>
              </a:rPr>
              <a:t>ai</a:t>
            </a:r>
            <a:r>
              <a:rPr lang="de-DE" sz="2200" dirty="0">
                <a:latin typeface="Sitka Banner" panose="02000505000000020004" pitchFamily="2" charset="0"/>
              </a:rPr>
              <a:t>]</a:t>
            </a:r>
            <a:r>
              <a:rPr lang="de-DE" sz="2200" i="1" dirty="0">
                <a:latin typeface="Sitka Banner" panose="02000505000000020004" pitchFamily="2" charset="0"/>
              </a:rPr>
              <a:t> </a:t>
            </a:r>
            <a:r>
              <a:rPr lang="de-DE" sz="2200" dirty="0">
                <a:latin typeface="Sitka Banner" panose="02000505000000020004" pitchFamily="2" charset="0"/>
              </a:rPr>
              <a:t>[</a:t>
            </a:r>
            <a:r>
              <a:rPr lang="sl-SI" sz="2200" i="1" dirty="0">
                <a:latin typeface="Sitka Banner" panose="02000505000000020004" pitchFamily="2" charset="0"/>
              </a:rPr>
              <a:t>rank</a:t>
            </a:r>
            <a:r>
              <a:rPr lang="lt-LT" sz="2200" i="1" dirty="0">
                <a:latin typeface="Sitka Banner" panose="02000505000000020004" pitchFamily="2" charset="0"/>
              </a:rPr>
              <a:t>ą</a:t>
            </a:r>
            <a:r>
              <a:rPr lang="de-DE" sz="2200" dirty="0">
                <a:latin typeface="Sitka Banner" panose="02000505000000020004" pitchFamily="2" charset="0"/>
              </a:rPr>
              <a:t>] (= [</a:t>
            </a:r>
            <a:r>
              <a:rPr lang="de-DE" sz="2200" i="1" dirty="0">
                <a:latin typeface="Sitka Banner" panose="02000505000000020004" pitchFamily="2" charset="0"/>
              </a:rPr>
              <a:t>Jonas</a:t>
            </a:r>
            <a:r>
              <a:rPr lang="de-DE" sz="2200" dirty="0">
                <a:latin typeface="Sitka Banner" panose="02000505000000020004" pitchFamily="2" charset="0"/>
              </a:rPr>
              <a:t>] [</a:t>
            </a:r>
            <a:r>
              <a:rPr lang="sl-SI" sz="2200" b="1" i="1" dirty="0">
                <a:latin typeface="Sitka Banner" panose="02000505000000020004" pitchFamily="2" charset="0"/>
              </a:rPr>
              <a:t>bučiavo</a:t>
            </a:r>
            <a:r>
              <a:rPr lang="de-DE" sz="2200" dirty="0">
                <a:latin typeface="Sitka Banner" panose="02000505000000020004" pitchFamily="2" charset="0"/>
              </a:rPr>
              <a:t>] [</a:t>
            </a:r>
            <a:r>
              <a:rPr lang="da-DK" sz="2200" i="1" dirty="0">
                <a:latin typeface="Sitka Banner" panose="02000505000000020004" pitchFamily="2" charset="0"/>
              </a:rPr>
              <a:t>j</a:t>
            </a:r>
            <a:r>
              <a:rPr lang="de-DE" sz="2200" i="1" dirty="0" err="1">
                <a:latin typeface="Sitka Banner" panose="02000505000000020004" pitchFamily="2" charset="0"/>
              </a:rPr>
              <a:t>os</a:t>
            </a:r>
            <a:r>
              <a:rPr lang="de-DE" sz="2200" dirty="0">
                <a:latin typeface="Sitka Banner" panose="02000505000000020004" pitchFamily="2" charset="0"/>
              </a:rPr>
              <a:t>]</a:t>
            </a:r>
            <a:r>
              <a:rPr lang="de-DE" sz="2200" i="1" dirty="0">
                <a:latin typeface="Sitka Banner" panose="02000505000000020004" pitchFamily="2" charset="0"/>
              </a:rPr>
              <a:t> </a:t>
            </a:r>
            <a:r>
              <a:rPr lang="de-DE" sz="2200" dirty="0">
                <a:latin typeface="Sitka Banner" panose="02000505000000020004" pitchFamily="2" charset="0"/>
              </a:rPr>
              <a:t>[</a:t>
            </a:r>
            <a:r>
              <a:rPr lang="sl-SI" sz="2200" i="1" dirty="0">
                <a:latin typeface="Sitka Banner" panose="02000505000000020004" pitchFamily="2" charset="0"/>
              </a:rPr>
              <a:t>rank</a:t>
            </a:r>
            <a:r>
              <a:rPr lang="lt-LT" sz="2200" i="1" dirty="0">
                <a:latin typeface="Sitka Banner" panose="02000505000000020004" pitchFamily="2" charset="0"/>
              </a:rPr>
              <a:t>ą</a:t>
            </a:r>
            <a:r>
              <a:rPr lang="de-DE" sz="2200" dirty="0">
                <a:latin typeface="Sitka Banner" panose="02000505000000020004" pitchFamily="2" charset="0"/>
              </a:rPr>
              <a:t>])   </a:t>
            </a:r>
            <a:r>
              <a:rPr lang="lt-LT" sz="2200" dirty="0">
                <a:latin typeface="Sitka Banner" panose="02000505000000020004" pitchFamily="2" charset="0"/>
              </a:rPr>
              <a:t>	</a:t>
            </a:r>
          </a:p>
          <a:p>
            <a:pPr marL="342900" lvl="1" indent="0">
              <a:buNone/>
            </a:pPr>
            <a:r>
              <a:rPr lang="lt-LT" sz="2200" dirty="0">
                <a:latin typeface="Sitka Banner" panose="02000505000000020004" pitchFamily="2" charset="0"/>
              </a:rPr>
              <a:t>		</a:t>
            </a:r>
            <a:r>
              <a:rPr lang="de-DE" sz="2200" dirty="0">
                <a:latin typeface="Sitka Banner" panose="02000505000000020004" pitchFamily="2" charset="0"/>
              </a:rPr>
              <a:t>‚Jonas </a:t>
            </a:r>
            <a:r>
              <a:rPr lang="de-DE" sz="2200" dirty="0" err="1">
                <a:latin typeface="Sitka Banner" panose="02000505000000020004" pitchFamily="2" charset="0"/>
              </a:rPr>
              <a:t>kissed</a:t>
            </a:r>
            <a:r>
              <a:rPr lang="de-DE" sz="2200" dirty="0">
                <a:latin typeface="Sitka Banner" panose="02000505000000020004" pitchFamily="2" charset="0"/>
              </a:rPr>
              <a:t> her (‚</a:t>
            </a:r>
            <a:r>
              <a:rPr lang="de-DE" sz="2200" dirty="0" err="1">
                <a:latin typeface="Sitka Banner" panose="02000505000000020004" pitchFamily="2" charset="0"/>
              </a:rPr>
              <a:t>to</a:t>
            </a:r>
            <a:r>
              <a:rPr lang="de-DE" sz="2200" dirty="0">
                <a:latin typeface="Sitka Banner" panose="02000505000000020004" pitchFamily="2" charset="0"/>
              </a:rPr>
              <a:t> her‘) </a:t>
            </a:r>
            <a:r>
              <a:rPr lang="de-DE" sz="2200" dirty="0" err="1">
                <a:latin typeface="Sitka Banner" panose="02000505000000020004" pitchFamily="2" charset="0"/>
              </a:rPr>
              <a:t>hand</a:t>
            </a:r>
            <a:r>
              <a:rPr lang="de-DE" sz="2200" dirty="0">
                <a:latin typeface="Sitka Banner" panose="02000505000000020004" pitchFamily="2" charset="0"/>
              </a:rPr>
              <a:t>‘</a:t>
            </a:r>
          </a:p>
        </p:txBody>
      </p:sp>
      <p:sp>
        <p:nvSpPr>
          <p:cNvPr id="6" name="object 4">
            <a:extLst>
              <a:ext uri="{FF2B5EF4-FFF2-40B4-BE49-F238E27FC236}">
                <a16:creationId xmlns:a16="http://schemas.microsoft.com/office/drawing/2014/main" id="{FE260496-2F41-F14D-9DD1-9CFE98E837DC}"/>
              </a:ext>
            </a:extLst>
          </p:cNvPr>
          <p:cNvSpPr txBox="1"/>
          <p:nvPr/>
        </p:nvSpPr>
        <p:spPr>
          <a:xfrm>
            <a:off x="7137016" y="4398961"/>
            <a:ext cx="4426334" cy="998350"/>
          </a:xfrm>
          <a:prstGeom prst="rect">
            <a:avLst/>
          </a:prstGeom>
        </p:spPr>
        <p:txBody>
          <a:bodyPr vert="horz" wrap="square" lIns="0" tIns="10795" rIns="0" bIns="0" rtlCol="0">
            <a:spAutoFit/>
          </a:bodyPr>
          <a:lstStyle/>
          <a:p>
            <a:pPr marL="12700" marR="5080">
              <a:lnSpc>
                <a:spcPts val="2520"/>
              </a:lnSpc>
              <a:spcBef>
                <a:spcPts val="85"/>
              </a:spcBef>
              <a:tabLst>
                <a:tab pos="1078230" algn="l"/>
              </a:tabLst>
            </a:pPr>
            <a:r>
              <a:rPr lang="de-DE" sz="2000" b="1" dirty="0" err="1">
                <a:latin typeface="Perpetua"/>
                <a:cs typeface="Perpetua"/>
              </a:rPr>
              <a:t>Finnish</a:t>
            </a:r>
            <a:r>
              <a:rPr lang="de-DE" sz="2000" i="1" dirty="0">
                <a:latin typeface="Perpetua"/>
                <a:cs typeface="Perpetua"/>
              </a:rPr>
              <a:t> 	M</a:t>
            </a:r>
            <a:r>
              <a:rPr sz="2000" i="1" dirty="0" err="1">
                <a:latin typeface="Perpetua"/>
                <a:cs typeface="Perpetua"/>
              </a:rPr>
              <a:t>inulla</a:t>
            </a:r>
            <a:r>
              <a:rPr sz="2000" spc="355" dirty="0">
                <a:latin typeface="Times New Roman"/>
                <a:cs typeface="Times New Roman"/>
              </a:rPr>
              <a:t> </a:t>
            </a:r>
            <a:r>
              <a:rPr sz="2000" b="1" i="1" dirty="0">
                <a:solidFill>
                  <a:srgbClr val="006FC0"/>
                </a:solidFill>
                <a:latin typeface="Perpetua"/>
                <a:cs typeface="Perpetua"/>
              </a:rPr>
              <a:t>on</a:t>
            </a:r>
            <a:r>
              <a:rPr sz="2000" spc="-55" dirty="0">
                <a:solidFill>
                  <a:srgbClr val="006FC0"/>
                </a:solidFill>
                <a:latin typeface="Times New Roman"/>
                <a:cs typeface="Times New Roman"/>
              </a:rPr>
              <a:t> </a:t>
            </a:r>
            <a:r>
              <a:rPr sz="2000" i="1" spc="-20" dirty="0" err="1">
                <a:latin typeface="Perpetua"/>
                <a:cs typeface="Perpetua"/>
              </a:rPr>
              <a:t>koira</a:t>
            </a:r>
            <a:r>
              <a:rPr sz="2000" spc="-20" dirty="0">
                <a:latin typeface="Times New Roman"/>
                <a:cs typeface="Times New Roman"/>
              </a:rPr>
              <a:t> </a:t>
            </a:r>
            <a:endParaRPr lang="de-DE" sz="2000" spc="-20" dirty="0">
              <a:latin typeface="Times New Roman"/>
              <a:cs typeface="Times New Roman"/>
            </a:endParaRPr>
          </a:p>
          <a:p>
            <a:pPr marL="12700" marR="5080">
              <a:lnSpc>
                <a:spcPts val="2520"/>
              </a:lnSpc>
              <a:spcBef>
                <a:spcPts val="85"/>
              </a:spcBef>
              <a:tabLst>
                <a:tab pos="1078230" algn="l"/>
              </a:tabLst>
            </a:pPr>
            <a:r>
              <a:rPr lang="de-DE" sz="2000" dirty="0">
                <a:latin typeface="Perpetua"/>
                <a:cs typeface="Perpetua"/>
              </a:rPr>
              <a:t>	</a:t>
            </a:r>
            <a:r>
              <a:rPr sz="2000" dirty="0">
                <a:latin typeface="Perpetua"/>
                <a:cs typeface="Perpetua"/>
              </a:rPr>
              <a:t>I.ADES</a:t>
            </a:r>
            <a:r>
              <a:rPr sz="2000" spc="-45" dirty="0">
                <a:latin typeface="Times New Roman"/>
                <a:cs typeface="Times New Roman"/>
              </a:rPr>
              <a:t> </a:t>
            </a:r>
            <a:r>
              <a:rPr sz="2000" spc="-25" dirty="0">
                <a:latin typeface="Perpetua"/>
                <a:cs typeface="Perpetua"/>
              </a:rPr>
              <a:t>is</a:t>
            </a:r>
            <a:r>
              <a:rPr lang="de-DE" sz="2000" spc="-25" dirty="0">
                <a:latin typeface="Times New Roman"/>
                <a:cs typeface="Times New Roman"/>
              </a:rPr>
              <a:t>   </a:t>
            </a:r>
            <a:r>
              <a:rPr sz="2000" spc="-25" dirty="0">
                <a:latin typeface="Perpetua"/>
                <a:cs typeface="Perpetua"/>
              </a:rPr>
              <a:t>dog</a:t>
            </a:r>
            <a:r>
              <a:rPr sz="2000" spc="-25" dirty="0">
                <a:latin typeface="Times New Roman"/>
                <a:cs typeface="Times New Roman"/>
              </a:rPr>
              <a:t> </a:t>
            </a:r>
            <a:endParaRPr lang="de-DE" sz="2000" spc="-25" dirty="0">
              <a:latin typeface="Times New Roman"/>
              <a:cs typeface="Times New Roman"/>
            </a:endParaRPr>
          </a:p>
          <a:p>
            <a:pPr marL="12700" marR="5080">
              <a:lnSpc>
                <a:spcPts val="2520"/>
              </a:lnSpc>
              <a:spcBef>
                <a:spcPts val="85"/>
              </a:spcBef>
              <a:tabLst>
                <a:tab pos="1078230" algn="l"/>
              </a:tabLst>
            </a:pPr>
            <a:r>
              <a:rPr lang="de-DE" sz="2000" dirty="0">
                <a:latin typeface="Perpetua"/>
                <a:cs typeface="Perpetua"/>
              </a:rPr>
              <a:t>	</a:t>
            </a:r>
            <a:r>
              <a:rPr sz="2000" dirty="0">
                <a:latin typeface="Perpetua"/>
                <a:cs typeface="Perpetua"/>
              </a:rPr>
              <a:t>‘I</a:t>
            </a:r>
            <a:r>
              <a:rPr sz="2000" spc="-10" dirty="0">
                <a:latin typeface="Perpetua"/>
                <a:cs typeface="Perpetua"/>
              </a:rPr>
              <a:t> </a:t>
            </a:r>
            <a:r>
              <a:rPr sz="2000" spc="-20" dirty="0">
                <a:latin typeface="Perpetua"/>
                <a:cs typeface="Perpetua"/>
              </a:rPr>
              <a:t>have</a:t>
            </a:r>
            <a:r>
              <a:rPr sz="2000" spc="-75" dirty="0">
                <a:latin typeface="Times New Roman"/>
                <a:cs typeface="Times New Roman"/>
              </a:rPr>
              <a:t> </a:t>
            </a:r>
            <a:r>
              <a:rPr sz="2000" dirty="0">
                <a:latin typeface="Perpetua"/>
                <a:cs typeface="Perpetua"/>
              </a:rPr>
              <a:t>a</a:t>
            </a:r>
            <a:r>
              <a:rPr sz="2000" spc="-15" dirty="0">
                <a:latin typeface="Perpetua"/>
                <a:cs typeface="Perpetua"/>
              </a:rPr>
              <a:t> </a:t>
            </a:r>
            <a:r>
              <a:rPr sz="2000" spc="-20" dirty="0">
                <a:latin typeface="Perpetua"/>
                <a:cs typeface="Perpetua"/>
              </a:rPr>
              <a:t>dog’</a:t>
            </a:r>
            <a:endParaRPr sz="2000" dirty="0">
              <a:latin typeface="Perpetua"/>
              <a:cs typeface="Perpetua"/>
            </a:endParaRPr>
          </a:p>
        </p:txBody>
      </p:sp>
    </p:spTree>
    <p:extLst>
      <p:ext uri="{BB962C8B-B14F-4D97-AF65-F5344CB8AC3E}">
        <p14:creationId xmlns:p14="http://schemas.microsoft.com/office/powerpoint/2010/main" val="2169009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E6E5B0-317B-5810-7AC8-AE416F24DAF6}"/>
              </a:ext>
            </a:extLst>
          </p:cNvPr>
          <p:cNvSpPr>
            <a:spLocks noGrp="1"/>
          </p:cNvSpPr>
          <p:nvPr>
            <p:ph type="title"/>
          </p:nvPr>
        </p:nvSpPr>
        <p:spPr/>
        <p:txBody>
          <a:bodyPr/>
          <a:lstStyle/>
          <a:p>
            <a:pPr algn="ctr"/>
            <a:r>
              <a:rPr lang="de-DE" dirty="0"/>
              <a:t>Adnominal, </a:t>
            </a:r>
            <a:r>
              <a:rPr lang="de-DE" dirty="0" err="1"/>
              <a:t>predicative</a:t>
            </a:r>
            <a:r>
              <a:rPr lang="de-DE" dirty="0"/>
              <a:t> and external </a:t>
            </a:r>
            <a:r>
              <a:rPr lang="de-DE" dirty="0" err="1"/>
              <a:t>possession</a:t>
            </a:r>
            <a:endParaRPr lang="de-DE" dirty="0"/>
          </a:p>
        </p:txBody>
      </p:sp>
      <p:sp>
        <p:nvSpPr>
          <p:cNvPr id="3" name="Inhaltsplatzhalter 2">
            <a:extLst>
              <a:ext uri="{FF2B5EF4-FFF2-40B4-BE49-F238E27FC236}">
                <a16:creationId xmlns:a16="http://schemas.microsoft.com/office/drawing/2014/main" id="{8214F1CC-05B5-4C0F-398E-95E7951B8F54}"/>
              </a:ext>
            </a:extLst>
          </p:cNvPr>
          <p:cNvSpPr>
            <a:spLocks noGrp="1"/>
          </p:cNvSpPr>
          <p:nvPr>
            <p:ph idx="1"/>
          </p:nvPr>
        </p:nvSpPr>
        <p:spPr>
          <a:xfrm>
            <a:off x="838200" y="1825624"/>
            <a:ext cx="10515600" cy="4899025"/>
          </a:xfrm>
        </p:spPr>
        <p:txBody>
          <a:bodyPr>
            <a:noAutofit/>
          </a:bodyPr>
          <a:lstStyle/>
          <a:p>
            <a:pPr marL="0" indent="0">
              <a:buNone/>
            </a:pPr>
            <a:r>
              <a:rPr lang="de-DE" sz="2200" dirty="0">
                <a:latin typeface="Sitka Banner" panose="02000505000000020004" pitchFamily="2" charset="0"/>
              </a:rPr>
              <a:t>Possessive </a:t>
            </a:r>
            <a:r>
              <a:rPr lang="de-DE" sz="2200" dirty="0" err="1">
                <a:latin typeface="Sitka Banner" panose="02000505000000020004" pitchFamily="2" charset="0"/>
              </a:rPr>
              <a:t>constructions</a:t>
            </a:r>
            <a:r>
              <a:rPr lang="de-DE" sz="2200" dirty="0">
                <a:latin typeface="Sitka Banner" panose="02000505000000020004" pitchFamily="2" charset="0"/>
              </a:rPr>
              <a:t> </a:t>
            </a:r>
            <a:r>
              <a:rPr lang="de-DE" sz="2200" dirty="0" err="1">
                <a:latin typeface="Sitka Banner" panose="02000505000000020004" pitchFamily="2" charset="0"/>
              </a:rPr>
              <a:t>can</a:t>
            </a:r>
            <a:r>
              <a:rPr lang="de-DE" sz="2200" dirty="0">
                <a:latin typeface="Sitka Banner" panose="02000505000000020004" pitchFamily="2" charset="0"/>
              </a:rPr>
              <a:t> </a:t>
            </a:r>
            <a:r>
              <a:rPr lang="de-DE" sz="2200" dirty="0" err="1">
                <a:latin typeface="Sitka Banner" panose="02000505000000020004" pitchFamily="2" charset="0"/>
              </a:rPr>
              <a:t>be</a:t>
            </a:r>
            <a:r>
              <a:rPr lang="de-DE" sz="2200" dirty="0">
                <a:latin typeface="Sitka Banner" panose="02000505000000020004" pitchFamily="2" charset="0"/>
              </a:rPr>
              <a:t> </a:t>
            </a:r>
            <a:r>
              <a:rPr lang="de-DE" sz="2200" dirty="0" err="1">
                <a:latin typeface="Sitka Banner" panose="02000505000000020004" pitchFamily="2" charset="0"/>
              </a:rPr>
              <a:t>expressed</a:t>
            </a:r>
            <a:r>
              <a:rPr lang="de-DE" sz="2200" dirty="0">
                <a:latin typeface="Sitka Banner" panose="02000505000000020004" pitchFamily="2" charset="0"/>
              </a:rPr>
              <a:t> in </a:t>
            </a:r>
            <a:r>
              <a:rPr lang="de-DE" sz="2200" dirty="0" err="1">
                <a:latin typeface="Sitka Banner" panose="02000505000000020004" pitchFamily="2" charset="0"/>
              </a:rPr>
              <a:t>language</a:t>
            </a:r>
            <a:r>
              <a:rPr lang="de-DE" sz="2200" dirty="0">
                <a:latin typeface="Sitka Banner" panose="02000505000000020004" pitchFamily="2" charset="0"/>
              </a:rPr>
              <a:t> on </a:t>
            </a:r>
            <a:r>
              <a:rPr lang="de-DE" sz="2200" dirty="0" err="1">
                <a:latin typeface="Sitka Banner" panose="02000505000000020004" pitchFamily="2" charset="0"/>
              </a:rPr>
              <a:t>two</a:t>
            </a:r>
            <a:r>
              <a:rPr lang="de-DE" sz="2200" dirty="0">
                <a:latin typeface="Sitka Banner" panose="02000505000000020004" pitchFamily="2" charset="0"/>
              </a:rPr>
              <a:t> </a:t>
            </a:r>
            <a:r>
              <a:rPr lang="de-DE" sz="2200" dirty="0" err="1">
                <a:latin typeface="Sitka Banner" panose="02000505000000020004" pitchFamily="2" charset="0"/>
              </a:rPr>
              <a:t>levels</a:t>
            </a:r>
            <a:endParaRPr lang="de-DE" sz="2200" dirty="0">
              <a:latin typeface="Sitka Banner" panose="02000505000000020004" pitchFamily="2" charset="0"/>
            </a:endParaRPr>
          </a:p>
          <a:p>
            <a:pPr marL="0" indent="0">
              <a:buNone/>
            </a:pPr>
            <a:endParaRPr lang="de-DE" sz="2200" dirty="0">
              <a:latin typeface="Sitka Banner" panose="02000505000000020004" pitchFamily="2" charset="0"/>
            </a:endParaRPr>
          </a:p>
          <a:p>
            <a:pPr marL="0" indent="0">
              <a:buNone/>
            </a:pPr>
            <a:r>
              <a:rPr lang="de-DE" sz="2200" dirty="0">
                <a:latin typeface="Sitka Banner" panose="02000505000000020004" pitchFamily="2" charset="0"/>
              </a:rPr>
              <a:t>(1) 	</a:t>
            </a:r>
            <a:r>
              <a:rPr lang="de-DE" sz="2200" dirty="0" err="1">
                <a:latin typeface="Sitka Banner" panose="02000505000000020004" pitchFamily="2" charset="0"/>
              </a:rPr>
              <a:t>Within</a:t>
            </a:r>
            <a:r>
              <a:rPr lang="de-DE" sz="2200" dirty="0">
                <a:latin typeface="Sitka Banner" panose="02000505000000020004" pitchFamily="2" charset="0"/>
              </a:rPr>
              <a:t> </a:t>
            </a:r>
            <a:r>
              <a:rPr lang="de-DE" sz="2200" dirty="0" err="1">
                <a:latin typeface="Sitka Banner" panose="02000505000000020004" pitchFamily="2" charset="0"/>
              </a:rPr>
              <a:t>the</a:t>
            </a:r>
            <a:r>
              <a:rPr lang="de-DE" sz="2200" dirty="0">
                <a:latin typeface="Sitka Banner" panose="02000505000000020004" pitchFamily="2" charset="0"/>
              </a:rPr>
              <a:t> nominal </a:t>
            </a:r>
            <a:r>
              <a:rPr lang="de-DE" sz="2200" dirty="0" err="1">
                <a:latin typeface="Sitka Banner" panose="02000505000000020004" pitchFamily="2" charset="0"/>
              </a:rPr>
              <a:t>phrase</a:t>
            </a:r>
            <a:r>
              <a:rPr lang="de-DE" sz="2200" dirty="0">
                <a:latin typeface="Sitka Banner" panose="02000505000000020004" pitchFamily="2" charset="0"/>
              </a:rPr>
              <a:t> (NP): </a:t>
            </a:r>
            <a:r>
              <a:rPr lang="de-DE" sz="2200" b="1" dirty="0">
                <a:latin typeface="Sitka Banner" panose="02000505000000020004" pitchFamily="2" charset="0"/>
                <a:sym typeface="Wingdings" pitchFamily="2" charset="2"/>
              </a:rPr>
              <a:t>adnominal </a:t>
            </a:r>
            <a:r>
              <a:rPr lang="de-DE" sz="2200" b="1" dirty="0" err="1">
                <a:latin typeface="Sitka Banner" panose="02000505000000020004" pitchFamily="2" charset="0"/>
                <a:sym typeface="Wingdings" pitchFamily="2" charset="2"/>
              </a:rPr>
              <a:t>possession</a:t>
            </a:r>
            <a:endParaRPr lang="de-DE" sz="2200" b="1" dirty="0">
              <a:latin typeface="Sitka Banner" panose="02000505000000020004" pitchFamily="2" charset="0"/>
            </a:endParaRPr>
          </a:p>
          <a:p>
            <a:pPr marL="0" indent="0">
              <a:buNone/>
            </a:pPr>
            <a:r>
              <a:rPr lang="de-DE" sz="2200" dirty="0">
                <a:latin typeface="Sitka Banner" panose="02000505000000020004" pitchFamily="2" charset="0"/>
              </a:rPr>
              <a:t>	[</a:t>
            </a:r>
            <a:r>
              <a:rPr lang="de-DE" sz="2200" b="1" i="1" dirty="0" err="1">
                <a:latin typeface="Sitka Banner" panose="02000505000000020004" pitchFamily="2" charset="0"/>
              </a:rPr>
              <a:t>my</a:t>
            </a:r>
            <a:r>
              <a:rPr lang="de-DE" sz="2200" b="1" i="1" dirty="0">
                <a:latin typeface="Sitka Banner" panose="02000505000000020004" pitchFamily="2" charset="0"/>
              </a:rPr>
              <a:t> </a:t>
            </a:r>
            <a:r>
              <a:rPr lang="de-DE" sz="2200" i="1" dirty="0" err="1">
                <a:latin typeface="Sitka Banner" panose="02000505000000020004" pitchFamily="2" charset="0"/>
              </a:rPr>
              <a:t>book</a:t>
            </a:r>
            <a:r>
              <a:rPr lang="de-DE" sz="2200" dirty="0">
                <a:latin typeface="Sitka Banner" panose="02000505000000020004" pitchFamily="2" charset="0"/>
              </a:rPr>
              <a:t>], [</a:t>
            </a:r>
            <a:r>
              <a:rPr lang="de-DE" sz="2200" b="1" i="1" dirty="0" err="1">
                <a:latin typeface="Sitka Banner" panose="02000505000000020004" pitchFamily="2" charset="0"/>
              </a:rPr>
              <a:t>Claudia‘s</a:t>
            </a:r>
            <a:r>
              <a:rPr lang="de-DE" sz="2200" i="1" dirty="0">
                <a:latin typeface="Sitka Banner" panose="02000505000000020004" pitchFamily="2" charset="0"/>
              </a:rPr>
              <a:t> </a:t>
            </a:r>
            <a:r>
              <a:rPr lang="de-DE" sz="2200" i="1" dirty="0" err="1">
                <a:latin typeface="Sitka Banner" panose="02000505000000020004" pitchFamily="2" charset="0"/>
              </a:rPr>
              <a:t>sister</a:t>
            </a:r>
            <a:r>
              <a:rPr lang="de-DE" sz="2200" dirty="0">
                <a:latin typeface="Sitka Banner" panose="02000505000000020004" pitchFamily="2" charset="0"/>
              </a:rPr>
              <a:t>], [</a:t>
            </a:r>
            <a:r>
              <a:rPr lang="de-DE" sz="2200" i="1" dirty="0" err="1">
                <a:latin typeface="Sitka Banner" panose="02000505000000020004" pitchFamily="2" charset="0"/>
              </a:rPr>
              <a:t>the</a:t>
            </a:r>
            <a:r>
              <a:rPr lang="de-DE" sz="2200" i="1" dirty="0">
                <a:latin typeface="Sitka Banner" panose="02000505000000020004" pitchFamily="2" charset="0"/>
              </a:rPr>
              <a:t> </a:t>
            </a:r>
            <a:r>
              <a:rPr lang="de-DE" sz="2200" i="1" dirty="0" err="1">
                <a:latin typeface="Sitka Banner" panose="02000505000000020004" pitchFamily="2" charset="0"/>
              </a:rPr>
              <a:t>roof</a:t>
            </a:r>
            <a:r>
              <a:rPr lang="de-DE" sz="2200" i="1" dirty="0">
                <a:latin typeface="Sitka Banner" panose="02000505000000020004" pitchFamily="2" charset="0"/>
              </a:rPr>
              <a:t> </a:t>
            </a:r>
            <a:r>
              <a:rPr lang="de-DE" sz="2200" b="1" i="1" dirty="0" err="1">
                <a:latin typeface="Sitka Banner" panose="02000505000000020004" pitchFamily="2" charset="0"/>
              </a:rPr>
              <a:t>of</a:t>
            </a:r>
            <a:r>
              <a:rPr lang="de-DE" sz="2200" b="1" i="1" dirty="0">
                <a:latin typeface="Sitka Banner" panose="02000505000000020004" pitchFamily="2" charset="0"/>
              </a:rPr>
              <a:t> </a:t>
            </a:r>
            <a:r>
              <a:rPr lang="de-DE" sz="2200" i="1" dirty="0" err="1">
                <a:latin typeface="Sitka Banner" panose="02000505000000020004" pitchFamily="2" charset="0"/>
              </a:rPr>
              <a:t>the</a:t>
            </a:r>
            <a:r>
              <a:rPr lang="de-DE" sz="2200" i="1" dirty="0">
                <a:latin typeface="Sitka Banner" panose="02000505000000020004" pitchFamily="2" charset="0"/>
              </a:rPr>
              <a:t> </a:t>
            </a:r>
            <a:r>
              <a:rPr lang="de-DE" sz="2200" i="1" dirty="0" err="1">
                <a:latin typeface="Sitka Banner" panose="02000505000000020004" pitchFamily="2" charset="0"/>
              </a:rPr>
              <a:t>house</a:t>
            </a:r>
            <a:r>
              <a:rPr lang="de-DE" sz="2200" dirty="0">
                <a:latin typeface="Sitka Banner" panose="02000505000000020004" pitchFamily="2" charset="0"/>
              </a:rPr>
              <a:t>] </a:t>
            </a:r>
          </a:p>
          <a:p>
            <a:pPr marL="0" indent="0">
              <a:buNone/>
            </a:pPr>
            <a:endParaRPr lang="de-DE" sz="2200" dirty="0">
              <a:latin typeface="Sitka Banner" panose="02000505000000020004" pitchFamily="2" charset="0"/>
            </a:endParaRPr>
          </a:p>
          <a:p>
            <a:pPr marL="457200" indent="-457200">
              <a:buAutoNum type="arabicParenBoth" startAt="2"/>
            </a:pPr>
            <a:r>
              <a:rPr lang="de-DE" sz="2200" dirty="0">
                <a:latin typeface="Sitka Banner" panose="02000505000000020004" pitchFamily="2" charset="0"/>
              </a:rPr>
              <a:t>On </a:t>
            </a:r>
            <a:r>
              <a:rPr lang="de-DE" sz="2200" dirty="0" err="1">
                <a:latin typeface="Sitka Banner" panose="02000505000000020004" pitchFamily="2" charset="0"/>
              </a:rPr>
              <a:t>the</a:t>
            </a:r>
            <a:r>
              <a:rPr lang="de-DE" sz="2200" dirty="0">
                <a:latin typeface="Sitka Banner" panose="02000505000000020004" pitchFamily="2" charset="0"/>
              </a:rPr>
              <a:t> </a:t>
            </a:r>
            <a:r>
              <a:rPr lang="de-DE" sz="2200" dirty="0" err="1">
                <a:latin typeface="Sitka Banner" panose="02000505000000020004" pitchFamily="2" charset="0"/>
              </a:rPr>
              <a:t>sentence</a:t>
            </a:r>
            <a:r>
              <a:rPr lang="de-DE" sz="2200" dirty="0">
                <a:latin typeface="Sitka Banner" panose="02000505000000020004" pitchFamily="2" charset="0"/>
              </a:rPr>
              <a:t> </a:t>
            </a:r>
            <a:r>
              <a:rPr lang="de-DE" sz="2200" dirty="0" err="1">
                <a:latin typeface="Sitka Banner" panose="02000505000000020004" pitchFamily="2" charset="0"/>
              </a:rPr>
              <a:t>level</a:t>
            </a:r>
            <a:r>
              <a:rPr lang="de-DE" sz="2200" dirty="0">
                <a:latin typeface="Sitka Banner" panose="02000505000000020004" pitchFamily="2" charset="0"/>
              </a:rPr>
              <a:t>, </a:t>
            </a:r>
            <a:r>
              <a:rPr lang="de-DE" sz="2200" dirty="0" err="1">
                <a:latin typeface="Sitka Banner" panose="02000505000000020004" pitchFamily="2" charset="0"/>
              </a:rPr>
              <a:t>namely</a:t>
            </a:r>
            <a:r>
              <a:rPr lang="de-DE" sz="2200" dirty="0">
                <a:latin typeface="Sitka Banner" panose="02000505000000020004" pitchFamily="2" charset="0"/>
              </a:rPr>
              <a:t>:</a:t>
            </a:r>
          </a:p>
          <a:p>
            <a:pPr marL="0" indent="0">
              <a:buNone/>
            </a:pPr>
            <a:r>
              <a:rPr lang="de-DE" sz="2200" dirty="0">
                <a:latin typeface="Sitka Banner" panose="02000505000000020004" pitchFamily="2" charset="0"/>
              </a:rPr>
              <a:t>(2a)</a:t>
            </a:r>
            <a:r>
              <a:rPr lang="de-DE" sz="2200" b="1" dirty="0">
                <a:latin typeface="Sitka Banner" panose="02000505000000020004" pitchFamily="2" charset="0"/>
              </a:rPr>
              <a:t>	</a:t>
            </a:r>
            <a:r>
              <a:rPr lang="de-DE" sz="2200" b="1" dirty="0" err="1">
                <a:latin typeface="Sitka Banner" panose="02000505000000020004" pitchFamily="2" charset="0"/>
              </a:rPr>
              <a:t>Predicative</a:t>
            </a:r>
            <a:r>
              <a:rPr lang="de-DE" sz="2200" b="1" dirty="0">
                <a:latin typeface="Sitka Banner" panose="02000505000000020004" pitchFamily="2" charset="0"/>
              </a:rPr>
              <a:t> </a:t>
            </a:r>
            <a:r>
              <a:rPr lang="de-DE" sz="2200" b="1" dirty="0" err="1">
                <a:latin typeface="Sitka Banner" panose="02000505000000020004" pitchFamily="2" charset="0"/>
              </a:rPr>
              <a:t>possession</a:t>
            </a:r>
            <a:r>
              <a:rPr lang="de-DE" sz="2200" b="1" dirty="0">
                <a:latin typeface="Sitka Banner" panose="02000505000000020004" pitchFamily="2" charset="0"/>
              </a:rPr>
              <a:t> </a:t>
            </a:r>
            <a:r>
              <a:rPr lang="de-DE" sz="2200" dirty="0">
                <a:latin typeface="Sitka Banner" panose="02000505000000020004" pitchFamily="2" charset="0"/>
              </a:rPr>
              <a:t>[</a:t>
            </a:r>
            <a:r>
              <a:rPr lang="de-DE" sz="2200" i="1" dirty="0">
                <a:latin typeface="Sitka Banner" panose="02000505000000020004" pitchFamily="2" charset="0"/>
              </a:rPr>
              <a:t>I</a:t>
            </a:r>
            <a:r>
              <a:rPr lang="de-DE" sz="2200" dirty="0">
                <a:latin typeface="Sitka Banner" panose="02000505000000020004" pitchFamily="2" charset="0"/>
              </a:rPr>
              <a:t>] [</a:t>
            </a:r>
            <a:r>
              <a:rPr lang="de-DE" sz="2200" b="1" i="1" dirty="0" err="1">
                <a:latin typeface="Sitka Banner" panose="02000505000000020004" pitchFamily="2" charset="0"/>
              </a:rPr>
              <a:t>have</a:t>
            </a:r>
            <a:r>
              <a:rPr lang="de-DE" sz="2200" dirty="0">
                <a:latin typeface="Sitka Banner" panose="02000505000000020004" pitchFamily="2" charset="0"/>
              </a:rPr>
              <a:t>] [</a:t>
            </a:r>
            <a:r>
              <a:rPr lang="de-DE" sz="2200" i="1" dirty="0">
                <a:latin typeface="Sitka Banner" panose="02000505000000020004" pitchFamily="2" charset="0"/>
              </a:rPr>
              <a:t>a </a:t>
            </a:r>
            <a:r>
              <a:rPr lang="de-DE" sz="2200" i="1" dirty="0" err="1">
                <a:latin typeface="Sitka Banner" panose="02000505000000020004" pitchFamily="2" charset="0"/>
              </a:rPr>
              <a:t>book</a:t>
            </a:r>
            <a:r>
              <a:rPr lang="de-DE" sz="2200" dirty="0">
                <a:latin typeface="Sitka Banner" panose="02000505000000020004" pitchFamily="2" charset="0"/>
              </a:rPr>
              <a:t>] </a:t>
            </a:r>
          </a:p>
          <a:p>
            <a:pPr marL="0" indent="0">
              <a:buNone/>
            </a:pPr>
            <a:r>
              <a:rPr lang="de-DE" sz="2200" dirty="0">
                <a:latin typeface="Sitka Banner" panose="02000505000000020004" pitchFamily="2" charset="0"/>
              </a:rPr>
              <a:t>	</a:t>
            </a:r>
          </a:p>
          <a:p>
            <a:pPr marL="0" indent="0">
              <a:buNone/>
            </a:pPr>
            <a:r>
              <a:rPr lang="de-DE" sz="2200" dirty="0">
                <a:latin typeface="Sitka Banner" panose="02000505000000020004" pitchFamily="2" charset="0"/>
              </a:rPr>
              <a:t>(2b)</a:t>
            </a:r>
            <a:r>
              <a:rPr lang="de-DE" sz="2200" b="1" dirty="0">
                <a:latin typeface="Sitka Banner" panose="02000505000000020004" pitchFamily="2" charset="0"/>
              </a:rPr>
              <a:t>	External </a:t>
            </a:r>
            <a:r>
              <a:rPr lang="de-DE" sz="2200" b="1" dirty="0" err="1">
                <a:latin typeface="Sitka Banner" panose="02000505000000020004" pitchFamily="2" charset="0"/>
              </a:rPr>
              <a:t>possession</a:t>
            </a:r>
            <a:r>
              <a:rPr lang="de-DE" sz="2200" b="1" dirty="0">
                <a:latin typeface="Sitka Banner" panose="02000505000000020004" pitchFamily="2" charset="0"/>
              </a:rPr>
              <a:t> 	</a:t>
            </a:r>
          </a:p>
          <a:p>
            <a:pPr marL="0" indent="0">
              <a:buNone/>
            </a:pPr>
            <a:r>
              <a:rPr lang="de-DE" sz="2200" b="1" dirty="0" err="1">
                <a:latin typeface="Sitka Banner" panose="02000505000000020004" pitchFamily="2" charset="0"/>
              </a:rPr>
              <a:t>Lithuanian</a:t>
            </a:r>
            <a:r>
              <a:rPr lang="lt-LT" sz="2200" b="1" dirty="0">
                <a:latin typeface="Sitka Banner" panose="02000505000000020004" pitchFamily="2" charset="0"/>
              </a:rPr>
              <a:t>	</a:t>
            </a:r>
            <a:r>
              <a:rPr lang="de-DE" sz="2200" dirty="0">
                <a:latin typeface="Sitka Banner" panose="02000505000000020004" pitchFamily="2" charset="0"/>
              </a:rPr>
              <a:t>[</a:t>
            </a:r>
            <a:r>
              <a:rPr lang="de-DE" sz="2200" i="1" dirty="0">
                <a:latin typeface="Sitka Banner" panose="02000505000000020004" pitchFamily="2" charset="0"/>
              </a:rPr>
              <a:t>Jonas</a:t>
            </a:r>
            <a:r>
              <a:rPr lang="de-DE" sz="2200" dirty="0">
                <a:latin typeface="Sitka Banner" panose="02000505000000020004" pitchFamily="2" charset="0"/>
              </a:rPr>
              <a:t>] [</a:t>
            </a:r>
            <a:r>
              <a:rPr lang="sl-SI" sz="2200" b="1" i="1" dirty="0">
                <a:latin typeface="Sitka Banner" panose="02000505000000020004" pitchFamily="2" charset="0"/>
              </a:rPr>
              <a:t>bučiavo</a:t>
            </a:r>
            <a:r>
              <a:rPr lang="de-DE" sz="2200" dirty="0">
                <a:latin typeface="Sitka Banner" panose="02000505000000020004" pitchFamily="2" charset="0"/>
              </a:rPr>
              <a:t>] [</a:t>
            </a:r>
            <a:r>
              <a:rPr lang="da-DK" sz="2200" b="1" i="1" dirty="0">
                <a:latin typeface="Sitka Banner" panose="02000505000000020004" pitchFamily="2" charset="0"/>
              </a:rPr>
              <a:t>j</a:t>
            </a:r>
            <a:r>
              <a:rPr lang="sl-SI" sz="2200" b="1" i="1" dirty="0">
                <a:latin typeface="Sitka Banner" panose="02000505000000020004" pitchFamily="2" charset="0"/>
              </a:rPr>
              <a:t>ai</a:t>
            </a:r>
            <a:r>
              <a:rPr lang="de-DE" sz="2200" dirty="0">
                <a:latin typeface="Sitka Banner" panose="02000505000000020004" pitchFamily="2" charset="0"/>
              </a:rPr>
              <a:t>]</a:t>
            </a:r>
            <a:r>
              <a:rPr lang="de-DE" sz="2200" i="1" dirty="0">
                <a:latin typeface="Sitka Banner" panose="02000505000000020004" pitchFamily="2" charset="0"/>
              </a:rPr>
              <a:t> </a:t>
            </a:r>
            <a:r>
              <a:rPr lang="de-DE" sz="2200" dirty="0">
                <a:latin typeface="Sitka Banner" panose="02000505000000020004" pitchFamily="2" charset="0"/>
              </a:rPr>
              <a:t>[</a:t>
            </a:r>
            <a:r>
              <a:rPr lang="sl-SI" sz="2200" i="1" dirty="0">
                <a:latin typeface="Sitka Banner" panose="02000505000000020004" pitchFamily="2" charset="0"/>
              </a:rPr>
              <a:t>rank</a:t>
            </a:r>
            <a:r>
              <a:rPr lang="lt-LT" sz="2200" i="1" dirty="0">
                <a:latin typeface="Sitka Banner" panose="02000505000000020004" pitchFamily="2" charset="0"/>
              </a:rPr>
              <a:t>ą</a:t>
            </a:r>
            <a:r>
              <a:rPr lang="de-DE" sz="2200" dirty="0">
                <a:latin typeface="Sitka Banner" panose="02000505000000020004" pitchFamily="2" charset="0"/>
              </a:rPr>
              <a:t>] (= [</a:t>
            </a:r>
            <a:r>
              <a:rPr lang="de-DE" sz="2200" i="1" dirty="0">
                <a:latin typeface="Sitka Banner" panose="02000505000000020004" pitchFamily="2" charset="0"/>
              </a:rPr>
              <a:t>Jonas</a:t>
            </a:r>
            <a:r>
              <a:rPr lang="de-DE" sz="2200" dirty="0">
                <a:latin typeface="Sitka Banner" panose="02000505000000020004" pitchFamily="2" charset="0"/>
              </a:rPr>
              <a:t>] [</a:t>
            </a:r>
            <a:r>
              <a:rPr lang="sl-SI" sz="2200" b="1" i="1" dirty="0">
                <a:latin typeface="Sitka Banner" panose="02000505000000020004" pitchFamily="2" charset="0"/>
              </a:rPr>
              <a:t>bučiavo</a:t>
            </a:r>
            <a:r>
              <a:rPr lang="de-DE" sz="2200" dirty="0">
                <a:latin typeface="Sitka Banner" panose="02000505000000020004" pitchFamily="2" charset="0"/>
              </a:rPr>
              <a:t>] [</a:t>
            </a:r>
            <a:r>
              <a:rPr lang="da-DK" sz="2200" i="1" dirty="0">
                <a:latin typeface="Sitka Banner" panose="02000505000000020004" pitchFamily="2" charset="0"/>
              </a:rPr>
              <a:t>j</a:t>
            </a:r>
            <a:r>
              <a:rPr lang="de-DE" sz="2200" i="1" dirty="0" err="1">
                <a:latin typeface="Sitka Banner" panose="02000505000000020004" pitchFamily="2" charset="0"/>
              </a:rPr>
              <a:t>os</a:t>
            </a:r>
            <a:r>
              <a:rPr lang="de-DE" sz="2200" dirty="0">
                <a:latin typeface="Sitka Banner" panose="02000505000000020004" pitchFamily="2" charset="0"/>
              </a:rPr>
              <a:t>]</a:t>
            </a:r>
            <a:r>
              <a:rPr lang="de-DE" sz="2200" i="1" dirty="0">
                <a:latin typeface="Sitka Banner" panose="02000505000000020004" pitchFamily="2" charset="0"/>
              </a:rPr>
              <a:t> </a:t>
            </a:r>
            <a:r>
              <a:rPr lang="de-DE" sz="2200" dirty="0">
                <a:latin typeface="Sitka Banner" panose="02000505000000020004" pitchFamily="2" charset="0"/>
              </a:rPr>
              <a:t>[</a:t>
            </a:r>
            <a:r>
              <a:rPr lang="sl-SI" sz="2200" i="1" dirty="0">
                <a:latin typeface="Sitka Banner" panose="02000505000000020004" pitchFamily="2" charset="0"/>
              </a:rPr>
              <a:t>rank</a:t>
            </a:r>
            <a:r>
              <a:rPr lang="lt-LT" sz="2200" i="1" dirty="0">
                <a:latin typeface="Sitka Banner" panose="02000505000000020004" pitchFamily="2" charset="0"/>
              </a:rPr>
              <a:t>ą</a:t>
            </a:r>
            <a:r>
              <a:rPr lang="de-DE" sz="2200" dirty="0">
                <a:latin typeface="Sitka Banner" panose="02000505000000020004" pitchFamily="2" charset="0"/>
              </a:rPr>
              <a:t>])   </a:t>
            </a:r>
            <a:r>
              <a:rPr lang="lt-LT" sz="2200" dirty="0">
                <a:latin typeface="Sitka Banner" panose="02000505000000020004" pitchFamily="2" charset="0"/>
              </a:rPr>
              <a:t>	</a:t>
            </a:r>
          </a:p>
          <a:p>
            <a:pPr marL="342900" lvl="1" indent="0">
              <a:buNone/>
            </a:pPr>
            <a:r>
              <a:rPr lang="lt-LT" sz="2200" dirty="0">
                <a:latin typeface="Sitka Banner" panose="02000505000000020004" pitchFamily="2" charset="0"/>
              </a:rPr>
              <a:t>		</a:t>
            </a:r>
            <a:r>
              <a:rPr lang="de-DE" sz="2200" dirty="0">
                <a:latin typeface="Sitka Banner" panose="02000505000000020004" pitchFamily="2" charset="0"/>
              </a:rPr>
              <a:t>‚Jonas </a:t>
            </a:r>
            <a:r>
              <a:rPr lang="de-DE" sz="2200" dirty="0" err="1">
                <a:latin typeface="Sitka Banner" panose="02000505000000020004" pitchFamily="2" charset="0"/>
              </a:rPr>
              <a:t>kissed</a:t>
            </a:r>
            <a:r>
              <a:rPr lang="de-DE" sz="2200" dirty="0">
                <a:latin typeface="Sitka Banner" panose="02000505000000020004" pitchFamily="2" charset="0"/>
              </a:rPr>
              <a:t> her (‚</a:t>
            </a:r>
            <a:r>
              <a:rPr lang="de-DE" sz="2200" dirty="0" err="1">
                <a:latin typeface="Sitka Banner" panose="02000505000000020004" pitchFamily="2" charset="0"/>
              </a:rPr>
              <a:t>to</a:t>
            </a:r>
            <a:r>
              <a:rPr lang="de-DE" sz="2200" dirty="0">
                <a:latin typeface="Sitka Banner" panose="02000505000000020004" pitchFamily="2" charset="0"/>
              </a:rPr>
              <a:t> her‘) </a:t>
            </a:r>
            <a:r>
              <a:rPr lang="de-DE" sz="2200" dirty="0" err="1">
                <a:latin typeface="Sitka Banner" panose="02000505000000020004" pitchFamily="2" charset="0"/>
              </a:rPr>
              <a:t>hand</a:t>
            </a:r>
            <a:r>
              <a:rPr lang="de-DE" sz="2200" dirty="0">
                <a:latin typeface="Sitka Banner" panose="02000505000000020004" pitchFamily="2" charset="0"/>
              </a:rPr>
              <a:t>‘</a:t>
            </a:r>
          </a:p>
        </p:txBody>
      </p:sp>
      <p:sp>
        <p:nvSpPr>
          <p:cNvPr id="6" name="object 4">
            <a:extLst>
              <a:ext uri="{FF2B5EF4-FFF2-40B4-BE49-F238E27FC236}">
                <a16:creationId xmlns:a16="http://schemas.microsoft.com/office/drawing/2014/main" id="{FE260496-2F41-F14D-9DD1-9CFE98E837DC}"/>
              </a:ext>
            </a:extLst>
          </p:cNvPr>
          <p:cNvSpPr txBox="1"/>
          <p:nvPr/>
        </p:nvSpPr>
        <p:spPr>
          <a:xfrm>
            <a:off x="7137016" y="4398961"/>
            <a:ext cx="4426334" cy="998350"/>
          </a:xfrm>
          <a:prstGeom prst="rect">
            <a:avLst/>
          </a:prstGeom>
        </p:spPr>
        <p:txBody>
          <a:bodyPr vert="horz" wrap="square" lIns="0" tIns="10795" rIns="0" bIns="0" rtlCol="0">
            <a:spAutoFit/>
          </a:bodyPr>
          <a:lstStyle/>
          <a:p>
            <a:pPr marL="12700" marR="5080">
              <a:lnSpc>
                <a:spcPts val="2520"/>
              </a:lnSpc>
              <a:spcBef>
                <a:spcPts val="85"/>
              </a:spcBef>
              <a:tabLst>
                <a:tab pos="1078230" algn="l"/>
              </a:tabLst>
            </a:pPr>
            <a:r>
              <a:rPr lang="de-DE" sz="2000" b="1" dirty="0" err="1">
                <a:latin typeface="Perpetua"/>
                <a:cs typeface="Perpetua"/>
              </a:rPr>
              <a:t>Finnish</a:t>
            </a:r>
            <a:r>
              <a:rPr lang="de-DE" sz="2000" i="1" dirty="0">
                <a:latin typeface="Perpetua"/>
                <a:cs typeface="Perpetua"/>
              </a:rPr>
              <a:t> 	M</a:t>
            </a:r>
            <a:r>
              <a:rPr sz="2000" i="1" dirty="0" err="1">
                <a:latin typeface="Perpetua"/>
                <a:cs typeface="Perpetua"/>
              </a:rPr>
              <a:t>inulla</a:t>
            </a:r>
            <a:r>
              <a:rPr sz="2000" spc="355" dirty="0">
                <a:latin typeface="Times New Roman"/>
                <a:cs typeface="Times New Roman"/>
              </a:rPr>
              <a:t> </a:t>
            </a:r>
            <a:r>
              <a:rPr sz="2000" b="1" i="1" dirty="0">
                <a:solidFill>
                  <a:srgbClr val="006FC0"/>
                </a:solidFill>
                <a:latin typeface="Perpetua"/>
                <a:cs typeface="Perpetua"/>
              </a:rPr>
              <a:t>on</a:t>
            </a:r>
            <a:r>
              <a:rPr sz="2000" spc="-55" dirty="0">
                <a:solidFill>
                  <a:srgbClr val="006FC0"/>
                </a:solidFill>
                <a:latin typeface="Times New Roman"/>
                <a:cs typeface="Times New Roman"/>
              </a:rPr>
              <a:t> </a:t>
            </a:r>
            <a:r>
              <a:rPr sz="2000" i="1" spc="-20" dirty="0" err="1">
                <a:latin typeface="Perpetua"/>
                <a:cs typeface="Perpetua"/>
              </a:rPr>
              <a:t>koira</a:t>
            </a:r>
            <a:r>
              <a:rPr sz="2000" spc="-20" dirty="0">
                <a:latin typeface="Times New Roman"/>
                <a:cs typeface="Times New Roman"/>
              </a:rPr>
              <a:t> </a:t>
            </a:r>
            <a:endParaRPr lang="de-DE" sz="2000" spc="-20" dirty="0">
              <a:latin typeface="Times New Roman"/>
              <a:cs typeface="Times New Roman"/>
            </a:endParaRPr>
          </a:p>
          <a:p>
            <a:pPr marL="12700" marR="5080">
              <a:lnSpc>
                <a:spcPts val="2520"/>
              </a:lnSpc>
              <a:spcBef>
                <a:spcPts val="85"/>
              </a:spcBef>
              <a:tabLst>
                <a:tab pos="1078230" algn="l"/>
              </a:tabLst>
            </a:pPr>
            <a:r>
              <a:rPr lang="de-DE" sz="2000" dirty="0">
                <a:latin typeface="Perpetua"/>
                <a:cs typeface="Perpetua"/>
              </a:rPr>
              <a:t>	</a:t>
            </a:r>
            <a:r>
              <a:rPr sz="2000" dirty="0">
                <a:latin typeface="Perpetua"/>
                <a:cs typeface="Perpetua"/>
              </a:rPr>
              <a:t>I.ADES</a:t>
            </a:r>
            <a:r>
              <a:rPr sz="2000" spc="-45" dirty="0">
                <a:latin typeface="Times New Roman"/>
                <a:cs typeface="Times New Roman"/>
              </a:rPr>
              <a:t> </a:t>
            </a:r>
            <a:r>
              <a:rPr sz="2000" spc="-25" dirty="0">
                <a:latin typeface="Perpetua"/>
                <a:cs typeface="Perpetua"/>
              </a:rPr>
              <a:t>is</a:t>
            </a:r>
            <a:r>
              <a:rPr lang="de-DE" sz="2000" spc="-25" dirty="0">
                <a:latin typeface="Times New Roman"/>
                <a:cs typeface="Times New Roman"/>
              </a:rPr>
              <a:t>   </a:t>
            </a:r>
            <a:r>
              <a:rPr sz="2000" spc="-25" dirty="0">
                <a:latin typeface="Perpetua"/>
                <a:cs typeface="Perpetua"/>
              </a:rPr>
              <a:t>dog</a:t>
            </a:r>
            <a:r>
              <a:rPr sz="2000" spc="-25" dirty="0">
                <a:latin typeface="Times New Roman"/>
                <a:cs typeface="Times New Roman"/>
              </a:rPr>
              <a:t> </a:t>
            </a:r>
            <a:endParaRPr lang="de-DE" sz="2000" spc="-25" dirty="0">
              <a:latin typeface="Times New Roman"/>
              <a:cs typeface="Times New Roman"/>
            </a:endParaRPr>
          </a:p>
          <a:p>
            <a:pPr marL="12700" marR="5080">
              <a:lnSpc>
                <a:spcPts val="2520"/>
              </a:lnSpc>
              <a:spcBef>
                <a:spcPts val="85"/>
              </a:spcBef>
              <a:tabLst>
                <a:tab pos="1078230" algn="l"/>
              </a:tabLst>
            </a:pPr>
            <a:r>
              <a:rPr lang="de-DE" sz="2000" dirty="0">
                <a:latin typeface="Perpetua"/>
                <a:cs typeface="Perpetua"/>
              </a:rPr>
              <a:t>	</a:t>
            </a:r>
            <a:r>
              <a:rPr sz="2000" dirty="0">
                <a:latin typeface="Perpetua"/>
                <a:cs typeface="Perpetua"/>
              </a:rPr>
              <a:t>‘I</a:t>
            </a:r>
            <a:r>
              <a:rPr sz="2000" spc="-10" dirty="0">
                <a:latin typeface="Perpetua"/>
                <a:cs typeface="Perpetua"/>
              </a:rPr>
              <a:t> </a:t>
            </a:r>
            <a:r>
              <a:rPr sz="2000" spc="-20" dirty="0">
                <a:latin typeface="Perpetua"/>
                <a:cs typeface="Perpetua"/>
              </a:rPr>
              <a:t>have</a:t>
            </a:r>
            <a:r>
              <a:rPr sz="2000" spc="-75" dirty="0">
                <a:latin typeface="Times New Roman"/>
                <a:cs typeface="Times New Roman"/>
              </a:rPr>
              <a:t> </a:t>
            </a:r>
            <a:r>
              <a:rPr sz="2000" dirty="0">
                <a:latin typeface="Perpetua"/>
                <a:cs typeface="Perpetua"/>
              </a:rPr>
              <a:t>a</a:t>
            </a:r>
            <a:r>
              <a:rPr sz="2000" spc="-15" dirty="0">
                <a:latin typeface="Perpetua"/>
                <a:cs typeface="Perpetua"/>
              </a:rPr>
              <a:t> </a:t>
            </a:r>
            <a:r>
              <a:rPr sz="2000" spc="-20" dirty="0">
                <a:latin typeface="Perpetua"/>
                <a:cs typeface="Perpetua"/>
              </a:rPr>
              <a:t>dog’</a:t>
            </a:r>
            <a:endParaRPr sz="2000" dirty="0">
              <a:latin typeface="Perpetua"/>
              <a:cs typeface="Perpetua"/>
            </a:endParaRPr>
          </a:p>
        </p:txBody>
      </p:sp>
      <p:sp>
        <p:nvSpPr>
          <p:cNvPr id="4" name="Rechteck 3">
            <a:extLst>
              <a:ext uri="{FF2B5EF4-FFF2-40B4-BE49-F238E27FC236}">
                <a16:creationId xmlns:a16="http://schemas.microsoft.com/office/drawing/2014/main" id="{67A3004F-67A3-8CE3-D270-FE5E9631ED7E}"/>
              </a:ext>
            </a:extLst>
          </p:cNvPr>
          <p:cNvSpPr/>
          <p:nvPr/>
        </p:nvSpPr>
        <p:spPr>
          <a:xfrm>
            <a:off x="838200" y="4398961"/>
            <a:ext cx="9239250" cy="668339"/>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09654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1447D9-3225-BFAD-987E-24A104C30D66}"/>
              </a:ext>
            </a:extLst>
          </p:cNvPr>
          <p:cNvSpPr>
            <a:spLocks noGrp="1"/>
          </p:cNvSpPr>
          <p:nvPr>
            <p:ph type="title"/>
          </p:nvPr>
        </p:nvSpPr>
        <p:spPr>
          <a:xfrm>
            <a:off x="838200" y="365126"/>
            <a:ext cx="10515600" cy="711200"/>
          </a:xfrm>
        </p:spPr>
        <p:txBody>
          <a:bodyPr/>
          <a:lstStyle/>
          <a:p>
            <a:pPr algn="ctr"/>
            <a:r>
              <a:rPr lang="de-DE" dirty="0" err="1"/>
              <a:t>Predicative</a:t>
            </a:r>
            <a:r>
              <a:rPr lang="de-DE" dirty="0"/>
              <a:t> </a:t>
            </a:r>
            <a:r>
              <a:rPr lang="de-DE" dirty="0" err="1"/>
              <a:t>possession</a:t>
            </a:r>
            <a:r>
              <a:rPr lang="de-DE" dirty="0"/>
              <a:t>: </a:t>
            </a:r>
            <a:r>
              <a:rPr lang="de-DE" dirty="0" err="1"/>
              <a:t>Heine‘s</a:t>
            </a:r>
            <a:r>
              <a:rPr lang="de-DE" dirty="0"/>
              <a:t> (1997) </a:t>
            </a:r>
            <a:r>
              <a:rPr lang="de-DE" dirty="0" err="1"/>
              <a:t>typology</a:t>
            </a:r>
            <a:endParaRPr lang="de-DE" dirty="0"/>
          </a:p>
        </p:txBody>
      </p:sp>
      <p:sp>
        <p:nvSpPr>
          <p:cNvPr id="3" name="Inhaltsplatzhalter 2">
            <a:extLst>
              <a:ext uri="{FF2B5EF4-FFF2-40B4-BE49-F238E27FC236}">
                <a16:creationId xmlns:a16="http://schemas.microsoft.com/office/drawing/2014/main" id="{D10D65B2-1D58-A66A-18B7-8385588D14A6}"/>
              </a:ext>
            </a:extLst>
          </p:cNvPr>
          <p:cNvSpPr>
            <a:spLocks noGrp="1"/>
          </p:cNvSpPr>
          <p:nvPr>
            <p:ph idx="1"/>
          </p:nvPr>
        </p:nvSpPr>
        <p:spPr>
          <a:xfrm>
            <a:off x="6705803" y="1294624"/>
            <a:ext cx="5267121" cy="5487176"/>
          </a:xfrm>
        </p:spPr>
        <p:txBody>
          <a:bodyPr>
            <a:normAutofit fontScale="70000" lnSpcReduction="20000"/>
          </a:bodyPr>
          <a:lstStyle/>
          <a:p>
            <a:r>
              <a:rPr lang="de-DE" sz="2000" b="1" dirty="0"/>
              <a:t>Action </a:t>
            </a:r>
            <a:r>
              <a:rPr lang="de-DE" sz="2000" b="1" dirty="0" err="1"/>
              <a:t>schema</a:t>
            </a:r>
            <a:endParaRPr lang="de-DE" sz="2000" b="1" dirty="0"/>
          </a:p>
          <a:p>
            <a:pPr marL="0" indent="0">
              <a:buNone/>
            </a:pPr>
            <a:r>
              <a:rPr lang="de-DE" sz="2000" dirty="0"/>
              <a:t>English </a:t>
            </a:r>
            <a:r>
              <a:rPr lang="de-DE" sz="2000" i="1" dirty="0"/>
              <a:t>I </a:t>
            </a:r>
            <a:r>
              <a:rPr lang="de-DE" sz="2000" i="1" dirty="0" err="1"/>
              <a:t>have</a:t>
            </a:r>
            <a:r>
              <a:rPr lang="de-DE" sz="2000" i="1" dirty="0"/>
              <a:t> a </a:t>
            </a:r>
            <a:r>
              <a:rPr lang="de-DE" sz="2000" i="1" dirty="0" err="1"/>
              <a:t>house</a:t>
            </a:r>
            <a:endParaRPr lang="de-DE" sz="2000" i="1" dirty="0"/>
          </a:p>
          <a:p>
            <a:pPr marL="0" indent="0">
              <a:buNone/>
            </a:pPr>
            <a:r>
              <a:rPr lang="de-DE" sz="2000" dirty="0" err="1"/>
              <a:t>Lithuanian</a:t>
            </a:r>
            <a:r>
              <a:rPr lang="de-DE" sz="2000" dirty="0"/>
              <a:t> </a:t>
            </a:r>
            <a:r>
              <a:rPr lang="de-DE" sz="2000" i="1" dirty="0" err="1"/>
              <a:t>Turiu</a:t>
            </a:r>
            <a:r>
              <a:rPr lang="de-DE" sz="2000" i="1" dirty="0"/>
              <a:t> </a:t>
            </a:r>
            <a:r>
              <a:rPr lang="de-DE" sz="2000" i="1" dirty="0" err="1"/>
              <a:t>nam</a:t>
            </a:r>
            <a:r>
              <a:rPr lang="lt-LT" sz="2000" i="1" dirty="0"/>
              <a:t>ą</a:t>
            </a:r>
            <a:endParaRPr lang="de-DE" sz="2000" i="1" dirty="0"/>
          </a:p>
          <a:p>
            <a:r>
              <a:rPr lang="de-DE" sz="2000" b="1" dirty="0"/>
              <a:t>Location </a:t>
            </a:r>
            <a:r>
              <a:rPr lang="de-DE" sz="2000" b="1" dirty="0" err="1"/>
              <a:t>schema</a:t>
            </a:r>
            <a:endParaRPr lang="de-DE" sz="2000" b="1" dirty="0"/>
          </a:p>
          <a:p>
            <a:pPr marL="0" indent="0">
              <a:buNone/>
            </a:pPr>
            <a:r>
              <a:rPr lang="de-DE" sz="2000" dirty="0" err="1"/>
              <a:t>Finnish</a:t>
            </a:r>
            <a:r>
              <a:rPr lang="de-DE" sz="2000" dirty="0"/>
              <a:t> </a:t>
            </a:r>
            <a:r>
              <a:rPr lang="de-DE" sz="2000" i="1" dirty="0" err="1"/>
              <a:t>Minulla</a:t>
            </a:r>
            <a:r>
              <a:rPr lang="de-DE" sz="2000" i="1" dirty="0"/>
              <a:t> on </a:t>
            </a:r>
            <a:r>
              <a:rPr lang="de-DE" sz="2000" i="1" dirty="0" err="1"/>
              <a:t>talo</a:t>
            </a:r>
            <a:endParaRPr lang="de-DE" sz="2000" i="1" dirty="0"/>
          </a:p>
          <a:p>
            <a:r>
              <a:rPr lang="de-DE" sz="2000" b="1" dirty="0"/>
              <a:t>Goal </a:t>
            </a:r>
            <a:r>
              <a:rPr lang="de-DE" sz="2000" b="1" dirty="0" err="1"/>
              <a:t>schema</a:t>
            </a:r>
            <a:r>
              <a:rPr lang="de-DE" sz="2000" b="1" dirty="0"/>
              <a:t> </a:t>
            </a:r>
          </a:p>
          <a:p>
            <a:pPr marL="0" indent="0">
              <a:buNone/>
            </a:pPr>
            <a:r>
              <a:rPr lang="de-DE" sz="2000" dirty="0" err="1"/>
              <a:t>Latvian</a:t>
            </a:r>
            <a:r>
              <a:rPr lang="de-DE" sz="2000" dirty="0"/>
              <a:t> </a:t>
            </a:r>
            <a:r>
              <a:rPr lang="de-DE" sz="2000" i="1" dirty="0"/>
              <a:t>Man </a:t>
            </a:r>
            <a:r>
              <a:rPr lang="de-DE" sz="2000" i="1" dirty="0" err="1"/>
              <a:t>ir</a:t>
            </a:r>
            <a:r>
              <a:rPr lang="de-DE" sz="2000" i="1" dirty="0"/>
              <a:t> </a:t>
            </a:r>
            <a:r>
              <a:rPr lang="de-DE" sz="2000" i="1" dirty="0" err="1"/>
              <a:t>māja</a:t>
            </a:r>
            <a:endParaRPr lang="de-DE" sz="2000" i="1" dirty="0"/>
          </a:p>
          <a:p>
            <a:r>
              <a:rPr lang="de-DE" sz="2000" dirty="0"/>
              <a:t>Companion </a:t>
            </a:r>
            <a:r>
              <a:rPr lang="de-DE" sz="2000" dirty="0" err="1"/>
              <a:t>schema</a:t>
            </a:r>
            <a:endParaRPr lang="de-DE" sz="2000" dirty="0"/>
          </a:p>
          <a:p>
            <a:pPr marL="0" indent="0">
              <a:buNone/>
            </a:pPr>
            <a:r>
              <a:rPr lang="it-IT" sz="2000" dirty="0" err="1"/>
              <a:t>Sango</a:t>
            </a:r>
            <a:r>
              <a:rPr lang="it-IT" sz="2000" dirty="0"/>
              <a:t> (Bantu) </a:t>
            </a:r>
          </a:p>
          <a:p>
            <a:pPr marL="0" indent="0">
              <a:buNone/>
            </a:pPr>
            <a:r>
              <a:rPr lang="it-IT" sz="2000" i="1" dirty="0"/>
              <a:t>lo </a:t>
            </a:r>
            <a:r>
              <a:rPr lang="it-IT" sz="2000" i="1" dirty="0" err="1"/>
              <a:t>eke</a:t>
            </a:r>
            <a:r>
              <a:rPr lang="it-IT" sz="2000" i="1" dirty="0"/>
              <a:t> </a:t>
            </a:r>
            <a:r>
              <a:rPr lang="it-IT" sz="2000" i="1" dirty="0" err="1"/>
              <a:t>na</a:t>
            </a:r>
            <a:r>
              <a:rPr lang="it-IT" sz="2000" i="1" dirty="0"/>
              <a:t>     bongo</a:t>
            </a:r>
          </a:p>
          <a:p>
            <a:pPr marL="0" indent="0">
              <a:buNone/>
            </a:pPr>
            <a:r>
              <a:rPr lang="it-IT" sz="2000" dirty="0"/>
              <a:t>he </a:t>
            </a:r>
            <a:r>
              <a:rPr lang="it-IT" sz="2000" dirty="0" err="1"/>
              <a:t>is</a:t>
            </a:r>
            <a:r>
              <a:rPr lang="it-IT" sz="2000" dirty="0"/>
              <a:t>   with </a:t>
            </a:r>
            <a:r>
              <a:rPr lang="it-IT" sz="2000" dirty="0" err="1"/>
              <a:t>garment</a:t>
            </a:r>
            <a:r>
              <a:rPr lang="it-IT" sz="2000" dirty="0"/>
              <a:t> = ‘He </a:t>
            </a:r>
            <a:r>
              <a:rPr lang="it-IT" sz="2000" dirty="0" err="1"/>
              <a:t>has</a:t>
            </a:r>
            <a:r>
              <a:rPr lang="it-IT" sz="2000" dirty="0"/>
              <a:t> a </a:t>
            </a:r>
            <a:r>
              <a:rPr lang="it-IT" sz="2000" dirty="0" err="1"/>
              <a:t>garment</a:t>
            </a:r>
            <a:r>
              <a:rPr lang="it-IT" sz="2000" dirty="0"/>
              <a:t>’</a:t>
            </a:r>
          </a:p>
          <a:p>
            <a:r>
              <a:rPr lang="it-IT" sz="2000" dirty="0"/>
              <a:t>Genitive schema</a:t>
            </a:r>
          </a:p>
          <a:p>
            <a:pPr marL="514350" indent="-514350">
              <a:buNone/>
            </a:pPr>
            <a:r>
              <a:rPr lang="it-IT" sz="2000" dirty="0" err="1"/>
              <a:t>Turkish</a:t>
            </a:r>
            <a:r>
              <a:rPr lang="it-IT" sz="2000" dirty="0"/>
              <a:t> (</a:t>
            </a:r>
            <a:r>
              <a:rPr lang="it-IT" sz="2000" dirty="0" err="1"/>
              <a:t>Turkic</a:t>
            </a:r>
            <a:r>
              <a:rPr lang="it-IT" sz="2000" dirty="0"/>
              <a:t>, </a:t>
            </a:r>
            <a:r>
              <a:rPr lang="it-IT" sz="2000" dirty="0" err="1"/>
              <a:t>Altaic</a:t>
            </a:r>
            <a:r>
              <a:rPr lang="it-IT" sz="2000" dirty="0"/>
              <a:t>) </a:t>
            </a:r>
          </a:p>
          <a:p>
            <a:pPr marL="514350" indent="-514350">
              <a:buNone/>
            </a:pPr>
            <a:r>
              <a:rPr lang="it-IT" sz="2000" i="1" dirty="0" err="1"/>
              <a:t>kitab-ım</a:t>
            </a:r>
            <a:r>
              <a:rPr lang="it-IT" sz="2000" i="1" dirty="0"/>
              <a:t> var </a:t>
            </a:r>
            <a:r>
              <a:rPr lang="it-IT" sz="2000" dirty="0"/>
              <a:t>book-</a:t>
            </a:r>
            <a:r>
              <a:rPr lang="it-IT" sz="2000" dirty="0" err="1"/>
              <a:t>my</a:t>
            </a:r>
            <a:r>
              <a:rPr lang="it-IT" sz="2000" dirty="0"/>
              <a:t> </a:t>
            </a:r>
            <a:r>
              <a:rPr lang="it-IT" sz="2000" dirty="0" err="1"/>
              <a:t>exists</a:t>
            </a:r>
            <a:r>
              <a:rPr lang="it-IT" sz="2000" dirty="0"/>
              <a:t>  ‘I </a:t>
            </a:r>
            <a:r>
              <a:rPr lang="it-IT" sz="2000" dirty="0" err="1"/>
              <a:t>have</a:t>
            </a:r>
            <a:r>
              <a:rPr lang="it-IT" sz="2000" dirty="0"/>
              <a:t> a book’</a:t>
            </a:r>
          </a:p>
          <a:p>
            <a:r>
              <a:rPr lang="it-IT" sz="2000" dirty="0"/>
              <a:t>Source schema</a:t>
            </a:r>
          </a:p>
          <a:p>
            <a:pPr marL="514350" indent="-514350">
              <a:buClrTx/>
              <a:buNone/>
            </a:pPr>
            <a:r>
              <a:rPr lang="it-IT" sz="2000" dirty="0"/>
              <a:t>Slave (</a:t>
            </a:r>
            <a:r>
              <a:rPr lang="it-IT" sz="2000" dirty="0" err="1"/>
              <a:t>Athabaskan</a:t>
            </a:r>
            <a:r>
              <a:rPr lang="it-IT" sz="2000" dirty="0"/>
              <a:t>)</a:t>
            </a:r>
          </a:p>
          <a:p>
            <a:pPr marL="514350" indent="-514350">
              <a:buClrTx/>
              <a:buNone/>
            </a:pPr>
            <a:r>
              <a:rPr lang="en-GB" sz="2000" i="1" dirty="0" err="1"/>
              <a:t>Ts’ét’u</a:t>
            </a:r>
            <a:r>
              <a:rPr lang="en-GB" sz="2000" i="1" dirty="0"/>
              <a:t> </a:t>
            </a:r>
            <a:r>
              <a:rPr lang="en-GB" sz="2000" i="1" dirty="0" err="1"/>
              <a:t>nets’e</a:t>
            </a:r>
            <a:r>
              <a:rPr lang="en-GB" sz="2000" i="1" dirty="0"/>
              <a:t>? </a:t>
            </a:r>
            <a:r>
              <a:rPr lang="en-GB" sz="2000" dirty="0"/>
              <a:t>cigarette (is) </a:t>
            </a:r>
            <a:r>
              <a:rPr lang="en-GB" sz="2000" dirty="0" err="1"/>
              <a:t>from.you</a:t>
            </a:r>
            <a:r>
              <a:rPr lang="en-GB" sz="2000" dirty="0"/>
              <a:t> ‘Do you have a cigarette?’</a:t>
            </a:r>
            <a:endParaRPr lang="de-DE" sz="2000" dirty="0"/>
          </a:p>
          <a:p>
            <a:r>
              <a:rPr lang="it-IT" sz="2000" dirty="0" err="1"/>
              <a:t>Topic</a:t>
            </a:r>
            <a:r>
              <a:rPr lang="it-IT" sz="2000" dirty="0"/>
              <a:t> schema</a:t>
            </a:r>
            <a:endParaRPr lang="it-IT" sz="2000" i="1" dirty="0"/>
          </a:p>
          <a:p>
            <a:pPr marL="0" indent="0">
              <a:buNone/>
            </a:pPr>
            <a:r>
              <a:rPr lang="it-IT" sz="2000" dirty="0" err="1"/>
              <a:t>Mandarin</a:t>
            </a:r>
            <a:r>
              <a:rPr lang="it-IT" sz="2000" dirty="0"/>
              <a:t> </a:t>
            </a:r>
            <a:r>
              <a:rPr lang="en-US" sz="2000" i="1" dirty="0"/>
              <a:t>Wo </a:t>
            </a:r>
            <a:r>
              <a:rPr lang="en-US" sz="2000" i="1" dirty="0" err="1"/>
              <a:t>yoŭ</a:t>
            </a:r>
            <a:r>
              <a:rPr lang="en-US" sz="2000" i="1" dirty="0"/>
              <a:t> </a:t>
            </a:r>
            <a:r>
              <a:rPr lang="en-US" sz="2000" i="1" dirty="0" err="1"/>
              <a:t>yiben</a:t>
            </a:r>
            <a:r>
              <a:rPr lang="en-US" sz="2000" i="1" dirty="0"/>
              <a:t> </a:t>
            </a:r>
            <a:r>
              <a:rPr lang="en-US" sz="2000" i="1" dirty="0" err="1"/>
              <a:t>shu</a:t>
            </a:r>
            <a:r>
              <a:rPr lang="en-US" sz="2000" i="1" dirty="0"/>
              <a:t> </a:t>
            </a:r>
            <a:r>
              <a:rPr lang="en-US" sz="2000" dirty="0"/>
              <a:t>I exists one book ‘I have a book’</a:t>
            </a:r>
            <a:endParaRPr lang="en-US" sz="2000" i="1" dirty="0"/>
          </a:p>
          <a:p>
            <a:endParaRPr lang="it-IT" sz="2000" dirty="0"/>
          </a:p>
          <a:p>
            <a:pPr marL="0" indent="0">
              <a:buNone/>
            </a:pPr>
            <a:endParaRPr lang="de-DE" sz="2000" dirty="0"/>
          </a:p>
        </p:txBody>
      </p:sp>
      <p:pic>
        <p:nvPicPr>
          <p:cNvPr id="5" name="Grafik 4">
            <a:extLst>
              <a:ext uri="{FF2B5EF4-FFF2-40B4-BE49-F238E27FC236}">
                <a16:creationId xmlns:a16="http://schemas.microsoft.com/office/drawing/2014/main" id="{81F9F067-E8F5-C02B-1E33-B9DB5F3749DC}"/>
              </a:ext>
            </a:extLst>
          </p:cNvPr>
          <p:cNvPicPr>
            <a:picLocks noChangeAspect="1"/>
          </p:cNvPicPr>
          <p:nvPr/>
        </p:nvPicPr>
        <p:blipFill>
          <a:blip r:embed="rId2"/>
          <a:stretch>
            <a:fillRect/>
          </a:stretch>
        </p:blipFill>
        <p:spPr>
          <a:xfrm>
            <a:off x="628240" y="1294624"/>
            <a:ext cx="5868219" cy="5563376"/>
          </a:xfrm>
          <a:prstGeom prst="rect">
            <a:avLst/>
          </a:prstGeom>
        </p:spPr>
      </p:pic>
      <p:sp>
        <p:nvSpPr>
          <p:cNvPr id="6" name="Rechteck: abgerundete Ecken 5">
            <a:extLst>
              <a:ext uri="{FF2B5EF4-FFF2-40B4-BE49-F238E27FC236}">
                <a16:creationId xmlns:a16="http://schemas.microsoft.com/office/drawing/2014/main" id="{CE3322AE-4D58-5E87-91B0-A719C02C260D}"/>
              </a:ext>
            </a:extLst>
          </p:cNvPr>
          <p:cNvSpPr/>
          <p:nvPr/>
        </p:nvSpPr>
        <p:spPr>
          <a:xfrm>
            <a:off x="6496459" y="1076326"/>
            <a:ext cx="5628866" cy="2162174"/>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69631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0A32FC-BCB3-0790-2AB1-8FC19384BF00}"/>
              </a:ext>
            </a:extLst>
          </p:cNvPr>
          <p:cNvSpPr>
            <a:spLocks noGrp="1"/>
          </p:cNvSpPr>
          <p:nvPr>
            <p:ph type="title"/>
          </p:nvPr>
        </p:nvSpPr>
        <p:spPr/>
        <p:txBody>
          <a:bodyPr/>
          <a:lstStyle/>
          <a:p>
            <a:pPr algn="ctr"/>
            <a:r>
              <a:rPr lang="de-DE" dirty="0"/>
              <a:t>Split </a:t>
            </a:r>
            <a:r>
              <a:rPr lang="de-DE" dirty="0" err="1"/>
              <a:t>possession</a:t>
            </a:r>
            <a:r>
              <a:rPr lang="de-DE" dirty="0"/>
              <a:t> (Stolz et al. 2008)</a:t>
            </a:r>
          </a:p>
        </p:txBody>
      </p:sp>
      <p:sp>
        <p:nvSpPr>
          <p:cNvPr id="3" name="Inhaltsplatzhalter 2">
            <a:extLst>
              <a:ext uri="{FF2B5EF4-FFF2-40B4-BE49-F238E27FC236}">
                <a16:creationId xmlns:a16="http://schemas.microsoft.com/office/drawing/2014/main" id="{BB1F58ED-4925-9BD0-A686-5374156102A4}"/>
              </a:ext>
            </a:extLst>
          </p:cNvPr>
          <p:cNvSpPr>
            <a:spLocks noGrp="1"/>
          </p:cNvSpPr>
          <p:nvPr>
            <p:ph idx="1"/>
          </p:nvPr>
        </p:nvSpPr>
        <p:spPr/>
        <p:txBody>
          <a:bodyPr/>
          <a:lstStyle/>
          <a:p>
            <a:r>
              <a:rPr lang="de-DE" dirty="0"/>
              <a:t>Possession </a:t>
            </a:r>
            <a:r>
              <a:rPr lang="de-DE" dirty="0" err="1"/>
              <a:t>splits</a:t>
            </a:r>
            <a:r>
              <a:rPr lang="de-DE" dirty="0"/>
              <a:t> </a:t>
            </a:r>
            <a:r>
              <a:rPr lang="de-DE" dirty="0" err="1"/>
              <a:t>occur</a:t>
            </a:r>
            <a:r>
              <a:rPr lang="de-DE" dirty="0"/>
              <a:t> </a:t>
            </a:r>
            <a:r>
              <a:rPr lang="de-DE" dirty="0" err="1"/>
              <a:t>when</a:t>
            </a:r>
            <a:r>
              <a:rPr lang="de-DE" dirty="0"/>
              <a:t> </a:t>
            </a:r>
            <a:r>
              <a:rPr lang="de-DE" dirty="0" err="1"/>
              <a:t>one</a:t>
            </a:r>
            <a:r>
              <a:rPr lang="de-DE" dirty="0"/>
              <a:t> </a:t>
            </a:r>
            <a:r>
              <a:rPr lang="de-DE" dirty="0" err="1"/>
              <a:t>language</a:t>
            </a:r>
            <a:r>
              <a:rPr lang="de-DE" dirty="0"/>
              <a:t> </a:t>
            </a:r>
            <a:r>
              <a:rPr lang="de-DE" dirty="0" err="1"/>
              <a:t>uses</a:t>
            </a:r>
            <a:r>
              <a:rPr lang="de-DE" dirty="0"/>
              <a:t> different </a:t>
            </a:r>
            <a:r>
              <a:rPr lang="de-DE" dirty="0" err="1"/>
              <a:t>constructions</a:t>
            </a:r>
            <a:r>
              <a:rPr lang="de-DE" dirty="0"/>
              <a:t> </a:t>
            </a:r>
            <a:r>
              <a:rPr lang="de-DE" dirty="0" err="1"/>
              <a:t>for</a:t>
            </a:r>
            <a:r>
              <a:rPr lang="de-DE" dirty="0"/>
              <a:t> </a:t>
            </a:r>
            <a:r>
              <a:rPr lang="de-DE" dirty="0" err="1"/>
              <a:t>the</a:t>
            </a:r>
            <a:r>
              <a:rPr lang="de-DE" dirty="0"/>
              <a:t> </a:t>
            </a:r>
            <a:r>
              <a:rPr lang="de-DE" dirty="0" err="1"/>
              <a:t>expression</a:t>
            </a:r>
            <a:r>
              <a:rPr lang="de-DE" dirty="0"/>
              <a:t> </a:t>
            </a:r>
            <a:r>
              <a:rPr lang="de-DE" dirty="0" err="1"/>
              <a:t>of</a:t>
            </a:r>
            <a:r>
              <a:rPr lang="de-DE" dirty="0"/>
              <a:t> different possessive </a:t>
            </a:r>
            <a:r>
              <a:rPr lang="de-DE" dirty="0" err="1"/>
              <a:t>notions</a:t>
            </a:r>
            <a:endParaRPr lang="de-DE" dirty="0"/>
          </a:p>
          <a:p>
            <a:endParaRPr lang="de-DE" dirty="0"/>
          </a:p>
          <a:p>
            <a:pPr marL="0" indent="0">
              <a:buNone/>
            </a:pPr>
            <a:r>
              <a:rPr lang="de-DE" dirty="0"/>
              <a:t>Lakurumau (Western </a:t>
            </a:r>
            <a:r>
              <a:rPr lang="de-DE" dirty="0" err="1"/>
              <a:t>Oceanic</a:t>
            </a:r>
            <a:r>
              <a:rPr lang="de-DE" dirty="0"/>
              <a:t>, Papua New Guinea; own </a:t>
            </a:r>
            <a:r>
              <a:rPr lang="de-DE" dirty="0" err="1"/>
              <a:t>fieldwork</a:t>
            </a:r>
            <a:r>
              <a:rPr lang="de-DE" dirty="0"/>
              <a:t>)</a:t>
            </a:r>
          </a:p>
          <a:p>
            <a:pPr marL="0" indent="0">
              <a:buNone/>
            </a:pPr>
            <a:r>
              <a:rPr lang="de-DE" i="1" dirty="0"/>
              <a:t>A      buk  </a:t>
            </a:r>
            <a:r>
              <a:rPr lang="de-DE" b="1" i="1" dirty="0" err="1"/>
              <a:t>sa-</a:t>
            </a:r>
            <a:r>
              <a:rPr lang="de-DE" i="1" dirty="0" err="1"/>
              <a:t>gu</a:t>
            </a:r>
            <a:r>
              <a:rPr lang="de-DE" i="1" dirty="0"/>
              <a:t> </a:t>
            </a:r>
            <a:r>
              <a:rPr lang="de-DE" dirty="0"/>
              <a:t>‚</a:t>
            </a:r>
            <a:r>
              <a:rPr lang="de-DE" dirty="0" err="1"/>
              <a:t>my</a:t>
            </a:r>
            <a:r>
              <a:rPr lang="de-DE" dirty="0"/>
              <a:t> </a:t>
            </a:r>
            <a:r>
              <a:rPr lang="de-DE" dirty="0" err="1"/>
              <a:t>book</a:t>
            </a:r>
            <a:r>
              <a:rPr lang="de-DE" dirty="0"/>
              <a:t>‘ </a:t>
            </a:r>
            <a:r>
              <a:rPr lang="de-DE" i="1" dirty="0"/>
              <a:t>	</a:t>
            </a:r>
            <a:r>
              <a:rPr lang="de-DE" dirty="0" err="1">
                <a:sym typeface="Wingdings" panose="05000000000000000000" pitchFamily="2" charset="2"/>
              </a:rPr>
              <a:t>alienable</a:t>
            </a:r>
            <a:r>
              <a:rPr lang="de-DE" dirty="0">
                <a:sym typeface="Wingdings" panose="05000000000000000000" pitchFamily="2" charset="2"/>
              </a:rPr>
              <a:t> </a:t>
            </a:r>
            <a:r>
              <a:rPr lang="de-DE" dirty="0" err="1">
                <a:sym typeface="Wingdings" panose="05000000000000000000" pitchFamily="2" charset="2"/>
              </a:rPr>
              <a:t>possession</a:t>
            </a:r>
            <a:r>
              <a:rPr lang="de-DE" dirty="0">
                <a:sym typeface="Wingdings" panose="05000000000000000000" pitchFamily="2" charset="2"/>
              </a:rPr>
              <a:t> </a:t>
            </a:r>
          </a:p>
          <a:p>
            <a:pPr marL="0" indent="0">
              <a:buNone/>
            </a:pPr>
            <a:r>
              <a:rPr lang="de-DE" dirty="0">
                <a:sym typeface="Wingdings" panose="05000000000000000000" pitchFamily="2" charset="2"/>
              </a:rPr>
              <a:t>ART </a:t>
            </a:r>
            <a:r>
              <a:rPr lang="de-DE" dirty="0" err="1">
                <a:sym typeface="Wingdings" panose="05000000000000000000" pitchFamily="2" charset="2"/>
              </a:rPr>
              <a:t>book</a:t>
            </a:r>
            <a:r>
              <a:rPr lang="de-DE" dirty="0">
                <a:sym typeface="Wingdings" panose="05000000000000000000" pitchFamily="2" charset="2"/>
              </a:rPr>
              <a:t> AL.POSS-1</a:t>
            </a:r>
            <a:endParaRPr lang="de-DE" dirty="0"/>
          </a:p>
          <a:p>
            <a:pPr marL="0" indent="0">
              <a:buNone/>
            </a:pPr>
            <a:r>
              <a:rPr lang="de-DE" i="1" dirty="0"/>
              <a:t>A      </a:t>
            </a:r>
            <a:r>
              <a:rPr lang="de-DE" i="1" dirty="0" err="1"/>
              <a:t>xaak-</a:t>
            </a:r>
            <a:r>
              <a:rPr lang="de-DE" b="1" i="1" dirty="0" err="1"/>
              <a:t>nangu</a:t>
            </a:r>
            <a:r>
              <a:rPr lang="de-DE" i="1" dirty="0"/>
              <a:t> </a:t>
            </a:r>
            <a:r>
              <a:rPr lang="de-DE" dirty="0"/>
              <a:t>‚</a:t>
            </a:r>
            <a:r>
              <a:rPr lang="de-DE" dirty="0" err="1"/>
              <a:t>my</a:t>
            </a:r>
            <a:r>
              <a:rPr lang="de-DE" dirty="0"/>
              <a:t> leg‘	</a:t>
            </a:r>
            <a:r>
              <a:rPr lang="de-DE" dirty="0" err="1"/>
              <a:t>inalienable</a:t>
            </a:r>
            <a:r>
              <a:rPr lang="de-DE" dirty="0"/>
              <a:t> </a:t>
            </a:r>
            <a:r>
              <a:rPr lang="de-DE" dirty="0" err="1"/>
              <a:t>possession</a:t>
            </a:r>
            <a:r>
              <a:rPr lang="de-DE" dirty="0"/>
              <a:t>	</a:t>
            </a:r>
          </a:p>
          <a:p>
            <a:pPr marL="0" indent="0">
              <a:buNone/>
            </a:pPr>
            <a:r>
              <a:rPr lang="de-DE" dirty="0"/>
              <a:t>ART leg-1SG</a:t>
            </a:r>
          </a:p>
          <a:p>
            <a:pPr marL="0" indent="0">
              <a:buNone/>
            </a:pPr>
            <a:endParaRPr lang="de-DE" dirty="0"/>
          </a:p>
          <a:p>
            <a:endParaRPr lang="de-DE" dirty="0"/>
          </a:p>
          <a:p>
            <a:endParaRPr lang="de-DE" dirty="0"/>
          </a:p>
        </p:txBody>
      </p:sp>
    </p:spTree>
    <p:extLst>
      <p:ext uri="{BB962C8B-B14F-4D97-AF65-F5344CB8AC3E}">
        <p14:creationId xmlns:p14="http://schemas.microsoft.com/office/powerpoint/2010/main" val="1060501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5750" y="274638"/>
            <a:ext cx="11753850" cy="1173162"/>
          </a:xfrm>
        </p:spPr>
        <p:txBody>
          <a:bodyPr>
            <a:normAutofit/>
          </a:bodyPr>
          <a:lstStyle/>
          <a:p>
            <a:pPr algn="ctr"/>
            <a:r>
              <a:rPr lang="de-DE" dirty="0"/>
              <a:t>Summary – The </a:t>
            </a:r>
            <a:r>
              <a:rPr lang="de-DE" dirty="0" err="1"/>
              <a:t>object</a:t>
            </a:r>
            <a:r>
              <a:rPr lang="de-DE" dirty="0"/>
              <a:t> </a:t>
            </a:r>
            <a:r>
              <a:rPr lang="de-DE" dirty="0" err="1"/>
              <a:t>of</a:t>
            </a:r>
            <a:r>
              <a:rPr lang="de-DE" dirty="0"/>
              <a:t> </a:t>
            </a:r>
            <a:r>
              <a:rPr lang="de-DE" dirty="0" err="1"/>
              <a:t>today</a:t>
            </a:r>
            <a:r>
              <a:rPr lang="it-IT" dirty="0"/>
              <a:t>’</a:t>
            </a:r>
            <a:r>
              <a:rPr lang="de-DE" dirty="0"/>
              <a:t>s </a:t>
            </a:r>
            <a:r>
              <a:rPr lang="de-DE" dirty="0" err="1"/>
              <a:t>lecture</a:t>
            </a:r>
            <a:r>
              <a:rPr lang="de-DE" dirty="0"/>
              <a:t> </a:t>
            </a:r>
            <a:endParaRPr lang="en-GB" dirty="0"/>
          </a:p>
        </p:txBody>
      </p:sp>
      <p:sp>
        <p:nvSpPr>
          <p:cNvPr id="3" name="Inhaltsplatzhalter 2"/>
          <p:cNvSpPr>
            <a:spLocks noGrp="1"/>
          </p:cNvSpPr>
          <p:nvPr>
            <p:ph sz="quarter" idx="1"/>
          </p:nvPr>
        </p:nvSpPr>
        <p:spPr>
          <a:xfrm>
            <a:off x="638175" y="1447800"/>
            <a:ext cx="11268075" cy="5077544"/>
          </a:xfrm>
        </p:spPr>
        <p:txBody>
          <a:bodyPr>
            <a:normAutofit/>
          </a:bodyPr>
          <a:lstStyle/>
          <a:p>
            <a:pPr marL="0" indent="0">
              <a:buNone/>
            </a:pPr>
            <a:r>
              <a:rPr lang="en-GB" dirty="0">
                <a:latin typeface="+mj-lt"/>
              </a:rPr>
              <a:t>Constructions, which fulfil the following requirements: </a:t>
            </a:r>
          </a:p>
          <a:p>
            <a:pPr marL="0" indent="0">
              <a:buNone/>
            </a:pPr>
            <a:endParaRPr lang="en-GB" dirty="0">
              <a:latin typeface="+mj-lt"/>
            </a:endParaRPr>
          </a:p>
          <a:p>
            <a:pPr marL="0" indent="0">
              <a:buNone/>
            </a:pPr>
            <a:r>
              <a:rPr lang="it-IT" dirty="0">
                <a:latin typeface="+mj-lt"/>
              </a:rPr>
              <a:t>1. </a:t>
            </a:r>
            <a:r>
              <a:rPr lang="it-IT" dirty="0" err="1">
                <a:latin typeface="+mj-lt"/>
              </a:rPr>
              <a:t>Semantic</a:t>
            </a:r>
            <a:r>
              <a:rPr lang="it-IT" dirty="0">
                <a:latin typeface="+mj-lt"/>
              </a:rPr>
              <a:t> </a:t>
            </a:r>
            <a:r>
              <a:rPr lang="it-IT" dirty="0" err="1">
                <a:latin typeface="+mj-lt"/>
              </a:rPr>
              <a:t>requirement</a:t>
            </a:r>
            <a:r>
              <a:rPr lang="it-IT" dirty="0">
                <a:latin typeface="+mj-lt"/>
              </a:rPr>
              <a:t>: </a:t>
            </a:r>
            <a:endParaRPr lang="en-GB" dirty="0">
              <a:latin typeface="+mj-lt"/>
            </a:endParaRPr>
          </a:p>
          <a:p>
            <a:pPr marL="0" indent="0">
              <a:buNone/>
            </a:pPr>
            <a:r>
              <a:rPr lang="en-GB" dirty="0">
                <a:latin typeface="+mj-lt"/>
              </a:rPr>
              <a:t>express a </a:t>
            </a:r>
            <a:r>
              <a:rPr lang="en-GB" b="1" dirty="0">
                <a:latin typeface="+mj-lt"/>
              </a:rPr>
              <a:t>possessive</a:t>
            </a:r>
            <a:r>
              <a:rPr lang="en-GB" dirty="0">
                <a:latin typeface="+mj-lt"/>
              </a:rPr>
              <a:t> </a:t>
            </a:r>
            <a:r>
              <a:rPr lang="lt-LT" b="1" dirty="0">
                <a:latin typeface="+mj-lt"/>
              </a:rPr>
              <a:t>notion</a:t>
            </a:r>
            <a:r>
              <a:rPr lang="en-GB" b="1" dirty="0">
                <a:latin typeface="+mj-lt"/>
              </a:rPr>
              <a:t> or </a:t>
            </a:r>
            <a:r>
              <a:rPr lang="en-GB" dirty="0">
                <a:latin typeface="+mj-lt"/>
              </a:rPr>
              <a:t>a relation, pertaining to one of the neighbouring domains of possession: </a:t>
            </a:r>
            <a:r>
              <a:rPr lang="en-GB" b="1" dirty="0">
                <a:latin typeface="+mj-lt"/>
              </a:rPr>
              <a:t>location; attribution; experience;</a:t>
            </a:r>
          </a:p>
          <a:p>
            <a:pPr marL="0" indent="0">
              <a:buNone/>
            </a:pPr>
            <a:endParaRPr lang="it-IT" dirty="0">
              <a:latin typeface="+mj-lt"/>
            </a:endParaRPr>
          </a:p>
          <a:p>
            <a:pPr marL="0" indent="0">
              <a:buNone/>
            </a:pPr>
            <a:r>
              <a:rPr lang="it-IT" dirty="0">
                <a:latin typeface="+mj-lt"/>
              </a:rPr>
              <a:t>2. </a:t>
            </a:r>
            <a:r>
              <a:rPr lang="it-IT" dirty="0" err="1">
                <a:latin typeface="+mj-lt"/>
              </a:rPr>
              <a:t>Formal</a:t>
            </a:r>
            <a:r>
              <a:rPr lang="it-IT" dirty="0">
                <a:latin typeface="+mj-lt"/>
              </a:rPr>
              <a:t> </a:t>
            </a:r>
            <a:r>
              <a:rPr lang="it-IT" dirty="0" err="1">
                <a:latin typeface="+mj-lt"/>
              </a:rPr>
              <a:t>requirement</a:t>
            </a:r>
            <a:r>
              <a:rPr lang="it-IT" dirty="0">
                <a:latin typeface="+mj-lt"/>
              </a:rPr>
              <a:t> </a:t>
            </a:r>
            <a:endParaRPr lang="en-GB" dirty="0">
              <a:latin typeface="+mj-lt"/>
            </a:endParaRPr>
          </a:p>
          <a:p>
            <a:pPr marL="0" indent="0">
              <a:buNone/>
            </a:pPr>
            <a:r>
              <a:rPr lang="en-GB" b="1" dirty="0"/>
              <a:t>formally correspond to one of </a:t>
            </a:r>
            <a:r>
              <a:rPr lang="it-IT" b="1" dirty="0" err="1"/>
              <a:t>Heine’s</a:t>
            </a:r>
            <a:r>
              <a:rPr lang="it-IT" b="1" dirty="0"/>
              <a:t> </a:t>
            </a:r>
            <a:r>
              <a:rPr lang="en-GB" b="1" dirty="0"/>
              <a:t>(1997) schemata </a:t>
            </a:r>
            <a:r>
              <a:rPr lang="en-GB" dirty="0"/>
              <a:t>and</a:t>
            </a:r>
            <a:r>
              <a:rPr lang="en-GB" b="1" dirty="0"/>
              <a:t> </a:t>
            </a:r>
            <a:r>
              <a:rPr lang="en-GB" b="1" dirty="0">
                <a:latin typeface="+mj-lt"/>
              </a:rPr>
              <a:t>include a predicate </a:t>
            </a:r>
            <a:r>
              <a:rPr lang="en-GB" dirty="0">
                <a:latin typeface="+mj-lt"/>
              </a:rPr>
              <a:t>in their structure. </a:t>
            </a:r>
          </a:p>
          <a:p>
            <a:pPr marL="0" indent="0">
              <a:buNone/>
            </a:pPr>
            <a:endParaRPr lang="en-GB" dirty="0">
              <a:latin typeface="+mj-lt"/>
            </a:endParaRPr>
          </a:p>
        </p:txBody>
      </p:sp>
    </p:spTree>
    <p:extLst>
      <p:ext uri="{BB962C8B-B14F-4D97-AF65-F5344CB8AC3E}">
        <p14:creationId xmlns:p14="http://schemas.microsoft.com/office/powerpoint/2010/main" val="1181038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B7668A-FDAF-9611-8D8F-390C758E1754}"/>
              </a:ext>
            </a:extLst>
          </p:cNvPr>
          <p:cNvSpPr>
            <a:spLocks noGrp="1"/>
          </p:cNvSpPr>
          <p:nvPr>
            <p:ph type="title"/>
          </p:nvPr>
        </p:nvSpPr>
        <p:spPr/>
        <p:txBody>
          <a:bodyPr/>
          <a:lstStyle/>
          <a:p>
            <a:pPr algn="ctr"/>
            <a:r>
              <a:rPr lang="de-DE" dirty="0"/>
              <a:t>The </a:t>
            </a:r>
            <a:r>
              <a:rPr lang="de-DE" dirty="0" err="1"/>
              <a:t>Circum</a:t>
            </a:r>
            <a:r>
              <a:rPr lang="de-DE" dirty="0"/>
              <a:t>-Baltic </a:t>
            </a:r>
            <a:r>
              <a:rPr lang="de-DE" dirty="0" err="1"/>
              <a:t>area</a:t>
            </a:r>
            <a:endParaRPr lang="de-DE" dirty="0"/>
          </a:p>
        </p:txBody>
      </p:sp>
      <p:pic>
        <p:nvPicPr>
          <p:cNvPr id="4" name="Inhaltsplatzhalter 4" descr="Baltic_Sea_map.png">
            <a:extLst>
              <a:ext uri="{FF2B5EF4-FFF2-40B4-BE49-F238E27FC236}">
                <a16:creationId xmlns:a16="http://schemas.microsoft.com/office/drawing/2014/main" id="{6527B318-5C0E-AD3A-ACC5-D31C468A7536}"/>
              </a:ext>
            </a:extLst>
          </p:cNvPr>
          <p:cNvPicPr>
            <a:picLocks noGrp="1" noChangeAspect="1"/>
          </p:cNvPicPr>
          <p:nvPr>
            <p:ph idx="1"/>
          </p:nvPr>
        </p:nvPicPr>
        <p:blipFill>
          <a:blip r:embed="rId2" cstate="print"/>
          <a:stretch>
            <a:fillRect/>
          </a:stretch>
        </p:blipFill>
        <p:spPr>
          <a:xfrm>
            <a:off x="2105025" y="1825625"/>
            <a:ext cx="8410575" cy="4351338"/>
          </a:xfrm>
        </p:spPr>
      </p:pic>
    </p:spTree>
    <p:extLst>
      <p:ext uri="{BB962C8B-B14F-4D97-AF65-F5344CB8AC3E}">
        <p14:creationId xmlns:p14="http://schemas.microsoft.com/office/powerpoint/2010/main" val="1123534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3AF439-8974-49B1-9BC8-0E56062847B0}"/>
              </a:ext>
            </a:extLst>
          </p:cNvPr>
          <p:cNvSpPr>
            <a:spLocks noGrp="1"/>
          </p:cNvSpPr>
          <p:nvPr>
            <p:ph type="title"/>
          </p:nvPr>
        </p:nvSpPr>
        <p:spPr/>
        <p:txBody>
          <a:bodyPr/>
          <a:lstStyle/>
          <a:p>
            <a:pPr algn="ctr"/>
            <a:r>
              <a:rPr lang="it-IT" dirty="0" err="1"/>
              <a:t>Research</a:t>
            </a:r>
            <a:r>
              <a:rPr lang="it-IT" dirty="0"/>
              <a:t> </a:t>
            </a:r>
            <a:r>
              <a:rPr lang="it-IT" dirty="0" err="1"/>
              <a:t>questions</a:t>
            </a:r>
            <a:endParaRPr lang="de-DE" dirty="0"/>
          </a:p>
        </p:txBody>
      </p:sp>
      <p:sp>
        <p:nvSpPr>
          <p:cNvPr id="3" name="Inhaltsplatzhalter 2">
            <a:extLst>
              <a:ext uri="{FF2B5EF4-FFF2-40B4-BE49-F238E27FC236}">
                <a16:creationId xmlns:a16="http://schemas.microsoft.com/office/drawing/2014/main" id="{97275B32-4808-36E1-9E6F-1D836A5B2415}"/>
              </a:ext>
            </a:extLst>
          </p:cNvPr>
          <p:cNvSpPr>
            <a:spLocks noGrp="1"/>
          </p:cNvSpPr>
          <p:nvPr>
            <p:ph idx="1"/>
          </p:nvPr>
        </p:nvSpPr>
        <p:spPr/>
        <p:txBody>
          <a:bodyPr/>
          <a:lstStyle/>
          <a:p>
            <a:r>
              <a:rPr lang="it-IT" dirty="0"/>
              <a:t>How </a:t>
            </a:r>
            <a:r>
              <a:rPr lang="it-IT" dirty="0" err="1"/>
              <a:t>is</a:t>
            </a:r>
            <a:r>
              <a:rPr lang="it-IT" dirty="0"/>
              <a:t> </a:t>
            </a:r>
            <a:r>
              <a:rPr lang="it-IT" dirty="0" err="1"/>
              <a:t>prototypical</a:t>
            </a:r>
            <a:r>
              <a:rPr lang="it-IT" dirty="0"/>
              <a:t> </a:t>
            </a:r>
            <a:r>
              <a:rPr lang="it-IT" dirty="0" err="1"/>
              <a:t>possession</a:t>
            </a:r>
            <a:r>
              <a:rPr lang="it-IT" dirty="0"/>
              <a:t> </a:t>
            </a:r>
            <a:r>
              <a:rPr lang="it-IT" dirty="0" err="1"/>
              <a:t>expressed</a:t>
            </a:r>
            <a:r>
              <a:rPr lang="it-IT" dirty="0"/>
              <a:t> in the </a:t>
            </a:r>
            <a:r>
              <a:rPr lang="it-IT" dirty="0" err="1"/>
              <a:t>languages</a:t>
            </a:r>
            <a:r>
              <a:rPr lang="it-IT" dirty="0"/>
              <a:t> of the CBA? </a:t>
            </a:r>
          </a:p>
          <a:p>
            <a:r>
              <a:rPr lang="it-IT" dirty="0"/>
              <a:t>How are non-</a:t>
            </a:r>
            <a:r>
              <a:rPr lang="it-IT" dirty="0" err="1"/>
              <a:t>prototypical</a:t>
            </a:r>
            <a:r>
              <a:rPr lang="it-IT" dirty="0"/>
              <a:t> possessive </a:t>
            </a:r>
            <a:r>
              <a:rPr lang="it-IT" dirty="0" err="1"/>
              <a:t>notions</a:t>
            </a:r>
            <a:r>
              <a:rPr lang="it-IT" dirty="0"/>
              <a:t> </a:t>
            </a:r>
            <a:r>
              <a:rPr lang="it-IT" dirty="0" err="1"/>
              <a:t>expressed</a:t>
            </a:r>
            <a:r>
              <a:rPr lang="it-IT" dirty="0"/>
              <a:t> in the </a:t>
            </a:r>
            <a:r>
              <a:rPr lang="it-IT" dirty="0" err="1"/>
              <a:t>languages</a:t>
            </a:r>
            <a:r>
              <a:rPr lang="it-IT" dirty="0"/>
              <a:t> of the CBA?</a:t>
            </a:r>
          </a:p>
          <a:p>
            <a:r>
              <a:rPr lang="sl-SI" dirty="0"/>
              <a:t>To what extent d</a:t>
            </a:r>
            <a:r>
              <a:rPr lang="de-DE" dirty="0"/>
              <a:t>o CBA </a:t>
            </a:r>
            <a:r>
              <a:rPr lang="de-DE" dirty="0" err="1"/>
              <a:t>languages</a:t>
            </a:r>
            <a:r>
              <a:rPr lang="de-DE" dirty="0"/>
              <a:t> </a:t>
            </a:r>
            <a:r>
              <a:rPr lang="de-DE" dirty="0" err="1"/>
              <a:t>use</a:t>
            </a:r>
            <a:r>
              <a:rPr lang="de-DE" dirty="0"/>
              <a:t> possessive </a:t>
            </a:r>
            <a:r>
              <a:rPr lang="de-DE" dirty="0" err="1"/>
              <a:t>constructions</a:t>
            </a:r>
            <a:r>
              <a:rPr lang="de-DE" dirty="0"/>
              <a:t> </a:t>
            </a:r>
            <a:r>
              <a:rPr lang="de-DE" dirty="0" err="1"/>
              <a:t>to</a:t>
            </a:r>
            <a:r>
              <a:rPr lang="de-DE" dirty="0"/>
              <a:t> express non-possessive </a:t>
            </a:r>
            <a:r>
              <a:rPr lang="de-DE" dirty="0" err="1"/>
              <a:t>notions</a:t>
            </a:r>
            <a:r>
              <a:rPr lang="de-DE" dirty="0"/>
              <a:t>, such </a:t>
            </a:r>
            <a:r>
              <a:rPr lang="de-DE" dirty="0" err="1"/>
              <a:t>as</a:t>
            </a:r>
            <a:r>
              <a:rPr lang="de-DE" dirty="0"/>
              <a:t> </a:t>
            </a:r>
            <a:r>
              <a:rPr lang="de-DE" dirty="0" err="1"/>
              <a:t>attribution</a:t>
            </a:r>
            <a:r>
              <a:rPr lang="de-DE" dirty="0"/>
              <a:t>, </a:t>
            </a:r>
            <a:r>
              <a:rPr lang="de-DE" dirty="0" err="1"/>
              <a:t>experience</a:t>
            </a:r>
            <a:r>
              <a:rPr lang="de-DE" dirty="0"/>
              <a:t>, and </a:t>
            </a:r>
            <a:r>
              <a:rPr lang="de-DE" dirty="0" err="1"/>
              <a:t>location</a:t>
            </a:r>
            <a:r>
              <a:rPr lang="de-DE" dirty="0"/>
              <a:t>?</a:t>
            </a:r>
          </a:p>
          <a:p>
            <a:r>
              <a:rPr lang="de-DE" dirty="0" err="1"/>
              <a:t>What</a:t>
            </a:r>
            <a:r>
              <a:rPr lang="de-DE" dirty="0"/>
              <a:t> non-possessive </a:t>
            </a:r>
            <a:r>
              <a:rPr lang="de-DE" dirty="0" err="1"/>
              <a:t>function</a:t>
            </a:r>
            <a:r>
              <a:rPr lang="de-DE" dirty="0"/>
              <a:t> </a:t>
            </a:r>
            <a:r>
              <a:rPr lang="de-DE" dirty="0" err="1"/>
              <a:t>has</a:t>
            </a:r>
            <a:r>
              <a:rPr lang="de-DE" dirty="0"/>
              <a:t> </a:t>
            </a:r>
            <a:r>
              <a:rPr lang="de-DE" dirty="0" err="1"/>
              <a:t>the</a:t>
            </a:r>
            <a:r>
              <a:rPr lang="de-DE" dirty="0"/>
              <a:t> </a:t>
            </a:r>
            <a:r>
              <a:rPr lang="de-DE" dirty="0" err="1"/>
              <a:t>verb</a:t>
            </a:r>
            <a:r>
              <a:rPr lang="de-DE" dirty="0"/>
              <a:t> ‚</a:t>
            </a:r>
            <a:r>
              <a:rPr lang="de-DE" dirty="0" err="1"/>
              <a:t>have</a:t>
            </a:r>
            <a:r>
              <a:rPr lang="de-DE" dirty="0"/>
              <a:t>‘ </a:t>
            </a:r>
            <a:r>
              <a:rPr lang="de-DE" dirty="0" err="1"/>
              <a:t>acquired</a:t>
            </a:r>
            <a:r>
              <a:rPr lang="de-DE" dirty="0"/>
              <a:t> in </a:t>
            </a:r>
            <a:r>
              <a:rPr lang="de-DE" dirty="0" err="1"/>
              <a:t>the</a:t>
            </a:r>
            <a:r>
              <a:rPr lang="de-DE" dirty="0"/>
              <a:t> CBA </a:t>
            </a:r>
            <a:r>
              <a:rPr lang="de-DE" dirty="0" err="1"/>
              <a:t>languages</a:t>
            </a:r>
            <a:r>
              <a:rPr lang="de-DE" dirty="0"/>
              <a:t>? </a:t>
            </a:r>
          </a:p>
        </p:txBody>
      </p:sp>
    </p:spTree>
    <p:extLst>
      <p:ext uri="{BB962C8B-B14F-4D97-AF65-F5344CB8AC3E}">
        <p14:creationId xmlns:p14="http://schemas.microsoft.com/office/powerpoint/2010/main" val="393099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611EBDC-0528-D9E1-EAD6-D058A80CAF85}"/>
              </a:ext>
            </a:extLst>
          </p:cNvPr>
          <p:cNvSpPr>
            <a:spLocks noGrp="1"/>
          </p:cNvSpPr>
          <p:nvPr>
            <p:ph type="ctrTitle"/>
          </p:nvPr>
        </p:nvSpPr>
        <p:spPr/>
        <p:txBody>
          <a:bodyPr/>
          <a:lstStyle/>
          <a:p>
            <a:r>
              <a:rPr lang="de-DE" dirty="0" err="1"/>
              <a:t>Prototypical</a:t>
            </a:r>
            <a:r>
              <a:rPr lang="de-DE" dirty="0"/>
              <a:t> </a:t>
            </a:r>
            <a:r>
              <a:rPr lang="de-DE" dirty="0" err="1"/>
              <a:t>possession</a:t>
            </a:r>
            <a:r>
              <a:rPr lang="de-DE" dirty="0"/>
              <a:t> (</a:t>
            </a:r>
            <a:r>
              <a:rPr lang="de-DE" dirty="0" err="1"/>
              <a:t>ownership</a:t>
            </a:r>
            <a:r>
              <a:rPr lang="de-DE" dirty="0"/>
              <a:t>)</a:t>
            </a:r>
          </a:p>
        </p:txBody>
      </p:sp>
      <p:sp>
        <p:nvSpPr>
          <p:cNvPr id="5" name="Untertitel 4">
            <a:extLst>
              <a:ext uri="{FF2B5EF4-FFF2-40B4-BE49-F238E27FC236}">
                <a16:creationId xmlns:a16="http://schemas.microsoft.com/office/drawing/2014/main" id="{D6E2359C-7A93-8DA0-9A5E-DE735461CF6B}"/>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3179299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2437" y="234103"/>
            <a:ext cx="11287125" cy="874264"/>
          </a:xfrm>
          <a:prstGeom prst="rect">
            <a:avLst/>
          </a:prstGeom>
        </p:spPr>
        <p:txBody>
          <a:bodyPr vert="horz" wrap="square" lIns="0" tIns="378129" rIns="0" bIns="0" rtlCol="0" anchor="ctr">
            <a:spAutoFit/>
          </a:bodyPr>
          <a:lstStyle/>
          <a:p>
            <a:pPr marL="12700" marR="5080" algn="ctr">
              <a:lnSpc>
                <a:spcPct val="100000"/>
              </a:lnSpc>
              <a:spcBef>
                <a:spcPts val="100"/>
              </a:spcBef>
            </a:pPr>
            <a:r>
              <a:rPr lang="lt-LT" sz="3200" b="1" dirty="0">
                <a:latin typeface="Perpetua"/>
                <a:cs typeface="Perpetua"/>
              </a:rPr>
              <a:t>Protot</a:t>
            </a:r>
            <a:r>
              <a:rPr lang="de-DE" sz="3200" b="1" dirty="0" err="1">
                <a:latin typeface="Perpetua"/>
                <a:cs typeface="Perpetua"/>
              </a:rPr>
              <a:t>ypical</a:t>
            </a:r>
            <a:r>
              <a:rPr lang="de-DE" sz="3200" b="1" dirty="0">
                <a:latin typeface="Perpetua"/>
                <a:cs typeface="Perpetua"/>
              </a:rPr>
              <a:t> </a:t>
            </a:r>
            <a:r>
              <a:rPr lang="de-DE" sz="3200" b="1" dirty="0" err="1">
                <a:latin typeface="Perpetua"/>
                <a:cs typeface="Perpetua"/>
              </a:rPr>
              <a:t>possession</a:t>
            </a:r>
            <a:r>
              <a:rPr lang="de-DE" sz="3200" b="1" dirty="0">
                <a:latin typeface="Perpetua"/>
                <a:cs typeface="Perpetua"/>
              </a:rPr>
              <a:t> in </a:t>
            </a:r>
            <a:r>
              <a:rPr lang="de-DE" sz="3200" b="1" dirty="0" err="1">
                <a:latin typeface="Perpetua"/>
                <a:cs typeface="Perpetua"/>
              </a:rPr>
              <a:t>the</a:t>
            </a:r>
            <a:r>
              <a:rPr lang="de-DE" sz="3200" b="1" dirty="0">
                <a:latin typeface="Perpetua"/>
                <a:cs typeface="Perpetua"/>
              </a:rPr>
              <a:t> </a:t>
            </a:r>
            <a:r>
              <a:rPr lang="de-DE" sz="3200" b="1" dirty="0" err="1">
                <a:latin typeface="Perpetua"/>
                <a:cs typeface="Perpetua"/>
              </a:rPr>
              <a:t>languages</a:t>
            </a:r>
            <a:r>
              <a:rPr lang="de-DE" sz="3200" b="1" dirty="0">
                <a:latin typeface="Perpetua"/>
                <a:cs typeface="Perpetua"/>
              </a:rPr>
              <a:t> </a:t>
            </a:r>
            <a:r>
              <a:rPr lang="de-DE" sz="3200" b="1" dirty="0" err="1">
                <a:latin typeface="Perpetua"/>
                <a:cs typeface="Perpetua"/>
              </a:rPr>
              <a:t>of</a:t>
            </a:r>
            <a:r>
              <a:rPr lang="de-DE" sz="3200" b="1" dirty="0">
                <a:latin typeface="Perpetua"/>
                <a:cs typeface="Perpetua"/>
              </a:rPr>
              <a:t> </a:t>
            </a:r>
            <a:r>
              <a:rPr lang="de-DE" sz="3200" b="1" dirty="0" err="1">
                <a:latin typeface="Perpetua"/>
                <a:cs typeface="Perpetua"/>
              </a:rPr>
              <a:t>the</a:t>
            </a:r>
            <a:r>
              <a:rPr lang="de-DE" sz="3200" b="1" dirty="0">
                <a:latin typeface="Perpetua"/>
                <a:cs typeface="Perpetua"/>
              </a:rPr>
              <a:t> CBA</a:t>
            </a:r>
            <a:endParaRPr sz="3200" dirty="0">
              <a:latin typeface="Perpetua"/>
              <a:cs typeface="Perpetua"/>
            </a:endParaRPr>
          </a:p>
        </p:txBody>
      </p:sp>
      <p:sp>
        <p:nvSpPr>
          <p:cNvPr id="3" name="object 3"/>
          <p:cNvSpPr txBox="1"/>
          <p:nvPr/>
        </p:nvSpPr>
        <p:spPr>
          <a:xfrm>
            <a:off x="2059941" y="1569848"/>
            <a:ext cx="7291705" cy="673261"/>
          </a:xfrm>
          <a:prstGeom prst="rect">
            <a:avLst/>
          </a:prstGeom>
        </p:spPr>
        <p:txBody>
          <a:bodyPr vert="horz" wrap="square" lIns="0" tIns="49530" rIns="0" bIns="0" rtlCol="0">
            <a:spAutoFit/>
          </a:bodyPr>
          <a:lstStyle/>
          <a:p>
            <a:pPr marL="286385" marR="5080" indent="-273685">
              <a:lnSpc>
                <a:spcPts val="2380"/>
              </a:lnSpc>
              <a:spcBef>
                <a:spcPts val="390"/>
              </a:spcBef>
              <a:buClr>
                <a:srgbClr val="0E6EC5"/>
              </a:buClr>
              <a:buSzPct val="84090"/>
              <a:buFont typeface="Wingdings 2"/>
              <a:buChar char=""/>
              <a:tabLst>
                <a:tab pos="286385" algn="l"/>
                <a:tab pos="287020" algn="l"/>
              </a:tabLst>
            </a:pPr>
            <a:r>
              <a:rPr sz="2200" b="1" spc="-10" dirty="0">
                <a:latin typeface="Perpetua"/>
                <a:cs typeface="Perpetua"/>
              </a:rPr>
              <a:t>Location</a:t>
            </a:r>
            <a:r>
              <a:rPr sz="2200" spc="-85" dirty="0">
                <a:latin typeface="Times New Roman"/>
                <a:cs typeface="Times New Roman"/>
              </a:rPr>
              <a:t> </a:t>
            </a:r>
            <a:r>
              <a:rPr sz="2200" b="1" spc="-20" dirty="0">
                <a:latin typeface="Perpetua"/>
                <a:cs typeface="Perpetua"/>
              </a:rPr>
              <a:t>schema</a:t>
            </a:r>
            <a:r>
              <a:rPr sz="2200" spc="-20" dirty="0">
                <a:latin typeface="Perpetua"/>
                <a:cs typeface="Perpetua"/>
              </a:rPr>
              <a:t>:</a:t>
            </a:r>
            <a:r>
              <a:rPr sz="2200" spc="-130" dirty="0">
                <a:latin typeface="Times New Roman"/>
                <a:cs typeface="Times New Roman"/>
              </a:rPr>
              <a:t> </a:t>
            </a:r>
            <a:r>
              <a:rPr sz="2200" dirty="0">
                <a:latin typeface="Perpetua"/>
                <a:cs typeface="Perpetua"/>
              </a:rPr>
              <a:t>all</a:t>
            </a:r>
            <a:r>
              <a:rPr sz="2200" spc="-80" dirty="0">
                <a:latin typeface="Times New Roman"/>
                <a:cs typeface="Times New Roman"/>
              </a:rPr>
              <a:t> </a:t>
            </a:r>
            <a:r>
              <a:rPr sz="2200" dirty="0">
                <a:latin typeface="Perpetua"/>
                <a:cs typeface="Perpetua"/>
              </a:rPr>
              <a:t>Finnic</a:t>
            </a:r>
            <a:r>
              <a:rPr sz="2200" spc="-60" dirty="0">
                <a:latin typeface="Times New Roman"/>
                <a:cs typeface="Times New Roman"/>
              </a:rPr>
              <a:t> </a:t>
            </a:r>
            <a:r>
              <a:rPr sz="2200" spc="-10" dirty="0">
                <a:latin typeface="Perpetua"/>
                <a:cs typeface="Perpetua"/>
              </a:rPr>
              <a:t>languages</a:t>
            </a:r>
            <a:r>
              <a:rPr sz="2200" spc="-65" dirty="0">
                <a:latin typeface="Times New Roman"/>
                <a:cs typeface="Times New Roman"/>
              </a:rPr>
              <a:t> </a:t>
            </a:r>
            <a:r>
              <a:rPr sz="2200" dirty="0">
                <a:latin typeface="Perpetua"/>
                <a:cs typeface="Perpetua"/>
              </a:rPr>
              <a:t>-</a:t>
            </a:r>
            <a:r>
              <a:rPr sz="2200" spc="-65" dirty="0">
                <a:latin typeface="Times New Roman"/>
                <a:cs typeface="Times New Roman"/>
              </a:rPr>
              <a:t> </a:t>
            </a:r>
            <a:r>
              <a:rPr sz="2200" dirty="0">
                <a:latin typeface="Perpetua"/>
                <a:cs typeface="Perpetua"/>
              </a:rPr>
              <a:t>except</a:t>
            </a:r>
            <a:r>
              <a:rPr sz="2200" spc="-60" dirty="0">
                <a:latin typeface="Times New Roman"/>
                <a:cs typeface="Times New Roman"/>
              </a:rPr>
              <a:t> </a:t>
            </a:r>
            <a:r>
              <a:rPr sz="2200" spc="-10" dirty="0">
                <a:latin typeface="Perpetua"/>
                <a:cs typeface="Perpetua"/>
              </a:rPr>
              <a:t>Livonian-</a:t>
            </a:r>
            <a:r>
              <a:rPr sz="2200" spc="-60" dirty="0">
                <a:latin typeface="Times New Roman"/>
                <a:cs typeface="Times New Roman"/>
              </a:rPr>
              <a:t> </a:t>
            </a:r>
            <a:r>
              <a:rPr sz="2200" spc="-10" dirty="0">
                <a:latin typeface="Perpetua"/>
                <a:cs typeface="Perpetua"/>
              </a:rPr>
              <a:t>,</a:t>
            </a:r>
            <a:r>
              <a:rPr sz="2200" spc="-150" dirty="0">
                <a:latin typeface="Times New Roman"/>
                <a:cs typeface="Times New Roman"/>
              </a:rPr>
              <a:t> </a:t>
            </a:r>
            <a:r>
              <a:rPr sz="2200" spc="-10" dirty="0">
                <a:latin typeface="Perpetua"/>
                <a:cs typeface="Perpetua"/>
              </a:rPr>
              <a:t>Russian,</a:t>
            </a:r>
            <a:r>
              <a:rPr sz="2200" spc="-10" dirty="0">
                <a:latin typeface="Times New Roman"/>
                <a:cs typeface="Times New Roman"/>
              </a:rPr>
              <a:t> </a:t>
            </a:r>
            <a:r>
              <a:rPr sz="2200" spc="-10" dirty="0">
                <a:latin typeface="Perpetua"/>
                <a:cs typeface="Perpetua"/>
              </a:rPr>
              <a:t>Belarusian</a:t>
            </a:r>
            <a:endParaRPr sz="2200" dirty="0">
              <a:latin typeface="Perpetua"/>
              <a:cs typeface="Perpetua"/>
            </a:endParaRPr>
          </a:p>
        </p:txBody>
      </p:sp>
      <p:sp>
        <p:nvSpPr>
          <p:cNvPr id="4" name="object 4"/>
          <p:cNvSpPr txBox="1"/>
          <p:nvPr/>
        </p:nvSpPr>
        <p:spPr>
          <a:xfrm>
            <a:off x="2380282" y="2605862"/>
            <a:ext cx="2677160" cy="331470"/>
          </a:xfrm>
          <a:prstGeom prst="rect">
            <a:avLst/>
          </a:prstGeom>
        </p:spPr>
        <p:txBody>
          <a:bodyPr vert="horz" wrap="square" lIns="0" tIns="13335" rIns="0" bIns="0" rtlCol="0">
            <a:spAutoFit/>
          </a:bodyPr>
          <a:lstStyle/>
          <a:p>
            <a:pPr marL="241300" indent="-228600">
              <a:spcBef>
                <a:spcPts val="105"/>
              </a:spcBef>
              <a:buClr>
                <a:srgbClr val="009CD9"/>
              </a:buClr>
              <a:buSzPct val="85000"/>
              <a:buFont typeface="Wingdings"/>
              <a:buChar char=""/>
              <a:tabLst>
                <a:tab pos="241300" algn="l"/>
              </a:tabLst>
            </a:pPr>
            <a:r>
              <a:rPr sz="2000" b="1" spc="-10" dirty="0">
                <a:latin typeface="Perpetua"/>
                <a:cs typeface="Perpetua"/>
              </a:rPr>
              <a:t>adessive</a:t>
            </a:r>
            <a:r>
              <a:rPr sz="2000" spc="-95" dirty="0">
                <a:latin typeface="Times New Roman"/>
                <a:cs typeface="Times New Roman"/>
              </a:rPr>
              <a:t> </a:t>
            </a:r>
            <a:r>
              <a:rPr sz="2000" b="1" spc="-10" dirty="0">
                <a:latin typeface="Perpetua"/>
                <a:cs typeface="Perpetua"/>
              </a:rPr>
              <a:t>constructions</a:t>
            </a:r>
            <a:endParaRPr sz="2000">
              <a:latin typeface="Perpetua"/>
              <a:cs typeface="Perpetua"/>
            </a:endParaRPr>
          </a:p>
        </p:txBody>
      </p:sp>
      <p:sp>
        <p:nvSpPr>
          <p:cNvPr id="5" name="object 5"/>
          <p:cNvSpPr txBox="1"/>
          <p:nvPr/>
        </p:nvSpPr>
        <p:spPr>
          <a:xfrm>
            <a:off x="2380283" y="3310509"/>
            <a:ext cx="2816225" cy="330835"/>
          </a:xfrm>
          <a:prstGeom prst="rect">
            <a:avLst/>
          </a:prstGeom>
        </p:spPr>
        <p:txBody>
          <a:bodyPr vert="horz" wrap="square" lIns="0" tIns="13335" rIns="0" bIns="0" rtlCol="0">
            <a:spAutoFit/>
          </a:bodyPr>
          <a:lstStyle/>
          <a:p>
            <a:pPr marL="241300" indent="-228600">
              <a:spcBef>
                <a:spcPts val="105"/>
              </a:spcBef>
              <a:buClr>
                <a:srgbClr val="009CD9"/>
              </a:buClr>
              <a:buSzPct val="85000"/>
              <a:buFont typeface="Wingdings"/>
              <a:buChar char=""/>
              <a:tabLst>
                <a:tab pos="241300" algn="l"/>
              </a:tabLst>
            </a:pPr>
            <a:r>
              <a:rPr sz="2000" b="1" dirty="0">
                <a:latin typeface="Perpetua"/>
                <a:cs typeface="Perpetua"/>
              </a:rPr>
              <a:t>locative</a:t>
            </a:r>
            <a:r>
              <a:rPr sz="2000" spc="365" dirty="0">
                <a:latin typeface="Times New Roman"/>
                <a:cs typeface="Times New Roman"/>
              </a:rPr>
              <a:t> </a:t>
            </a:r>
            <a:r>
              <a:rPr sz="2000" b="1" dirty="0">
                <a:latin typeface="Perpetua"/>
                <a:cs typeface="Perpetua"/>
              </a:rPr>
              <a:t>case</a:t>
            </a:r>
            <a:r>
              <a:rPr sz="2000" spc="370" dirty="0">
                <a:latin typeface="Times New Roman"/>
                <a:cs typeface="Times New Roman"/>
              </a:rPr>
              <a:t> </a:t>
            </a:r>
            <a:r>
              <a:rPr dirty="0">
                <a:latin typeface="Perpetua"/>
                <a:cs typeface="Perpetua"/>
              </a:rPr>
              <a:t>North</a:t>
            </a:r>
            <a:r>
              <a:rPr spc="-65" dirty="0">
                <a:latin typeface="Times New Roman"/>
                <a:cs typeface="Times New Roman"/>
              </a:rPr>
              <a:t> </a:t>
            </a:r>
            <a:r>
              <a:rPr spc="-20" dirty="0">
                <a:latin typeface="Perpetua"/>
                <a:cs typeface="Perpetua"/>
              </a:rPr>
              <a:t>Saami</a:t>
            </a:r>
            <a:endParaRPr>
              <a:latin typeface="Perpetua"/>
              <a:cs typeface="Perpetua"/>
            </a:endParaRPr>
          </a:p>
        </p:txBody>
      </p:sp>
      <p:sp>
        <p:nvSpPr>
          <p:cNvPr id="6" name="object 6"/>
          <p:cNvSpPr txBox="1"/>
          <p:nvPr/>
        </p:nvSpPr>
        <p:spPr>
          <a:xfrm>
            <a:off x="2072640" y="3988905"/>
            <a:ext cx="7557134" cy="2405787"/>
          </a:xfrm>
          <a:prstGeom prst="rect">
            <a:avLst/>
          </a:prstGeom>
        </p:spPr>
        <p:txBody>
          <a:bodyPr vert="horz" wrap="square" lIns="0" tIns="0" rIns="0" bIns="0" rtlCol="0">
            <a:spAutoFit/>
          </a:bodyPr>
          <a:lstStyle/>
          <a:p>
            <a:pPr>
              <a:lnSpc>
                <a:spcPts val="2240"/>
              </a:lnSpc>
              <a:tabLst>
                <a:tab pos="273685" algn="l"/>
              </a:tabLst>
            </a:pPr>
            <a:r>
              <a:rPr sz="1850" spc="-50" dirty="0">
                <a:solidFill>
                  <a:srgbClr val="0E6EC5"/>
                </a:solidFill>
                <a:latin typeface="Wingdings 2"/>
                <a:cs typeface="Wingdings 2"/>
              </a:rPr>
              <a:t></a:t>
            </a:r>
            <a:r>
              <a:rPr sz="1850" dirty="0">
                <a:solidFill>
                  <a:srgbClr val="0E6EC5"/>
                </a:solidFill>
                <a:latin typeface="Times New Roman"/>
                <a:cs typeface="Times New Roman"/>
              </a:rPr>
              <a:t>	</a:t>
            </a:r>
            <a:r>
              <a:rPr sz="2200" b="1" dirty="0">
                <a:latin typeface="Perpetua"/>
                <a:cs typeface="Perpetua"/>
              </a:rPr>
              <a:t>Action</a:t>
            </a:r>
            <a:r>
              <a:rPr sz="2200" spc="-35" dirty="0">
                <a:latin typeface="Times New Roman"/>
                <a:cs typeface="Times New Roman"/>
              </a:rPr>
              <a:t> </a:t>
            </a:r>
            <a:r>
              <a:rPr sz="2200" b="1" spc="-20" dirty="0">
                <a:latin typeface="Perpetua"/>
                <a:cs typeface="Perpetua"/>
              </a:rPr>
              <a:t>schema:</a:t>
            </a:r>
            <a:r>
              <a:rPr sz="2200" spc="-120" dirty="0">
                <a:latin typeface="Times New Roman"/>
                <a:cs typeface="Times New Roman"/>
              </a:rPr>
              <a:t> </a:t>
            </a:r>
            <a:r>
              <a:rPr sz="2200" dirty="0">
                <a:latin typeface="Perpetua"/>
                <a:cs typeface="Perpetua"/>
              </a:rPr>
              <a:t>all</a:t>
            </a:r>
            <a:r>
              <a:rPr sz="2200" spc="-45" dirty="0">
                <a:latin typeface="Times New Roman"/>
                <a:cs typeface="Times New Roman"/>
              </a:rPr>
              <a:t> </a:t>
            </a:r>
            <a:r>
              <a:rPr sz="2200" dirty="0">
                <a:latin typeface="Perpetua"/>
                <a:cs typeface="Perpetua"/>
              </a:rPr>
              <a:t>Germanic</a:t>
            </a:r>
            <a:r>
              <a:rPr sz="2200" spc="-30" dirty="0">
                <a:latin typeface="Times New Roman"/>
                <a:cs typeface="Times New Roman"/>
              </a:rPr>
              <a:t> </a:t>
            </a:r>
            <a:r>
              <a:rPr sz="2200" spc="-20" dirty="0">
                <a:latin typeface="Perpetua"/>
                <a:cs typeface="Perpetua"/>
              </a:rPr>
              <a:t>languages,</a:t>
            </a:r>
            <a:r>
              <a:rPr sz="2200" spc="-135" dirty="0">
                <a:latin typeface="Times New Roman"/>
                <a:cs typeface="Times New Roman"/>
              </a:rPr>
              <a:t> </a:t>
            </a:r>
            <a:r>
              <a:rPr sz="2200" spc="-25" dirty="0">
                <a:latin typeface="Perpetua"/>
                <a:cs typeface="Perpetua"/>
              </a:rPr>
              <a:t>Polish,</a:t>
            </a:r>
            <a:r>
              <a:rPr sz="2200" spc="-145" dirty="0">
                <a:latin typeface="Times New Roman"/>
                <a:cs typeface="Times New Roman"/>
              </a:rPr>
              <a:t> </a:t>
            </a:r>
            <a:r>
              <a:rPr sz="2200" spc="-10" dirty="0">
                <a:latin typeface="Perpetua"/>
                <a:cs typeface="Perpetua"/>
              </a:rPr>
              <a:t>Belarusian,</a:t>
            </a:r>
            <a:r>
              <a:rPr sz="2200" spc="-125" dirty="0">
                <a:latin typeface="Times New Roman"/>
                <a:cs typeface="Times New Roman"/>
              </a:rPr>
              <a:t> </a:t>
            </a:r>
            <a:r>
              <a:rPr sz="2200" spc="-10" dirty="0">
                <a:latin typeface="Perpetua"/>
                <a:cs typeface="Perpetua"/>
              </a:rPr>
              <a:t>Lithuanian</a:t>
            </a:r>
            <a:endParaRPr sz="2200">
              <a:latin typeface="Perpetua"/>
              <a:cs typeface="Perpetua"/>
            </a:endParaRPr>
          </a:p>
          <a:p>
            <a:pPr>
              <a:lnSpc>
                <a:spcPct val="100000"/>
              </a:lnSpc>
            </a:pPr>
            <a:endParaRPr sz="2750">
              <a:latin typeface="Perpetua"/>
              <a:cs typeface="Perpetua"/>
            </a:endParaRPr>
          </a:p>
          <a:p>
            <a:pPr marL="320040"/>
            <a:r>
              <a:rPr sz="1700" dirty="0">
                <a:solidFill>
                  <a:srgbClr val="009CD9"/>
                </a:solidFill>
                <a:latin typeface="Wingdings"/>
                <a:cs typeface="Wingdings"/>
              </a:rPr>
              <a:t></a:t>
            </a:r>
            <a:r>
              <a:rPr sz="1700" spc="25" dirty="0">
                <a:solidFill>
                  <a:srgbClr val="009CD9"/>
                </a:solidFill>
                <a:latin typeface="Times New Roman"/>
                <a:cs typeface="Times New Roman"/>
              </a:rPr>
              <a:t> </a:t>
            </a:r>
            <a:r>
              <a:rPr sz="2000" b="1" spc="-25" dirty="0">
                <a:latin typeface="Perpetua"/>
                <a:cs typeface="Perpetua"/>
              </a:rPr>
              <a:t>‘have’</a:t>
            </a:r>
            <a:r>
              <a:rPr sz="2000" b="1" spc="-80" dirty="0">
                <a:latin typeface="Perpetua"/>
                <a:cs typeface="Perpetua"/>
              </a:rPr>
              <a:t> </a:t>
            </a:r>
            <a:r>
              <a:rPr sz="2000" b="1" spc="-20" dirty="0">
                <a:latin typeface="Perpetua"/>
                <a:cs typeface="Perpetua"/>
              </a:rPr>
              <a:t>verb</a:t>
            </a:r>
            <a:endParaRPr sz="2000">
              <a:latin typeface="Perpetua"/>
              <a:cs typeface="Perpetua"/>
            </a:endParaRPr>
          </a:p>
          <a:p>
            <a:pPr>
              <a:spcBef>
                <a:spcPts val="20"/>
              </a:spcBef>
            </a:pPr>
            <a:endParaRPr sz="2500">
              <a:latin typeface="Perpetua"/>
              <a:cs typeface="Perpetua"/>
            </a:endParaRPr>
          </a:p>
          <a:p>
            <a:pPr>
              <a:spcBef>
                <a:spcPts val="5"/>
              </a:spcBef>
              <a:tabLst>
                <a:tab pos="273685" algn="l"/>
              </a:tabLst>
            </a:pPr>
            <a:r>
              <a:rPr sz="1850" spc="-50" dirty="0">
                <a:solidFill>
                  <a:srgbClr val="0E6EC5"/>
                </a:solidFill>
                <a:latin typeface="Wingdings 2"/>
                <a:cs typeface="Wingdings 2"/>
              </a:rPr>
              <a:t></a:t>
            </a:r>
            <a:r>
              <a:rPr sz="1850" dirty="0">
                <a:solidFill>
                  <a:srgbClr val="0E6EC5"/>
                </a:solidFill>
                <a:latin typeface="Times New Roman"/>
                <a:cs typeface="Times New Roman"/>
              </a:rPr>
              <a:t>	</a:t>
            </a:r>
            <a:r>
              <a:rPr sz="2200" b="1" dirty="0">
                <a:latin typeface="Perpetua"/>
                <a:cs typeface="Perpetua"/>
              </a:rPr>
              <a:t>Goal</a:t>
            </a:r>
            <a:r>
              <a:rPr sz="2200" spc="-50" dirty="0">
                <a:latin typeface="Times New Roman"/>
                <a:cs typeface="Times New Roman"/>
              </a:rPr>
              <a:t> </a:t>
            </a:r>
            <a:r>
              <a:rPr sz="2200" b="1" spc="-20" dirty="0">
                <a:latin typeface="Perpetua"/>
                <a:cs typeface="Perpetua"/>
              </a:rPr>
              <a:t>schema</a:t>
            </a:r>
            <a:r>
              <a:rPr sz="2200" spc="-20" dirty="0">
                <a:latin typeface="Perpetua"/>
                <a:cs typeface="Perpetua"/>
              </a:rPr>
              <a:t>:</a:t>
            </a:r>
            <a:r>
              <a:rPr sz="2200" spc="-135" dirty="0">
                <a:latin typeface="Times New Roman"/>
                <a:cs typeface="Times New Roman"/>
              </a:rPr>
              <a:t> </a:t>
            </a:r>
            <a:r>
              <a:rPr sz="2200" spc="-20" dirty="0">
                <a:latin typeface="Perpetua"/>
                <a:cs typeface="Perpetua"/>
              </a:rPr>
              <a:t>Latvian,</a:t>
            </a:r>
            <a:r>
              <a:rPr sz="2200" spc="-135" dirty="0">
                <a:latin typeface="Times New Roman"/>
                <a:cs typeface="Times New Roman"/>
              </a:rPr>
              <a:t> </a:t>
            </a:r>
            <a:r>
              <a:rPr sz="2200" spc="-10" dirty="0">
                <a:latin typeface="Perpetua"/>
                <a:cs typeface="Perpetua"/>
              </a:rPr>
              <a:t>Latgalian</a:t>
            </a:r>
            <a:r>
              <a:rPr sz="2200" spc="-55" dirty="0">
                <a:latin typeface="Times New Roman"/>
                <a:cs typeface="Times New Roman"/>
              </a:rPr>
              <a:t> </a:t>
            </a:r>
            <a:r>
              <a:rPr sz="2200" dirty="0">
                <a:latin typeface="Perpetua"/>
                <a:cs typeface="Perpetua"/>
              </a:rPr>
              <a:t>and</a:t>
            </a:r>
            <a:r>
              <a:rPr sz="2200" spc="-40" dirty="0">
                <a:latin typeface="Times New Roman"/>
                <a:cs typeface="Times New Roman"/>
              </a:rPr>
              <a:t> </a:t>
            </a:r>
            <a:r>
              <a:rPr sz="2200" spc="-10" dirty="0">
                <a:latin typeface="Perpetua"/>
                <a:cs typeface="Perpetua"/>
              </a:rPr>
              <a:t>Livonian</a:t>
            </a:r>
            <a:endParaRPr sz="2200">
              <a:latin typeface="Perpetua"/>
              <a:cs typeface="Perpetua"/>
            </a:endParaRPr>
          </a:p>
          <a:p>
            <a:pPr>
              <a:spcBef>
                <a:spcPts val="35"/>
              </a:spcBef>
            </a:pPr>
            <a:endParaRPr sz="2350">
              <a:latin typeface="Perpetua"/>
              <a:cs typeface="Perpetua"/>
            </a:endParaRPr>
          </a:p>
          <a:p>
            <a:pPr marL="320040"/>
            <a:r>
              <a:rPr sz="1700" dirty="0">
                <a:solidFill>
                  <a:srgbClr val="009CD9"/>
                </a:solidFill>
                <a:latin typeface="Wingdings"/>
                <a:cs typeface="Wingdings"/>
              </a:rPr>
              <a:t></a:t>
            </a:r>
            <a:r>
              <a:rPr sz="1700" spc="-5" dirty="0">
                <a:solidFill>
                  <a:srgbClr val="009CD9"/>
                </a:solidFill>
                <a:latin typeface="Times New Roman"/>
                <a:cs typeface="Times New Roman"/>
              </a:rPr>
              <a:t> </a:t>
            </a:r>
            <a:r>
              <a:rPr sz="2000" b="1" spc="-10" dirty="0">
                <a:latin typeface="Perpetua"/>
                <a:cs typeface="Perpetua"/>
              </a:rPr>
              <a:t>dative</a:t>
            </a:r>
            <a:r>
              <a:rPr sz="2000" spc="-75" dirty="0">
                <a:latin typeface="Times New Roman"/>
                <a:cs typeface="Times New Roman"/>
              </a:rPr>
              <a:t> </a:t>
            </a:r>
            <a:r>
              <a:rPr sz="2000" b="1" spc="-20" dirty="0">
                <a:latin typeface="Perpetua"/>
                <a:cs typeface="Perpetua"/>
              </a:rPr>
              <a:t>case</a:t>
            </a:r>
            <a:endParaRPr sz="2000">
              <a:latin typeface="Perpetua"/>
              <a:cs typeface="Perpetua"/>
            </a:endParaRPr>
          </a:p>
        </p:txBody>
      </p:sp>
      <p:sp>
        <p:nvSpPr>
          <p:cNvPr id="7" name="object 7"/>
          <p:cNvSpPr/>
          <p:nvPr/>
        </p:nvSpPr>
        <p:spPr>
          <a:xfrm>
            <a:off x="5158740" y="2892552"/>
            <a:ext cx="937894" cy="271145"/>
          </a:xfrm>
          <a:custGeom>
            <a:avLst/>
            <a:gdLst/>
            <a:ahLst/>
            <a:cxnLst/>
            <a:rect l="l" t="t" r="r" b="b"/>
            <a:pathLst>
              <a:path w="937895" h="271144">
                <a:moveTo>
                  <a:pt x="901049" y="239590"/>
                </a:moveTo>
                <a:lnTo>
                  <a:pt x="838962" y="257556"/>
                </a:lnTo>
                <a:lnTo>
                  <a:pt x="835533" y="258445"/>
                </a:lnTo>
                <a:lnTo>
                  <a:pt x="833628" y="262001"/>
                </a:lnTo>
                <a:lnTo>
                  <a:pt x="834517" y="265430"/>
                </a:lnTo>
                <a:lnTo>
                  <a:pt x="835533" y="268732"/>
                </a:lnTo>
                <a:lnTo>
                  <a:pt x="839089" y="270637"/>
                </a:lnTo>
                <a:lnTo>
                  <a:pt x="842391" y="269748"/>
                </a:lnTo>
                <a:lnTo>
                  <a:pt x="926667" y="245364"/>
                </a:lnTo>
                <a:lnTo>
                  <a:pt x="923925" y="245364"/>
                </a:lnTo>
                <a:lnTo>
                  <a:pt x="901049" y="239590"/>
                </a:lnTo>
                <a:close/>
              </a:path>
              <a:path w="937895" h="271144">
                <a:moveTo>
                  <a:pt x="913206" y="236072"/>
                </a:moveTo>
                <a:lnTo>
                  <a:pt x="901049" y="239590"/>
                </a:lnTo>
                <a:lnTo>
                  <a:pt x="923925" y="245364"/>
                </a:lnTo>
                <a:lnTo>
                  <a:pt x="924333" y="243713"/>
                </a:lnTo>
                <a:lnTo>
                  <a:pt x="921004" y="243713"/>
                </a:lnTo>
                <a:lnTo>
                  <a:pt x="913206" y="236072"/>
                </a:lnTo>
                <a:close/>
              </a:path>
              <a:path w="937895" h="271144">
                <a:moveTo>
                  <a:pt x="864362" y="170434"/>
                </a:moveTo>
                <a:lnTo>
                  <a:pt x="860298" y="170434"/>
                </a:lnTo>
                <a:lnTo>
                  <a:pt x="855472" y="175514"/>
                </a:lnTo>
                <a:lnTo>
                  <a:pt x="855472" y="179451"/>
                </a:lnTo>
                <a:lnTo>
                  <a:pt x="858012" y="181991"/>
                </a:lnTo>
                <a:lnTo>
                  <a:pt x="904272" y="227319"/>
                </a:lnTo>
                <a:lnTo>
                  <a:pt x="926973" y="233045"/>
                </a:lnTo>
                <a:lnTo>
                  <a:pt x="923925" y="245364"/>
                </a:lnTo>
                <a:lnTo>
                  <a:pt x="926667" y="245364"/>
                </a:lnTo>
                <a:lnTo>
                  <a:pt x="937641" y="242189"/>
                </a:lnTo>
                <a:lnTo>
                  <a:pt x="866902" y="172847"/>
                </a:lnTo>
                <a:lnTo>
                  <a:pt x="864362" y="170434"/>
                </a:lnTo>
                <a:close/>
              </a:path>
              <a:path w="937895" h="271144">
                <a:moveTo>
                  <a:pt x="923671" y="233045"/>
                </a:moveTo>
                <a:lnTo>
                  <a:pt x="913206" y="236072"/>
                </a:lnTo>
                <a:lnTo>
                  <a:pt x="921004" y="243713"/>
                </a:lnTo>
                <a:lnTo>
                  <a:pt x="923671" y="233045"/>
                </a:lnTo>
                <a:close/>
              </a:path>
              <a:path w="937895" h="271144">
                <a:moveTo>
                  <a:pt x="926973" y="233045"/>
                </a:moveTo>
                <a:lnTo>
                  <a:pt x="923671" y="233045"/>
                </a:lnTo>
                <a:lnTo>
                  <a:pt x="921004" y="243713"/>
                </a:lnTo>
                <a:lnTo>
                  <a:pt x="924333" y="243713"/>
                </a:lnTo>
                <a:lnTo>
                  <a:pt x="926973" y="233045"/>
                </a:lnTo>
                <a:close/>
              </a:path>
              <a:path w="937895" h="271144">
                <a:moveTo>
                  <a:pt x="3048" y="0"/>
                </a:moveTo>
                <a:lnTo>
                  <a:pt x="0" y="12192"/>
                </a:lnTo>
                <a:lnTo>
                  <a:pt x="901049" y="239590"/>
                </a:lnTo>
                <a:lnTo>
                  <a:pt x="913206" y="236072"/>
                </a:lnTo>
                <a:lnTo>
                  <a:pt x="904272" y="227319"/>
                </a:lnTo>
                <a:lnTo>
                  <a:pt x="3048" y="0"/>
                </a:lnTo>
                <a:close/>
              </a:path>
              <a:path w="937895" h="271144">
                <a:moveTo>
                  <a:pt x="904272" y="227319"/>
                </a:moveTo>
                <a:lnTo>
                  <a:pt x="913206" y="236072"/>
                </a:lnTo>
                <a:lnTo>
                  <a:pt x="923671" y="233045"/>
                </a:lnTo>
                <a:lnTo>
                  <a:pt x="926973" y="233045"/>
                </a:lnTo>
                <a:lnTo>
                  <a:pt x="904272" y="227319"/>
                </a:lnTo>
                <a:close/>
              </a:path>
            </a:pathLst>
          </a:custGeom>
          <a:solidFill>
            <a:srgbClr val="0156A4"/>
          </a:solidFill>
        </p:spPr>
        <p:txBody>
          <a:bodyPr wrap="square" lIns="0" tIns="0" rIns="0" bIns="0" rtlCol="0"/>
          <a:lstStyle/>
          <a:p>
            <a:endParaRPr/>
          </a:p>
        </p:txBody>
      </p:sp>
      <p:sp>
        <p:nvSpPr>
          <p:cNvPr id="8" name="object 8"/>
          <p:cNvSpPr/>
          <p:nvPr/>
        </p:nvSpPr>
        <p:spPr>
          <a:xfrm>
            <a:off x="5159630" y="2575305"/>
            <a:ext cx="1009015" cy="147320"/>
          </a:xfrm>
          <a:custGeom>
            <a:avLst/>
            <a:gdLst/>
            <a:ahLst/>
            <a:cxnLst/>
            <a:rect l="l" t="t" r="r" b="b"/>
            <a:pathLst>
              <a:path w="1009014" h="147319">
                <a:moveTo>
                  <a:pt x="972228" y="40125"/>
                </a:moveTo>
                <a:lnTo>
                  <a:pt x="0" y="134620"/>
                </a:lnTo>
                <a:lnTo>
                  <a:pt x="1270" y="147193"/>
                </a:lnTo>
                <a:lnTo>
                  <a:pt x="973512" y="52684"/>
                </a:lnTo>
                <a:lnTo>
                  <a:pt x="983650" y="45374"/>
                </a:lnTo>
                <a:lnTo>
                  <a:pt x="972228" y="40125"/>
                </a:lnTo>
                <a:close/>
              </a:path>
              <a:path w="1009014" h="147319">
                <a:moveTo>
                  <a:pt x="997712" y="37846"/>
                </a:moveTo>
                <a:lnTo>
                  <a:pt x="995680" y="37846"/>
                </a:lnTo>
                <a:lnTo>
                  <a:pt x="996823" y="50419"/>
                </a:lnTo>
                <a:lnTo>
                  <a:pt x="973512" y="52684"/>
                </a:lnTo>
                <a:lnTo>
                  <a:pt x="921004" y="90551"/>
                </a:lnTo>
                <a:lnTo>
                  <a:pt x="918083" y="92710"/>
                </a:lnTo>
                <a:lnTo>
                  <a:pt x="917448" y="96647"/>
                </a:lnTo>
                <a:lnTo>
                  <a:pt x="919480" y="99441"/>
                </a:lnTo>
                <a:lnTo>
                  <a:pt x="921639" y="102362"/>
                </a:lnTo>
                <a:lnTo>
                  <a:pt x="925576" y="102997"/>
                </a:lnTo>
                <a:lnTo>
                  <a:pt x="1008761" y="42926"/>
                </a:lnTo>
                <a:lnTo>
                  <a:pt x="997712" y="37846"/>
                </a:lnTo>
                <a:close/>
              </a:path>
              <a:path w="1009014" h="147319">
                <a:moveTo>
                  <a:pt x="983650" y="45374"/>
                </a:moveTo>
                <a:lnTo>
                  <a:pt x="973512" y="52684"/>
                </a:lnTo>
                <a:lnTo>
                  <a:pt x="996823" y="50419"/>
                </a:lnTo>
                <a:lnTo>
                  <a:pt x="996776" y="49911"/>
                </a:lnTo>
                <a:lnTo>
                  <a:pt x="993521" y="49911"/>
                </a:lnTo>
                <a:lnTo>
                  <a:pt x="983650" y="45374"/>
                </a:lnTo>
                <a:close/>
              </a:path>
              <a:path w="1009014" h="147319">
                <a:moveTo>
                  <a:pt x="992505" y="38989"/>
                </a:moveTo>
                <a:lnTo>
                  <a:pt x="983650" y="45374"/>
                </a:lnTo>
                <a:lnTo>
                  <a:pt x="993521" y="49911"/>
                </a:lnTo>
                <a:lnTo>
                  <a:pt x="992505" y="38989"/>
                </a:lnTo>
                <a:close/>
              </a:path>
              <a:path w="1009014" h="147319">
                <a:moveTo>
                  <a:pt x="995783" y="38989"/>
                </a:moveTo>
                <a:lnTo>
                  <a:pt x="992505" y="38989"/>
                </a:lnTo>
                <a:lnTo>
                  <a:pt x="993521" y="49911"/>
                </a:lnTo>
                <a:lnTo>
                  <a:pt x="996776" y="49911"/>
                </a:lnTo>
                <a:lnTo>
                  <a:pt x="995783" y="38989"/>
                </a:lnTo>
                <a:close/>
              </a:path>
              <a:path w="1009014" h="147319">
                <a:moveTo>
                  <a:pt x="995680" y="37846"/>
                </a:moveTo>
                <a:lnTo>
                  <a:pt x="972228" y="40125"/>
                </a:lnTo>
                <a:lnTo>
                  <a:pt x="983650" y="45374"/>
                </a:lnTo>
                <a:lnTo>
                  <a:pt x="992505" y="38989"/>
                </a:lnTo>
                <a:lnTo>
                  <a:pt x="995783" y="38989"/>
                </a:lnTo>
                <a:lnTo>
                  <a:pt x="995680" y="37846"/>
                </a:lnTo>
                <a:close/>
              </a:path>
              <a:path w="1009014" h="147319">
                <a:moveTo>
                  <a:pt x="915543" y="0"/>
                </a:moveTo>
                <a:lnTo>
                  <a:pt x="911733" y="1397"/>
                </a:lnTo>
                <a:lnTo>
                  <a:pt x="910336" y="4572"/>
                </a:lnTo>
                <a:lnTo>
                  <a:pt x="908812" y="7747"/>
                </a:lnTo>
                <a:lnTo>
                  <a:pt x="910209" y="11557"/>
                </a:lnTo>
                <a:lnTo>
                  <a:pt x="913384" y="13081"/>
                </a:lnTo>
                <a:lnTo>
                  <a:pt x="972228" y="40125"/>
                </a:lnTo>
                <a:lnTo>
                  <a:pt x="995680" y="37846"/>
                </a:lnTo>
                <a:lnTo>
                  <a:pt x="997712" y="37846"/>
                </a:lnTo>
                <a:lnTo>
                  <a:pt x="918718" y="1524"/>
                </a:lnTo>
                <a:lnTo>
                  <a:pt x="915543" y="0"/>
                </a:lnTo>
                <a:close/>
              </a:path>
            </a:pathLst>
          </a:custGeom>
          <a:solidFill>
            <a:srgbClr val="0156A4"/>
          </a:solidFill>
        </p:spPr>
        <p:txBody>
          <a:bodyPr wrap="square" lIns="0" tIns="0" rIns="0" bIns="0" rtlCol="0"/>
          <a:lstStyle/>
          <a:p>
            <a:endParaRPr/>
          </a:p>
        </p:txBody>
      </p:sp>
      <p:sp>
        <p:nvSpPr>
          <p:cNvPr id="9" name="object 9"/>
          <p:cNvSpPr/>
          <p:nvPr/>
        </p:nvSpPr>
        <p:spPr>
          <a:xfrm>
            <a:off x="6239255" y="2427735"/>
            <a:ext cx="2954020" cy="288290"/>
          </a:xfrm>
          <a:custGeom>
            <a:avLst/>
            <a:gdLst/>
            <a:ahLst/>
            <a:cxnLst/>
            <a:rect l="l" t="t" r="r" b="b"/>
            <a:pathLst>
              <a:path w="2954020" h="288289">
                <a:moveTo>
                  <a:pt x="2953512" y="0"/>
                </a:moveTo>
                <a:lnTo>
                  <a:pt x="0" y="0"/>
                </a:lnTo>
                <a:lnTo>
                  <a:pt x="0" y="288032"/>
                </a:lnTo>
                <a:lnTo>
                  <a:pt x="2953512" y="288032"/>
                </a:lnTo>
                <a:lnTo>
                  <a:pt x="2953512" y="0"/>
                </a:lnTo>
                <a:close/>
              </a:path>
            </a:pathLst>
          </a:custGeom>
          <a:solidFill>
            <a:srgbClr val="FFFFFF"/>
          </a:solidFill>
        </p:spPr>
        <p:txBody>
          <a:bodyPr wrap="square" lIns="0" tIns="0" rIns="0" bIns="0" rtlCol="0"/>
          <a:lstStyle/>
          <a:p>
            <a:endParaRPr/>
          </a:p>
        </p:txBody>
      </p:sp>
      <p:sp>
        <p:nvSpPr>
          <p:cNvPr id="10" name="object 10"/>
          <p:cNvSpPr txBox="1"/>
          <p:nvPr/>
        </p:nvSpPr>
        <p:spPr>
          <a:xfrm>
            <a:off x="6239255" y="2427735"/>
            <a:ext cx="2954020" cy="261610"/>
          </a:xfrm>
          <a:prstGeom prst="rect">
            <a:avLst/>
          </a:prstGeom>
          <a:ln w="3175">
            <a:solidFill>
              <a:srgbClr val="006FC0"/>
            </a:solidFill>
          </a:ln>
        </p:spPr>
        <p:txBody>
          <a:bodyPr vert="horz" wrap="square" lIns="0" tIns="0" rIns="0" bIns="0" rtlCol="0">
            <a:spAutoFit/>
          </a:bodyPr>
          <a:lstStyle/>
          <a:p>
            <a:pPr marL="227329">
              <a:lnSpc>
                <a:spcPts val="1975"/>
              </a:lnSpc>
            </a:pPr>
            <a:r>
              <a:rPr dirty="0">
                <a:latin typeface="Perpetua"/>
                <a:cs typeface="Perpetua"/>
              </a:rPr>
              <a:t>Finnic</a:t>
            </a:r>
            <a:r>
              <a:rPr spc="-75" dirty="0">
                <a:latin typeface="Times New Roman"/>
                <a:cs typeface="Times New Roman"/>
              </a:rPr>
              <a:t> </a:t>
            </a:r>
            <a:r>
              <a:rPr dirty="0">
                <a:latin typeface="Perpetua"/>
                <a:cs typeface="Perpetua"/>
              </a:rPr>
              <a:t>languages:</a:t>
            </a:r>
            <a:r>
              <a:rPr spc="-150" dirty="0">
                <a:latin typeface="Times New Roman"/>
                <a:cs typeface="Times New Roman"/>
              </a:rPr>
              <a:t> </a:t>
            </a:r>
            <a:r>
              <a:rPr dirty="0">
                <a:latin typeface="Perpetua"/>
                <a:cs typeface="Perpetua"/>
              </a:rPr>
              <a:t>adessive</a:t>
            </a:r>
            <a:r>
              <a:rPr spc="-70" dirty="0">
                <a:latin typeface="Times New Roman"/>
                <a:cs typeface="Times New Roman"/>
              </a:rPr>
              <a:t> </a:t>
            </a:r>
            <a:r>
              <a:rPr spc="-20" dirty="0">
                <a:latin typeface="Perpetua"/>
                <a:cs typeface="Perpetua"/>
              </a:rPr>
              <a:t>case</a:t>
            </a:r>
            <a:endParaRPr>
              <a:latin typeface="Perpetua"/>
              <a:cs typeface="Perpetua"/>
            </a:endParaRPr>
          </a:p>
        </p:txBody>
      </p:sp>
      <p:sp>
        <p:nvSpPr>
          <p:cNvPr id="11" name="object 11"/>
          <p:cNvSpPr/>
          <p:nvPr/>
        </p:nvSpPr>
        <p:spPr>
          <a:xfrm>
            <a:off x="6239255" y="2991615"/>
            <a:ext cx="3025140" cy="288290"/>
          </a:xfrm>
          <a:custGeom>
            <a:avLst/>
            <a:gdLst/>
            <a:ahLst/>
            <a:cxnLst/>
            <a:rect l="l" t="t" r="r" b="b"/>
            <a:pathLst>
              <a:path w="3025140" h="288289">
                <a:moveTo>
                  <a:pt x="3025140" y="0"/>
                </a:moveTo>
                <a:lnTo>
                  <a:pt x="0" y="0"/>
                </a:lnTo>
                <a:lnTo>
                  <a:pt x="0" y="288032"/>
                </a:lnTo>
                <a:lnTo>
                  <a:pt x="3025140" y="288032"/>
                </a:lnTo>
                <a:lnTo>
                  <a:pt x="3025140" y="0"/>
                </a:lnTo>
                <a:close/>
              </a:path>
            </a:pathLst>
          </a:custGeom>
          <a:solidFill>
            <a:srgbClr val="FFFFFF"/>
          </a:solidFill>
        </p:spPr>
        <p:txBody>
          <a:bodyPr wrap="square" lIns="0" tIns="0" rIns="0" bIns="0" rtlCol="0"/>
          <a:lstStyle/>
          <a:p>
            <a:endParaRPr/>
          </a:p>
        </p:txBody>
      </p:sp>
      <p:sp>
        <p:nvSpPr>
          <p:cNvPr id="12" name="object 12"/>
          <p:cNvSpPr txBox="1"/>
          <p:nvPr/>
        </p:nvSpPr>
        <p:spPr>
          <a:xfrm>
            <a:off x="6239255" y="2991615"/>
            <a:ext cx="3025140" cy="261610"/>
          </a:xfrm>
          <a:prstGeom prst="rect">
            <a:avLst/>
          </a:prstGeom>
          <a:ln w="3175">
            <a:solidFill>
              <a:srgbClr val="006FC0"/>
            </a:solidFill>
          </a:ln>
        </p:spPr>
        <p:txBody>
          <a:bodyPr vert="horz" wrap="square" lIns="0" tIns="0" rIns="0" bIns="0" rtlCol="0">
            <a:spAutoFit/>
          </a:bodyPr>
          <a:lstStyle/>
          <a:p>
            <a:pPr marL="133350">
              <a:lnSpc>
                <a:spcPts val="1964"/>
              </a:lnSpc>
            </a:pPr>
            <a:r>
              <a:rPr spc="-10" dirty="0">
                <a:latin typeface="Perpetua"/>
                <a:cs typeface="Perpetua"/>
              </a:rPr>
              <a:t>Slavic</a:t>
            </a:r>
            <a:r>
              <a:rPr spc="-65" dirty="0">
                <a:latin typeface="Times New Roman"/>
                <a:cs typeface="Times New Roman"/>
              </a:rPr>
              <a:t> </a:t>
            </a:r>
            <a:r>
              <a:rPr dirty="0">
                <a:latin typeface="Perpetua"/>
                <a:cs typeface="Perpetua"/>
              </a:rPr>
              <a:t>languages:</a:t>
            </a:r>
            <a:r>
              <a:rPr spc="-140" dirty="0">
                <a:latin typeface="Times New Roman"/>
                <a:cs typeface="Times New Roman"/>
              </a:rPr>
              <a:t> </a:t>
            </a:r>
            <a:r>
              <a:rPr i="1" dirty="0">
                <a:latin typeface="Perpetua"/>
                <a:cs typeface="Perpetua"/>
              </a:rPr>
              <a:t>u</a:t>
            </a:r>
            <a:r>
              <a:rPr spc="-229" dirty="0">
                <a:latin typeface="Times New Roman"/>
                <a:cs typeface="Times New Roman"/>
              </a:rPr>
              <a:t> </a:t>
            </a:r>
            <a:r>
              <a:rPr dirty="0">
                <a:latin typeface="Perpetua"/>
                <a:cs typeface="Perpetua"/>
              </a:rPr>
              <a:t>‘at’</a:t>
            </a:r>
            <a:r>
              <a:rPr spc="-90" dirty="0">
                <a:latin typeface="Perpetua"/>
                <a:cs typeface="Perpetua"/>
              </a:rPr>
              <a:t> </a:t>
            </a:r>
            <a:r>
              <a:rPr dirty="0">
                <a:latin typeface="Perpetua"/>
                <a:cs typeface="Perpetua"/>
              </a:rPr>
              <a:t>+</a:t>
            </a:r>
            <a:r>
              <a:rPr spc="-5" dirty="0">
                <a:latin typeface="Perpetua"/>
                <a:cs typeface="Perpetua"/>
              </a:rPr>
              <a:t> </a:t>
            </a:r>
            <a:r>
              <a:rPr spc="-10" dirty="0">
                <a:latin typeface="Perpetua"/>
                <a:cs typeface="Perpetua"/>
              </a:rPr>
              <a:t>Genitive</a:t>
            </a:r>
            <a:endParaRPr>
              <a:latin typeface="Perpetua"/>
              <a:cs typeface="Perpetua"/>
            </a:endParaRPr>
          </a:p>
        </p:txBody>
      </p:sp>
      <p:sp>
        <p:nvSpPr>
          <p:cNvPr id="13" name="object 13"/>
          <p:cNvSpPr/>
          <p:nvPr/>
        </p:nvSpPr>
        <p:spPr>
          <a:xfrm>
            <a:off x="1920241" y="3860294"/>
            <a:ext cx="8063865" cy="2592705"/>
          </a:xfrm>
          <a:custGeom>
            <a:avLst/>
            <a:gdLst/>
            <a:ahLst/>
            <a:cxnLst/>
            <a:rect l="l" t="t" r="r" b="b"/>
            <a:pathLst>
              <a:path w="8063865" h="2592704">
                <a:moveTo>
                  <a:pt x="8063484" y="0"/>
                </a:moveTo>
                <a:lnTo>
                  <a:pt x="0" y="0"/>
                </a:lnTo>
                <a:lnTo>
                  <a:pt x="0" y="2592324"/>
                </a:lnTo>
                <a:lnTo>
                  <a:pt x="8063484" y="2592324"/>
                </a:lnTo>
                <a:lnTo>
                  <a:pt x="8063484" y="0"/>
                </a:lnTo>
                <a:close/>
              </a:path>
            </a:pathLst>
          </a:custGeom>
          <a:solidFill>
            <a:srgbClr val="FFFFFF"/>
          </a:solidFill>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59941" y="1569848"/>
            <a:ext cx="7291705" cy="673261"/>
          </a:xfrm>
          <a:prstGeom prst="rect">
            <a:avLst/>
          </a:prstGeom>
        </p:spPr>
        <p:txBody>
          <a:bodyPr vert="horz" wrap="square" lIns="0" tIns="49530" rIns="0" bIns="0" rtlCol="0">
            <a:spAutoFit/>
          </a:bodyPr>
          <a:lstStyle/>
          <a:p>
            <a:pPr marL="286385" marR="5080" indent="-273685">
              <a:lnSpc>
                <a:spcPts val="2380"/>
              </a:lnSpc>
              <a:spcBef>
                <a:spcPts val="390"/>
              </a:spcBef>
              <a:buClr>
                <a:srgbClr val="0E6EC5"/>
              </a:buClr>
              <a:buSzPct val="84090"/>
              <a:buFont typeface="Wingdings 2"/>
              <a:buChar char=""/>
              <a:tabLst>
                <a:tab pos="286385" algn="l"/>
                <a:tab pos="287020" algn="l"/>
              </a:tabLst>
            </a:pPr>
            <a:r>
              <a:rPr sz="2200" b="1" spc="-10" dirty="0">
                <a:latin typeface="Perpetua"/>
                <a:cs typeface="Perpetua"/>
              </a:rPr>
              <a:t>Location</a:t>
            </a:r>
            <a:r>
              <a:rPr sz="2200" spc="-85" dirty="0">
                <a:latin typeface="Times New Roman"/>
                <a:cs typeface="Times New Roman"/>
              </a:rPr>
              <a:t> </a:t>
            </a:r>
            <a:r>
              <a:rPr sz="2200" b="1" spc="-20" dirty="0">
                <a:latin typeface="Perpetua"/>
                <a:cs typeface="Perpetua"/>
              </a:rPr>
              <a:t>schema</a:t>
            </a:r>
            <a:r>
              <a:rPr sz="2200" spc="-20" dirty="0">
                <a:latin typeface="Perpetua"/>
                <a:cs typeface="Perpetua"/>
              </a:rPr>
              <a:t>:</a:t>
            </a:r>
            <a:r>
              <a:rPr sz="2200" spc="-130" dirty="0">
                <a:latin typeface="Times New Roman"/>
                <a:cs typeface="Times New Roman"/>
              </a:rPr>
              <a:t> </a:t>
            </a:r>
            <a:r>
              <a:rPr sz="2200" dirty="0">
                <a:latin typeface="Perpetua"/>
                <a:cs typeface="Perpetua"/>
              </a:rPr>
              <a:t>all</a:t>
            </a:r>
            <a:r>
              <a:rPr sz="2200" spc="-80" dirty="0">
                <a:latin typeface="Times New Roman"/>
                <a:cs typeface="Times New Roman"/>
              </a:rPr>
              <a:t> </a:t>
            </a:r>
            <a:r>
              <a:rPr sz="2200" dirty="0">
                <a:latin typeface="Perpetua"/>
                <a:cs typeface="Perpetua"/>
              </a:rPr>
              <a:t>Finnic</a:t>
            </a:r>
            <a:r>
              <a:rPr sz="2200" spc="-60" dirty="0">
                <a:latin typeface="Times New Roman"/>
                <a:cs typeface="Times New Roman"/>
              </a:rPr>
              <a:t> </a:t>
            </a:r>
            <a:r>
              <a:rPr sz="2200" spc="-10" dirty="0">
                <a:latin typeface="Perpetua"/>
                <a:cs typeface="Perpetua"/>
              </a:rPr>
              <a:t>languages</a:t>
            </a:r>
            <a:r>
              <a:rPr sz="2200" spc="-65" dirty="0">
                <a:latin typeface="Times New Roman"/>
                <a:cs typeface="Times New Roman"/>
              </a:rPr>
              <a:t> </a:t>
            </a:r>
            <a:r>
              <a:rPr sz="2200" dirty="0">
                <a:latin typeface="Perpetua"/>
                <a:cs typeface="Perpetua"/>
              </a:rPr>
              <a:t>-</a:t>
            </a:r>
            <a:r>
              <a:rPr sz="2200" spc="-65" dirty="0">
                <a:latin typeface="Times New Roman"/>
                <a:cs typeface="Times New Roman"/>
              </a:rPr>
              <a:t> </a:t>
            </a:r>
            <a:r>
              <a:rPr sz="2200" dirty="0">
                <a:latin typeface="Perpetua"/>
                <a:cs typeface="Perpetua"/>
              </a:rPr>
              <a:t>except</a:t>
            </a:r>
            <a:r>
              <a:rPr sz="2200" spc="-60" dirty="0">
                <a:latin typeface="Times New Roman"/>
                <a:cs typeface="Times New Roman"/>
              </a:rPr>
              <a:t> </a:t>
            </a:r>
            <a:r>
              <a:rPr sz="2200" spc="-10" dirty="0">
                <a:latin typeface="Perpetua"/>
                <a:cs typeface="Perpetua"/>
              </a:rPr>
              <a:t>Livonian-</a:t>
            </a:r>
            <a:r>
              <a:rPr sz="2200" spc="-60" dirty="0">
                <a:latin typeface="Times New Roman"/>
                <a:cs typeface="Times New Roman"/>
              </a:rPr>
              <a:t> </a:t>
            </a:r>
            <a:r>
              <a:rPr sz="2200" spc="-10" dirty="0">
                <a:latin typeface="Perpetua"/>
                <a:cs typeface="Perpetua"/>
              </a:rPr>
              <a:t>,</a:t>
            </a:r>
            <a:r>
              <a:rPr sz="2200" spc="-150" dirty="0">
                <a:latin typeface="Times New Roman"/>
                <a:cs typeface="Times New Roman"/>
              </a:rPr>
              <a:t> </a:t>
            </a:r>
            <a:r>
              <a:rPr sz="2200" spc="-10" dirty="0">
                <a:latin typeface="Perpetua"/>
                <a:cs typeface="Perpetua"/>
              </a:rPr>
              <a:t>Russian,</a:t>
            </a:r>
            <a:r>
              <a:rPr sz="2200" spc="-10" dirty="0">
                <a:latin typeface="Times New Roman"/>
                <a:cs typeface="Times New Roman"/>
              </a:rPr>
              <a:t> </a:t>
            </a:r>
            <a:r>
              <a:rPr sz="2200" spc="-10" dirty="0">
                <a:latin typeface="Perpetua"/>
                <a:cs typeface="Perpetua"/>
              </a:rPr>
              <a:t>Belarusian</a:t>
            </a:r>
            <a:endParaRPr sz="2200">
              <a:latin typeface="Perpetua"/>
              <a:cs typeface="Perpetua"/>
            </a:endParaRPr>
          </a:p>
        </p:txBody>
      </p:sp>
      <p:sp>
        <p:nvSpPr>
          <p:cNvPr id="4" name="object 4"/>
          <p:cNvSpPr txBox="1"/>
          <p:nvPr/>
        </p:nvSpPr>
        <p:spPr>
          <a:xfrm>
            <a:off x="2380282" y="2605862"/>
            <a:ext cx="2677160" cy="331470"/>
          </a:xfrm>
          <a:prstGeom prst="rect">
            <a:avLst/>
          </a:prstGeom>
        </p:spPr>
        <p:txBody>
          <a:bodyPr vert="horz" wrap="square" lIns="0" tIns="13335" rIns="0" bIns="0" rtlCol="0">
            <a:spAutoFit/>
          </a:bodyPr>
          <a:lstStyle/>
          <a:p>
            <a:pPr marL="241300" indent="-228600">
              <a:spcBef>
                <a:spcPts val="105"/>
              </a:spcBef>
              <a:buClr>
                <a:srgbClr val="009CD9"/>
              </a:buClr>
              <a:buSzPct val="85000"/>
              <a:buFont typeface="Wingdings"/>
              <a:buChar char=""/>
              <a:tabLst>
                <a:tab pos="241300" algn="l"/>
              </a:tabLst>
            </a:pPr>
            <a:r>
              <a:rPr sz="2000" b="1" spc="-10" dirty="0">
                <a:latin typeface="Perpetua"/>
                <a:cs typeface="Perpetua"/>
              </a:rPr>
              <a:t>adessive</a:t>
            </a:r>
            <a:r>
              <a:rPr sz="2000" spc="-95" dirty="0">
                <a:latin typeface="Times New Roman"/>
                <a:cs typeface="Times New Roman"/>
              </a:rPr>
              <a:t> </a:t>
            </a:r>
            <a:r>
              <a:rPr sz="2000" b="1" spc="-10" dirty="0">
                <a:latin typeface="Perpetua"/>
                <a:cs typeface="Perpetua"/>
              </a:rPr>
              <a:t>constructions</a:t>
            </a:r>
            <a:endParaRPr sz="2000">
              <a:latin typeface="Perpetua"/>
              <a:cs typeface="Perpetua"/>
            </a:endParaRPr>
          </a:p>
        </p:txBody>
      </p:sp>
      <p:sp>
        <p:nvSpPr>
          <p:cNvPr id="5" name="object 5"/>
          <p:cNvSpPr txBox="1"/>
          <p:nvPr/>
        </p:nvSpPr>
        <p:spPr>
          <a:xfrm>
            <a:off x="2059940" y="3310509"/>
            <a:ext cx="7582534" cy="1713931"/>
          </a:xfrm>
          <a:prstGeom prst="rect">
            <a:avLst/>
          </a:prstGeom>
        </p:spPr>
        <p:txBody>
          <a:bodyPr vert="horz" wrap="square" lIns="0" tIns="13335" rIns="0" bIns="0" rtlCol="0">
            <a:spAutoFit/>
          </a:bodyPr>
          <a:lstStyle/>
          <a:p>
            <a:pPr marL="561340" indent="-229235">
              <a:spcBef>
                <a:spcPts val="105"/>
              </a:spcBef>
              <a:buClr>
                <a:srgbClr val="009CD9"/>
              </a:buClr>
              <a:buSzPct val="85000"/>
              <a:buFont typeface="Wingdings"/>
              <a:buChar char=""/>
              <a:tabLst>
                <a:tab pos="561975" algn="l"/>
              </a:tabLst>
            </a:pPr>
            <a:r>
              <a:rPr sz="2000" b="1" dirty="0">
                <a:latin typeface="Perpetua"/>
                <a:cs typeface="Perpetua"/>
              </a:rPr>
              <a:t>locative</a:t>
            </a:r>
            <a:r>
              <a:rPr sz="2000" spc="365" dirty="0">
                <a:latin typeface="Times New Roman"/>
                <a:cs typeface="Times New Roman"/>
              </a:rPr>
              <a:t> </a:t>
            </a:r>
            <a:r>
              <a:rPr sz="2000" b="1" dirty="0">
                <a:latin typeface="Perpetua"/>
                <a:cs typeface="Perpetua"/>
              </a:rPr>
              <a:t>case</a:t>
            </a:r>
            <a:r>
              <a:rPr sz="2000" spc="370" dirty="0">
                <a:latin typeface="Times New Roman"/>
                <a:cs typeface="Times New Roman"/>
              </a:rPr>
              <a:t> </a:t>
            </a:r>
            <a:r>
              <a:rPr dirty="0">
                <a:latin typeface="Perpetua"/>
                <a:cs typeface="Perpetua"/>
              </a:rPr>
              <a:t>North</a:t>
            </a:r>
            <a:r>
              <a:rPr spc="-65" dirty="0">
                <a:latin typeface="Times New Roman"/>
                <a:cs typeface="Times New Roman"/>
              </a:rPr>
              <a:t> </a:t>
            </a:r>
            <a:r>
              <a:rPr spc="-20" dirty="0">
                <a:latin typeface="Perpetua"/>
                <a:cs typeface="Perpetua"/>
              </a:rPr>
              <a:t>Saami</a:t>
            </a:r>
            <a:endParaRPr>
              <a:latin typeface="Perpetua"/>
              <a:cs typeface="Perpetua"/>
            </a:endParaRPr>
          </a:p>
          <a:p>
            <a:pPr>
              <a:spcBef>
                <a:spcPts val="30"/>
              </a:spcBef>
            </a:pPr>
            <a:endParaRPr sz="2100">
              <a:latin typeface="Perpetua"/>
              <a:cs typeface="Perpetua"/>
            </a:endParaRPr>
          </a:p>
          <a:p>
            <a:pPr marL="286385" indent="-273685">
              <a:buClr>
                <a:srgbClr val="0E6EC5"/>
              </a:buClr>
              <a:buSzPct val="84090"/>
              <a:buFont typeface="Wingdings 2"/>
              <a:buChar char=""/>
              <a:tabLst>
                <a:tab pos="286385" algn="l"/>
                <a:tab pos="287020" algn="l"/>
              </a:tabLst>
            </a:pPr>
            <a:r>
              <a:rPr sz="2200" b="1" dirty="0">
                <a:latin typeface="Perpetua"/>
                <a:cs typeface="Perpetua"/>
              </a:rPr>
              <a:t>Action</a:t>
            </a:r>
            <a:r>
              <a:rPr sz="2200" spc="-35" dirty="0">
                <a:latin typeface="Times New Roman"/>
                <a:cs typeface="Times New Roman"/>
              </a:rPr>
              <a:t> </a:t>
            </a:r>
            <a:r>
              <a:rPr sz="2200" b="1" spc="-20" dirty="0">
                <a:latin typeface="Perpetua"/>
                <a:cs typeface="Perpetua"/>
              </a:rPr>
              <a:t>schema:</a:t>
            </a:r>
            <a:r>
              <a:rPr sz="2200" spc="-120" dirty="0">
                <a:latin typeface="Times New Roman"/>
                <a:cs typeface="Times New Roman"/>
              </a:rPr>
              <a:t> </a:t>
            </a:r>
            <a:r>
              <a:rPr sz="2200" dirty="0">
                <a:latin typeface="Perpetua"/>
                <a:cs typeface="Perpetua"/>
              </a:rPr>
              <a:t>all</a:t>
            </a:r>
            <a:r>
              <a:rPr sz="2200" spc="-45" dirty="0">
                <a:latin typeface="Times New Roman"/>
                <a:cs typeface="Times New Roman"/>
              </a:rPr>
              <a:t> </a:t>
            </a:r>
            <a:r>
              <a:rPr sz="2200" dirty="0">
                <a:latin typeface="Perpetua"/>
                <a:cs typeface="Perpetua"/>
              </a:rPr>
              <a:t>Germanic</a:t>
            </a:r>
            <a:r>
              <a:rPr sz="2200" spc="-30" dirty="0">
                <a:latin typeface="Times New Roman"/>
                <a:cs typeface="Times New Roman"/>
              </a:rPr>
              <a:t> </a:t>
            </a:r>
            <a:r>
              <a:rPr sz="2200" spc="-20" dirty="0">
                <a:latin typeface="Perpetua"/>
                <a:cs typeface="Perpetua"/>
              </a:rPr>
              <a:t>languages,</a:t>
            </a:r>
            <a:r>
              <a:rPr sz="2200" spc="-135" dirty="0">
                <a:latin typeface="Times New Roman"/>
                <a:cs typeface="Times New Roman"/>
              </a:rPr>
              <a:t> </a:t>
            </a:r>
            <a:r>
              <a:rPr sz="2200" spc="-25" dirty="0">
                <a:latin typeface="Perpetua"/>
                <a:cs typeface="Perpetua"/>
              </a:rPr>
              <a:t>Polish,</a:t>
            </a:r>
            <a:r>
              <a:rPr sz="2200" spc="-145" dirty="0">
                <a:latin typeface="Times New Roman"/>
                <a:cs typeface="Times New Roman"/>
              </a:rPr>
              <a:t> </a:t>
            </a:r>
            <a:r>
              <a:rPr sz="2200" spc="-10" dirty="0">
                <a:latin typeface="Perpetua"/>
                <a:cs typeface="Perpetua"/>
              </a:rPr>
              <a:t>Belarusian,</a:t>
            </a:r>
            <a:r>
              <a:rPr sz="2200" spc="-125" dirty="0">
                <a:latin typeface="Times New Roman"/>
                <a:cs typeface="Times New Roman"/>
              </a:rPr>
              <a:t> </a:t>
            </a:r>
            <a:r>
              <a:rPr sz="2200" spc="-10" dirty="0">
                <a:latin typeface="Perpetua"/>
                <a:cs typeface="Perpetua"/>
              </a:rPr>
              <a:t>Lithuanian</a:t>
            </a:r>
            <a:endParaRPr sz="2200">
              <a:latin typeface="Perpetua"/>
              <a:cs typeface="Perpetua"/>
            </a:endParaRPr>
          </a:p>
          <a:p>
            <a:pPr>
              <a:spcBef>
                <a:spcPts val="5"/>
              </a:spcBef>
              <a:buClr>
                <a:srgbClr val="0E6EC5"/>
              </a:buClr>
              <a:buFont typeface="Wingdings 2"/>
              <a:buChar char=""/>
            </a:pPr>
            <a:endParaRPr sz="2750">
              <a:latin typeface="Perpetua"/>
              <a:cs typeface="Perpetua"/>
            </a:endParaRPr>
          </a:p>
          <a:p>
            <a:pPr marL="561340" lvl="1" indent="-229235">
              <a:buClr>
                <a:srgbClr val="009CD9"/>
              </a:buClr>
              <a:buSzPct val="85000"/>
              <a:buFont typeface="Wingdings"/>
              <a:buChar char=""/>
              <a:tabLst>
                <a:tab pos="561975" algn="l"/>
              </a:tabLst>
            </a:pPr>
            <a:r>
              <a:rPr sz="2000" b="1" spc="-25" dirty="0">
                <a:latin typeface="Perpetua"/>
                <a:cs typeface="Perpetua"/>
              </a:rPr>
              <a:t>‘have’</a:t>
            </a:r>
            <a:r>
              <a:rPr sz="2000" b="1" spc="-75" dirty="0">
                <a:latin typeface="Perpetua"/>
                <a:cs typeface="Perpetua"/>
              </a:rPr>
              <a:t> </a:t>
            </a:r>
            <a:r>
              <a:rPr sz="2000" b="1" spc="-20" dirty="0">
                <a:latin typeface="Perpetua"/>
                <a:cs typeface="Perpetua"/>
              </a:rPr>
              <a:t>verb</a:t>
            </a:r>
            <a:endParaRPr sz="2000">
              <a:latin typeface="Perpetua"/>
              <a:cs typeface="Perpetua"/>
            </a:endParaRPr>
          </a:p>
        </p:txBody>
      </p:sp>
      <p:sp>
        <p:nvSpPr>
          <p:cNvPr id="6" name="object 6"/>
          <p:cNvSpPr txBox="1"/>
          <p:nvPr/>
        </p:nvSpPr>
        <p:spPr>
          <a:xfrm>
            <a:off x="2072640" y="5396440"/>
            <a:ext cx="5001260" cy="969010"/>
          </a:xfrm>
          <a:prstGeom prst="rect">
            <a:avLst/>
          </a:prstGeom>
        </p:spPr>
        <p:txBody>
          <a:bodyPr vert="horz" wrap="square" lIns="0" tIns="0" rIns="0" bIns="0" rtlCol="0">
            <a:spAutoFit/>
          </a:bodyPr>
          <a:lstStyle/>
          <a:p>
            <a:pPr>
              <a:lnSpc>
                <a:spcPts val="2240"/>
              </a:lnSpc>
              <a:tabLst>
                <a:tab pos="273685" algn="l"/>
              </a:tabLst>
            </a:pPr>
            <a:r>
              <a:rPr sz="1850" spc="-50" dirty="0">
                <a:solidFill>
                  <a:srgbClr val="0E6EC5"/>
                </a:solidFill>
                <a:latin typeface="Wingdings 2"/>
                <a:cs typeface="Wingdings 2"/>
              </a:rPr>
              <a:t></a:t>
            </a:r>
            <a:r>
              <a:rPr sz="1850" dirty="0">
                <a:solidFill>
                  <a:srgbClr val="0E6EC5"/>
                </a:solidFill>
                <a:latin typeface="Times New Roman"/>
                <a:cs typeface="Times New Roman"/>
              </a:rPr>
              <a:t>	</a:t>
            </a:r>
            <a:r>
              <a:rPr sz="2200" b="1" dirty="0">
                <a:latin typeface="Perpetua"/>
                <a:cs typeface="Perpetua"/>
              </a:rPr>
              <a:t>Goal</a:t>
            </a:r>
            <a:r>
              <a:rPr sz="2200" spc="-50" dirty="0">
                <a:latin typeface="Times New Roman"/>
                <a:cs typeface="Times New Roman"/>
              </a:rPr>
              <a:t> </a:t>
            </a:r>
            <a:r>
              <a:rPr sz="2200" b="1" spc="-20" dirty="0">
                <a:latin typeface="Perpetua"/>
                <a:cs typeface="Perpetua"/>
              </a:rPr>
              <a:t>schema</a:t>
            </a:r>
            <a:r>
              <a:rPr sz="2200" spc="-20" dirty="0">
                <a:latin typeface="Perpetua"/>
                <a:cs typeface="Perpetua"/>
              </a:rPr>
              <a:t>:</a:t>
            </a:r>
            <a:r>
              <a:rPr sz="2200" spc="-135" dirty="0">
                <a:latin typeface="Times New Roman"/>
                <a:cs typeface="Times New Roman"/>
              </a:rPr>
              <a:t> </a:t>
            </a:r>
            <a:r>
              <a:rPr sz="2200" spc="-20" dirty="0">
                <a:latin typeface="Perpetua"/>
                <a:cs typeface="Perpetua"/>
              </a:rPr>
              <a:t>Latvian,</a:t>
            </a:r>
            <a:r>
              <a:rPr sz="2200" spc="-135" dirty="0">
                <a:latin typeface="Times New Roman"/>
                <a:cs typeface="Times New Roman"/>
              </a:rPr>
              <a:t> </a:t>
            </a:r>
            <a:r>
              <a:rPr sz="2200" spc="-10" dirty="0">
                <a:latin typeface="Perpetua"/>
                <a:cs typeface="Perpetua"/>
              </a:rPr>
              <a:t>Latgalian</a:t>
            </a:r>
            <a:r>
              <a:rPr sz="2200" spc="-55" dirty="0">
                <a:latin typeface="Times New Roman"/>
                <a:cs typeface="Times New Roman"/>
              </a:rPr>
              <a:t> </a:t>
            </a:r>
            <a:r>
              <a:rPr sz="2200" dirty="0">
                <a:latin typeface="Perpetua"/>
                <a:cs typeface="Perpetua"/>
              </a:rPr>
              <a:t>and</a:t>
            </a:r>
            <a:r>
              <a:rPr sz="2200" spc="-40" dirty="0">
                <a:latin typeface="Times New Roman"/>
                <a:cs typeface="Times New Roman"/>
              </a:rPr>
              <a:t> </a:t>
            </a:r>
            <a:r>
              <a:rPr sz="2200" spc="-10" dirty="0">
                <a:latin typeface="Perpetua"/>
                <a:cs typeface="Perpetua"/>
              </a:rPr>
              <a:t>Livonian</a:t>
            </a:r>
            <a:endParaRPr sz="2200">
              <a:latin typeface="Perpetua"/>
              <a:cs typeface="Perpetua"/>
            </a:endParaRPr>
          </a:p>
          <a:p>
            <a:pPr>
              <a:spcBef>
                <a:spcPts val="35"/>
              </a:spcBef>
            </a:pPr>
            <a:endParaRPr sz="2350">
              <a:latin typeface="Perpetua"/>
              <a:cs typeface="Perpetua"/>
            </a:endParaRPr>
          </a:p>
          <a:p>
            <a:pPr marL="320040"/>
            <a:r>
              <a:rPr sz="1700" dirty="0">
                <a:solidFill>
                  <a:srgbClr val="009CD9"/>
                </a:solidFill>
                <a:latin typeface="Wingdings"/>
                <a:cs typeface="Wingdings"/>
              </a:rPr>
              <a:t></a:t>
            </a:r>
            <a:r>
              <a:rPr sz="1700" spc="-5" dirty="0">
                <a:solidFill>
                  <a:srgbClr val="009CD9"/>
                </a:solidFill>
                <a:latin typeface="Times New Roman"/>
                <a:cs typeface="Times New Roman"/>
              </a:rPr>
              <a:t> </a:t>
            </a:r>
            <a:r>
              <a:rPr sz="2000" b="1" spc="-10" dirty="0">
                <a:latin typeface="Perpetua"/>
                <a:cs typeface="Perpetua"/>
              </a:rPr>
              <a:t>dative</a:t>
            </a:r>
            <a:r>
              <a:rPr sz="2000" spc="-75" dirty="0">
                <a:latin typeface="Times New Roman"/>
                <a:cs typeface="Times New Roman"/>
              </a:rPr>
              <a:t> </a:t>
            </a:r>
            <a:r>
              <a:rPr sz="2000" b="1" spc="-20" dirty="0">
                <a:latin typeface="Perpetua"/>
                <a:cs typeface="Perpetua"/>
              </a:rPr>
              <a:t>case</a:t>
            </a:r>
            <a:endParaRPr sz="2000">
              <a:latin typeface="Perpetua"/>
              <a:cs typeface="Perpetua"/>
            </a:endParaRPr>
          </a:p>
        </p:txBody>
      </p:sp>
      <p:sp>
        <p:nvSpPr>
          <p:cNvPr id="7" name="object 7"/>
          <p:cNvSpPr/>
          <p:nvPr/>
        </p:nvSpPr>
        <p:spPr>
          <a:xfrm>
            <a:off x="5158740" y="2892552"/>
            <a:ext cx="937894" cy="271145"/>
          </a:xfrm>
          <a:custGeom>
            <a:avLst/>
            <a:gdLst/>
            <a:ahLst/>
            <a:cxnLst/>
            <a:rect l="l" t="t" r="r" b="b"/>
            <a:pathLst>
              <a:path w="937895" h="271144">
                <a:moveTo>
                  <a:pt x="901049" y="239590"/>
                </a:moveTo>
                <a:lnTo>
                  <a:pt x="838962" y="257556"/>
                </a:lnTo>
                <a:lnTo>
                  <a:pt x="835533" y="258445"/>
                </a:lnTo>
                <a:lnTo>
                  <a:pt x="833628" y="262001"/>
                </a:lnTo>
                <a:lnTo>
                  <a:pt x="834517" y="265430"/>
                </a:lnTo>
                <a:lnTo>
                  <a:pt x="835533" y="268732"/>
                </a:lnTo>
                <a:lnTo>
                  <a:pt x="839089" y="270637"/>
                </a:lnTo>
                <a:lnTo>
                  <a:pt x="842391" y="269748"/>
                </a:lnTo>
                <a:lnTo>
                  <a:pt x="926667" y="245364"/>
                </a:lnTo>
                <a:lnTo>
                  <a:pt x="923925" y="245364"/>
                </a:lnTo>
                <a:lnTo>
                  <a:pt x="901049" y="239590"/>
                </a:lnTo>
                <a:close/>
              </a:path>
              <a:path w="937895" h="271144">
                <a:moveTo>
                  <a:pt x="913206" y="236072"/>
                </a:moveTo>
                <a:lnTo>
                  <a:pt x="901049" y="239590"/>
                </a:lnTo>
                <a:lnTo>
                  <a:pt x="923925" y="245364"/>
                </a:lnTo>
                <a:lnTo>
                  <a:pt x="924333" y="243713"/>
                </a:lnTo>
                <a:lnTo>
                  <a:pt x="921004" y="243713"/>
                </a:lnTo>
                <a:lnTo>
                  <a:pt x="913206" y="236072"/>
                </a:lnTo>
                <a:close/>
              </a:path>
              <a:path w="937895" h="271144">
                <a:moveTo>
                  <a:pt x="864362" y="170434"/>
                </a:moveTo>
                <a:lnTo>
                  <a:pt x="860298" y="170434"/>
                </a:lnTo>
                <a:lnTo>
                  <a:pt x="855472" y="175514"/>
                </a:lnTo>
                <a:lnTo>
                  <a:pt x="855472" y="179451"/>
                </a:lnTo>
                <a:lnTo>
                  <a:pt x="858012" y="181991"/>
                </a:lnTo>
                <a:lnTo>
                  <a:pt x="904272" y="227319"/>
                </a:lnTo>
                <a:lnTo>
                  <a:pt x="926973" y="233045"/>
                </a:lnTo>
                <a:lnTo>
                  <a:pt x="923925" y="245364"/>
                </a:lnTo>
                <a:lnTo>
                  <a:pt x="926667" y="245364"/>
                </a:lnTo>
                <a:lnTo>
                  <a:pt x="937641" y="242189"/>
                </a:lnTo>
                <a:lnTo>
                  <a:pt x="866902" y="172847"/>
                </a:lnTo>
                <a:lnTo>
                  <a:pt x="864362" y="170434"/>
                </a:lnTo>
                <a:close/>
              </a:path>
              <a:path w="937895" h="271144">
                <a:moveTo>
                  <a:pt x="923671" y="233045"/>
                </a:moveTo>
                <a:lnTo>
                  <a:pt x="913206" y="236072"/>
                </a:lnTo>
                <a:lnTo>
                  <a:pt x="921004" y="243713"/>
                </a:lnTo>
                <a:lnTo>
                  <a:pt x="923671" y="233045"/>
                </a:lnTo>
                <a:close/>
              </a:path>
              <a:path w="937895" h="271144">
                <a:moveTo>
                  <a:pt x="926973" y="233045"/>
                </a:moveTo>
                <a:lnTo>
                  <a:pt x="923671" y="233045"/>
                </a:lnTo>
                <a:lnTo>
                  <a:pt x="921004" y="243713"/>
                </a:lnTo>
                <a:lnTo>
                  <a:pt x="924333" y="243713"/>
                </a:lnTo>
                <a:lnTo>
                  <a:pt x="926973" y="233045"/>
                </a:lnTo>
                <a:close/>
              </a:path>
              <a:path w="937895" h="271144">
                <a:moveTo>
                  <a:pt x="3048" y="0"/>
                </a:moveTo>
                <a:lnTo>
                  <a:pt x="0" y="12192"/>
                </a:lnTo>
                <a:lnTo>
                  <a:pt x="901049" y="239590"/>
                </a:lnTo>
                <a:lnTo>
                  <a:pt x="913206" y="236072"/>
                </a:lnTo>
                <a:lnTo>
                  <a:pt x="904272" y="227319"/>
                </a:lnTo>
                <a:lnTo>
                  <a:pt x="3048" y="0"/>
                </a:lnTo>
                <a:close/>
              </a:path>
              <a:path w="937895" h="271144">
                <a:moveTo>
                  <a:pt x="904272" y="227319"/>
                </a:moveTo>
                <a:lnTo>
                  <a:pt x="913206" y="236072"/>
                </a:lnTo>
                <a:lnTo>
                  <a:pt x="923671" y="233045"/>
                </a:lnTo>
                <a:lnTo>
                  <a:pt x="926973" y="233045"/>
                </a:lnTo>
                <a:lnTo>
                  <a:pt x="904272" y="227319"/>
                </a:lnTo>
                <a:close/>
              </a:path>
            </a:pathLst>
          </a:custGeom>
          <a:solidFill>
            <a:srgbClr val="0156A4"/>
          </a:solidFill>
        </p:spPr>
        <p:txBody>
          <a:bodyPr wrap="square" lIns="0" tIns="0" rIns="0" bIns="0" rtlCol="0"/>
          <a:lstStyle/>
          <a:p>
            <a:endParaRPr/>
          </a:p>
        </p:txBody>
      </p:sp>
      <p:sp>
        <p:nvSpPr>
          <p:cNvPr id="8" name="object 8"/>
          <p:cNvSpPr/>
          <p:nvPr/>
        </p:nvSpPr>
        <p:spPr>
          <a:xfrm>
            <a:off x="5159630" y="2575305"/>
            <a:ext cx="1009015" cy="147320"/>
          </a:xfrm>
          <a:custGeom>
            <a:avLst/>
            <a:gdLst/>
            <a:ahLst/>
            <a:cxnLst/>
            <a:rect l="l" t="t" r="r" b="b"/>
            <a:pathLst>
              <a:path w="1009014" h="147319">
                <a:moveTo>
                  <a:pt x="972228" y="40125"/>
                </a:moveTo>
                <a:lnTo>
                  <a:pt x="0" y="134620"/>
                </a:lnTo>
                <a:lnTo>
                  <a:pt x="1270" y="147193"/>
                </a:lnTo>
                <a:lnTo>
                  <a:pt x="973512" y="52684"/>
                </a:lnTo>
                <a:lnTo>
                  <a:pt x="983650" y="45374"/>
                </a:lnTo>
                <a:lnTo>
                  <a:pt x="972228" y="40125"/>
                </a:lnTo>
                <a:close/>
              </a:path>
              <a:path w="1009014" h="147319">
                <a:moveTo>
                  <a:pt x="997712" y="37846"/>
                </a:moveTo>
                <a:lnTo>
                  <a:pt x="995680" y="37846"/>
                </a:lnTo>
                <a:lnTo>
                  <a:pt x="996823" y="50419"/>
                </a:lnTo>
                <a:lnTo>
                  <a:pt x="973512" y="52684"/>
                </a:lnTo>
                <a:lnTo>
                  <a:pt x="921004" y="90551"/>
                </a:lnTo>
                <a:lnTo>
                  <a:pt x="918083" y="92710"/>
                </a:lnTo>
                <a:lnTo>
                  <a:pt x="917448" y="96647"/>
                </a:lnTo>
                <a:lnTo>
                  <a:pt x="919480" y="99441"/>
                </a:lnTo>
                <a:lnTo>
                  <a:pt x="921639" y="102362"/>
                </a:lnTo>
                <a:lnTo>
                  <a:pt x="925576" y="102997"/>
                </a:lnTo>
                <a:lnTo>
                  <a:pt x="1008761" y="42926"/>
                </a:lnTo>
                <a:lnTo>
                  <a:pt x="997712" y="37846"/>
                </a:lnTo>
                <a:close/>
              </a:path>
              <a:path w="1009014" h="147319">
                <a:moveTo>
                  <a:pt x="983650" y="45374"/>
                </a:moveTo>
                <a:lnTo>
                  <a:pt x="973512" y="52684"/>
                </a:lnTo>
                <a:lnTo>
                  <a:pt x="996823" y="50419"/>
                </a:lnTo>
                <a:lnTo>
                  <a:pt x="996776" y="49911"/>
                </a:lnTo>
                <a:lnTo>
                  <a:pt x="993521" y="49911"/>
                </a:lnTo>
                <a:lnTo>
                  <a:pt x="983650" y="45374"/>
                </a:lnTo>
                <a:close/>
              </a:path>
              <a:path w="1009014" h="147319">
                <a:moveTo>
                  <a:pt x="992505" y="38989"/>
                </a:moveTo>
                <a:lnTo>
                  <a:pt x="983650" y="45374"/>
                </a:lnTo>
                <a:lnTo>
                  <a:pt x="993521" y="49911"/>
                </a:lnTo>
                <a:lnTo>
                  <a:pt x="992505" y="38989"/>
                </a:lnTo>
                <a:close/>
              </a:path>
              <a:path w="1009014" h="147319">
                <a:moveTo>
                  <a:pt x="995783" y="38989"/>
                </a:moveTo>
                <a:lnTo>
                  <a:pt x="992505" y="38989"/>
                </a:lnTo>
                <a:lnTo>
                  <a:pt x="993521" y="49911"/>
                </a:lnTo>
                <a:lnTo>
                  <a:pt x="996776" y="49911"/>
                </a:lnTo>
                <a:lnTo>
                  <a:pt x="995783" y="38989"/>
                </a:lnTo>
                <a:close/>
              </a:path>
              <a:path w="1009014" h="147319">
                <a:moveTo>
                  <a:pt x="995680" y="37846"/>
                </a:moveTo>
                <a:lnTo>
                  <a:pt x="972228" y="40125"/>
                </a:lnTo>
                <a:lnTo>
                  <a:pt x="983650" y="45374"/>
                </a:lnTo>
                <a:lnTo>
                  <a:pt x="992505" y="38989"/>
                </a:lnTo>
                <a:lnTo>
                  <a:pt x="995783" y="38989"/>
                </a:lnTo>
                <a:lnTo>
                  <a:pt x="995680" y="37846"/>
                </a:lnTo>
                <a:close/>
              </a:path>
              <a:path w="1009014" h="147319">
                <a:moveTo>
                  <a:pt x="915543" y="0"/>
                </a:moveTo>
                <a:lnTo>
                  <a:pt x="911733" y="1397"/>
                </a:lnTo>
                <a:lnTo>
                  <a:pt x="910336" y="4572"/>
                </a:lnTo>
                <a:lnTo>
                  <a:pt x="908812" y="7747"/>
                </a:lnTo>
                <a:lnTo>
                  <a:pt x="910209" y="11557"/>
                </a:lnTo>
                <a:lnTo>
                  <a:pt x="913384" y="13081"/>
                </a:lnTo>
                <a:lnTo>
                  <a:pt x="972228" y="40125"/>
                </a:lnTo>
                <a:lnTo>
                  <a:pt x="995680" y="37846"/>
                </a:lnTo>
                <a:lnTo>
                  <a:pt x="997712" y="37846"/>
                </a:lnTo>
                <a:lnTo>
                  <a:pt x="918718" y="1524"/>
                </a:lnTo>
                <a:lnTo>
                  <a:pt x="915543" y="0"/>
                </a:lnTo>
                <a:close/>
              </a:path>
            </a:pathLst>
          </a:custGeom>
          <a:solidFill>
            <a:srgbClr val="0156A4"/>
          </a:solidFill>
        </p:spPr>
        <p:txBody>
          <a:bodyPr wrap="square" lIns="0" tIns="0" rIns="0" bIns="0" rtlCol="0"/>
          <a:lstStyle/>
          <a:p>
            <a:endParaRPr/>
          </a:p>
        </p:txBody>
      </p:sp>
      <p:sp>
        <p:nvSpPr>
          <p:cNvPr id="9" name="object 9"/>
          <p:cNvSpPr/>
          <p:nvPr/>
        </p:nvSpPr>
        <p:spPr>
          <a:xfrm>
            <a:off x="6239255" y="2427735"/>
            <a:ext cx="2954020" cy="288290"/>
          </a:xfrm>
          <a:custGeom>
            <a:avLst/>
            <a:gdLst/>
            <a:ahLst/>
            <a:cxnLst/>
            <a:rect l="l" t="t" r="r" b="b"/>
            <a:pathLst>
              <a:path w="2954020" h="288289">
                <a:moveTo>
                  <a:pt x="2953512" y="0"/>
                </a:moveTo>
                <a:lnTo>
                  <a:pt x="0" y="0"/>
                </a:lnTo>
                <a:lnTo>
                  <a:pt x="0" y="288032"/>
                </a:lnTo>
                <a:lnTo>
                  <a:pt x="2953512" y="288032"/>
                </a:lnTo>
                <a:lnTo>
                  <a:pt x="2953512" y="0"/>
                </a:lnTo>
                <a:close/>
              </a:path>
            </a:pathLst>
          </a:custGeom>
          <a:solidFill>
            <a:srgbClr val="FFFFFF"/>
          </a:solidFill>
        </p:spPr>
        <p:txBody>
          <a:bodyPr wrap="square" lIns="0" tIns="0" rIns="0" bIns="0" rtlCol="0"/>
          <a:lstStyle/>
          <a:p>
            <a:endParaRPr/>
          </a:p>
        </p:txBody>
      </p:sp>
      <p:sp>
        <p:nvSpPr>
          <p:cNvPr id="10" name="object 10"/>
          <p:cNvSpPr txBox="1"/>
          <p:nvPr/>
        </p:nvSpPr>
        <p:spPr>
          <a:xfrm>
            <a:off x="6239255" y="2427735"/>
            <a:ext cx="2954020" cy="261610"/>
          </a:xfrm>
          <a:prstGeom prst="rect">
            <a:avLst/>
          </a:prstGeom>
          <a:ln w="3175">
            <a:solidFill>
              <a:srgbClr val="006FC0"/>
            </a:solidFill>
          </a:ln>
        </p:spPr>
        <p:txBody>
          <a:bodyPr vert="horz" wrap="square" lIns="0" tIns="0" rIns="0" bIns="0" rtlCol="0">
            <a:spAutoFit/>
          </a:bodyPr>
          <a:lstStyle/>
          <a:p>
            <a:pPr marL="227329">
              <a:lnSpc>
                <a:spcPts val="1975"/>
              </a:lnSpc>
            </a:pPr>
            <a:r>
              <a:rPr dirty="0">
                <a:latin typeface="Perpetua"/>
                <a:cs typeface="Perpetua"/>
              </a:rPr>
              <a:t>Finnic</a:t>
            </a:r>
            <a:r>
              <a:rPr spc="-75" dirty="0">
                <a:latin typeface="Times New Roman"/>
                <a:cs typeface="Times New Roman"/>
              </a:rPr>
              <a:t> </a:t>
            </a:r>
            <a:r>
              <a:rPr dirty="0">
                <a:latin typeface="Perpetua"/>
                <a:cs typeface="Perpetua"/>
              </a:rPr>
              <a:t>languages:</a:t>
            </a:r>
            <a:r>
              <a:rPr spc="-150" dirty="0">
                <a:latin typeface="Times New Roman"/>
                <a:cs typeface="Times New Roman"/>
              </a:rPr>
              <a:t> </a:t>
            </a:r>
            <a:r>
              <a:rPr dirty="0">
                <a:latin typeface="Perpetua"/>
                <a:cs typeface="Perpetua"/>
              </a:rPr>
              <a:t>adessive</a:t>
            </a:r>
            <a:r>
              <a:rPr spc="-70" dirty="0">
                <a:latin typeface="Times New Roman"/>
                <a:cs typeface="Times New Roman"/>
              </a:rPr>
              <a:t> </a:t>
            </a:r>
            <a:r>
              <a:rPr spc="-20" dirty="0">
                <a:latin typeface="Perpetua"/>
                <a:cs typeface="Perpetua"/>
              </a:rPr>
              <a:t>case</a:t>
            </a:r>
            <a:endParaRPr>
              <a:latin typeface="Perpetua"/>
              <a:cs typeface="Perpetua"/>
            </a:endParaRPr>
          </a:p>
        </p:txBody>
      </p:sp>
      <p:sp>
        <p:nvSpPr>
          <p:cNvPr id="11" name="object 11"/>
          <p:cNvSpPr/>
          <p:nvPr/>
        </p:nvSpPr>
        <p:spPr>
          <a:xfrm>
            <a:off x="6239255" y="2991615"/>
            <a:ext cx="3025140" cy="288290"/>
          </a:xfrm>
          <a:custGeom>
            <a:avLst/>
            <a:gdLst/>
            <a:ahLst/>
            <a:cxnLst/>
            <a:rect l="l" t="t" r="r" b="b"/>
            <a:pathLst>
              <a:path w="3025140" h="288289">
                <a:moveTo>
                  <a:pt x="3025140" y="0"/>
                </a:moveTo>
                <a:lnTo>
                  <a:pt x="0" y="0"/>
                </a:lnTo>
                <a:lnTo>
                  <a:pt x="0" y="288032"/>
                </a:lnTo>
                <a:lnTo>
                  <a:pt x="3025140" y="288032"/>
                </a:lnTo>
                <a:lnTo>
                  <a:pt x="3025140" y="0"/>
                </a:lnTo>
                <a:close/>
              </a:path>
            </a:pathLst>
          </a:custGeom>
          <a:solidFill>
            <a:srgbClr val="FFFFFF"/>
          </a:solidFill>
        </p:spPr>
        <p:txBody>
          <a:bodyPr wrap="square" lIns="0" tIns="0" rIns="0" bIns="0" rtlCol="0"/>
          <a:lstStyle/>
          <a:p>
            <a:endParaRPr/>
          </a:p>
        </p:txBody>
      </p:sp>
      <p:sp>
        <p:nvSpPr>
          <p:cNvPr id="12" name="object 12"/>
          <p:cNvSpPr txBox="1"/>
          <p:nvPr/>
        </p:nvSpPr>
        <p:spPr>
          <a:xfrm>
            <a:off x="6239255" y="2991615"/>
            <a:ext cx="3025140" cy="261610"/>
          </a:xfrm>
          <a:prstGeom prst="rect">
            <a:avLst/>
          </a:prstGeom>
          <a:ln w="3175">
            <a:solidFill>
              <a:srgbClr val="006FC0"/>
            </a:solidFill>
          </a:ln>
        </p:spPr>
        <p:txBody>
          <a:bodyPr vert="horz" wrap="square" lIns="0" tIns="0" rIns="0" bIns="0" rtlCol="0">
            <a:spAutoFit/>
          </a:bodyPr>
          <a:lstStyle/>
          <a:p>
            <a:pPr marL="133350">
              <a:lnSpc>
                <a:spcPts val="1964"/>
              </a:lnSpc>
            </a:pPr>
            <a:r>
              <a:rPr spc="-10" dirty="0">
                <a:latin typeface="Perpetua"/>
                <a:cs typeface="Perpetua"/>
              </a:rPr>
              <a:t>Slavic</a:t>
            </a:r>
            <a:r>
              <a:rPr spc="-65" dirty="0">
                <a:latin typeface="Times New Roman"/>
                <a:cs typeface="Times New Roman"/>
              </a:rPr>
              <a:t> </a:t>
            </a:r>
            <a:r>
              <a:rPr dirty="0">
                <a:latin typeface="Perpetua"/>
                <a:cs typeface="Perpetua"/>
              </a:rPr>
              <a:t>languages:</a:t>
            </a:r>
            <a:r>
              <a:rPr spc="-140" dirty="0">
                <a:latin typeface="Times New Roman"/>
                <a:cs typeface="Times New Roman"/>
              </a:rPr>
              <a:t> </a:t>
            </a:r>
            <a:r>
              <a:rPr i="1" dirty="0">
                <a:latin typeface="Perpetua"/>
                <a:cs typeface="Perpetua"/>
              </a:rPr>
              <a:t>u</a:t>
            </a:r>
            <a:r>
              <a:rPr spc="-229" dirty="0">
                <a:latin typeface="Times New Roman"/>
                <a:cs typeface="Times New Roman"/>
              </a:rPr>
              <a:t> </a:t>
            </a:r>
            <a:r>
              <a:rPr dirty="0">
                <a:latin typeface="Perpetua"/>
                <a:cs typeface="Perpetua"/>
              </a:rPr>
              <a:t>‘at’</a:t>
            </a:r>
            <a:r>
              <a:rPr spc="-90" dirty="0">
                <a:latin typeface="Perpetua"/>
                <a:cs typeface="Perpetua"/>
              </a:rPr>
              <a:t> </a:t>
            </a:r>
            <a:r>
              <a:rPr dirty="0">
                <a:latin typeface="Perpetua"/>
                <a:cs typeface="Perpetua"/>
              </a:rPr>
              <a:t>+</a:t>
            </a:r>
            <a:r>
              <a:rPr spc="-5" dirty="0">
                <a:latin typeface="Perpetua"/>
                <a:cs typeface="Perpetua"/>
              </a:rPr>
              <a:t> </a:t>
            </a:r>
            <a:r>
              <a:rPr spc="-10" dirty="0">
                <a:latin typeface="Perpetua"/>
                <a:cs typeface="Perpetua"/>
              </a:rPr>
              <a:t>Genitive</a:t>
            </a:r>
            <a:endParaRPr>
              <a:latin typeface="Perpetua"/>
              <a:cs typeface="Perpetua"/>
            </a:endParaRPr>
          </a:p>
        </p:txBody>
      </p:sp>
      <p:sp>
        <p:nvSpPr>
          <p:cNvPr id="13" name="object 13"/>
          <p:cNvSpPr/>
          <p:nvPr/>
        </p:nvSpPr>
        <p:spPr>
          <a:xfrm>
            <a:off x="1920241" y="5373622"/>
            <a:ext cx="8063865" cy="1079500"/>
          </a:xfrm>
          <a:custGeom>
            <a:avLst/>
            <a:gdLst/>
            <a:ahLst/>
            <a:cxnLst/>
            <a:rect l="l" t="t" r="r" b="b"/>
            <a:pathLst>
              <a:path w="8063865" h="1079500">
                <a:moveTo>
                  <a:pt x="8063484" y="0"/>
                </a:moveTo>
                <a:lnTo>
                  <a:pt x="0" y="0"/>
                </a:lnTo>
                <a:lnTo>
                  <a:pt x="0" y="1078994"/>
                </a:lnTo>
                <a:lnTo>
                  <a:pt x="8063484" y="1078994"/>
                </a:lnTo>
                <a:lnTo>
                  <a:pt x="8063484" y="0"/>
                </a:lnTo>
                <a:close/>
              </a:path>
            </a:pathLst>
          </a:custGeom>
          <a:solidFill>
            <a:srgbClr val="FFFFFF"/>
          </a:solidFill>
        </p:spPr>
        <p:txBody>
          <a:bodyPr wrap="square" lIns="0" tIns="0" rIns="0" bIns="0" rtlCol="0"/>
          <a:lstStyle/>
          <a:p>
            <a:endParaRPr/>
          </a:p>
        </p:txBody>
      </p:sp>
      <p:sp>
        <p:nvSpPr>
          <p:cNvPr id="16" name="object 2">
            <a:extLst>
              <a:ext uri="{FF2B5EF4-FFF2-40B4-BE49-F238E27FC236}">
                <a16:creationId xmlns:a16="http://schemas.microsoft.com/office/drawing/2014/main" id="{5BD38876-8E17-9803-5D87-7E7737DFD630}"/>
              </a:ext>
            </a:extLst>
          </p:cNvPr>
          <p:cNvSpPr txBox="1">
            <a:spLocks/>
          </p:cNvSpPr>
          <p:nvPr/>
        </p:nvSpPr>
        <p:spPr>
          <a:xfrm>
            <a:off x="525082" y="218313"/>
            <a:ext cx="11287125" cy="874264"/>
          </a:xfrm>
          <a:prstGeom prst="rect">
            <a:avLst/>
          </a:prstGeom>
        </p:spPr>
        <p:txBody>
          <a:bodyPr vert="horz" wrap="square" lIns="0" tIns="378129"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algn="ctr">
              <a:lnSpc>
                <a:spcPct val="100000"/>
              </a:lnSpc>
              <a:spcBef>
                <a:spcPts val="100"/>
              </a:spcBef>
            </a:pPr>
            <a:r>
              <a:rPr lang="en-US" sz="3200" b="1">
                <a:latin typeface="Perpetua"/>
                <a:cs typeface="Perpetua"/>
              </a:rPr>
              <a:t>Prototypical possession in the languages of the CBA</a:t>
            </a:r>
            <a:endParaRPr lang="en-US" sz="3200" dirty="0">
              <a:latin typeface="Perpetua"/>
              <a:cs typeface="Perpetu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59941" y="1569848"/>
            <a:ext cx="7291705" cy="673261"/>
          </a:xfrm>
          <a:prstGeom prst="rect">
            <a:avLst/>
          </a:prstGeom>
        </p:spPr>
        <p:txBody>
          <a:bodyPr vert="horz" wrap="square" lIns="0" tIns="49530" rIns="0" bIns="0" rtlCol="0">
            <a:spAutoFit/>
          </a:bodyPr>
          <a:lstStyle/>
          <a:p>
            <a:pPr marL="286385" marR="5080" indent="-273685">
              <a:lnSpc>
                <a:spcPts val="2380"/>
              </a:lnSpc>
              <a:spcBef>
                <a:spcPts val="390"/>
              </a:spcBef>
              <a:buClr>
                <a:srgbClr val="0E6EC5"/>
              </a:buClr>
              <a:buSzPct val="84090"/>
              <a:buFont typeface="Wingdings 2"/>
              <a:buChar char=""/>
              <a:tabLst>
                <a:tab pos="286385" algn="l"/>
                <a:tab pos="287020" algn="l"/>
              </a:tabLst>
            </a:pPr>
            <a:r>
              <a:rPr sz="2200" b="1" spc="-10" dirty="0">
                <a:latin typeface="Perpetua"/>
                <a:cs typeface="Perpetua"/>
              </a:rPr>
              <a:t>Location</a:t>
            </a:r>
            <a:r>
              <a:rPr sz="2200" spc="-85" dirty="0">
                <a:latin typeface="Times New Roman"/>
                <a:cs typeface="Times New Roman"/>
              </a:rPr>
              <a:t> </a:t>
            </a:r>
            <a:r>
              <a:rPr sz="2200" b="1" spc="-20" dirty="0">
                <a:latin typeface="Perpetua"/>
                <a:cs typeface="Perpetua"/>
              </a:rPr>
              <a:t>schema</a:t>
            </a:r>
            <a:r>
              <a:rPr sz="2200" spc="-20" dirty="0">
                <a:latin typeface="Perpetua"/>
                <a:cs typeface="Perpetua"/>
              </a:rPr>
              <a:t>:</a:t>
            </a:r>
            <a:r>
              <a:rPr sz="2200" spc="-130" dirty="0">
                <a:latin typeface="Times New Roman"/>
                <a:cs typeface="Times New Roman"/>
              </a:rPr>
              <a:t> </a:t>
            </a:r>
            <a:r>
              <a:rPr sz="2200" dirty="0">
                <a:latin typeface="Perpetua"/>
                <a:cs typeface="Perpetua"/>
              </a:rPr>
              <a:t>all</a:t>
            </a:r>
            <a:r>
              <a:rPr sz="2200" spc="-80" dirty="0">
                <a:latin typeface="Times New Roman"/>
                <a:cs typeface="Times New Roman"/>
              </a:rPr>
              <a:t> </a:t>
            </a:r>
            <a:r>
              <a:rPr sz="2200" dirty="0">
                <a:latin typeface="Perpetua"/>
                <a:cs typeface="Perpetua"/>
              </a:rPr>
              <a:t>Finnic</a:t>
            </a:r>
            <a:r>
              <a:rPr sz="2200" spc="-60" dirty="0">
                <a:latin typeface="Times New Roman"/>
                <a:cs typeface="Times New Roman"/>
              </a:rPr>
              <a:t> </a:t>
            </a:r>
            <a:r>
              <a:rPr sz="2200" spc="-10" dirty="0">
                <a:latin typeface="Perpetua"/>
                <a:cs typeface="Perpetua"/>
              </a:rPr>
              <a:t>languages</a:t>
            </a:r>
            <a:r>
              <a:rPr sz="2200" spc="-65" dirty="0">
                <a:latin typeface="Times New Roman"/>
                <a:cs typeface="Times New Roman"/>
              </a:rPr>
              <a:t> </a:t>
            </a:r>
            <a:r>
              <a:rPr sz="2200" dirty="0">
                <a:latin typeface="Perpetua"/>
                <a:cs typeface="Perpetua"/>
              </a:rPr>
              <a:t>-</a:t>
            </a:r>
            <a:r>
              <a:rPr sz="2200" spc="-65" dirty="0">
                <a:latin typeface="Times New Roman"/>
                <a:cs typeface="Times New Roman"/>
              </a:rPr>
              <a:t> </a:t>
            </a:r>
            <a:r>
              <a:rPr sz="2200" dirty="0">
                <a:latin typeface="Perpetua"/>
                <a:cs typeface="Perpetua"/>
              </a:rPr>
              <a:t>except</a:t>
            </a:r>
            <a:r>
              <a:rPr sz="2200" spc="-60" dirty="0">
                <a:latin typeface="Times New Roman"/>
                <a:cs typeface="Times New Roman"/>
              </a:rPr>
              <a:t> </a:t>
            </a:r>
            <a:r>
              <a:rPr sz="2200" spc="-10" dirty="0">
                <a:latin typeface="Perpetua"/>
                <a:cs typeface="Perpetua"/>
              </a:rPr>
              <a:t>Livonian-</a:t>
            </a:r>
            <a:r>
              <a:rPr sz="2200" spc="-60" dirty="0">
                <a:latin typeface="Times New Roman"/>
                <a:cs typeface="Times New Roman"/>
              </a:rPr>
              <a:t> </a:t>
            </a:r>
            <a:r>
              <a:rPr sz="2200" spc="-10" dirty="0">
                <a:latin typeface="Perpetua"/>
                <a:cs typeface="Perpetua"/>
              </a:rPr>
              <a:t>,</a:t>
            </a:r>
            <a:r>
              <a:rPr sz="2200" spc="-150" dirty="0">
                <a:latin typeface="Times New Roman"/>
                <a:cs typeface="Times New Roman"/>
              </a:rPr>
              <a:t> </a:t>
            </a:r>
            <a:r>
              <a:rPr sz="2200" spc="-10" dirty="0">
                <a:latin typeface="Perpetua"/>
                <a:cs typeface="Perpetua"/>
              </a:rPr>
              <a:t>Russian,</a:t>
            </a:r>
            <a:r>
              <a:rPr sz="2200" spc="-10" dirty="0">
                <a:latin typeface="Times New Roman"/>
                <a:cs typeface="Times New Roman"/>
              </a:rPr>
              <a:t> </a:t>
            </a:r>
            <a:r>
              <a:rPr sz="2200" spc="-10" dirty="0">
                <a:latin typeface="Perpetua"/>
                <a:cs typeface="Perpetua"/>
              </a:rPr>
              <a:t>Belarusian</a:t>
            </a:r>
            <a:endParaRPr sz="2200">
              <a:latin typeface="Perpetua"/>
              <a:cs typeface="Perpetua"/>
            </a:endParaRPr>
          </a:p>
        </p:txBody>
      </p:sp>
      <p:sp>
        <p:nvSpPr>
          <p:cNvPr id="4" name="object 4"/>
          <p:cNvSpPr txBox="1"/>
          <p:nvPr/>
        </p:nvSpPr>
        <p:spPr>
          <a:xfrm>
            <a:off x="2380282" y="2605862"/>
            <a:ext cx="2677160" cy="331470"/>
          </a:xfrm>
          <a:prstGeom prst="rect">
            <a:avLst/>
          </a:prstGeom>
        </p:spPr>
        <p:txBody>
          <a:bodyPr vert="horz" wrap="square" lIns="0" tIns="13335" rIns="0" bIns="0" rtlCol="0">
            <a:spAutoFit/>
          </a:bodyPr>
          <a:lstStyle/>
          <a:p>
            <a:pPr marL="241300" indent="-228600">
              <a:spcBef>
                <a:spcPts val="105"/>
              </a:spcBef>
              <a:buClr>
                <a:srgbClr val="009CD9"/>
              </a:buClr>
              <a:buSzPct val="85000"/>
              <a:buFont typeface="Wingdings"/>
              <a:buChar char=""/>
              <a:tabLst>
                <a:tab pos="241300" algn="l"/>
              </a:tabLst>
            </a:pPr>
            <a:r>
              <a:rPr sz="2000" b="1" spc="-10" dirty="0">
                <a:latin typeface="Perpetua"/>
                <a:cs typeface="Perpetua"/>
              </a:rPr>
              <a:t>adessive</a:t>
            </a:r>
            <a:r>
              <a:rPr sz="2000" spc="-95" dirty="0">
                <a:latin typeface="Times New Roman"/>
                <a:cs typeface="Times New Roman"/>
              </a:rPr>
              <a:t> </a:t>
            </a:r>
            <a:r>
              <a:rPr sz="2000" b="1" spc="-10" dirty="0">
                <a:latin typeface="Perpetua"/>
                <a:cs typeface="Perpetua"/>
              </a:rPr>
              <a:t>constructions</a:t>
            </a:r>
            <a:endParaRPr sz="2000">
              <a:latin typeface="Perpetua"/>
              <a:cs typeface="Perpetua"/>
            </a:endParaRPr>
          </a:p>
        </p:txBody>
      </p:sp>
      <p:sp>
        <p:nvSpPr>
          <p:cNvPr id="5" name="object 5"/>
          <p:cNvSpPr txBox="1"/>
          <p:nvPr/>
        </p:nvSpPr>
        <p:spPr>
          <a:xfrm>
            <a:off x="2059940" y="3310508"/>
            <a:ext cx="7582534" cy="3106620"/>
          </a:xfrm>
          <a:prstGeom prst="rect">
            <a:avLst/>
          </a:prstGeom>
        </p:spPr>
        <p:txBody>
          <a:bodyPr vert="horz" wrap="square" lIns="0" tIns="13335" rIns="0" bIns="0" rtlCol="0">
            <a:spAutoFit/>
          </a:bodyPr>
          <a:lstStyle/>
          <a:p>
            <a:pPr marL="561340" indent="-229235">
              <a:spcBef>
                <a:spcPts val="105"/>
              </a:spcBef>
              <a:buClr>
                <a:srgbClr val="009CD9"/>
              </a:buClr>
              <a:buSzPct val="85000"/>
              <a:buFont typeface="Wingdings"/>
              <a:buChar char=""/>
              <a:tabLst>
                <a:tab pos="561975" algn="l"/>
              </a:tabLst>
            </a:pPr>
            <a:r>
              <a:rPr sz="2000" b="1" dirty="0">
                <a:latin typeface="Perpetua"/>
                <a:cs typeface="Perpetua"/>
              </a:rPr>
              <a:t>locative</a:t>
            </a:r>
            <a:r>
              <a:rPr sz="2000" spc="365" dirty="0">
                <a:latin typeface="Times New Roman"/>
                <a:cs typeface="Times New Roman"/>
              </a:rPr>
              <a:t> </a:t>
            </a:r>
            <a:r>
              <a:rPr sz="2000" b="1" dirty="0">
                <a:latin typeface="Perpetua"/>
                <a:cs typeface="Perpetua"/>
              </a:rPr>
              <a:t>case</a:t>
            </a:r>
            <a:r>
              <a:rPr sz="2000" spc="370" dirty="0">
                <a:latin typeface="Times New Roman"/>
                <a:cs typeface="Times New Roman"/>
              </a:rPr>
              <a:t> </a:t>
            </a:r>
            <a:r>
              <a:rPr dirty="0">
                <a:latin typeface="Perpetua"/>
                <a:cs typeface="Perpetua"/>
              </a:rPr>
              <a:t>North</a:t>
            </a:r>
            <a:r>
              <a:rPr spc="-65" dirty="0">
                <a:latin typeface="Times New Roman"/>
                <a:cs typeface="Times New Roman"/>
              </a:rPr>
              <a:t> </a:t>
            </a:r>
            <a:r>
              <a:rPr spc="-20" dirty="0">
                <a:latin typeface="Perpetua"/>
                <a:cs typeface="Perpetua"/>
              </a:rPr>
              <a:t>Saami</a:t>
            </a:r>
            <a:endParaRPr>
              <a:latin typeface="Perpetua"/>
              <a:cs typeface="Perpetua"/>
            </a:endParaRPr>
          </a:p>
          <a:p>
            <a:pPr>
              <a:spcBef>
                <a:spcPts val="30"/>
              </a:spcBef>
            </a:pPr>
            <a:endParaRPr sz="2100">
              <a:latin typeface="Perpetua"/>
              <a:cs typeface="Perpetua"/>
            </a:endParaRPr>
          </a:p>
          <a:p>
            <a:pPr marL="286385" indent="-273685">
              <a:buClr>
                <a:srgbClr val="0E6EC5"/>
              </a:buClr>
              <a:buSzPct val="84090"/>
              <a:buFont typeface="Wingdings 2"/>
              <a:buChar char=""/>
              <a:tabLst>
                <a:tab pos="286385" algn="l"/>
                <a:tab pos="287020" algn="l"/>
              </a:tabLst>
            </a:pPr>
            <a:r>
              <a:rPr sz="2200" b="1" dirty="0">
                <a:latin typeface="Perpetua"/>
                <a:cs typeface="Perpetua"/>
              </a:rPr>
              <a:t>Action</a:t>
            </a:r>
            <a:r>
              <a:rPr sz="2200" spc="-35" dirty="0">
                <a:latin typeface="Times New Roman"/>
                <a:cs typeface="Times New Roman"/>
              </a:rPr>
              <a:t> </a:t>
            </a:r>
            <a:r>
              <a:rPr sz="2200" b="1" spc="-20" dirty="0">
                <a:latin typeface="Perpetua"/>
                <a:cs typeface="Perpetua"/>
              </a:rPr>
              <a:t>schema:</a:t>
            </a:r>
            <a:r>
              <a:rPr sz="2200" spc="-120" dirty="0">
                <a:latin typeface="Times New Roman"/>
                <a:cs typeface="Times New Roman"/>
              </a:rPr>
              <a:t> </a:t>
            </a:r>
            <a:r>
              <a:rPr sz="2200" dirty="0">
                <a:latin typeface="Perpetua"/>
                <a:cs typeface="Perpetua"/>
              </a:rPr>
              <a:t>all</a:t>
            </a:r>
            <a:r>
              <a:rPr sz="2200" spc="-45" dirty="0">
                <a:latin typeface="Times New Roman"/>
                <a:cs typeface="Times New Roman"/>
              </a:rPr>
              <a:t> </a:t>
            </a:r>
            <a:r>
              <a:rPr sz="2200" dirty="0">
                <a:latin typeface="Perpetua"/>
                <a:cs typeface="Perpetua"/>
              </a:rPr>
              <a:t>Germanic</a:t>
            </a:r>
            <a:r>
              <a:rPr sz="2200" spc="-30" dirty="0">
                <a:latin typeface="Times New Roman"/>
                <a:cs typeface="Times New Roman"/>
              </a:rPr>
              <a:t> </a:t>
            </a:r>
            <a:r>
              <a:rPr sz="2200" spc="-20" dirty="0">
                <a:latin typeface="Perpetua"/>
                <a:cs typeface="Perpetua"/>
              </a:rPr>
              <a:t>languages,</a:t>
            </a:r>
            <a:r>
              <a:rPr sz="2200" spc="-135" dirty="0">
                <a:latin typeface="Times New Roman"/>
                <a:cs typeface="Times New Roman"/>
              </a:rPr>
              <a:t> </a:t>
            </a:r>
            <a:r>
              <a:rPr sz="2200" spc="-25" dirty="0">
                <a:latin typeface="Perpetua"/>
                <a:cs typeface="Perpetua"/>
              </a:rPr>
              <a:t>Polish,</a:t>
            </a:r>
            <a:r>
              <a:rPr sz="2200" spc="-145" dirty="0">
                <a:latin typeface="Times New Roman"/>
                <a:cs typeface="Times New Roman"/>
              </a:rPr>
              <a:t> </a:t>
            </a:r>
            <a:r>
              <a:rPr sz="2200" spc="-10" dirty="0">
                <a:latin typeface="Perpetua"/>
                <a:cs typeface="Perpetua"/>
              </a:rPr>
              <a:t>Belarusian,</a:t>
            </a:r>
            <a:r>
              <a:rPr sz="2200" spc="-125" dirty="0">
                <a:latin typeface="Times New Roman"/>
                <a:cs typeface="Times New Roman"/>
              </a:rPr>
              <a:t> </a:t>
            </a:r>
            <a:r>
              <a:rPr sz="2200" spc="-10" dirty="0">
                <a:latin typeface="Perpetua"/>
                <a:cs typeface="Perpetua"/>
              </a:rPr>
              <a:t>Lithuanian</a:t>
            </a:r>
            <a:endParaRPr sz="2200">
              <a:latin typeface="Perpetua"/>
              <a:cs typeface="Perpetua"/>
            </a:endParaRPr>
          </a:p>
          <a:p>
            <a:pPr>
              <a:spcBef>
                <a:spcPts val="5"/>
              </a:spcBef>
              <a:buClr>
                <a:srgbClr val="0E6EC5"/>
              </a:buClr>
              <a:buFont typeface="Wingdings 2"/>
              <a:buChar char=""/>
            </a:pPr>
            <a:endParaRPr sz="2750">
              <a:latin typeface="Perpetua"/>
              <a:cs typeface="Perpetua"/>
            </a:endParaRPr>
          </a:p>
          <a:p>
            <a:pPr marL="561340" lvl="1" indent="-229235">
              <a:buClr>
                <a:srgbClr val="009CD9"/>
              </a:buClr>
              <a:buSzPct val="85000"/>
              <a:buFont typeface="Wingdings"/>
              <a:buChar char=""/>
              <a:tabLst>
                <a:tab pos="561975" algn="l"/>
              </a:tabLst>
            </a:pPr>
            <a:r>
              <a:rPr sz="2000" b="1" spc="-25" dirty="0">
                <a:latin typeface="Perpetua"/>
                <a:cs typeface="Perpetua"/>
              </a:rPr>
              <a:t>‘have’</a:t>
            </a:r>
            <a:r>
              <a:rPr sz="2000" b="1" spc="-75" dirty="0">
                <a:latin typeface="Perpetua"/>
                <a:cs typeface="Perpetua"/>
              </a:rPr>
              <a:t> </a:t>
            </a:r>
            <a:r>
              <a:rPr sz="2000" b="1" spc="-20" dirty="0">
                <a:latin typeface="Perpetua"/>
                <a:cs typeface="Perpetua"/>
              </a:rPr>
              <a:t>verb</a:t>
            </a:r>
            <a:endParaRPr sz="2000">
              <a:latin typeface="Perpetua"/>
              <a:cs typeface="Perpetua"/>
            </a:endParaRPr>
          </a:p>
          <a:p>
            <a:pPr lvl="1">
              <a:spcBef>
                <a:spcPts val="20"/>
              </a:spcBef>
              <a:buClr>
                <a:srgbClr val="009CD9"/>
              </a:buClr>
              <a:buFont typeface="Wingdings"/>
              <a:buChar char=""/>
            </a:pPr>
            <a:endParaRPr sz="2500">
              <a:latin typeface="Perpetua"/>
              <a:cs typeface="Perpetua"/>
            </a:endParaRPr>
          </a:p>
          <a:p>
            <a:pPr marL="286385" indent="-273685">
              <a:buClr>
                <a:srgbClr val="0E6EC5"/>
              </a:buClr>
              <a:buSzPct val="84090"/>
              <a:buFont typeface="Wingdings 2"/>
              <a:buChar char=""/>
              <a:tabLst>
                <a:tab pos="286385" algn="l"/>
                <a:tab pos="287020" algn="l"/>
              </a:tabLst>
            </a:pPr>
            <a:r>
              <a:rPr sz="2200" b="1" dirty="0">
                <a:latin typeface="Perpetua"/>
                <a:cs typeface="Perpetua"/>
              </a:rPr>
              <a:t>Goal</a:t>
            </a:r>
            <a:r>
              <a:rPr sz="2200" spc="-50" dirty="0">
                <a:latin typeface="Times New Roman"/>
                <a:cs typeface="Times New Roman"/>
              </a:rPr>
              <a:t> </a:t>
            </a:r>
            <a:r>
              <a:rPr sz="2200" b="1" spc="-20" dirty="0">
                <a:latin typeface="Perpetua"/>
                <a:cs typeface="Perpetua"/>
              </a:rPr>
              <a:t>schema</a:t>
            </a:r>
            <a:r>
              <a:rPr sz="2200" spc="-20" dirty="0">
                <a:latin typeface="Perpetua"/>
                <a:cs typeface="Perpetua"/>
              </a:rPr>
              <a:t>:</a:t>
            </a:r>
            <a:r>
              <a:rPr sz="2200" spc="-135" dirty="0">
                <a:latin typeface="Times New Roman"/>
                <a:cs typeface="Times New Roman"/>
              </a:rPr>
              <a:t> </a:t>
            </a:r>
            <a:r>
              <a:rPr sz="2200" spc="-20" dirty="0">
                <a:latin typeface="Perpetua"/>
                <a:cs typeface="Perpetua"/>
              </a:rPr>
              <a:t>Latvian,</a:t>
            </a:r>
            <a:r>
              <a:rPr sz="2200" spc="-135" dirty="0">
                <a:latin typeface="Times New Roman"/>
                <a:cs typeface="Times New Roman"/>
              </a:rPr>
              <a:t> </a:t>
            </a:r>
            <a:r>
              <a:rPr sz="2200" spc="-10" dirty="0">
                <a:latin typeface="Perpetua"/>
                <a:cs typeface="Perpetua"/>
              </a:rPr>
              <a:t>Latgalian</a:t>
            </a:r>
            <a:r>
              <a:rPr sz="2200" spc="-55" dirty="0">
                <a:latin typeface="Times New Roman"/>
                <a:cs typeface="Times New Roman"/>
              </a:rPr>
              <a:t> </a:t>
            </a:r>
            <a:r>
              <a:rPr sz="2200" dirty="0">
                <a:latin typeface="Perpetua"/>
                <a:cs typeface="Perpetua"/>
              </a:rPr>
              <a:t>and</a:t>
            </a:r>
            <a:r>
              <a:rPr sz="2200" spc="-40" dirty="0">
                <a:latin typeface="Times New Roman"/>
                <a:cs typeface="Times New Roman"/>
              </a:rPr>
              <a:t> </a:t>
            </a:r>
            <a:r>
              <a:rPr sz="2200" spc="-10" dirty="0">
                <a:latin typeface="Perpetua"/>
                <a:cs typeface="Perpetua"/>
              </a:rPr>
              <a:t>Livonian</a:t>
            </a:r>
            <a:endParaRPr sz="2200">
              <a:latin typeface="Perpetua"/>
              <a:cs typeface="Perpetua"/>
            </a:endParaRPr>
          </a:p>
          <a:p>
            <a:pPr>
              <a:spcBef>
                <a:spcPts val="40"/>
              </a:spcBef>
              <a:buClr>
                <a:srgbClr val="0E6EC5"/>
              </a:buClr>
              <a:buFont typeface="Wingdings 2"/>
              <a:buChar char=""/>
            </a:pPr>
            <a:endParaRPr sz="2350">
              <a:latin typeface="Perpetua"/>
              <a:cs typeface="Perpetua"/>
            </a:endParaRPr>
          </a:p>
          <a:p>
            <a:pPr marL="561340" lvl="1" indent="-229235">
              <a:buClr>
                <a:srgbClr val="009CD9"/>
              </a:buClr>
              <a:buSzPct val="85000"/>
              <a:buFont typeface="Wingdings"/>
              <a:buChar char=""/>
              <a:tabLst>
                <a:tab pos="561975" algn="l"/>
              </a:tabLst>
            </a:pPr>
            <a:r>
              <a:rPr sz="2000" b="1" spc="-10" dirty="0">
                <a:latin typeface="Perpetua"/>
                <a:cs typeface="Perpetua"/>
              </a:rPr>
              <a:t>dative</a:t>
            </a:r>
            <a:r>
              <a:rPr sz="2000" spc="-100" dirty="0">
                <a:latin typeface="Times New Roman"/>
                <a:cs typeface="Times New Roman"/>
              </a:rPr>
              <a:t> </a:t>
            </a:r>
            <a:r>
              <a:rPr sz="2000" b="1" spc="-20" dirty="0">
                <a:latin typeface="Perpetua"/>
                <a:cs typeface="Perpetua"/>
              </a:rPr>
              <a:t>case</a:t>
            </a:r>
            <a:endParaRPr sz="2000">
              <a:latin typeface="Perpetua"/>
              <a:cs typeface="Perpetua"/>
            </a:endParaRPr>
          </a:p>
        </p:txBody>
      </p:sp>
      <p:sp>
        <p:nvSpPr>
          <p:cNvPr id="6" name="object 6"/>
          <p:cNvSpPr/>
          <p:nvPr/>
        </p:nvSpPr>
        <p:spPr>
          <a:xfrm>
            <a:off x="5158740" y="2892552"/>
            <a:ext cx="937894" cy="271145"/>
          </a:xfrm>
          <a:custGeom>
            <a:avLst/>
            <a:gdLst/>
            <a:ahLst/>
            <a:cxnLst/>
            <a:rect l="l" t="t" r="r" b="b"/>
            <a:pathLst>
              <a:path w="937895" h="271144">
                <a:moveTo>
                  <a:pt x="901049" y="239590"/>
                </a:moveTo>
                <a:lnTo>
                  <a:pt x="838962" y="257556"/>
                </a:lnTo>
                <a:lnTo>
                  <a:pt x="835533" y="258445"/>
                </a:lnTo>
                <a:lnTo>
                  <a:pt x="833628" y="262001"/>
                </a:lnTo>
                <a:lnTo>
                  <a:pt x="834517" y="265430"/>
                </a:lnTo>
                <a:lnTo>
                  <a:pt x="835533" y="268732"/>
                </a:lnTo>
                <a:lnTo>
                  <a:pt x="839089" y="270637"/>
                </a:lnTo>
                <a:lnTo>
                  <a:pt x="842391" y="269748"/>
                </a:lnTo>
                <a:lnTo>
                  <a:pt x="926667" y="245364"/>
                </a:lnTo>
                <a:lnTo>
                  <a:pt x="923925" y="245364"/>
                </a:lnTo>
                <a:lnTo>
                  <a:pt x="901049" y="239590"/>
                </a:lnTo>
                <a:close/>
              </a:path>
              <a:path w="937895" h="271144">
                <a:moveTo>
                  <a:pt x="913206" y="236072"/>
                </a:moveTo>
                <a:lnTo>
                  <a:pt x="901049" y="239590"/>
                </a:lnTo>
                <a:lnTo>
                  <a:pt x="923925" y="245364"/>
                </a:lnTo>
                <a:lnTo>
                  <a:pt x="924333" y="243713"/>
                </a:lnTo>
                <a:lnTo>
                  <a:pt x="921004" y="243713"/>
                </a:lnTo>
                <a:lnTo>
                  <a:pt x="913206" y="236072"/>
                </a:lnTo>
                <a:close/>
              </a:path>
              <a:path w="937895" h="271144">
                <a:moveTo>
                  <a:pt x="864362" y="170434"/>
                </a:moveTo>
                <a:lnTo>
                  <a:pt x="860298" y="170434"/>
                </a:lnTo>
                <a:lnTo>
                  <a:pt x="855472" y="175514"/>
                </a:lnTo>
                <a:lnTo>
                  <a:pt x="855472" y="179451"/>
                </a:lnTo>
                <a:lnTo>
                  <a:pt x="858012" y="181991"/>
                </a:lnTo>
                <a:lnTo>
                  <a:pt x="904272" y="227319"/>
                </a:lnTo>
                <a:lnTo>
                  <a:pt x="926973" y="233045"/>
                </a:lnTo>
                <a:lnTo>
                  <a:pt x="923925" y="245364"/>
                </a:lnTo>
                <a:lnTo>
                  <a:pt x="926667" y="245364"/>
                </a:lnTo>
                <a:lnTo>
                  <a:pt x="937641" y="242189"/>
                </a:lnTo>
                <a:lnTo>
                  <a:pt x="866902" y="172847"/>
                </a:lnTo>
                <a:lnTo>
                  <a:pt x="864362" y="170434"/>
                </a:lnTo>
                <a:close/>
              </a:path>
              <a:path w="937895" h="271144">
                <a:moveTo>
                  <a:pt x="923671" y="233045"/>
                </a:moveTo>
                <a:lnTo>
                  <a:pt x="913206" y="236072"/>
                </a:lnTo>
                <a:lnTo>
                  <a:pt x="921004" y="243713"/>
                </a:lnTo>
                <a:lnTo>
                  <a:pt x="923671" y="233045"/>
                </a:lnTo>
                <a:close/>
              </a:path>
              <a:path w="937895" h="271144">
                <a:moveTo>
                  <a:pt x="926973" y="233045"/>
                </a:moveTo>
                <a:lnTo>
                  <a:pt x="923671" y="233045"/>
                </a:lnTo>
                <a:lnTo>
                  <a:pt x="921004" y="243713"/>
                </a:lnTo>
                <a:lnTo>
                  <a:pt x="924333" y="243713"/>
                </a:lnTo>
                <a:lnTo>
                  <a:pt x="926973" y="233045"/>
                </a:lnTo>
                <a:close/>
              </a:path>
              <a:path w="937895" h="271144">
                <a:moveTo>
                  <a:pt x="3048" y="0"/>
                </a:moveTo>
                <a:lnTo>
                  <a:pt x="0" y="12192"/>
                </a:lnTo>
                <a:lnTo>
                  <a:pt x="901049" y="239590"/>
                </a:lnTo>
                <a:lnTo>
                  <a:pt x="913206" y="236072"/>
                </a:lnTo>
                <a:lnTo>
                  <a:pt x="904272" y="227319"/>
                </a:lnTo>
                <a:lnTo>
                  <a:pt x="3048" y="0"/>
                </a:lnTo>
                <a:close/>
              </a:path>
              <a:path w="937895" h="271144">
                <a:moveTo>
                  <a:pt x="904272" y="227319"/>
                </a:moveTo>
                <a:lnTo>
                  <a:pt x="913206" y="236072"/>
                </a:lnTo>
                <a:lnTo>
                  <a:pt x="923671" y="233045"/>
                </a:lnTo>
                <a:lnTo>
                  <a:pt x="926973" y="233045"/>
                </a:lnTo>
                <a:lnTo>
                  <a:pt x="904272" y="227319"/>
                </a:lnTo>
                <a:close/>
              </a:path>
            </a:pathLst>
          </a:custGeom>
          <a:solidFill>
            <a:srgbClr val="0156A4"/>
          </a:solidFill>
        </p:spPr>
        <p:txBody>
          <a:bodyPr wrap="square" lIns="0" tIns="0" rIns="0" bIns="0" rtlCol="0"/>
          <a:lstStyle/>
          <a:p>
            <a:endParaRPr/>
          </a:p>
        </p:txBody>
      </p:sp>
      <p:sp>
        <p:nvSpPr>
          <p:cNvPr id="7" name="object 7"/>
          <p:cNvSpPr/>
          <p:nvPr/>
        </p:nvSpPr>
        <p:spPr>
          <a:xfrm>
            <a:off x="5159630" y="2575305"/>
            <a:ext cx="1009015" cy="147320"/>
          </a:xfrm>
          <a:custGeom>
            <a:avLst/>
            <a:gdLst/>
            <a:ahLst/>
            <a:cxnLst/>
            <a:rect l="l" t="t" r="r" b="b"/>
            <a:pathLst>
              <a:path w="1009014" h="147319">
                <a:moveTo>
                  <a:pt x="972228" y="40125"/>
                </a:moveTo>
                <a:lnTo>
                  <a:pt x="0" y="134620"/>
                </a:lnTo>
                <a:lnTo>
                  <a:pt x="1270" y="147193"/>
                </a:lnTo>
                <a:lnTo>
                  <a:pt x="973512" y="52684"/>
                </a:lnTo>
                <a:lnTo>
                  <a:pt x="983650" y="45374"/>
                </a:lnTo>
                <a:lnTo>
                  <a:pt x="972228" y="40125"/>
                </a:lnTo>
                <a:close/>
              </a:path>
              <a:path w="1009014" h="147319">
                <a:moveTo>
                  <a:pt x="997712" y="37846"/>
                </a:moveTo>
                <a:lnTo>
                  <a:pt x="995680" y="37846"/>
                </a:lnTo>
                <a:lnTo>
                  <a:pt x="996823" y="50419"/>
                </a:lnTo>
                <a:lnTo>
                  <a:pt x="973512" y="52684"/>
                </a:lnTo>
                <a:lnTo>
                  <a:pt x="921004" y="90551"/>
                </a:lnTo>
                <a:lnTo>
                  <a:pt x="918083" y="92710"/>
                </a:lnTo>
                <a:lnTo>
                  <a:pt x="917448" y="96647"/>
                </a:lnTo>
                <a:lnTo>
                  <a:pt x="919480" y="99441"/>
                </a:lnTo>
                <a:lnTo>
                  <a:pt x="921639" y="102362"/>
                </a:lnTo>
                <a:lnTo>
                  <a:pt x="925576" y="102997"/>
                </a:lnTo>
                <a:lnTo>
                  <a:pt x="1008761" y="42926"/>
                </a:lnTo>
                <a:lnTo>
                  <a:pt x="997712" y="37846"/>
                </a:lnTo>
                <a:close/>
              </a:path>
              <a:path w="1009014" h="147319">
                <a:moveTo>
                  <a:pt x="983650" y="45374"/>
                </a:moveTo>
                <a:lnTo>
                  <a:pt x="973512" y="52684"/>
                </a:lnTo>
                <a:lnTo>
                  <a:pt x="996823" y="50419"/>
                </a:lnTo>
                <a:lnTo>
                  <a:pt x="996776" y="49911"/>
                </a:lnTo>
                <a:lnTo>
                  <a:pt x="993521" y="49911"/>
                </a:lnTo>
                <a:lnTo>
                  <a:pt x="983650" y="45374"/>
                </a:lnTo>
                <a:close/>
              </a:path>
              <a:path w="1009014" h="147319">
                <a:moveTo>
                  <a:pt x="992505" y="38989"/>
                </a:moveTo>
                <a:lnTo>
                  <a:pt x="983650" y="45374"/>
                </a:lnTo>
                <a:lnTo>
                  <a:pt x="993521" y="49911"/>
                </a:lnTo>
                <a:lnTo>
                  <a:pt x="992505" y="38989"/>
                </a:lnTo>
                <a:close/>
              </a:path>
              <a:path w="1009014" h="147319">
                <a:moveTo>
                  <a:pt x="995783" y="38989"/>
                </a:moveTo>
                <a:lnTo>
                  <a:pt x="992505" y="38989"/>
                </a:lnTo>
                <a:lnTo>
                  <a:pt x="993521" y="49911"/>
                </a:lnTo>
                <a:lnTo>
                  <a:pt x="996776" y="49911"/>
                </a:lnTo>
                <a:lnTo>
                  <a:pt x="995783" y="38989"/>
                </a:lnTo>
                <a:close/>
              </a:path>
              <a:path w="1009014" h="147319">
                <a:moveTo>
                  <a:pt x="995680" y="37846"/>
                </a:moveTo>
                <a:lnTo>
                  <a:pt x="972228" y="40125"/>
                </a:lnTo>
                <a:lnTo>
                  <a:pt x="983650" y="45374"/>
                </a:lnTo>
                <a:lnTo>
                  <a:pt x="992505" y="38989"/>
                </a:lnTo>
                <a:lnTo>
                  <a:pt x="995783" y="38989"/>
                </a:lnTo>
                <a:lnTo>
                  <a:pt x="995680" y="37846"/>
                </a:lnTo>
                <a:close/>
              </a:path>
              <a:path w="1009014" h="147319">
                <a:moveTo>
                  <a:pt x="915543" y="0"/>
                </a:moveTo>
                <a:lnTo>
                  <a:pt x="911733" y="1397"/>
                </a:lnTo>
                <a:lnTo>
                  <a:pt x="910336" y="4572"/>
                </a:lnTo>
                <a:lnTo>
                  <a:pt x="908812" y="7747"/>
                </a:lnTo>
                <a:lnTo>
                  <a:pt x="910209" y="11557"/>
                </a:lnTo>
                <a:lnTo>
                  <a:pt x="913384" y="13081"/>
                </a:lnTo>
                <a:lnTo>
                  <a:pt x="972228" y="40125"/>
                </a:lnTo>
                <a:lnTo>
                  <a:pt x="995680" y="37846"/>
                </a:lnTo>
                <a:lnTo>
                  <a:pt x="997712" y="37846"/>
                </a:lnTo>
                <a:lnTo>
                  <a:pt x="918718" y="1524"/>
                </a:lnTo>
                <a:lnTo>
                  <a:pt x="915543" y="0"/>
                </a:lnTo>
                <a:close/>
              </a:path>
            </a:pathLst>
          </a:custGeom>
          <a:solidFill>
            <a:srgbClr val="0156A4"/>
          </a:solidFill>
        </p:spPr>
        <p:txBody>
          <a:bodyPr wrap="square" lIns="0" tIns="0" rIns="0" bIns="0" rtlCol="0"/>
          <a:lstStyle/>
          <a:p>
            <a:endParaRPr/>
          </a:p>
        </p:txBody>
      </p:sp>
      <p:sp>
        <p:nvSpPr>
          <p:cNvPr id="8" name="object 8"/>
          <p:cNvSpPr/>
          <p:nvPr/>
        </p:nvSpPr>
        <p:spPr>
          <a:xfrm>
            <a:off x="6239255" y="2427735"/>
            <a:ext cx="2954020" cy="288290"/>
          </a:xfrm>
          <a:custGeom>
            <a:avLst/>
            <a:gdLst/>
            <a:ahLst/>
            <a:cxnLst/>
            <a:rect l="l" t="t" r="r" b="b"/>
            <a:pathLst>
              <a:path w="2954020" h="288289">
                <a:moveTo>
                  <a:pt x="2953512" y="0"/>
                </a:moveTo>
                <a:lnTo>
                  <a:pt x="0" y="0"/>
                </a:lnTo>
                <a:lnTo>
                  <a:pt x="0" y="288032"/>
                </a:lnTo>
                <a:lnTo>
                  <a:pt x="2953512" y="288032"/>
                </a:lnTo>
                <a:lnTo>
                  <a:pt x="2953512" y="0"/>
                </a:lnTo>
                <a:close/>
              </a:path>
            </a:pathLst>
          </a:custGeom>
          <a:solidFill>
            <a:srgbClr val="FFFFFF"/>
          </a:solidFill>
        </p:spPr>
        <p:txBody>
          <a:bodyPr wrap="square" lIns="0" tIns="0" rIns="0" bIns="0" rtlCol="0"/>
          <a:lstStyle/>
          <a:p>
            <a:endParaRPr/>
          </a:p>
        </p:txBody>
      </p:sp>
      <p:sp>
        <p:nvSpPr>
          <p:cNvPr id="9" name="object 9"/>
          <p:cNvSpPr txBox="1"/>
          <p:nvPr/>
        </p:nvSpPr>
        <p:spPr>
          <a:xfrm>
            <a:off x="6239255" y="2427735"/>
            <a:ext cx="2954020" cy="261610"/>
          </a:xfrm>
          <a:prstGeom prst="rect">
            <a:avLst/>
          </a:prstGeom>
          <a:ln w="3175">
            <a:solidFill>
              <a:srgbClr val="006FC0"/>
            </a:solidFill>
          </a:ln>
        </p:spPr>
        <p:txBody>
          <a:bodyPr vert="horz" wrap="square" lIns="0" tIns="0" rIns="0" bIns="0" rtlCol="0">
            <a:spAutoFit/>
          </a:bodyPr>
          <a:lstStyle/>
          <a:p>
            <a:pPr marL="227329">
              <a:lnSpc>
                <a:spcPts val="1975"/>
              </a:lnSpc>
            </a:pPr>
            <a:r>
              <a:rPr dirty="0">
                <a:latin typeface="Perpetua"/>
                <a:cs typeface="Perpetua"/>
              </a:rPr>
              <a:t>Finnic</a:t>
            </a:r>
            <a:r>
              <a:rPr spc="-75" dirty="0">
                <a:latin typeface="Times New Roman"/>
                <a:cs typeface="Times New Roman"/>
              </a:rPr>
              <a:t> </a:t>
            </a:r>
            <a:r>
              <a:rPr dirty="0">
                <a:latin typeface="Perpetua"/>
                <a:cs typeface="Perpetua"/>
              </a:rPr>
              <a:t>languages:</a:t>
            </a:r>
            <a:r>
              <a:rPr spc="-150" dirty="0">
                <a:latin typeface="Times New Roman"/>
                <a:cs typeface="Times New Roman"/>
              </a:rPr>
              <a:t> </a:t>
            </a:r>
            <a:r>
              <a:rPr dirty="0">
                <a:latin typeface="Perpetua"/>
                <a:cs typeface="Perpetua"/>
              </a:rPr>
              <a:t>adessive</a:t>
            </a:r>
            <a:r>
              <a:rPr spc="-70" dirty="0">
                <a:latin typeface="Times New Roman"/>
                <a:cs typeface="Times New Roman"/>
              </a:rPr>
              <a:t> </a:t>
            </a:r>
            <a:r>
              <a:rPr spc="-20" dirty="0">
                <a:latin typeface="Perpetua"/>
                <a:cs typeface="Perpetua"/>
              </a:rPr>
              <a:t>case</a:t>
            </a:r>
            <a:endParaRPr>
              <a:latin typeface="Perpetua"/>
              <a:cs typeface="Perpetua"/>
            </a:endParaRPr>
          </a:p>
        </p:txBody>
      </p:sp>
      <p:sp>
        <p:nvSpPr>
          <p:cNvPr id="10" name="object 10"/>
          <p:cNvSpPr/>
          <p:nvPr/>
        </p:nvSpPr>
        <p:spPr>
          <a:xfrm>
            <a:off x="6239255" y="2991615"/>
            <a:ext cx="3025140" cy="288290"/>
          </a:xfrm>
          <a:custGeom>
            <a:avLst/>
            <a:gdLst/>
            <a:ahLst/>
            <a:cxnLst/>
            <a:rect l="l" t="t" r="r" b="b"/>
            <a:pathLst>
              <a:path w="3025140" h="288289">
                <a:moveTo>
                  <a:pt x="3025140" y="0"/>
                </a:moveTo>
                <a:lnTo>
                  <a:pt x="0" y="0"/>
                </a:lnTo>
                <a:lnTo>
                  <a:pt x="0" y="288032"/>
                </a:lnTo>
                <a:lnTo>
                  <a:pt x="3025140" y="288032"/>
                </a:lnTo>
                <a:lnTo>
                  <a:pt x="3025140" y="0"/>
                </a:lnTo>
                <a:close/>
              </a:path>
            </a:pathLst>
          </a:custGeom>
          <a:solidFill>
            <a:srgbClr val="FFFFFF"/>
          </a:solidFill>
        </p:spPr>
        <p:txBody>
          <a:bodyPr wrap="square" lIns="0" tIns="0" rIns="0" bIns="0" rtlCol="0"/>
          <a:lstStyle/>
          <a:p>
            <a:endParaRPr/>
          </a:p>
        </p:txBody>
      </p:sp>
      <p:sp>
        <p:nvSpPr>
          <p:cNvPr id="11" name="object 11"/>
          <p:cNvSpPr txBox="1"/>
          <p:nvPr/>
        </p:nvSpPr>
        <p:spPr>
          <a:xfrm>
            <a:off x="6239255" y="2991615"/>
            <a:ext cx="3025140" cy="261610"/>
          </a:xfrm>
          <a:prstGeom prst="rect">
            <a:avLst/>
          </a:prstGeom>
          <a:ln w="3175">
            <a:solidFill>
              <a:srgbClr val="006FC0"/>
            </a:solidFill>
          </a:ln>
        </p:spPr>
        <p:txBody>
          <a:bodyPr vert="horz" wrap="square" lIns="0" tIns="0" rIns="0" bIns="0" rtlCol="0">
            <a:spAutoFit/>
          </a:bodyPr>
          <a:lstStyle/>
          <a:p>
            <a:pPr marL="133350">
              <a:lnSpc>
                <a:spcPts val="1964"/>
              </a:lnSpc>
            </a:pPr>
            <a:r>
              <a:rPr spc="-10" dirty="0">
                <a:latin typeface="Perpetua"/>
                <a:cs typeface="Perpetua"/>
              </a:rPr>
              <a:t>Slavic</a:t>
            </a:r>
            <a:r>
              <a:rPr spc="-65" dirty="0">
                <a:latin typeface="Times New Roman"/>
                <a:cs typeface="Times New Roman"/>
              </a:rPr>
              <a:t> </a:t>
            </a:r>
            <a:r>
              <a:rPr dirty="0">
                <a:latin typeface="Perpetua"/>
                <a:cs typeface="Perpetua"/>
              </a:rPr>
              <a:t>languages:</a:t>
            </a:r>
            <a:r>
              <a:rPr spc="-140" dirty="0">
                <a:latin typeface="Times New Roman"/>
                <a:cs typeface="Times New Roman"/>
              </a:rPr>
              <a:t> </a:t>
            </a:r>
            <a:r>
              <a:rPr i="1" dirty="0">
                <a:latin typeface="Perpetua"/>
                <a:cs typeface="Perpetua"/>
              </a:rPr>
              <a:t>u</a:t>
            </a:r>
            <a:r>
              <a:rPr spc="-229" dirty="0">
                <a:latin typeface="Times New Roman"/>
                <a:cs typeface="Times New Roman"/>
              </a:rPr>
              <a:t> </a:t>
            </a:r>
            <a:r>
              <a:rPr dirty="0">
                <a:latin typeface="Perpetua"/>
                <a:cs typeface="Perpetua"/>
              </a:rPr>
              <a:t>‘at’</a:t>
            </a:r>
            <a:r>
              <a:rPr spc="-90" dirty="0">
                <a:latin typeface="Perpetua"/>
                <a:cs typeface="Perpetua"/>
              </a:rPr>
              <a:t> </a:t>
            </a:r>
            <a:r>
              <a:rPr dirty="0">
                <a:latin typeface="Perpetua"/>
                <a:cs typeface="Perpetua"/>
              </a:rPr>
              <a:t>+</a:t>
            </a:r>
            <a:r>
              <a:rPr spc="-5" dirty="0">
                <a:latin typeface="Perpetua"/>
                <a:cs typeface="Perpetua"/>
              </a:rPr>
              <a:t> </a:t>
            </a:r>
            <a:r>
              <a:rPr spc="-10" dirty="0">
                <a:latin typeface="Perpetua"/>
                <a:cs typeface="Perpetua"/>
              </a:rPr>
              <a:t>Genitive</a:t>
            </a:r>
            <a:endParaRPr>
              <a:latin typeface="Perpetua"/>
              <a:cs typeface="Perpetua"/>
            </a:endParaRPr>
          </a:p>
        </p:txBody>
      </p:sp>
      <p:sp>
        <p:nvSpPr>
          <p:cNvPr id="12" name="object 12"/>
          <p:cNvSpPr/>
          <p:nvPr/>
        </p:nvSpPr>
        <p:spPr>
          <a:xfrm>
            <a:off x="1920241" y="6452617"/>
            <a:ext cx="8063865" cy="144780"/>
          </a:xfrm>
          <a:custGeom>
            <a:avLst/>
            <a:gdLst/>
            <a:ahLst/>
            <a:cxnLst/>
            <a:rect l="l" t="t" r="r" b="b"/>
            <a:pathLst>
              <a:path w="8063865" h="144779">
                <a:moveTo>
                  <a:pt x="8063484" y="0"/>
                </a:moveTo>
                <a:lnTo>
                  <a:pt x="0" y="0"/>
                </a:lnTo>
                <a:lnTo>
                  <a:pt x="0" y="144780"/>
                </a:lnTo>
                <a:lnTo>
                  <a:pt x="8063484" y="144780"/>
                </a:lnTo>
                <a:lnTo>
                  <a:pt x="8063484" y="0"/>
                </a:lnTo>
                <a:close/>
              </a:path>
            </a:pathLst>
          </a:custGeom>
          <a:solidFill>
            <a:srgbClr val="FFFFFF"/>
          </a:solidFill>
        </p:spPr>
        <p:txBody>
          <a:bodyPr wrap="square" lIns="0" tIns="0" rIns="0" bIns="0" rtlCol="0"/>
          <a:lstStyle/>
          <a:p>
            <a:endParaRPr/>
          </a:p>
        </p:txBody>
      </p:sp>
      <p:sp>
        <p:nvSpPr>
          <p:cNvPr id="15" name="object 2">
            <a:extLst>
              <a:ext uri="{FF2B5EF4-FFF2-40B4-BE49-F238E27FC236}">
                <a16:creationId xmlns:a16="http://schemas.microsoft.com/office/drawing/2014/main" id="{DAB9CF24-161A-0CFA-DBA0-836C43648019}"/>
              </a:ext>
            </a:extLst>
          </p:cNvPr>
          <p:cNvSpPr txBox="1">
            <a:spLocks noGrp="1"/>
          </p:cNvSpPr>
          <p:nvPr>
            <p:ph type="title"/>
          </p:nvPr>
        </p:nvSpPr>
        <p:spPr>
          <a:xfrm>
            <a:off x="452437" y="234103"/>
            <a:ext cx="11287125" cy="874264"/>
          </a:xfrm>
          <a:prstGeom prst="rect">
            <a:avLst/>
          </a:prstGeom>
        </p:spPr>
        <p:txBody>
          <a:bodyPr vert="horz" wrap="square" lIns="0" tIns="378129" rIns="0" bIns="0" rtlCol="0" anchor="ctr">
            <a:spAutoFit/>
          </a:bodyPr>
          <a:lstStyle/>
          <a:p>
            <a:pPr marL="12700" marR="5080" algn="ctr">
              <a:lnSpc>
                <a:spcPct val="100000"/>
              </a:lnSpc>
              <a:spcBef>
                <a:spcPts val="100"/>
              </a:spcBef>
            </a:pPr>
            <a:r>
              <a:rPr lang="lt-LT" sz="3200" b="1" dirty="0">
                <a:latin typeface="Perpetua"/>
                <a:cs typeface="Perpetua"/>
              </a:rPr>
              <a:t>Protot</a:t>
            </a:r>
            <a:r>
              <a:rPr lang="de-DE" sz="3200" b="1" dirty="0" err="1">
                <a:latin typeface="Perpetua"/>
                <a:cs typeface="Perpetua"/>
              </a:rPr>
              <a:t>ypical</a:t>
            </a:r>
            <a:r>
              <a:rPr lang="de-DE" sz="3200" b="1" dirty="0">
                <a:latin typeface="Perpetua"/>
                <a:cs typeface="Perpetua"/>
              </a:rPr>
              <a:t> </a:t>
            </a:r>
            <a:r>
              <a:rPr lang="de-DE" sz="3200" b="1" dirty="0" err="1">
                <a:latin typeface="Perpetua"/>
                <a:cs typeface="Perpetua"/>
              </a:rPr>
              <a:t>possession</a:t>
            </a:r>
            <a:r>
              <a:rPr lang="de-DE" sz="3200" b="1" dirty="0">
                <a:latin typeface="Perpetua"/>
                <a:cs typeface="Perpetua"/>
              </a:rPr>
              <a:t> in </a:t>
            </a:r>
            <a:r>
              <a:rPr lang="de-DE" sz="3200" b="1" dirty="0" err="1">
                <a:latin typeface="Perpetua"/>
                <a:cs typeface="Perpetua"/>
              </a:rPr>
              <a:t>the</a:t>
            </a:r>
            <a:r>
              <a:rPr lang="de-DE" sz="3200" b="1" dirty="0">
                <a:latin typeface="Perpetua"/>
                <a:cs typeface="Perpetua"/>
              </a:rPr>
              <a:t> </a:t>
            </a:r>
            <a:r>
              <a:rPr lang="de-DE" sz="3200" b="1" dirty="0" err="1">
                <a:latin typeface="Perpetua"/>
                <a:cs typeface="Perpetua"/>
              </a:rPr>
              <a:t>languages</a:t>
            </a:r>
            <a:r>
              <a:rPr lang="de-DE" sz="3200" b="1" dirty="0">
                <a:latin typeface="Perpetua"/>
                <a:cs typeface="Perpetua"/>
              </a:rPr>
              <a:t> </a:t>
            </a:r>
            <a:r>
              <a:rPr lang="de-DE" sz="3200" b="1" dirty="0" err="1">
                <a:latin typeface="Perpetua"/>
                <a:cs typeface="Perpetua"/>
              </a:rPr>
              <a:t>of</a:t>
            </a:r>
            <a:r>
              <a:rPr lang="de-DE" sz="3200" b="1" dirty="0">
                <a:latin typeface="Perpetua"/>
                <a:cs typeface="Perpetua"/>
              </a:rPr>
              <a:t> </a:t>
            </a:r>
            <a:r>
              <a:rPr lang="de-DE" sz="3200" b="1" dirty="0" err="1">
                <a:latin typeface="Perpetua"/>
                <a:cs typeface="Perpetua"/>
              </a:rPr>
              <a:t>the</a:t>
            </a:r>
            <a:r>
              <a:rPr lang="de-DE" sz="3200" b="1" dirty="0">
                <a:latin typeface="Perpetua"/>
                <a:cs typeface="Perpetua"/>
              </a:rPr>
              <a:t> CBA</a:t>
            </a:r>
            <a:endParaRPr sz="3200" dirty="0">
              <a:latin typeface="Perpetua"/>
              <a:cs typeface="Perpetu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7442" y="629304"/>
            <a:ext cx="1178560" cy="802464"/>
          </a:xfrm>
          <a:prstGeom prst="rect">
            <a:avLst/>
          </a:prstGeom>
        </p:spPr>
        <p:txBody>
          <a:bodyPr vert="horz" wrap="square" lIns="0" tIns="12700" rIns="0" bIns="0" rtlCol="0" anchor="ctr">
            <a:spAutoFit/>
          </a:bodyPr>
          <a:lstStyle/>
          <a:p>
            <a:pPr marL="12700" marR="5080">
              <a:lnSpc>
                <a:spcPct val="110800"/>
              </a:lnSpc>
              <a:spcBef>
                <a:spcPts val="100"/>
              </a:spcBef>
            </a:pPr>
            <a:r>
              <a:rPr sz="2400" spc="-10" dirty="0">
                <a:latin typeface="Times New Roman"/>
                <a:cs typeface="Times New Roman"/>
              </a:rPr>
              <a:t>Estonian: Russian:</a:t>
            </a:r>
            <a:endParaRPr sz="2400" dirty="0">
              <a:latin typeface="Times New Roman"/>
              <a:cs typeface="Times New Roman"/>
            </a:endParaRPr>
          </a:p>
        </p:txBody>
      </p:sp>
      <p:sp>
        <p:nvSpPr>
          <p:cNvPr id="3" name="object 3"/>
          <p:cNvSpPr txBox="1"/>
          <p:nvPr/>
        </p:nvSpPr>
        <p:spPr>
          <a:xfrm>
            <a:off x="4346575" y="612389"/>
            <a:ext cx="2268220" cy="836294"/>
          </a:xfrm>
          <a:prstGeom prst="rect">
            <a:avLst/>
          </a:prstGeom>
        </p:spPr>
        <p:txBody>
          <a:bodyPr vert="horz" wrap="square" lIns="0" tIns="52069" rIns="0" bIns="0" rtlCol="0">
            <a:spAutoFit/>
          </a:bodyPr>
          <a:lstStyle/>
          <a:p>
            <a:pPr marL="12700">
              <a:spcBef>
                <a:spcPts val="409"/>
              </a:spcBef>
            </a:pPr>
            <a:r>
              <a:rPr sz="2400" b="1" i="1" dirty="0">
                <a:latin typeface="Times New Roman"/>
                <a:cs typeface="Times New Roman"/>
              </a:rPr>
              <a:t>mul</a:t>
            </a:r>
            <a:r>
              <a:rPr sz="2400" b="1" i="1" spc="-75" dirty="0">
                <a:latin typeface="Times New Roman"/>
                <a:cs typeface="Times New Roman"/>
              </a:rPr>
              <a:t> </a:t>
            </a:r>
            <a:r>
              <a:rPr sz="2400" i="1" dirty="0">
                <a:latin typeface="Times New Roman"/>
                <a:cs typeface="Times New Roman"/>
              </a:rPr>
              <a:t>on</a:t>
            </a:r>
            <a:r>
              <a:rPr sz="2400" i="1" spc="-65" dirty="0">
                <a:latin typeface="Times New Roman"/>
                <a:cs typeface="Times New Roman"/>
              </a:rPr>
              <a:t> </a:t>
            </a:r>
            <a:r>
              <a:rPr sz="2400" i="1" spc="50" dirty="0">
                <a:latin typeface="Times New Roman"/>
                <a:cs typeface="Times New Roman"/>
              </a:rPr>
              <a:t>raamat</a:t>
            </a:r>
            <a:endParaRPr sz="2400" i="1" dirty="0">
              <a:latin typeface="Times New Roman"/>
              <a:cs typeface="Times New Roman"/>
            </a:endParaRPr>
          </a:p>
          <a:p>
            <a:pPr marL="12700">
              <a:spcBef>
                <a:spcPts val="315"/>
              </a:spcBef>
            </a:pPr>
            <a:r>
              <a:rPr sz="2400" b="1" i="1" dirty="0">
                <a:latin typeface="Times New Roman"/>
                <a:cs typeface="Times New Roman"/>
              </a:rPr>
              <a:t>u</a:t>
            </a:r>
            <a:r>
              <a:rPr sz="2400" b="1" i="1" spc="-75" dirty="0">
                <a:latin typeface="Times New Roman"/>
                <a:cs typeface="Times New Roman"/>
              </a:rPr>
              <a:t> </a:t>
            </a:r>
            <a:r>
              <a:rPr sz="2400" b="1" i="1" spc="-30" dirty="0">
                <a:latin typeface="Times New Roman"/>
                <a:cs typeface="Times New Roman"/>
              </a:rPr>
              <a:t>menja</a:t>
            </a:r>
            <a:r>
              <a:rPr sz="2400" b="1" i="1" spc="-50" dirty="0">
                <a:latin typeface="Times New Roman"/>
                <a:cs typeface="Times New Roman"/>
              </a:rPr>
              <a:t> </a:t>
            </a:r>
            <a:r>
              <a:rPr sz="2400" i="1" dirty="0">
                <a:latin typeface="Times New Roman"/>
                <a:cs typeface="Times New Roman"/>
              </a:rPr>
              <a:t>est’</a:t>
            </a:r>
            <a:r>
              <a:rPr sz="2400" i="1" spc="-280" dirty="0">
                <a:latin typeface="Times New Roman"/>
                <a:cs typeface="Times New Roman"/>
              </a:rPr>
              <a:t> </a:t>
            </a:r>
            <a:r>
              <a:rPr sz="2400" i="1" spc="-20" dirty="0">
                <a:latin typeface="Times New Roman"/>
                <a:cs typeface="Times New Roman"/>
              </a:rPr>
              <a:t>kniga</a:t>
            </a:r>
            <a:endParaRPr sz="2400" i="1" dirty="0">
              <a:latin typeface="Times New Roman"/>
              <a:cs typeface="Times New Roman"/>
            </a:endParaRPr>
          </a:p>
        </p:txBody>
      </p:sp>
      <p:sp>
        <p:nvSpPr>
          <p:cNvPr id="4" name="object 4"/>
          <p:cNvSpPr txBox="1"/>
          <p:nvPr/>
        </p:nvSpPr>
        <p:spPr>
          <a:xfrm>
            <a:off x="2517444" y="1867030"/>
            <a:ext cx="3430904" cy="391160"/>
          </a:xfrm>
          <a:prstGeom prst="rect">
            <a:avLst/>
          </a:prstGeom>
        </p:spPr>
        <p:txBody>
          <a:bodyPr vert="horz" wrap="square" lIns="0" tIns="12700" rIns="0" bIns="0" rtlCol="0">
            <a:spAutoFit/>
          </a:bodyPr>
          <a:lstStyle/>
          <a:p>
            <a:pPr marL="12700">
              <a:spcBef>
                <a:spcPts val="100"/>
              </a:spcBef>
              <a:tabLst>
                <a:tab pos="1841500" algn="l"/>
              </a:tabLst>
            </a:pPr>
            <a:r>
              <a:rPr sz="2400" dirty="0">
                <a:latin typeface="Times New Roman"/>
                <a:cs typeface="Times New Roman"/>
              </a:rPr>
              <a:t>North</a:t>
            </a:r>
            <a:r>
              <a:rPr sz="2400" spc="-10" dirty="0">
                <a:latin typeface="Times New Roman"/>
                <a:cs typeface="Times New Roman"/>
              </a:rPr>
              <a:t> Saami:</a:t>
            </a:r>
            <a:r>
              <a:rPr sz="2400" dirty="0">
                <a:latin typeface="Times New Roman"/>
                <a:cs typeface="Times New Roman"/>
              </a:rPr>
              <a:t>	</a:t>
            </a:r>
            <a:r>
              <a:rPr sz="2400" b="1" i="1" dirty="0">
                <a:latin typeface="Times New Roman"/>
                <a:cs typeface="Times New Roman"/>
              </a:rPr>
              <a:t>mus</a:t>
            </a:r>
            <a:r>
              <a:rPr sz="2400" b="1" i="1" spc="-75" dirty="0">
                <a:latin typeface="Times New Roman"/>
                <a:cs typeface="Times New Roman"/>
              </a:rPr>
              <a:t> </a:t>
            </a:r>
            <a:r>
              <a:rPr sz="2400" i="1" dirty="0">
                <a:latin typeface="Times New Roman"/>
                <a:cs typeface="Times New Roman"/>
              </a:rPr>
              <a:t>lea</a:t>
            </a:r>
            <a:r>
              <a:rPr sz="2400" i="1" spc="55" dirty="0">
                <a:latin typeface="Times New Roman"/>
                <a:cs typeface="Times New Roman"/>
              </a:rPr>
              <a:t> </a:t>
            </a:r>
            <a:r>
              <a:rPr sz="2400" i="1" spc="-10" dirty="0">
                <a:latin typeface="Times New Roman"/>
                <a:cs typeface="Times New Roman"/>
              </a:rPr>
              <a:t>girji</a:t>
            </a:r>
            <a:endParaRPr sz="2400" i="1" dirty="0">
              <a:latin typeface="Times New Roman"/>
              <a:cs typeface="Times New Roman"/>
            </a:endParaRPr>
          </a:p>
        </p:txBody>
      </p:sp>
      <p:sp>
        <p:nvSpPr>
          <p:cNvPr id="5" name="object 5"/>
          <p:cNvSpPr txBox="1"/>
          <p:nvPr/>
        </p:nvSpPr>
        <p:spPr>
          <a:xfrm>
            <a:off x="8462009" y="1955424"/>
            <a:ext cx="623570" cy="285115"/>
          </a:xfrm>
          <a:prstGeom prst="rect">
            <a:avLst/>
          </a:prstGeom>
        </p:spPr>
        <p:txBody>
          <a:bodyPr vert="horz" wrap="square" lIns="0" tIns="13335" rIns="0" bIns="0" rtlCol="0">
            <a:spAutoFit/>
          </a:bodyPr>
          <a:lstStyle/>
          <a:p>
            <a:pPr marL="12700">
              <a:spcBef>
                <a:spcPts val="105"/>
              </a:spcBef>
            </a:pPr>
            <a:r>
              <a:rPr sz="1700" spc="-10" dirty="0">
                <a:latin typeface="Perpetua"/>
                <a:cs typeface="Perpetua"/>
              </a:rPr>
              <a:t>locative</a:t>
            </a:r>
            <a:endParaRPr sz="1700">
              <a:latin typeface="Perpetua"/>
              <a:cs typeface="Perpetua"/>
            </a:endParaRPr>
          </a:p>
        </p:txBody>
      </p:sp>
      <p:sp>
        <p:nvSpPr>
          <p:cNvPr id="6" name="object 6"/>
          <p:cNvSpPr txBox="1"/>
          <p:nvPr/>
        </p:nvSpPr>
        <p:spPr>
          <a:xfrm>
            <a:off x="2517445" y="2639944"/>
            <a:ext cx="1449705" cy="1242060"/>
          </a:xfrm>
          <a:prstGeom prst="rect">
            <a:avLst/>
          </a:prstGeom>
        </p:spPr>
        <p:txBody>
          <a:bodyPr vert="horz" wrap="square" lIns="0" tIns="12700" rIns="0" bIns="0" rtlCol="0">
            <a:spAutoFit/>
          </a:bodyPr>
          <a:lstStyle/>
          <a:p>
            <a:pPr marL="12700" marR="5080">
              <a:lnSpc>
                <a:spcPct val="110800"/>
              </a:lnSpc>
              <a:spcBef>
                <a:spcPts val="100"/>
              </a:spcBef>
            </a:pPr>
            <a:r>
              <a:rPr sz="2400" spc="-10" dirty="0">
                <a:latin typeface="Times New Roman"/>
                <a:cs typeface="Times New Roman"/>
              </a:rPr>
              <a:t>Swedish: Polish: Lithuanian</a:t>
            </a:r>
            <a:r>
              <a:rPr sz="2400" b="1" spc="-10" dirty="0">
                <a:latin typeface="Times New Roman"/>
                <a:cs typeface="Times New Roman"/>
              </a:rPr>
              <a:t>:</a:t>
            </a:r>
            <a:endParaRPr sz="2400" dirty="0">
              <a:latin typeface="Times New Roman"/>
              <a:cs typeface="Times New Roman"/>
            </a:endParaRPr>
          </a:p>
        </p:txBody>
      </p:sp>
      <p:sp>
        <p:nvSpPr>
          <p:cNvPr id="7" name="object 7"/>
          <p:cNvSpPr txBox="1"/>
          <p:nvPr/>
        </p:nvSpPr>
        <p:spPr>
          <a:xfrm>
            <a:off x="4346573" y="2639944"/>
            <a:ext cx="1828800" cy="1242060"/>
          </a:xfrm>
          <a:prstGeom prst="rect">
            <a:avLst/>
          </a:prstGeom>
        </p:spPr>
        <p:txBody>
          <a:bodyPr vert="horz" wrap="square" lIns="0" tIns="12700" rIns="0" bIns="0" rtlCol="0">
            <a:spAutoFit/>
          </a:bodyPr>
          <a:lstStyle/>
          <a:p>
            <a:pPr marL="12700" marR="5080">
              <a:lnSpc>
                <a:spcPct val="110800"/>
              </a:lnSpc>
              <a:spcBef>
                <a:spcPts val="100"/>
              </a:spcBef>
            </a:pPr>
            <a:r>
              <a:rPr sz="2400" i="1" dirty="0">
                <a:latin typeface="Times New Roman"/>
                <a:cs typeface="Times New Roman"/>
              </a:rPr>
              <a:t>jag</a:t>
            </a:r>
            <a:r>
              <a:rPr sz="2400" i="1" spc="35" dirty="0">
                <a:latin typeface="Times New Roman"/>
                <a:cs typeface="Times New Roman"/>
              </a:rPr>
              <a:t> </a:t>
            </a:r>
            <a:r>
              <a:rPr sz="2400" b="1" i="1" dirty="0">
                <a:latin typeface="Times New Roman"/>
                <a:cs typeface="Times New Roman"/>
              </a:rPr>
              <a:t>har</a:t>
            </a:r>
            <a:r>
              <a:rPr sz="2400" b="1" i="1" spc="-85" dirty="0">
                <a:latin typeface="Times New Roman"/>
                <a:cs typeface="Times New Roman"/>
              </a:rPr>
              <a:t> </a:t>
            </a:r>
            <a:r>
              <a:rPr sz="2400" i="1" dirty="0">
                <a:latin typeface="Times New Roman"/>
                <a:cs typeface="Times New Roman"/>
              </a:rPr>
              <a:t>en</a:t>
            </a:r>
            <a:r>
              <a:rPr sz="2400" i="1" spc="40" dirty="0">
                <a:latin typeface="Times New Roman"/>
                <a:cs typeface="Times New Roman"/>
              </a:rPr>
              <a:t> </a:t>
            </a:r>
            <a:r>
              <a:rPr sz="2400" i="1" spc="-25" dirty="0">
                <a:latin typeface="Times New Roman"/>
                <a:cs typeface="Times New Roman"/>
              </a:rPr>
              <a:t>bok </a:t>
            </a:r>
            <a:r>
              <a:rPr sz="2400" b="1" i="1" spc="-45" dirty="0">
                <a:latin typeface="Times New Roman"/>
                <a:cs typeface="Times New Roman"/>
              </a:rPr>
              <a:t>mam</a:t>
            </a:r>
            <a:r>
              <a:rPr sz="2400" b="1" i="1" spc="-150" dirty="0">
                <a:latin typeface="Times New Roman"/>
                <a:cs typeface="Times New Roman"/>
              </a:rPr>
              <a:t> </a:t>
            </a:r>
            <a:r>
              <a:rPr sz="2400" i="1" spc="-10" dirty="0">
                <a:latin typeface="Times New Roman"/>
                <a:cs typeface="Times New Roman"/>
              </a:rPr>
              <a:t>książkę </a:t>
            </a:r>
            <a:r>
              <a:rPr sz="2400" b="1" i="1" spc="-35" dirty="0">
                <a:latin typeface="Times New Roman"/>
                <a:cs typeface="Times New Roman"/>
              </a:rPr>
              <a:t>turiu</a:t>
            </a:r>
            <a:r>
              <a:rPr sz="2400" b="1" i="1" spc="-114" dirty="0">
                <a:latin typeface="Times New Roman"/>
                <a:cs typeface="Times New Roman"/>
              </a:rPr>
              <a:t> </a:t>
            </a:r>
            <a:r>
              <a:rPr sz="2400" i="1" spc="-10" dirty="0">
                <a:latin typeface="Times New Roman"/>
                <a:cs typeface="Times New Roman"/>
              </a:rPr>
              <a:t>knygą</a:t>
            </a:r>
            <a:endParaRPr sz="2400" i="1" dirty="0">
              <a:latin typeface="Times New Roman"/>
              <a:cs typeface="Times New Roman"/>
            </a:endParaRPr>
          </a:p>
        </p:txBody>
      </p:sp>
      <p:sp>
        <p:nvSpPr>
          <p:cNvPr id="8" name="object 8"/>
          <p:cNvSpPr txBox="1"/>
          <p:nvPr/>
        </p:nvSpPr>
        <p:spPr>
          <a:xfrm>
            <a:off x="2517442" y="4261868"/>
            <a:ext cx="1211580" cy="802464"/>
          </a:xfrm>
          <a:prstGeom prst="rect">
            <a:avLst/>
          </a:prstGeom>
        </p:spPr>
        <p:txBody>
          <a:bodyPr vert="horz" wrap="square" lIns="0" tIns="12700" rIns="0" bIns="0" rtlCol="0">
            <a:spAutoFit/>
          </a:bodyPr>
          <a:lstStyle/>
          <a:p>
            <a:pPr marL="12700" marR="5080">
              <a:lnSpc>
                <a:spcPct val="110800"/>
              </a:lnSpc>
              <a:spcBef>
                <a:spcPts val="100"/>
              </a:spcBef>
            </a:pPr>
            <a:r>
              <a:rPr sz="2400" spc="-10" dirty="0">
                <a:latin typeface="Times New Roman"/>
                <a:cs typeface="Times New Roman"/>
              </a:rPr>
              <a:t>Latvian: Livonian:</a:t>
            </a:r>
            <a:endParaRPr sz="2400">
              <a:latin typeface="Times New Roman"/>
              <a:cs typeface="Times New Roman"/>
            </a:endParaRPr>
          </a:p>
        </p:txBody>
      </p:sp>
      <p:sp>
        <p:nvSpPr>
          <p:cNvPr id="9" name="object 9"/>
          <p:cNvSpPr txBox="1"/>
          <p:nvPr/>
        </p:nvSpPr>
        <p:spPr>
          <a:xfrm>
            <a:off x="4346572" y="4261868"/>
            <a:ext cx="2404110" cy="836294"/>
          </a:xfrm>
          <a:prstGeom prst="rect">
            <a:avLst/>
          </a:prstGeom>
        </p:spPr>
        <p:txBody>
          <a:bodyPr vert="horz" wrap="square" lIns="0" tIns="52069" rIns="0" bIns="0" rtlCol="0">
            <a:spAutoFit/>
          </a:bodyPr>
          <a:lstStyle/>
          <a:p>
            <a:pPr marL="12700">
              <a:spcBef>
                <a:spcPts val="409"/>
              </a:spcBef>
            </a:pPr>
            <a:r>
              <a:rPr sz="2400" b="1" i="1" dirty="0">
                <a:latin typeface="Times New Roman"/>
                <a:cs typeface="Times New Roman"/>
              </a:rPr>
              <a:t>man</a:t>
            </a:r>
            <a:r>
              <a:rPr sz="2400" b="1" spc="-70" dirty="0">
                <a:latin typeface="Times New Roman"/>
                <a:cs typeface="Times New Roman"/>
              </a:rPr>
              <a:t> </a:t>
            </a:r>
            <a:r>
              <a:rPr sz="2400" i="1" dirty="0">
                <a:latin typeface="Times New Roman"/>
                <a:cs typeface="Times New Roman"/>
              </a:rPr>
              <a:t>ir</a:t>
            </a:r>
            <a:r>
              <a:rPr sz="2400" i="1" spc="-70" dirty="0">
                <a:latin typeface="Times New Roman"/>
                <a:cs typeface="Times New Roman"/>
              </a:rPr>
              <a:t> </a:t>
            </a:r>
            <a:r>
              <a:rPr sz="2400" i="1" spc="-10" dirty="0">
                <a:latin typeface="Times New Roman"/>
                <a:cs typeface="Times New Roman"/>
              </a:rPr>
              <a:t>grāmata</a:t>
            </a:r>
            <a:endParaRPr sz="2400" dirty="0">
              <a:latin typeface="Times New Roman"/>
              <a:cs typeface="Times New Roman"/>
            </a:endParaRPr>
          </a:p>
          <a:p>
            <a:pPr marL="12700">
              <a:spcBef>
                <a:spcPts val="310"/>
              </a:spcBef>
            </a:pPr>
            <a:r>
              <a:rPr sz="2400" b="1" i="1" dirty="0">
                <a:latin typeface="Times New Roman"/>
                <a:cs typeface="Times New Roman"/>
              </a:rPr>
              <a:t>minnon</a:t>
            </a:r>
            <a:r>
              <a:rPr sz="2400" b="1" i="1" spc="-120" dirty="0">
                <a:latin typeface="Times New Roman"/>
                <a:cs typeface="Times New Roman"/>
              </a:rPr>
              <a:t> </a:t>
            </a:r>
            <a:r>
              <a:rPr sz="2400" i="1" dirty="0">
                <a:latin typeface="Times New Roman"/>
                <a:cs typeface="Times New Roman"/>
              </a:rPr>
              <a:t>um</a:t>
            </a:r>
            <a:r>
              <a:rPr sz="2400" i="1" spc="-150" dirty="0">
                <a:latin typeface="Times New Roman"/>
                <a:cs typeface="Times New Roman"/>
              </a:rPr>
              <a:t> </a:t>
            </a:r>
            <a:r>
              <a:rPr sz="2400" i="1" spc="-10" dirty="0">
                <a:latin typeface="Times New Roman"/>
                <a:cs typeface="Times New Roman"/>
              </a:rPr>
              <a:t>romtod</a:t>
            </a:r>
            <a:endParaRPr sz="2400" i="1" dirty="0">
              <a:latin typeface="Times New Roman"/>
              <a:cs typeface="Times New Roman"/>
            </a:endParaRPr>
          </a:p>
        </p:txBody>
      </p:sp>
      <p:sp>
        <p:nvSpPr>
          <p:cNvPr id="10" name="object 10"/>
          <p:cNvSpPr txBox="1"/>
          <p:nvPr/>
        </p:nvSpPr>
        <p:spPr>
          <a:xfrm>
            <a:off x="2517442" y="5495038"/>
            <a:ext cx="1630680" cy="391160"/>
          </a:xfrm>
          <a:prstGeom prst="rect">
            <a:avLst/>
          </a:prstGeom>
        </p:spPr>
        <p:txBody>
          <a:bodyPr vert="horz" wrap="square" lIns="0" tIns="12700" rIns="0" bIns="0" rtlCol="0">
            <a:spAutoFit/>
          </a:bodyPr>
          <a:lstStyle/>
          <a:p>
            <a:pPr marL="12700">
              <a:spcBef>
                <a:spcPts val="100"/>
              </a:spcBef>
            </a:pPr>
            <a:r>
              <a:rPr sz="2400" dirty="0">
                <a:latin typeface="Perpetua"/>
                <a:cs typeface="Perpetua"/>
              </a:rPr>
              <a:t>‘I</a:t>
            </a:r>
            <a:r>
              <a:rPr sz="2400" spc="-20" dirty="0">
                <a:latin typeface="Perpetua"/>
                <a:cs typeface="Perpetua"/>
              </a:rPr>
              <a:t> have</a:t>
            </a:r>
            <a:r>
              <a:rPr sz="2400" spc="-80" dirty="0">
                <a:latin typeface="Times New Roman"/>
                <a:cs typeface="Times New Roman"/>
              </a:rPr>
              <a:t> </a:t>
            </a:r>
            <a:r>
              <a:rPr sz="2400" dirty="0">
                <a:latin typeface="Perpetua"/>
                <a:cs typeface="Perpetua"/>
              </a:rPr>
              <a:t>a</a:t>
            </a:r>
            <a:r>
              <a:rPr sz="2400" spc="-20" dirty="0">
                <a:latin typeface="Perpetua"/>
                <a:cs typeface="Perpetua"/>
              </a:rPr>
              <a:t> book’</a:t>
            </a:r>
            <a:endParaRPr sz="2400">
              <a:latin typeface="Perpetua"/>
              <a:cs typeface="Perpetua"/>
            </a:endParaRPr>
          </a:p>
        </p:txBody>
      </p:sp>
      <p:sp>
        <p:nvSpPr>
          <p:cNvPr id="11" name="object 11"/>
          <p:cNvSpPr/>
          <p:nvPr/>
        </p:nvSpPr>
        <p:spPr>
          <a:xfrm>
            <a:off x="7464552" y="836675"/>
            <a:ext cx="502920" cy="721360"/>
          </a:xfrm>
          <a:custGeom>
            <a:avLst/>
            <a:gdLst/>
            <a:ahLst/>
            <a:cxnLst/>
            <a:rect l="l" t="t" r="r" b="b"/>
            <a:pathLst>
              <a:path w="502920" h="721360">
                <a:moveTo>
                  <a:pt x="0" y="0"/>
                </a:moveTo>
                <a:lnTo>
                  <a:pt x="79504" y="2139"/>
                </a:lnTo>
                <a:lnTo>
                  <a:pt x="148535" y="8095"/>
                </a:lnTo>
                <a:lnTo>
                  <a:pt x="202960" y="17172"/>
                </a:lnTo>
                <a:lnTo>
                  <a:pt x="251460" y="41910"/>
                </a:lnTo>
                <a:lnTo>
                  <a:pt x="251460" y="318516"/>
                </a:lnTo>
                <a:lnTo>
                  <a:pt x="264273" y="331750"/>
                </a:lnTo>
                <a:lnTo>
                  <a:pt x="299959" y="343253"/>
                </a:lnTo>
                <a:lnTo>
                  <a:pt x="354384" y="352330"/>
                </a:lnTo>
                <a:lnTo>
                  <a:pt x="423415" y="358286"/>
                </a:lnTo>
                <a:lnTo>
                  <a:pt x="502920" y="360426"/>
                </a:lnTo>
                <a:lnTo>
                  <a:pt x="423415" y="362565"/>
                </a:lnTo>
                <a:lnTo>
                  <a:pt x="354384" y="368521"/>
                </a:lnTo>
                <a:lnTo>
                  <a:pt x="299959" y="377598"/>
                </a:lnTo>
                <a:lnTo>
                  <a:pt x="264273" y="389101"/>
                </a:lnTo>
                <a:lnTo>
                  <a:pt x="251460" y="402336"/>
                </a:lnTo>
                <a:lnTo>
                  <a:pt x="251460" y="678942"/>
                </a:lnTo>
                <a:lnTo>
                  <a:pt x="238646" y="692176"/>
                </a:lnTo>
                <a:lnTo>
                  <a:pt x="202960" y="703679"/>
                </a:lnTo>
                <a:lnTo>
                  <a:pt x="148535" y="712756"/>
                </a:lnTo>
                <a:lnTo>
                  <a:pt x="79504" y="718712"/>
                </a:lnTo>
                <a:lnTo>
                  <a:pt x="0" y="720852"/>
                </a:lnTo>
              </a:path>
            </a:pathLst>
          </a:custGeom>
          <a:ln w="9144">
            <a:solidFill>
              <a:srgbClr val="0156A4"/>
            </a:solidFill>
          </a:ln>
        </p:spPr>
        <p:txBody>
          <a:bodyPr wrap="square" lIns="0" tIns="0" rIns="0" bIns="0" rtlCol="0"/>
          <a:lstStyle/>
          <a:p>
            <a:endParaRPr/>
          </a:p>
        </p:txBody>
      </p:sp>
      <p:sp>
        <p:nvSpPr>
          <p:cNvPr id="12" name="object 12"/>
          <p:cNvSpPr/>
          <p:nvPr/>
        </p:nvSpPr>
        <p:spPr>
          <a:xfrm>
            <a:off x="7536180" y="2709672"/>
            <a:ext cx="360045" cy="1150620"/>
          </a:xfrm>
          <a:custGeom>
            <a:avLst/>
            <a:gdLst/>
            <a:ahLst/>
            <a:cxnLst/>
            <a:rect l="l" t="t" r="r" b="b"/>
            <a:pathLst>
              <a:path w="360045" h="1150620">
                <a:moveTo>
                  <a:pt x="0" y="0"/>
                </a:moveTo>
                <a:lnTo>
                  <a:pt x="69996" y="2361"/>
                </a:lnTo>
                <a:lnTo>
                  <a:pt x="127158" y="8794"/>
                </a:lnTo>
                <a:lnTo>
                  <a:pt x="165699" y="18323"/>
                </a:lnTo>
                <a:lnTo>
                  <a:pt x="179832" y="29972"/>
                </a:lnTo>
                <a:lnTo>
                  <a:pt x="179832" y="545338"/>
                </a:lnTo>
                <a:lnTo>
                  <a:pt x="193964" y="556986"/>
                </a:lnTo>
                <a:lnTo>
                  <a:pt x="232505" y="566515"/>
                </a:lnTo>
                <a:lnTo>
                  <a:pt x="289667" y="572948"/>
                </a:lnTo>
                <a:lnTo>
                  <a:pt x="359664" y="575310"/>
                </a:lnTo>
                <a:lnTo>
                  <a:pt x="289667" y="577671"/>
                </a:lnTo>
                <a:lnTo>
                  <a:pt x="232505" y="584104"/>
                </a:lnTo>
                <a:lnTo>
                  <a:pt x="193964" y="593633"/>
                </a:lnTo>
                <a:lnTo>
                  <a:pt x="179832" y="605282"/>
                </a:lnTo>
                <a:lnTo>
                  <a:pt x="179832" y="1120648"/>
                </a:lnTo>
                <a:lnTo>
                  <a:pt x="165699" y="1132296"/>
                </a:lnTo>
                <a:lnTo>
                  <a:pt x="127158" y="1141825"/>
                </a:lnTo>
                <a:lnTo>
                  <a:pt x="69996" y="1148258"/>
                </a:lnTo>
                <a:lnTo>
                  <a:pt x="0" y="1150620"/>
                </a:lnTo>
              </a:path>
            </a:pathLst>
          </a:custGeom>
          <a:ln w="9144">
            <a:solidFill>
              <a:srgbClr val="0156A4"/>
            </a:solidFill>
          </a:ln>
        </p:spPr>
        <p:txBody>
          <a:bodyPr wrap="square" lIns="0" tIns="0" rIns="0" bIns="0" rtlCol="0"/>
          <a:lstStyle/>
          <a:p>
            <a:endParaRPr/>
          </a:p>
        </p:txBody>
      </p:sp>
      <p:sp>
        <p:nvSpPr>
          <p:cNvPr id="13" name="object 13"/>
          <p:cNvSpPr/>
          <p:nvPr/>
        </p:nvSpPr>
        <p:spPr>
          <a:xfrm>
            <a:off x="7536180" y="4293109"/>
            <a:ext cx="504825" cy="864235"/>
          </a:xfrm>
          <a:custGeom>
            <a:avLst/>
            <a:gdLst/>
            <a:ahLst/>
            <a:cxnLst/>
            <a:rect l="l" t="t" r="r" b="b"/>
            <a:pathLst>
              <a:path w="504825" h="864235">
                <a:moveTo>
                  <a:pt x="0" y="0"/>
                </a:moveTo>
                <a:lnTo>
                  <a:pt x="79729" y="2140"/>
                </a:lnTo>
                <a:lnTo>
                  <a:pt x="148967" y="8103"/>
                </a:lnTo>
                <a:lnTo>
                  <a:pt x="203563" y="17199"/>
                </a:lnTo>
                <a:lnTo>
                  <a:pt x="252222" y="42037"/>
                </a:lnTo>
                <a:lnTo>
                  <a:pt x="252222" y="399161"/>
                </a:lnTo>
                <a:lnTo>
                  <a:pt x="265078" y="412457"/>
                </a:lnTo>
                <a:lnTo>
                  <a:pt x="300880" y="423998"/>
                </a:lnTo>
                <a:lnTo>
                  <a:pt x="355476" y="433094"/>
                </a:lnTo>
                <a:lnTo>
                  <a:pt x="424714" y="439057"/>
                </a:lnTo>
                <a:lnTo>
                  <a:pt x="504444" y="441198"/>
                </a:lnTo>
                <a:lnTo>
                  <a:pt x="424714" y="443338"/>
                </a:lnTo>
                <a:lnTo>
                  <a:pt x="355476" y="449301"/>
                </a:lnTo>
                <a:lnTo>
                  <a:pt x="300880" y="458397"/>
                </a:lnTo>
                <a:lnTo>
                  <a:pt x="265078" y="469938"/>
                </a:lnTo>
                <a:lnTo>
                  <a:pt x="252222" y="483235"/>
                </a:lnTo>
                <a:lnTo>
                  <a:pt x="252222" y="822071"/>
                </a:lnTo>
                <a:lnTo>
                  <a:pt x="239365" y="835367"/>
                </a:lnTo>
                <a:lnTo>
                  <a:pt x="203563" y="846908"/>
                </a:lnTo>
                <a:lnTo>
                  <a:pt x="148967" y="856004"/>
                </a:lnTo>
                <a:lnTo>
                  <a:pt x="79729" y="861967"/>
                </a:lnTo>
                <a:lnTo>
                  <a:pt x="0" y="864108"/>
                </a:lnTo>
              </a:path>
            </a:pathLst>
          </a:custGeom>
          <a:ln w="9144">
            <a:solidFill>
              <a:srgbClr val="0156A4"/>
            </a:solidFill>
          </a:ln>
        </p:spPr>
        <p:txBody>
          <a:bodyPr wrap="square" lIns="0" tIns="0" rIns="0" bIns="0" rtlCol="0"/>
          <a:lstStyle/>
          <a:p>
            <a:endParaRPr/>
          </a:p>
        </p:txBody>
      </p:sp>
      <p:sp>
        <p:nvSpPr>
          <p:cNvPr id="14" name="object 14"/>
          <p:cNvSpPr txBox="1"/>
          <p:nvPr/>
        </p:nvSpPr>
        <p:spPr>
          <a:xfrm>
            <a:off x="8408290" y="909954"/>
            <a:ext cx="686435" cy="299720"/>
          </a:xfrm>
          <a:prstGeom prst="rect">
            <a:avLst/>
          </a:prstGeom>
        </p:spPr>
        <p:txBody>
          <a:bodyPr vert="horz" wrap="square" lIns="0" tIns="12700" rIns="0" bIns="0" rtlCol="0">
            <a:spAutoFit/>
          </a:bodyPr>
          <a:lstStyle/>
          <a:p>
            <a:pPr marL="12700">
              <a:spcBef>
                <a:spcPts val="100"/>
              </a:spcBef>
            </a:pPr>
            <a:r>
              <a:rPr spc="-10" dirty="0">
                <a:latin typeface="Perpetua"/>
                <a:cs typeface="Perpetua"/>
              </a:rPr>
              <a:t>adessive</a:t>
            </a:r>
            <a:endParaRPr dirty="0">
              <a:latin typeface="Perpetua"/>
              <a:cs typeface="Perpetua"/>
            </a:endParaRPr>
          </a:p>
        </p:txBody>
      </p:sp>
      <p:sp>
        <p:nvSpPr>
          <p:cNvPr id="15" name="object 15"/>
          <p:cNvSpPr txBox="1"/>
          <p:nvPr/>
        </p:nvSpPr>
        <p:spPr>
          <a:xfrm>
            <a:off x="8596379" y="3070302"/>
            <a:ext cx="522605" cy="300355"/>
          </a:xfrm>
          <a:prstGeom prst="rect">
            <a:avLst/>
          </a:prstGeom>
        </p:spPr>
        <p:txBody>
          <a:bodyPr vert="horz" wrap="square" lIns="0" tIns="12700" rIns="0" bIns="0" rtlCol="0">
            <a:spAutoFit/>
          </a:bodyPr>
          <a:lstStyle/>
          <a:p>
            <a:pPr marL="12700">
              <a:spcBef>
                <a:spcPts val="100"/>
              </a:spcBef>
            </a:pPr>
            <a:r>
              <a:rPr spc="-10" dirty="0">
                <a:latin typeface="Perpetua"/>
                <a:cs typeface="Perpetua"/>
              </a:rPr>
              <a:t>‘have’</a:t>
            </a:r>
            <a:endParaRPr>
              <a:latin typeface="Perpetua"/>
              <a:cs typeface="Perpetua"/>
            </a:endParaRPr>
          </a:p>
        </p:txBody>
      </p:sp>
      <p:sp>
        <p:nvSpPr>
          <p:cNvPr id="16" name="object 16"/>
          <p:cNvSpPr txBox="1"/>
          <p:nvPr/>
        </p:nvSpPr>
        <p:spPr>
          <a:xfrm>
            <a:off x="8684515" y="4511420"/>
            <a:ext cx="516255" cy="299720"/>
          </a:xfrm>
          <a:prstGeom prst="rect">
            <a:avLst/>
          </a:prstGeom>
        </p:spPr>
        <p:txBody>
          <a:bodyPr vert="horz" wrap="square" lIns="0" tIns="12700" rIns="0" bIns="0" rtlCol="0">
            <a:spAutoFit/>
          </a:bodyPr>
          <a:lstStyle/>
          <a:p>
            <a:pPr marL="12700">
              <a:spcBef>
                <a:spcPts val="100"/>
              </a:spcBef>
            </a:pPr>
            <a:r>
              <a:rPr spc="-10" dirty="0">
                <a:latin typeface="Perpetua"/>
                <a:cs typeface="Perpetua"/>
              </a:rPr>
              <a:t>dative</a:t>
            </a:r>
            <a:endParaRPr>
              <a:latin typeface="Perpetua"/>
              <a:cs typeface="Perpetua"/>
            </a:endParaRPr>
          </a:p>
        </p:txBody>
      </p:sp>
      <p:sp>
        <p:nvSpPr>
          <p:cNvPr id="17" name="Rechteck: abgerundete Ecken 16">
            <a:extLst>
              <a:ext uri="{FF2B5EF4-FFF2-40B4-BE49-F238E27FC236}">
                <a16:creationId xmlns:a16="http://schemas.microsoft.com/office/drawing/2014/main" id="{960225E1-198F-F877-22D4-FE140AA99608}"/>
              </a:ext>
            </a:extLst>
          </p:cNvPr>
          <p:cNvSpPr/>
          <p:nvPr/>
        </p:nvSpPr>
        <p:spPr>
          <a:xfrm>
            <a:off x="1990725" y="314325"/>
            <a:ext cx="7848600" cy="2028088"/>
          </a:xfrm>
          <a:prstGeom prst="roundRect">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abgerundete Ecken 17">
            <a:extLst>
              <a:ext uri="{FF2B5EF4-FFF2-40B4-BE49-F238E27FC236}">
                <a16:creationId xmlns:a16="http://schemas.microsoft.com/office/drawing/2014/main" id="{FF0D7F9E-E28D-561B-BE3F-AC040834F4CD}"/>
              </a:ext>
            </a:extLst>
          </p:cNvPr>
          <p:cNvSpPr/>
          <p:nvPr/>
        </p:nvSpPr>
        <p:spPr>
          <a:xfrm>
            <a:off x="1990725" y="2519786"/>
            <a:ext cx="7848600" cy="1597810"/>
          </a:xfrm>
          <a:prstGeom prst="roundRect">
            <a:avLst/>
          </a:pr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abgerundete Ecken 18">
            <a:extLst>
              <a:ext uri="{FF2B5EF4-FFF2-40B4-BE49-F238E27FC236}">
                <a16:creationId xmlns:a16="http://schemas.microsoft.com/office/drawing/2014/main" id="{A6C4F9A4-E6B3-A3D3-9E8C-A250F9BE7C8F}"/>
              </a:ext>
            </a:extLst>
          </p:cNvPr>
          <p:cNvSpPr/>
          <p:nvPr/>
        </p:nvSpPr>
        <p:spPr>
          <a:xfrm>
            <a:off x="2024048" y="4249824"/>
            <a:ext cx="7848600" cy="116037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0376" y="1643355"/>
            <a:ext cx="8494699" cy="4306307"/>
          </a:xfrm>
          <a:prstGeom prst="rect">
            <a:avLst/>
          </a:prstGeom>
        </p:spPr>
        <p:txBody>
          <a:bodyPr vert="horz" wrap="square" lIns="0" tIns="88900" rIns="0" bIns="0" rtlCol="0">
            <a:spAutoFit/>
          </a:bodyPr>
          <a:lstStyle/>
          <a:p>
            <a:pPr marL="3213100" indent="-457200">
              <a:spcBef>
                <a:spcPts val="700"/>
              </a:spcBef>
              <a:buFont typeface="Arial" panose="020B0604020202020204" pitchFamily="34" charset="0"/>
              <a:buChar char="•"/>
            </a:pPr>
            <a:r>
              <a:rPr lang="it-IT" sz="2600" dirty="0">
                <a:latin typeface="Perpetua"/>
                <a:cs typeface="Perpetua"/>
              </a:rPr>
              <a:t>A</a:t>
            </a:r>
            <a:r>
              <a:rPr sz="2600" dirty="0" err="1">
                <a:latin typeface="Perpetua"/>
                <a:cs typeface="Perpetua"/>
              </a:rPr>
              <a:t>dessive</a:t>
            </a:r>
            <a:r>
              <a:rPr sz="2600" spc="-85" dirty="0">
                <a:latin typeface="Times New Roman"/>
                <a:cs typeface="Times New Roman"/>
              </a:rPr>
              <a:t> </a:t>
            </a:r>
            <a:r>
              <a:rPr sz="2600" dirty="0">
                <a:latin typeface="Perpetua"/>
                <a:cs typeface="Perpetua"/>
              </a:rPr>
              <a:t>construction</a:t>
            </a:r>
            <a:r>
              <a:rPr sz="2600" spc="-70" dirty="0">
                <a:latin typeface="Times New Roman"/>
                <a:cs typeface="Times New Roman"/>
              </a:rPr>
              <a:t> </a:t>
            </a:r>
            <a:r>
              <a:rPr sz="2600" i="1" dirty="0">
                <a:latin typeface="Perpetua"/>
                <a:cs typeface="Perpetua"/>
              </a:rPr>
              <a:t>u</a:t>
            </a:r>
            <a:r>
              <a:rPr sz="2600" spc="-70" dirty="0">
                <a:latin typeface="Times New Roman"/>
                <a:cs typeface="Times New Roman"/>
              </a:rPr>
              <a:t> </a:t>
            </a:r>
            <a:r>
              <a:rPr sz="2600" dirty="0">
                <a:latin typeface="Perpetua"/>
                <a:cs typeface="Perpetua"/>
              </a:rPr>
              <a:t>+</a:t>
            </a:r>
            <a:r>
              <a:rPr sz="2600" spc="-75" dirty="0">
                <a:latin typeface="Times New Roman"/>
                <a:cs typeface="Times New Roman"/>
              </a:rPr>
              <a:t> </a:t>
            </a:r>
            <a:r>
              <a:rPr sz="2600" spc="-20" dirty="0">
                <a:latin typeface="Perpetua"/>
                <a:cs typeface="Perpetua"/>
              </a:rPr>
              <a:t>Gen.</a:t>
            </a:r>
            <a:endParaRPr sz="2600" dirty="0">
              <a:latin typeface="Perpetua"/>
              <a:cs typeface="Perpetua"/>
            </a:endParaRPr>
          </a:p>
          <a:p>
            <a:pPr marL="12700">
              <a:spcBef>
                <a:spcPts val="600"/>
              </a:spcBef>
            </a:pPr>
            <a:r>
              <a:rPr lang="de-DE" sz="2600" spc="-10" dirty="0">
                <a:latin typeface="Perpetua"/>
                <a:cs typeface="Perpetua"/>
              </a:rPr>
              <a:t>				</a:t>
            </a:r>
            <a:r>
              <a:rPr lang="de-DE" sz="2600" b="1" i="1" spc="-10" dirty="0">
                <a:latin typeface="Perpetua"/>
                <a:cs typeface="Perpetua"/>
              </a:rPr>
              <a:t>U </a:t>
            </a:r>
            <a:r>
              <a:rPr lang="de-DE" sz="2600" b="1" i="1" spc="-10" dirty="0" err="1">
                <a:latin typeface="Perpetua"/>
                <a:cs typeface="Perpetua"/>
              </a:rPr>
              <a:t>mjane</a:t>
            </a:r>
            <a:r>
              <a:rPr lang="de-DE" sz="2600" b="1" i="1" spc="-10" dirty="0">
                <a:latin typeface="Perpetua"/>
                <a:cs typeface="Perpetua"/>
              </a:rPr>
              <a:t> </a:t>
            </a:r>
            <a:r>
              <a:rPr lang="ru-RU" sz="2000" b="1" i="1" spc="-10" dirty="0">
                <a:latin typeface="+mj-lt"/>
                <a:cs typeface="Perpetua"/>
              </a:rPr>
              <a:t>ё</a:t>
            </a:r>
            <a:r>
              <a:rPr lang="de-DE" sz="2600" b="1" i="1" spc="-10" dirty="0" err="1">
                <a:latin typeface="Perpetua"/>
                <a:cs typeface="Perpetua"/>
              </a:rPr>
              <a:t>sc</a:t>
            </a:r>
            <a:r>
              <a:rPr lang="de-DE" sz="2600" b="1" i="1" spc="-10" dirty="0">
                <a:latin typeface="Perpetua"/>
                <a:cs typeface="Perpetua"/>
              </a:rPr>
              <a:t>‘ </a:t>
            </a:r>
            <a:r>
              <a:rPr lang="de-DE" sz="2600" i="1" spc="-10" dirty="0" err="1">
                <a:latin typeface="Perpetua"/>
                <a:cs typeface="Perpetua"/>
              </a:rPr>
              <a:t>kniha</a:t>
            </a:r>
            <a:endParaRPr lang="de-DE" sz="2600" i="1" spc="-10" dirty="0">
              <a:latin typeface="Perpetua"/>
              <a:cs typeface="Perpetua"/>
            </a:endParaRPr>
          </a:p>
          <a:p>
            <a:pPr marL="12700">
              <a:spcBef>
                <a:spcPts val="600"/>
              </a:spcBef>
            </a:pPr>
            <a:r>
              <a:rPr lang="de-DE" sz="2600" i="1" spc="-10" dirty="0">
                <a:latin typeface="Perpetua"/>
                <a:cs typeface="Perpetua"/>
              </a:rPr>
              <a:t>			 	</a:t>
            </a:r>
            <a:r>
              <a:rPr lang="de-DE" sz="2600" spc="-10" dirty="0">
                <a:latin typeface="Perpetua"/>
                <a:cs typeface="Perpetua"/>
              </a:rPr>
              <a:t>at </a:t>
            </a:r>
            <a:r>
              <a:rPr lang="de-DE" sz="2600" spc="-10" dirty="0" err="1">
                <a:latin typeface="Perpetua"/>
                <a:cs typeface="Perpetua"/>
              </a:rPr>
              <a:t>me</a:t>
            </a:r>
            <a:r>
              <a:rPr lang="de-DE" sz="2600" spc="-10" dirty="0">
                <a:latin typeface="Perpetua"/>
                <a:cs typeface="Perpetua"/>
              </a:rPr>
              <a:t>	    </a:t>
            </a:r>
            <a:r>
              <a:rPr lang="de-DE" sz="2600" spc="-10" dirty="0" err="1">
                <a:latin typeface="Perpetua"/>
                <a:cs typeface="Perpetua"/>
              </a:rPr>
              <a:t>is</a:t>
            </a:r>
            <a:r>
              <a:rPr lang="de-DE" sz="2600" spc="-10" dirty="0">
                <a:latin typeface="Perpetua"/>
                <a:cs typeface="Perpetua"/>
              </a:rPr>
              <a:t>     </a:t>
            </a:r>
            <a:r>
              <a:rPr lang="de-DE" sz="2600" spc="-10" dirty="0" err="1">
                <a:latin typeface="Perpetua"/>
                <a:cs typeface="Perpetua"/>
              </a:rPr>
              <a:t>book</a:t>
            </a:r>
            <a:r>
              <a:rPr lang="de-DE" sz="2600" i="1" spc="-10" dirty="0">
                <a:latin typeface="Perpetua"/>
                <a:cs typeface="Perpetua"/>
              </a:rPr>
              <a:t>	</a:t>
            </a:r>
          </a:p>
          <a:p>
            <a:pPr marL="12700">
              <a:spcBef>
                <a:spcPts val="600"/>
              </a:spcBef>
            </a:pPr>
            <a:r>
              <a:rPr lang="de-DE" sz="2600" i="1" spc="-10" dirty="0">
                <a:latin typeface="Perpetua"/>
                <a:cs typeface="Perpetua"/>
              </a:rPr>
              <a:t>				</a:t>
            </a:r>
            <a:r>
              <a:rPr lang="de-DE" sz="2600" spc="-10" dirty="0">
                <a:latin typeface="Perpetua"/>
                <a:cs typeface="Perpetua"/>
              </a:rPr>
              <a:t>‚I </a:t>
            </a:r>
            <a:r>
              <a:rPr lang="de-DE" sz="2600" spc="-10" dirty="0" err="1">
                <a:latin typeface="Perpetua"/>
                <a:cs typeface="Perpetua"/>
              </a:rPr>
              <a:t>have</a:t>
            </a:r>
            <a:r>
              <a:rPr lang="de-DE" sz="2600" spc="-10" dirty="0">
                <a:latin typeface="Perpetua"/>
                <a:cs typeface="Perpetua"/>
              </a:rPr>
              <a:t> a </a:t>
            </a:r>
            <a:r>
              <a:rPr lang="de-DE" sz="2600" spc="-10" dirty="0" err="1">
                <a:latin typeface="Perpetua"/>
                <a:cs typeface="Perpetua"/>
              </a:rPr>
              <a:t>book</a:t>
            </a:r>
            <a:r>
              <a:rPr lang="de-DE" sz="2600" spc="-10" dirty="0">
                <a:latin typeface="Perpetua"/>
                <a:cs typeface="Perpetua"/>
              </a:rPr>
              <a:t>‘</a:t>
            </a:r>
            <a:r>
              <a:rPr lang="de-DE" sz="2600" i="1" spc="-10" dirty="0">
                <a:latin typeface="Perpetua"/>
                <a:cs typeface="Perpetua"/>
              </a:rPr>
              <a:t>	</a:t>
            </a:r>
            <a:endParaRPr sz="2600" dirty="0">
              <a:latin typeface="Perpetua"/>
              <a:cs typeface="Perpetua"/>
            </a:endParaRPr>
          </a:p>
          <a:p>
            <a:pPr marL="3288030" indent="-457200">
              <a:spcBef>
                <a:spcPts val="600"/>
              </a:spcBef>
              <a:buFont typeface="Arial" panose="020B0604020202020204" pitchFamily="34" charset="0"/>
              <a:buChar char="•"/>
            </a:pPr>
            <a:r>
              <a:rPr lang="it-IT" sz="2600" dirty="0">
                <a:latin typeface="Perpetua"/>
                <a:cs typeface="Perpetua"/>
              </a:rPr>
              <a:t>V</a:t>
            </a:r>
            <a:r>
              <a:rPr sz="2600" dirty="0" err="1">
                <a:latin typeface="Perpetua"/>
                <a:cs typeface="Perpetua"/>
              </a:rPr>
              <a:t>erb</a:t>
            </a:r>
            <a:r>
              <a:rPr sz="2600" spc="-95" dirty="0">
                <a:latin typeface="Times New Roman"/>
                <a:cs typeface="Times New Roman"/>
              </a:rPr>
              <a:t> </a:t>
            </a:r>
            <a:r>
              <a:rPr sz="2600" i="1" spc="-10" dirty="0">
                <a:latin typeface="Perpetua"/>
                <a:cs typeface="Perpetua"/>
              </a:rPr>
              <a:t>mec</a:t>
            </a:r>
            <a:r>
              <a:rPr sz="2600" spc="-10" dirty="0">
                <a:latin typeface="Perpetua"/>
                <a:cs typeface="Perpetua"/>
              </a:rPr>
              <a:t>’</a:t>
            </a:r>
            <a:r>
              <a:rPr sz="2600" spc="-365" dirty="0">
                <a:latin typeface="Perpetua"/>
                <a:cs typeface="Perpetua"/>
              </a:rPr>
              <a:t> </a:t>
            </a:r>
            <a:r>
              <a:rPr sz="2600" spc="-10" dirty="0">
                <a:latin typeface="Perpetua"/>
                <a:cs typeface="Perpetua"/>
              </a:rPr>
              <a:t>‘have’</a:t>
            </a:r>
            <a:endParaRPr lang="de-DE" sz="2600" spc="-10" dirty="0">
              <a:latin typeface="Perpetua"/>
              <a:cs typeface="Perpetua"/>
            </a:endParaRPr>
          </a:p>
          <a:p>
            <a:pPr marL="2830830">
              <a:spcBef>
                <a:spcPts val="600"/>
              </a:spcBef>
            </a:pPr>
            <a:r>
              <a:rPr lang="de-DE" sz="2600" b="1" i="1" spc="-10" dirty="0">
                <a:latin typeface="Perpetua"/>
                <a:cs typeface="Perpetua"/>
              </a:rPr>
              <a:t>	</a:t>
            </a:r>
            <a:r>
              <a:rPr lang="de-DE" sz="2600" b="1" i="1" spc="-10" dirty="0" err="1">
                <a:latin typeface="Perpetua"/>
                <a:cs typeface="Perpetua"/>
              </a:rPr>
              <a:t>Maju</a:t>
            </a:r>
            <a:r>
              <a:rPr lang="de-DE" sz="2600" i="1" spc="-10" dirty="0">
                <a:latin typeface="Perpetua"/>
                <a:cs typeface="Perpetua"/>
              </a:rPr>
              <a:t>                </a:t>
            </a:r>
            <a:r>
              <a:rPr lang="de-DE" sz="2600" i="1" spc="-10" dirty="0" err="1">
                <a:latin typeface="Perpetua"/>
                <a:cs typeface="Perpetua"/>
              </a:rPr>
              <a:t>knihu</a:t>
            </a:r>
            <a:endParaRPr lang="de-DE" sz="2600" i="1" spc="-10" dirty="0">
              <a:latin typeface="Perpetua"/>
              <a:cs typeface="Perpetua"/>
            </a:endParaRPr>
          </a:p>
          <a:p>
            <a:pPr marL="2830830">
              <a:spcBef>
                <a:spcPts val="600"/>
              </a:spcBef>
            </a:pPr>
            <a:r>
              <a:rPr lang="de-DE" sz="2600" spc="-10" dirty="0">
                <a:latin typeface="Perpetua"/>
                <a:cs typeface="Perpetua"/>
              </a:rPr>
              <a:t>	have.PRS.1SG  </a:t>
            </a:r>
            <a:r>
              <a:rPr lang="de-DE" sz="2600" spc="-10" dirty="0" err="1">
                <a:latin typeface="Perpetua"/>
                <a:cs typeface="Perpetua"/>
              </a:rPr>
              <a:t>book</a:t>
            </a:r>
            <a:endParaRPr lang="de-DE" sz="2600" spc="-10" dirty="0">
              <a:latin typeface="Perpetua"/>
              <a:cs typeface="Perpetua"/>
            </a:endParaRPr>
          </a:p>
          <a:p>
            <a:pPr marL="2830830">
              <a:spcBef>
                <a:spcPts val="600"/>
              </a:spcBef>
            </a:pPr>
            <a:r>
              <a:rPr lang="de-DE" sz="2600" spc="-10" dirty="0">
                <a:latin typeface="Perpetua"/>
                <a:cs typeface="Perpetua"/>
              </a:rPr>
              <a:t>	‚I </a:t>
            </a:r>
            <a:r>
              <a:rPr lang="de-DE" sz="2600" spc="-10" dirty="0" err="1">
                <a:latin typeface="Perpetua"/>
                <a:cs typeface="Perpetua"/>
              </a:rPr>
              <a:t>have</a:t>
            </a:r>
            <a:r>
              <a:rPr lang="de-DE" sz="2600" spc="-10" dirty="0">
                <a:latin typeface="Perpetua"/>
                <a:cs typeface="Perpetua"/>
              </a:rPr>
              <a:t> a </a:t>
            </a:r>
            <a:r>
              <a:rPr lang="de-DE" sz="2600" spc="-10" dirty="0" err="1">
                <a:latin typeface="Perpetua"/>
                <a:cs typeface="Perpetua"/>
              </a:rPr>
              <a:t>book</a:t>
            </a:r>
            <a:r>
              <a:rPr lang="de-DE" sz="2600" spc="-10" dirty="0">
                <a:latin typeface="Perpetua"/>
                <a:cs typeface="Perpetua"/>
              </a:rPr>
              <a:t>‘</a:t>
            </a:r>
          </a:p>
          <a:p>
            <a:pPr marL="2830830">
              <a:spcBef>
                <a:spcPts val="600"/>
              </a:spcBef>
            </a:pPr>
            <a:endParaRPr sz="2600" i="1" dirty="0">
              <a:latin typeface="Perpetua"/>
              <a:cs typeface="Perpetua"/>
            </a:endParaRPr>
          </a:p>
        </p:txBody>
      </p:sp>
      <p:sp>
        <p:nvSpPr>
          <p:cNvPr id="3" name="object 3"/>
          <p:cNvSpPr txBox="1"/>
          <p:nvPr/>
        </p:nvSpPr>
        <p:spPr>
          <a:xfrm>
            <a:off x="2018499" y="5743195"/>
            <a:ext cx="9763125" cy="412934"/>
          </a:xfrm>
          <a:prstGeom prst="rect">
            <a:avLst/>
          </a:prstGeom>
        </p:spPr>
        <p:txBody>
          <a:bodyPr vert="horz" wrap="square" lIns="0" tIns="12700" rIns="0" bIns="0" rtlCol="0">
            <a:spAutoFit/>
          </a:bodyPr>
          <a:lstStyle/>
          <a:p>
            <a:pPr marL="12700">
              <a:spcBef>
                <a:spcPts val="100"/>
              </a:spcBef>
            </a:pPr>
            <a:r>
              <a:rPr sz="2600" dirty="0">
                <a:latin typeface="Perpetua"/>
                <a:cs typeface="Perpetua"/>
              </a:rPr>
              <a:t>Both</a:t>
            </a:r>
            <a:r>
              <a:rPr sz="2600" spc="-80" dirty="0">
                <a:latin typeface="Times New Roman"/>
                <a:cs typeface="Times New Roman"/>
              </a:rPr>
              <a:t> </a:t>
            </a:r>
            <a:r>
              <a:rPr sz="2600" dirty="0">
                <a:latin typeface="Perpetua"/>
                <a:cs typeface="Perpetua"/>
              </a:rPr>
              <a:t>constructions</a:t>
            </a:r>
            <a:r>
              <a:rPr sz="2600" spc="-65" dirty="0">
                <a:latin typeface="Times New Roman"/>
                <a:cs typeface="Times New Roman"/>
              </a:rPr>
              <a:t> </a:t>
            </a:r>
            <a:r>
              <a:rPr sz="2600" dirty="0">
                <a:latin typeface="Perpetua"/>
                <a:cs typeface="Perpetua"/>
              </a:rPr>
              <a:t>are</a:t>
            </a:r>
            <a:r>
              <a:rPr sz="2600" spc="-85" dirty="0">
                <a:latin typeface="Times New Roman"/>
                <a:cs typeface="Times New Roman"/>
              </a:rPr>
              <a:t> </a:t>
            </a:r>
            <a:r>
              <a:rPr sz="2600" dirty="0">
                <a:latin typeface="Perpetua"/>
                <a:cs typeface="Perpetua"/>
              </a:rPr>
              <a:t>used</a:t>
            </a:r>
            <a:r>
              <a:rPr sz="2600" spc="-85" dirty="0">
                <a:latin typeface="Times New Roman"/>
                <a:cs typeface="Times New Roman"/>
              </a:rPr>
              <a:t> </a:t>
            </a:r>
            <a:r>
              <a:rPr sz="2600" dirty="0">
                <a:latin typeface="Perpetua"/>
                <a:cs typeface="Perpetua"/>
              </a:rPr>
              <a:t>for</a:t>
            </a:r>
            <a:r>
              <a:rPr sz="2600" spc="-80" dirty="0">
                <a:latin typeface="Times New Roman"/>
                <a:cs typeface="Times New Roman"/>
              </a:rPr>
              <a:t> </a:t>
            </a:r>
            <a:r>
              <a:rPr sz="2600" dirty="0">
                <a:latin typeface="Perpetua"/>
                <a:cs typeface="Perpetua"/>
              </a:rPr>
              <a:t>expressing</a:t>
            </a:r>
            <a:r>
              <a:rPr sz="2600" spc="-100" dirty="0">
                <a:latin typeface="Times New Roman"/>
                <a:cs typeface="Times New Roman"/>
              </a:rPr>
              <a:t> </a:t>
            </a:r>
            <a:r>
              <a:rPr lang="de-DE" sz="2600" spc="-10" dirty="0" err="1">
                <a:latin typeface="Perpetua"/>
                <a:cs typeface="Perpetua"/>
              </a:rPr>
              <a:t>prototypical</a:t>
            </a:r>
            <a:r>
              <a:rPr lang="de-DE" sz="2600" spc="-10" dirty="0">
                <a:latin typeface="Perpetua"/>
                <a:cs typeface="Perpetua"/>
              </a:rPr>
              <a:t> </a:t>
            </a:r>
            <a:r>
              <a:rPr lang="de-DE" sz="2600" spc="-10" dirty="0" err="1">
                <a:latin typeface="Perpetua"/>
                <a:cs typeface="Perpetua"/>
              </a:rPr>
              <a:t>possession</a:t>
            </a:r>
            <a:r>
              <a:rPr lang="de-DE" sz="2600" spc="-10" dirty="0">
                <a:latin typeface="Perpetua"/>
                <a:cs typeface="Perpetua"/>
              </a:rPr>
              <a:t>! </a:t>
            </a:r>
            <a:endParaRPr sz="2600" dirty="0">
              <a:latin typeface="Perpetua"/>
              <a:cs typeface="Perpetua"/>
            </a:endParaRPr>
          </a:p>
        </p:txBody>
      </p:sp>
      <p:sp>
        <p:nvSpPr>
          <p:cNvPr id="6" name="Textfeld 5">
            <a:extLst>
              <a:ext uri="{FF2B5EF4-FFF2-40B4-BE49-F238E27FC236}">
                <a16:creationId xmlns:a16="http://schemas.microsoft.com/office/drawing/2014/main" id="{82D06F41-7F33-11DA-BD04-27CD7FA25063}"/>
              </a:ext>
            </a:extLst>
          </p:cNvPr>
          <p:cNvSpPr txBox="1"/>
          <p:nvPr/>
        </p:nvSpPr>
        <p:spPr>
          <a:xfrm>
            <a:off x="7467600" y="1657249"/>
            <a:ext cx="2667000" cy="523220"/>
          </a:xfrm>
          <a:prstGeom prst="rect">
            <a:avLst/>
          </a:prstGeom>
          <a:noFill/>
        </p:spPr>
        <p:txBody>
          <a:bodyPr wrap="square" rtlCol="0">
            <a:spAutoFit/>
          </a:bodyPr>
          <a:lstStyle/>
          <a:p>
            <a:r>
              <a:rPr lang="it-IT" sz="2800" b="1" dirty="0"/>
              <a:t>Location schema</a:t>
            </a:r>
            <a:endParaRPr lang="de-DE" sz="2800" b="1" dirty="0"/>
          </a:p>
        </p:txBody>
      </p:sp>
      <p:sp>
        <p:nvSpPr>
          <p:cNvPr id="8" name="Textfeld 7">
            <a:extLst>
              <a:ext uri="{FF2B5EF4-FFF2-40B4-BE49-F238E27FC236}">
                <a16:creationId xmlns:a16="http://schemas.microsoft.com/office/drawing/2014/main" id="{36C67021-E5AE-82FA-72C4-2218DBB0B51D}"/>
              </a:ext>
            </a:extLst>
          </p:cNvPr>
          <p:cNvSpPr txBox="1"/>
          <p:nvPr/>
        </p:nvSpPr>
        <p:spPr>
          <a:xfrm>
            <a:off x="7467600" y="3448807"/>
            <a:ext cx="2667000" cy="523220"/>
          </a:xfrm>
          <a:prstGeom prst="rect">
            <a:avLst/>
          </a:prstGeom>
          <a:noFill/>
        </p:spPr>
        <p:txBody>
          <a:bodyPr wrap="square">
            <a:spAutoFit/>
          </a:bodyPr>
          <a:lstStyle/>
          <a:p>
            <a:r>
              <a:rPr lang="it-IT" sz="2800" b="1" dirty="0"/>
              <a:t>Action schema</a:t>
            </a:r>
            <a:endParaRPr lang="de-DE" sz="2800" b="1" dirty="0"/>
          </a:p>
        </p:txBody>
      </p:sp>
      <p:sp>
        <p:nvSpPr>
          <p:cNvPr id="9" name="Textfeld 8">
            <a:extLst>
              <a:ext uri="{FF2B5EF4-FFF2-40B4-BE49-F238E27FC236}">
                <a16:creationId xmlns:a16="http://schemas.microsoft.com/office/drawing/2014/main" id="{8BADD43A-ED12-F6E9-D6A9-BF5DAA52430F}"/>
              </a:ext>
            </a:extLst>
          </p:cNvPr>
          <p:cNvSpPr txBox="1"/>
          <p:nvPr/>
        </p:nvSpPr>
        <p:spPr>
          <a:xfrm>
            <a:off x="4638676" y="547026"/>
            <a:ext cx="2562224" cy="769441"/>
          </a:xfrm>
          <a:prstGeom prst="rect">
            <a:avLst/>
          </a:prstGeom>
          <a:noFill/>
        </p:spPr>
        <p:txBody>
          <a:bodyPr wrap="square" rtlCol="0">
            <a:spAutoFit/>
          </a:bodyPr>
          <a:lstStyle/>
          <a:p>
            <a:r>
              <a:rPr lang="it-IT" sz="4400" dirty="0" err="1"/>
              <a:t>Belarusian</a:t>
            </a:r>
            <a:endParaRPr lang="de-DE" sz="4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501F8C-5097-7666-54E6-BD4414E1AC74}"/>
              </a:ext>
            </a:extLst>
          </p:cNvPr>
          <p:cNvSpPr>
            <a:spLocks noGrp="1"/>
          </p:cNvSpPr>
          <p:nvPr>
            <p:ph type="title"/>
          </p:nvPr>
        </p:nvSpPr>
        <p:spPr/>
        <p:txBody>
          <a:bodyPr/>
          <a:lstStyle/>
          <a:p>
            <a:pPr algn="ctr"/>
            <a:r>
              <a:rPr lang="it-IT" dirty="0"/>
              <a:t>PS. Russian </a:t>
            </a:r>
            <a:r>
              <a:rPr lang="it-IT" i="1" dirty="0" err="1"/>
              <a:t>imet</a:t>
            </a:r>
            <a:r>
              <a:rPr lang="it-IT" i="1" dirty="0"/>
              <a:t>’</a:t>
            </a:r>
            <a:endParaRPr lang="de-DE" dirty="0"/>
          </a:p>
        </p:txBody>
      </p:sp>
      <p:sp>
        <p:nvSpPr>
          <p:cNvPr id="3" name="Inhaltsplatzhalter 2">
            <a:extLst>
              <a:ext uri="{FF2B5EF4-FFF2-40B4-BE49-F238E27FC236}">
                <a16:creationId xmlns:a16="http://schemas.microsoft.com/office/drawing/2014/main" id="{0C9E18F2-3B0A-3DBE-F415-15163F8D0A67}"/>
              </a:ext>
            </a:extLst>
          </p:cNvPr>
          <p:cNvSpPr>
            <a:spLocks noGrp="1"/>
          </p:cNvSpPr>
          <p:nvPr>
            <p:ph idx="1"/>
          </p:nvPr>
        </p:nvSpPr>
        <p:spPr/>
        <p:txBody>
          <a:bodyPr/>
          <a:lstStyle/>
          <a:p>
            <a:r>
              <a:rPr lang="it-IT" dirty="0"/>
              <a:t>In Russian, the </a:t>
            </a:r>
            <a:r>
              <a:rPr lang="it-IT" dirty="0" err="1"/>
              <a:t>verb</a:t>
            </a:r>
            <a:r>
              <a:rPr lang="it-IT" dirty="0"/>
              <a:t> </a:t>
            </a:r>
            <a:r>
              <a:rPr lang="it-IT" i="1" dirty="0" err="1"/>
              <a:t>imet</a:t>
            </a:r>
            <a:r>
              <a:rPr lang="it-IT" i="1" dirty="0"/>
              <a:t>’ </a:t>
            </a:r>
            <a:r>
              <a:rPr lang="it-IT" dirty="0"/>
              <a:t>‘</a:t>
            </a:r>
            <a:r>
              <a:rPr lang="it-IT" dirty="0" err="1"/>
              <a:t>have</a:t>
            </a:r>
            <a:r>
              <a:rPr lang="it-IT" dirty="0"/>
              <a:t>’ </a:t>
            </a:r>
            <a:r>
              <a:rPr lang="it-IT" dirty="0" err="1"/>
              <a:t>indeed</a:t>
            </a:r>
            <a:r>
              <a:rPr lang="it-IT" dirty="0"/>
              <a:t> </a:t>
            </a:r>
            <a:r>
              <a:rPr lang="it-IT" dirty="0" err="1"/>
              <a:t>exists</a:t>
            </a:r>
            <a:r>
              <a:rPr lang="it-IT" dirty="0"/>
              <a:t> and </a:t>
            </a:r>
            <a:r>
              <a:rPr lang="it-IT" dirty="0" err="1"/>
              <a:t>it</a:t>
            </a:r>
            <a:r>
              <a:rPr lang="it-IT" dirty="0"/>
              <a:t> </a:t>
            </a:r>
            <a:r>
              <a:rPr lang="it-IT" dirty="0" err="1"/>
              <a:t>is</a:t>
            </a:r>
            <a:r>
              <a:rPr lang="it-IT" dirty="0"/>
              <a:t> </a:t>
            </a:r>
            <a:r>
              <a:rPr lang="it-IT" dirty="0" err="1"/>
              <a:t>used</a:t>
            </a:r>
            <a:r>
              <a:rPr lang="it-IT" dirty="0"/>
              <a:t>, </a:t>
            </a:r>
            <a:r>
              <a:rPr lang="it-IT" dirty="0" err="1"/>
              <a:t>but</a:t>
            </a:r>
            <a:r>
              <a:rPr lang="it-IT" dirty="0"/>
              <a:t> </a:t>
            </a:r>
            <a:r>
              <a:rPr lang="it-IT" dirty="0" err="1"/>
              <a:t>it</a:t>
            </a:r>
            <a:r>
              <a:rPr lang="it-IT" dirty="0"/>
              <a:t> </a:t>
            </a:r>
            <a:r>
              <a:rPr lang="it-IT" dirty="0" err="1"/>
              <a:t>has</a:t>
            </a:r>
            <a:r>
              <a:rPr lang="it-IT" dirty="0"/>
              <a:t> </a:t>
            </a:r>
            <a:r>
              <a:rPr lang="it-IT" dirty="0" err="1"/>
              <a:t>several</a:t>
            </a:r>
            <a:r>
              <a:rPr lang="it-IT" dirty="0"/>
              <a:t> </a:t>
            </a:r>
            <a:r>
              <a:rPr lang="it-IT" dirty="0" err="1"/>
              <a:t>constraints</a:t>
            </a:r>
            <a:r>
              <a:rPr lang="it-IT" dirty="0"/>
              <a:t> on </a:t>
            </a:r>
            <a:r>
              <a:rPr lang="it-IT" dirty="0" err="1"/>
              <a:t>its</a:t>
            </a:r>
            <a:r>
              <a:rPr lang="it-IT" dirty="0"/>
              <a:t> use (</a:t>
            </a:r>
            <a:r>
              <a:rPr lang="it-IT" dirty="0" err="1"/>
              <a:t>register</a:t>
            </a:r>
            <a:r>
              <a:rPr lang="it-IT" dirty="0"/>
              <a:t>, </a:t>
            </a:r>
            <a:r>
              <a:rPr lang="it-IT" dirty="0" err="1"/>
              <a:t>formality</a:t>
            </a:r>
            <a:r>
              <a:rPr lang="it-IT" dirty="0"/>
              <a:t>)</a:t>
            </a:r>
            <a:endParaRPr lang="de-DE" dirty="0"/>
          </a:p>
          <a:p>
            <a:endParaRPr lang="de-DE" dirty="0"/>
          </a:p>
          <a:p>
            <a:r>
              <a:rPr lang="de-DE" dirty="0" err="1"/>
              <a:t>Sometimes</a:t>
            </a:r>
            <a:r>
              <a:rPr lang="de-DE" dirty="0"/>
              <a:t> </a:t>
            </a:r>
            <a:r>
              <a:rPr lang="de-DE" dirty="0" err="1"/>
              <a:t>its</a:t>
            </a:r>
            <a:r>
              <a:rPr lang="de-DE" dirty="0"/>
              <a:t> </a:t>
            </a:r>
            <a:r>
              <a:rPr lang="de-DE" dirty="0" err="1"/>
              <a:t>use</a:t>
            </a:r>
            <a:r>
              <a:rPr lang="de-DE" dirty="0"/>
              <a:t> </a:t>
            </a:r>
            <a:r>
              <a:rPr lang="de-DE" dirty="0" err="1"/>
              <a:t>is</a:t>
            </a:r>
            <a:r>
              <a:rPr lang="de-DE" dirty="0"/>
              <a:t> not </a:t>
            </a:r>
            <a:r>
              <a:rPr lang="de-DE" dirty="0" err="1"/>
              <a:t>semantically</a:t>
            </a:r>
            <a:r>
              <a:rPr lang="de-DE" dirty="0"/>
              <a:t> but </a:t>
            </a:r>
            <a:r>
              <a:rPr lang="de-DE" dirty="0" err="1"/>
              <a:t>syntactically</a:t>
            </a:r>
            <a:r>
              <a:rPr lang="de-DE" dirty="0"/>
              <a:t> </a:t>
            </a:r>
            <a:r>
              <a:rPr lang="de-DE" dirty="0" err="1"/>
              <a:t>determined</a:t>
            </a:r>
            <a:r>
              <a:rPr lang="de-DE" dirty="0"/>
              <a:t>, f. ex. </a:t>
            </a:r>
            <a:r>
              <a:rPr lang="de-DE" dirty="0" err="1"/>
              <a:t>with</a:t>
            </a:r>
            <a:r>
              <a:rPr lang="de-DE" dirty="0"/>
              <a:t> non-finite verbal </a:t>
            </a:r>
            <a:r>
              <a:rPr lang="de-DE" dirty="0" err="1"/>
              <a:t>forms</a:t>
            </a:r>
            <a:endParaRPr lang="de-DE" dirty="0"/>
          </a:p>
          <a:p>
            <a:pPr marL="0" indent="0">
              <a:buNone/>
            </a:pPr>
            <a:endParaRPr lang="de-DE" dirty="0"/>
          </a:p>
          <a:p>
            <a:pPr marL="0" indent="0">
              <a:buNone/>
            </a:pPr>
            <a:r>
              <a:rPr lang="de-DE" dirty="0"/>
              <a:t>Russian	</a:t>
            </a:r>
            <a:r>
              <a:rPr lang="de-DE" i="1" dirty="0"/>
              <a:t>Ne </a:t>
            </a:r>
            <a:r>
              <a:rPr lang="de-DE" b="1" i="1" dirty="0" err="1"/>
              <a:t>imeja</a:t>
            </a:r>
            <a:r>
              <a:rPr lang="de-DE" i="1" dirty="0"/>
              <a:t> </a:t>
            </a:r>
            <a:r>
              <a:rPr lang="sl-SI" i="1" dirty="0"/>
              <a:t>deneg</a:t>
            </a:r>
            <a:r>
              <a:rPr lang="de-DE" i="1" dirty="0"/>
              <a:t>, on ne </a:t>
            </a:r>
            <a:r>
              <a:rPr lang="sl-SI" i="1" dirty="0"/>
              <a:t>kupil bilety</a:t>
            </a:r>
          </a:p>
          <a:p>
            <a:pPr marL="0" indent="0">
              <a:buNone/>
            </a:pPr>
            <a:r>
              <a:rPr lang="sl-SI" i="1" dirty="0"/>
              <a:t>	   </a:t>
            </a:r>
            <a:r>
              <a:rPr lang="it-IT" i="1" dirty="0"/>
              <a:t>	*</a:t>
            </a:r>
            <a:r>
              <a:rPr lang="sl-SI" i="1" dirty="0"/>
              <a:t>Ne buduchi u ne</a:t>
            </a:r>
            <a:r>
              <a:rPr lang="it-IT" i="1" dirty="0"/>
              <a:t>go</a:t>
            </a:r>
            <a:r>
              <a:rPr lang="sl-SI" i="1" dirty="0"/>
              <a:t> deneg, on ne kupil bilety</a:t>
            </a:r>
          </a:p>
          <a:p>
            <a:pPr marL="0" indent="0">
              <a:buNone/>
            </a:pPr>
            <a:r>
              <a:rPr lang="sl-SI" i="1" dirty="0"/>
              <a:t>	  </a:t>
            </a:r>
            <a:r>
              <a:rPr lang="it-IT" i="1" dirty="0"/>
              <a:t>	</a:t>
            </a:r>
            <a:r>
              <a:rPr lang="sl-SI" i="1" dirty="0"/>
              <a:t>‚</a:t>
            </a:r>
            <a:r>
              <a:rPr lang="sl-SI" dirty="0"/>
              <a:t>Not having money, he didn‘t buy the tickets‘</a:t>
            </a:r>
            <a:r>
              <a:rPr lang="sl-SI" i="1" dirty="0"/>
              <a:t>	</a:t>
            </a:r>
            <a:endParaRPr lang="de-DE" dirty="0"/>
          </a:p>
          <a:p>
            <a:pPr marL="0" indent="0">
              <a:buNone/>
            </a:pPr>
            <a:endParaRPr lang="it-IT" dirty="0"/>
          </a:p>
        </p:txBody>
      </p:sp>
    </p:spTree>
    <p:extLst>
      <p:ext uri="{BB962C8B-B14F-4D97-AF65-F5344CB8AC3E}">
        <p14:creationId xmlns:p14="http://schemas.microsoft.com/office/powerpoint/2010/main" val="18193745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89A3F8-BF38-9266-D0DA-D265E88F04EC}"/>
              </a:ext>
            </a:extLst>
          </p:cNvPr>
          <p:cNvSpPr>
            <a:spLocks noGrp="1"/>
          </p:cNvSpPr>
          <p:nvPr>
            <p:ph type="ctrTitle"/>
          </p:nvPr>
        </p:nvSpPr>
        <p:spPr/>
        <p:txBody>
          <a:bodyPr/>
          <a:lstStyle/>
          <a:p>
            <a:r>
              <a:rPr lang="de-DE" dirty="0" err="1"/>
              <a:t>Beyond</a:t>
            </a:r>
            <a:r>
              <a:rPr lang="de-DE" dirty="0"/>
              <a:t> </a:t>
            </a:r>
            <a:r>
              <a:rPr lang="de-DE" dirty="0" err="1"/>
              <a:t>the</a:t>
            </a:r>
            <a:r>
              <a:rPr lang="de-DE" dirty="0"/>
              <a:t> prototype</a:t>
            </a:r>
          </a:p>
        </p:txBody>
      </p:sp>
      <p:sp>
        <p:nvSpPr>
          <p:cNvPr id="3" name="Untertitel 2">
            <a:extLst>
              <a:ext uri="{FF2B5EF4-FFF2-40B4-BE49-F238E27FC236}">
                <a16:creationId xmlns:a16="http://schemas.microsoft.com/office/drawing/2014/main" id="{D67A4BC7-725B-2359-D7B7-4610D13F7099}"/>
              </a:ext>
            </a:extLst>
          </p:cNvPr>
          <p:cNvSpPr>
            <a:spLocks noGrp="1"/>
          </p:cNvSpPr>
          <p:nvPr>
            <p:ph type="subTitle" idx="1"/>
          </p:nvPr>
        </p:nvSpPr>
        <p:spPr/>
        <p:txBody>
          <a:bodyPr/>
          <a:lstStyle/>
          <a:p>
            <a:endParaRPr lang="de-DE" dirty="0"/>
          </a:p>
        </p:txBody>
      </p:sp>
    </p:spTree>
    <p:extLst>
      <p:ext uri="{BB962C8B-B14F-4D97-AF65-F5344CB8AC3E}">
        <p14:creationId xmlns:p14="http://schemas.microsoft.com/office/powerpoint/2010/main" val="19493359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19CF1-5927-DB7D-B999-2598E8C87B2E}"/>
              </a:ext>
            </a:extLst>
          </p:cNvPr>
          <p:cNvSpPr>
            <a:spLocks noGrp="1"/>
          </p:cNvSpPr>
          <p:nvPr>
            <p:ph type="title"/>
          </p:nvPr>
        </p:nvSpPr>
        <p:spPr/>
        <p:txBody>
          <a:bodyPr/>
          <a:lstStyle/>
          <a:p>
            <a:pPr algn="ctr"/>
            <a:r>
              <a:rPr lang="de-DE" dirty="0"/>
              <a:t>Body-parts, social, </a:t>
            </a:r>
            <a:r>
              <a:rPr lang="de-DE" dirty="0" err="1"/>
              <a:t>abstract</a:t>
            </a:r>
            <a:r>
              <a:rPr lang="de-DE" dirty="0"/>
              <a:t>, and </a:t>
            </a:r>
            <a:r>
              <a:rPr lang="de-DE" dirty="0" err="1"/>
              <a:t>inanimate</a:t>
            </a:r>
            <a:r>
              <a:rPr lang="de-DE" dirty="0"/>
              <a:t> </a:t>
            </a:r>
            <a:r>
              <a:rPr lang="de-DE" dirty="0" err="1"/>
              <a:t>possession</a:t>
            </a:r>
            <a:endParaRPr lang="de-DE" dirty="0"/>
          </a:p>
        </p:txBody>
      </p:sp>
      <p:sp>
        <p:nvSpPr>
          <p:cNvPr id="3" name="Inhaltsplatzhalter 2">
            <a:extLst>
              <a:ext uri="{FF2B5EF4-FFF2-40B4-BE49-F238E27FC236}">
                <a16:creationId xmlns:a16="http://schemas.microsoft.com/office/drawing/2014/main" id="{7BB90BE0-8D1E-F311-B9CB-5415CFB0A4DB}"/>
              </a:ext>
            </a:extLst>
          </p:cNvPr>
          <p:cNvSpPr>
            <a:spLocks noGrp="1"/>
          </p:cNvSpPr>
          <p:nvPr>
            <p:ph idx="1"/>
          </p:nvPr>
        </p:nvSpPr>
        <p:spPr>
          <a:xfrm>
            <a:off x="7115175" y="2853044"/>
            <a:ext cx="4362450" cy="2346325"/>
          </a:xfrm>
        </p:spPr>
        <p:txBody>
          <a:bodyPr>
            <a:normAutofit lnSpcReduction="10000"/>
          </a:bodyPr>
          <a:lstStyle/>
          <a:p>
            <a:pPr marL="0" indent="0" algn="ctr">
              <a:buNone/>
            </a:pPr>
            <a:r>
              <a:rPr lang="de-DE" dirty="0"/>
              <a:t>In </a:t>
            </a:r>
            <a:r>
              <a:rPr lang="de-DE" dirty="0" err="1"/>
              <a:t>most</a:t>
            </a:r>
            <a:r>
              <a:rPr lang="de-DE" dirty="0"/>
              <a:t> </a:t>
            </a:r>
            <a:r>
              <a:rPr lang="de-DE" dirty="0" err="1"/>
              <a:t>languages</a:t>
            </a:r>
            <a:r>
              <a:rPr lang="de-DE" dirty="0"/>
              <a:t> </a:t>
            </a:r>
            <a:r>
              <a:rPr lang="de-DE" dirty="0" err="1"/>
              <a:t>of</a:t>
            </a:r>
            <a:r>
              <a:rPr lang="de-DE" dirty="0"/>
              <a:t> </a:t>
            </a:r>
            <a:r>
              <a:rPr lang="de-DE" dirty="0" err="1"/>
              <a:t>the</a:t>
            </a:r>
            <a:r>
              <a:rPr lang="de-DE" dirty="0"/>
              <a:t> CBA, </a:t>
            </a:r>
            <a:r>
              <a:rPr lang="de-DE" dirty="0" err="1"/>
              <a:t>the</a:t>
            </a:r>
            <a:r>
              <a:rPr lang="de-DE" dirty="0"/>
              <a:t> same </a:t>
            </a:r>
            <a:r>
              <a:rPr lang="de-DE" dirty="0" err="1"/>
              <a:t>construction</a:t>
            </a:r>
            <a:r>
              <a:rPr lang="de-DE" dirty="0"/>
              <a:t> </a:t>
            </a:r>
            <a:r>
              <a:rPr lang="de-DE" dirty="0" err="1"/>
              <a:t>used</a:t>
            </a:r>
            <a:r>
              <a:rPr lang="de-DE" dirty="0"/>
              <a:t> </a:t>
            </a:r>
            <a:r>
              <a:rPr lang="de-DE" dirty="0" err="1"/>
              <a:t>for</a:t>
            </a:r>
            <a:r>
              <a:rPr lang="de-DE" dirty="0"/>
              <a:t> </a:t>
            </a:r>
            <a:r>
              <a:rPr lang="de-DE" dirty="0" err="1"/>
              <a:t>the</a:t>
            </a:r>
            <a:r>
              <a:rPr lang="de-DE" dirty="0"/>
              <a:t> </a:t>
            </a:r>
            <a:r>
              <a:rPr lang="de-DE" dirty="0" err="1"/>
              <a:t>expression</a:t>
            </a:r>
            <a:r>
              <a:rPr lang="de-DE" dirty="0"/>
              <a:t> </a:t>
            </a:r>
            <a:r>
              <a:rPr lang="de-DE" dirty="0" err="1"/>
              <a:t>of</a:t>
            </a:r>
            <a:r>
              <a:rPr lang="de-DE" dirty="0"/>
              <a:t> </a:t>
            </a:r>
            <a:r>
              <a:rPr lang="de-DE" dirty="0" err="1"/>
              <a:t>ownership</a:t>
            </a:r>
            <a:r>
              <a:rPr lang="de-DE" dirty="0"/>
              <a:t> </a:t>
            </a:r>
            <a:r>
              <a:rPr lang="de-DE" dirty="0" err="1"/>
              <a:t>can</a:t>
            </a:r>
            <a:r>
              <a:rPr lang="de-DE" dirty="0"/>
              <a:t> also </a:t>
            </a:r>
            <a:r>
              <a:rPr lang="de-DE" dirty="0" err="1"/>
              <a:t>be</a:t>
            </a:r>
            <a:r>
              <a:rPr lang="de-DE" dirty="0"/>
              <a:t> </a:t>
            </a:r>
            <a:r>
              <a:rPr lang="de-DE" dirty="0" err="1"/>
              <a:t>used</a:t>
            </a:r>
            <a:r>
              <a:rPr lang="de-DE" dirty="0"/>
              <a:t> </a:t>
            </a:r>
            <a:r>
              <a:rPr lang="de-DE" dirty="0" err="1"/>
              <a:t>to</a:t>
            </a:r>
            <a:r>
              <a:rPr lang="de-DE" dirty="0"/>
              <a:t> express all </a:t>
            </a:r>
            <a:r>
              <a:rPr lang="de-DE" dirty="0" err="1"/>
              <a:t>other</a:t>
            </a:r>
            <a:r>
              <a:rPr lang="de-DE" dirty="0"/>
              <a:t> </a:t>
            </a:r>
            <a:r>
              <a:rPr lang="de-DE" dirty="0" err="1"/>
              <a:t>notions</a:t>
            </a:r>
            <a:r>
              <a:rPr lang="de-DE" dirty="0"/>
              <a:t> </a:t>
            </a:r>
            <a:r>
              <a:rPr lang="de-DE" dirty="0" err="1"/>
              <a:t>within</a:t>
            </a:r>
            <a:r>
              <a:rPr lang="de-DE" dirty="0"/>
              <a:t> </a:t>
            </a:r>
            <a:r>
              <a:rPr lang="de-DE" dirty="0" err="1"/>
              <a:t>the</a:t>
            </a:r>
            <a:r>
              <a:rPr lang="de-DE" dirty="0"/>
              <a:t> </a:t>
            </a:r>
            <a:r>
              <a:rPr lang="de-DE" dirty="0" err="1"/>
              <a:t>domain</a:t>
            </a:r>
            <a:r>
              <a:rPr lang="de-DE" dirty="0"/>
              <a:t> </a:t>
            </a:r>
            <a:r>
              <a:rPr lang="de-DE" dirty="0" err="1"/>
              <a:t>of</a:t>
            </a:r>
            <a:r>
              <a:rPr lang="de-DE" dirty="0"/>
              <a:t> </a:t>
            </a:r>
            <a:r>
              <a:rPr lang="de-DE" dirty="0" err="1"/>
              <a:t>possession</a:t>
            </a:r>
            <a:r>
              <a:rPr lang="de-DE" dirty="0"/>
              <a:t> </a:t>
            </a:r>
          </a:p>
          <a:p>
            <a:pPr marL="0" indent="0">
              <a:buNone/>
            </a:pPr>
            <a:endParaRPr lang="de-DE" dirty="0"/>
          </a:p>
        </p:txBody>
      </p:sp>
      <p:pic>
        <p:nvPicPr>
          <p:cNvPr id="4" name="Grafik 3">
            <a:extLst>
              <a:ext uri="{FF2B5EF4-FFF2-40B4-BE49-F238E27FC236}">
                <a16:creationId xmlns:a16="http://schemas.microsoft.com/office/drawing/2014/main" id="{C4EB7E3F-D5B6-993B-951E-22C737E7E8B1}"/>
              </a:ext>
            </a:extLst>
          </p:cNvPr>
          <p:cNvPicPr>
            <a:picLocks noChangeAspect="1"/>
          </p:cNvPicPr>
          <p:nvPr/>
        </p:nvPicPr>
        <p:blipFill>
          <a:blip r:embed="rId2"/>
          <a:stretch>
            <a:fillRect/>
          </a:stretch>
        </p:blipFill>
        <p:spPr>
          <a:xfrm>
            <a:off x="95250" y="1825625"/>
            <a:ext cx="6715125" cy="4401164"/>
          </a:xfrm>
          <a:prstGeom prst="rect">
            <a:avLst/>
          </a:prstGeom>
        </p:spPr>
      </p:pic>
    </p:spTree>
    <p:extLst>
      <p:ext uri="{BB962C8B-B14F-4D97-AF65-F5344CB8AC3E}">
        <p14:creationId xmlns:p14="http://schemas.microsoft.com/office/powerpoint/2010/main" val="990714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1C32FA-89D5-5213-84F6-9C2A6F76C80F}"/>
              </a:ext>
            </a:extLst>
          </p:cNvPr>
          <p:cNvSpPr>
            <a:spLocks noGrp="1"/>
          </p:cNvSpPr>
          <p:nvPr>
            <p:ph type="title"/>
          </p:nvPr>
        </p:nvSpPr>
        <p:spPr>
          <a:xfrm>
            <a:off x="1097280" y="286603"/>
            <a:ext cx="10058400" cy="1275497"/>
          </a:xfrm>
        </p:spPr>
        <p:txBody>
          <a:bodyPr>
            <a:normAutofit fontScale="90000"/>
          </a:bodyPr>
          <a:lstStyle/>
          <a:p>
            <a:pPr algn="ctr"/>
            <a:r>
              <a:rPr lang="de-DE" dirty="0" err="1"/>
              <a:t>Languages</a:t>
            </a:r>
            <a:r>
              <a:rPr lang="de-DE" dirty="0"/>
              <a:t> </a:t>
            </a:r>
            <a:r>
              <a:rPr lang="de-DE" dirty="0" err="1"/>
              <a:t>of</a:t>
            </a:r>
            <a:r>
              <a:rPr lang="de-DE" dirty="0"/>
              <a:t> </a:t>
            </a:r>
            <a:r>
              <a:rPr lang="de-DE" dirty="0" err="1"/>
              <a:t>the</a:t>
            </a:r>
            <a:r>
              <a:rPr lang="de-DE" dirty="0"/>
              <a:t> CBA </a:t>
            </a:r>
            <a:br>
              <a:rPr lang="de-DE" dirty="0"/>
            </a:br>
            <a:r>
              <a:rPr lang="de-DE" dirty="0"/>
              <a:t>(Dahl &amp; </a:t>
            </a:r>
            <a:r>
              <a:rPr lang="de-DE" dirty="0" err="1"/>
              <a:t>Koptjevskaja</a:t>
            </a:r>
            <a:r>
              <a:rPr lang="de-DE" dirty="0"/>
              <a:t>-Tamm 2001)</a:t>
            </a:r>
          </a:p>
        </p:txBody>
      </p:sp>
      <p:sp>
        <p:nvSpPr>
          <p:cNvPr id="4" name="object 2">
            <a:extLst>
              <a:ext uri="{FF2B5EF4-FFF2-40B4-BE49-F238E27FC236}">
                <a16:creationId xmlns:a16="http://schemas.microsoft.com/office/drawing/2014/main" id="{45F435EA-3FDA-10BD-826E-BA485B07A9A5}"/>
              </a:ext>
            </a:extLst>
          </p:cNvPr>
          <p:cNvSpPr txBox="1">
            <a:spLocks noGrp="1"/>
          </p:cNvSpPr>
          <p:nvPr>
            <p:ph idx="1"/>
          </p:nvPr>
        </p:nvSpPr>
        <p:spPr>
          <a:xfrm>
            <a:off x="514350" y="1825625"/>
            <a:ext cx="11391900" cy="5557034"/>
          </a:xfrm>
          <a:prstGeom prst="rect">
            <a:avLst/>
          </a:prstGeom>
        </p:spPr>
        <p:txBody>
          <a:bodyPr vert="horz" wrap="square" lIns="0" tIns="71755" rIns="0" bIns="0" rtlCol="0">
            <a:spAutoFit/>
          </a:bodyPr>
          <a:lstStyle/>
          <a:p>
            <a:r>
              <a:rPr lang="it-IT" sz="1600" b="1" dirty="0">
                <a:solidFill>
                  <a:srgbClr val="FF0000"/>
                </a:solidFill>
              </a:rPr>
              <a:t>Indo-</a:t>
            </a:r>
            <a:r>
              <a:rPr lang="it-IT" sz="1600" b="1" dirty="0" err="1">
                <a:solidFill>
                  <a:srgbClr val="FF0000"/>
                </a:solidFill>
              </a:rPr>
              <a:t>European</a:t>
            </a:r>
            <a:r>
              <a:rPr lang="it-IT" sz="1600" b="1" dirty="0">
                <a:solidFill>
                  <a:srgbClr val="FF0000"/>
                </a:solidFill>
              </a:rPr>
              <a:t>, </a:t>
            </a:r>
            <a:r>
              <a:rPr lang="it-IT" sz="1600" b="1" dirty="0" err="1">
                <a:solidFill>
                  <a:srgbClr val="FF0000"/>
                </a:solidFill>
              </a:rPr>
              <a:t>Germanic</a:t>
            </a:r>
            <a:endParaRPr lang="it-IT" sz="1600" b="1" dirty="0">
              <a:solidFill>
                <a:srgbClr val="FF0000"/>
              </a:solidFill>
            </a:endParaRPr>
          </a:p>
          <a:p>
            <a:pPr lvl="1"/>
            <a:r>
              <a:rPr lang="it-IT" sz="1400" dirty="0"/>
              <a:t>West </a:t>
            </a:r>
            <a:r>
              <a:rPr lang="it-IT" sz="1400" dirty="0" err="1"/>
              <a:t>Germanic</a:t>
            </a:r>
            <a:r>
              <a:rPr lang="it-IT" sz="1400" dirty="0"/>
              <a:t>: High German, Low German</a:t>
            </a:r>
          </a:p>
          <a:p>
            <a:pPr lvl="1"/>
            <a:r>
              <a:rPr lang="it-IT" sz="1400" dirty="0"/>
              <a:t>North </a:t>
            </a:r>
            <a:r>
              <a:rPr lang="it-IT" sz="1400" dirty="0" err="1"/>
              <a:t>Germanic</a:t>
            </a:r>
            <a:r>
              <a:rPr lang="it-IT" sz="1400" dirty="0"/>
              <a:t>: </a:t>
            </a:r>
            <a:r>
              <a:rPr lang="it-IT" sz="1400" dirty="0" err="1"/>
              <a:t>Swedish</a:t>
            </a:r>
            <a:r>
              <a:rPr lang="it-IT" sz="1400" dirty="0"/>
              <a:t>, </a:t>
            </a:r>
            <a:r>
              <a:rPr lang="it-IT" sz="1400" dirty="0" err="1"/>
              <a:t>Danish</a:t>
            </a:r>
            <a:r>
              <a:rPr lang="it-IT" sz="1400" dirty="0"/>
              <a:t>, </a:t>
            </a:r>
            <a:r>
              <a:rPr lang="it-IT" sz="1400" dirty="0" err="1"/>
              <a:t>Norwegian</a:t>
            </a:r>
            <a:r>
              <a:rPr lang="it-IT" sz="1400" dirty="0"/>
              <a:t> </a:t>
            </a:r>
          </a:p>
          <a:p>
            <a:r>
              <a:rPr lang="it-IT" sz="1600" b="1" dirty="0">
                <a:solidFill>
                  <a:srgbClr val="FF0000"/>
                </a:solidFill>
              </a:rPr>
              <a:t>Indo-</a:t>
            </a:r>
            <a:r>
              <a:rPr lang="it-IT" sz="1600" b="1" dirty="0" err="1">
                <a:solidFill>
                  <a:srgbClr val="FF0000"/>
                </a:solidFill>
              </a:rPr>
              <a:t>European</a:t>
            </a:r>
            <a:r>
              <a:rPr lang="it-IT" sz="1600" b="1" dirty="0">
                <a:solidFill>
                  <a:srgbClr val="FF0000"/>
                </a:solidFill>
              </a:rPr>
              <a:t>, </a:t>
            </a:r>
            <a:r>
              <a:rPr lang="it-IT" sz="1600" b="1" dirty="0" err="1">
                <a:solidFill>
                  <a:srgbClr val="FF0000"/>
                </a:solidFill>
              </a:rPr>
              <a:t>Slavic</a:t>
            </a:r>
            <a:endParaRPr lang="it-IT" sz="1600" b="1" dirty="0">
              <a:solidFill>
                <a:srgbClr val="FF0000"/>
              </a:solidFill>
            </a:endParaRPr>
          </a:p>
          <a:p>
            <a:pPr lvl="1"/>
            <a:r>
              <a:rPr lang="it-IT" sz="1400" dirty="0"/>
              <a:t>East </a:t>
            </a:r>
            <a:r>
              <a:rPr lang="it-IT" sz="1400" dirty="0" err="1"/>
              <a:t>Slavic</a:t>
            </a:r>
            <a:r>
              <a:rPr lang="it-IT" sz="1400" dirty="0"/>
              <a:t>: Russian, </a:t>
            </a:r>
            <a:r>
              <a:rPr lang="it-IT" sz="1400" dirty="0" err="1"/>
              <a:t>Belarusian</a:t>
            </a:r>
            <a:endParaRPr lang="it-IT" sz="1400" dirty="0"/>
          </a:p>
          <a:p>
            <a:pPr lvl="1"/>
            <a:r>
              <a:rPr lang="it-IT" sz="1400" dirty="0"/>
              <a:t>West </a:t>
            </a:r>
            <a:r>
              <a:rPr lang="it-IT" sz="1400" dirty="0" err="1"/>
              <a:t>Slavic</a:t>
            </a:r>
            <a:r>
              <a:rPr lang="it-IT" sz="1400" dirty="0"/>
              <a:t>: </a:t>
            </a:r>
            <a:r>
              <a:rPr lang="it-IT" sz="1400" dirty="0" err="1"/>
              <a:t>Polish</a:t>
            </a:r>
            <a:r>
              <a:rPr lang="it-IT" sz="1400" dirty="0"/>
              <a:t> </a:t>
            </a:r>
          </a:p>
          <a:p>
            <a:r>
              <a:rPr lang="it-IT" sz="1600" b="1" dirty="0">
                <a:solidFill>
                  <a:srgbClr val="FF0000"/>
                </a:solidFill>
              </a:rPr>
              <a:t>Indo-</a:t>
            </a:r>
            <a:r>
              <a:rPr lang="it-IT" sz="1600" b="1" dirty="0" err="1">
                <a:solidFill>
                  <a:srgbClr val="FF0000"/>
                </a:solidFill>
              </a:rPr>
              <a:t>European</a:t>
            </a:r>
            <a:r>
              <a:rPr lang="it-IT" sz="1600" b="1" dirty="0">
                <a:solidFill>
                  <a:srgbClr val="FF0000"/>
                </a:solidFill>
              </a:rPr>
              <a:t>, </a:t>
            </a:r>
            <a:r>
              <a:rPr lang="it-IT" sz="1600" b="1" dirty="0" err="1">
                <a:solidFill>
                  <a:srgbClr val="FF0000"/>
                </a:solidFill>
              </a:rPr>
              <a:t>Baltic</a:t>
            </a:r>
            <a:endParaRPr lang="it-IT" sz="1600" b="1" dirty="0">
              <a:solidFill>
                <a:srgbClr val="FF0000"/>
              </a:solidFill>
            </a:endParaRPr>
          </a:p>
          <a:p>
            <a:pPr lvl="1"/>
            <a:r>
              <a:rPr lang="it-IT" sz="1400" dirty="0"/>
              <a:t>East </a:t>
            </a:r>
            <a:r>
              <a:rPr lang="it-IT" sz="1400" dirty="0" err="1"/>
              <a:t>Baltic</a:t>
            </a:r>
            <a:r>
              <a:rPr lang="it-IT" sz="1400" dirty="0"/>
              <a:t>: </a:t>
            </a:r>
            <a:r>
              <a:rPr lang="it-IT" sz="1400" dirty="0" err="1"/>
              <a:t>Latvian</a:t>
            </a:r>
            <a:r>
              <a:rPr lang="it-IT" sz="1400" dirty="0"/>
              <a:t>, </a:t>
            </a:r>
            <a:r>
              <a:rPr lang="it-IT" sz="1400" dirty="0" err="1"/>
              <a:t>Lithuanian</a:t>
            </a:r>
            <a:r>
              <a:rPr lang="it-IT" sz="1400" dirty="0"/>
              <a:t>, </a:t>
            </a:r>
            <a:r>
              <a:rPr lang="it-IT" sz="1400" dirty="0" err="1"/>
              <a:t>Latgalian</a:t>
            </a:r>
            <a:endParaRPr lang="it-IT" sz="1400" dirty="0"/>
          </a:p>
          <a:p>
            <a:r>
              <a:rPr lang="it-IT" sz="1600" b="1" dirty="0">
                <a:solidFill>
                  <a:srgbClr val="FF0000"/>
                </a:solidFill>
              </a:rPr>
              <a:t>Indo-</a:t>
            </a:r>
            <a:r>
              <a:rPr lang="it-IT" sz="1600" b="1" dirty="0" err="1">
                <a:solidFill>
                  <a:srgbClr val="FF0000"/>
                </a:solidFill>
              </a:rPr>
              <a:t>European</a:t>
            </a:r>
            <a:r>
              <a:rPr lang="it-IT" sz="1600" b="1" dirty="0">
                <a:solidFill>
                  <a:srgbClr val="FF0000"/>
                </a:solidFill>
              </a:rPr>
              <a:t>, Indo-</a:t>
            </a:r>
            <a:r>
              <a:rPr lang="it-IT" sz="1600" b="1" dirty="0" err="1">
                <a:solidFill>
                  <a:srgbClr val="FF0000"/>
                </a:solidFill>
              </a:rPr>
              <a:t>Aryan</a:t>
            </a:r>
            <a:endParaRPr lang="it-IT" sz="1600" b="1" dirty="0">
              <a:solidFill>
                <a:srgbClr val="FF0000"/>
              </a:solidFill>
            </a:endParaRPr>
          </a:p>
          <a:p>
            <a:pPr lvl="1"/>
            <a:r>
              <a:rPr lang="it-IT" sz="1400" dirty="0"/>
              <a:t>Romani</a:t>
            </a:r>
          </a:p>
          <a:p>
            <a:r>
              <a:rPr lang="it-IT" sz="1600" b="1" dirty="0" err="1">
                <a:solidFill>
                  <a:srgbClr val="0070C0"/>
                </a:solidFill>
              </a:rPr>
              <a:t>Uralic</a:t>
            </a:r>
            <a:r>
              <a:rPr lang="it-IT" sz="1600" b="1" dirty="0">
                <a:solidFill>
                  <a:srgbClr val="0070C0"/>
                </a:solidFill>
              </a:rPr>
              <a:t>, </a:t>
            </a:r>
            <a:r>
              <a:rPr lang="it-IT" sz="1600" b="1" dirty="0" err="1">
                <a:solidFill>
                  <a:srgbClr val="0070C0"/>
                </a:solidFill>
              </a:rPr>
              <a:t>Finnic</a:t>
            </a:r>
            <a:endParaRPr lang="it-IT" sz="1600" b="1" dirty="0">
              <a:solidFill>
                <a:srgbClr val="0070C0"/>
              </a:solidFill>
            </a:endParaRPr>
          </a:p>
          <a:p>
            <a:pPr lvl="1"/>
            <a:r>
              <a:rPr lang="it-IT" sz="1400" dirty="0" err="1"/>
              <a:t>Finnish</a:t>
            </a:r>
            <a:r>
              <a:rPr lang="it-IT" sz="1400" dirty="0"/>
              <a:t>, </a:t>
            </a:r>
            <a:r>
              <a:rPr lang="it-IT" sz="1400" dirty="0" err="1"/>
              <a:t>Estonian</a:t>
            </a:r>
            <a:r>
              <a:rPr lang="it-IT" sz="1400" dirty="0"/>
              <a:t>, </a:t>
            </a:r>
            <a:r>
              <a:rPr lang="it-IT" sz="1400" dirty="0" err="1"/>
              <a:t>Votic</a:t>
            </a:r>
            <a:r>
              <a:rPr lang="it-IT" sz="1400" dirty="0"/>
              <a:t>, </a:t>
            </a:r>
            <a:r>
              <a:rPr lang="it-IT" sz="1400" dirty="0" err="1"/>
              <a:t>Karelian</a:t>
            </a:r>
            <a:r>
              <a:rPr lang="it-IT" sz="1400" dirty="0"/>
              <a:t> (</a:t>
            </a:r>
            <a:r>
              <a:rPr lang="it-IT" sz="1400" dirty="0" err="1"/>
              <a:t>Olonets</a:t>
            </a:r>
            <a:r>
              <a:rPr lang="it-IT" sz="1400" dirty="0"/>
              <a:t> and North </a:t>
            </a:r>
            <a:r>
              <a:rPr lang="it-IT" sz="1400" dirty="0" err="1"/>
              <a:t>Karelian</a:t>
            </a:r>
            <a:r>
              <a:rPr lang="it-IT" sz="1400" dirty="0"/>
              <a:t>), </a:t>
            </a:r>
            <a:r>
              <a:rPr lang="it-IT" sz="1400" dirty="0" err="1"/>
              <a:t>Veps</a:t>
            </a:r>
            <a:r>
              <a:rPr lang="it-IT" sz="1400" dirty="0"/>
              <a:t>, </a:t>
            </a:r>
            <a:r>
              <a:rPr lang="it-IT" sz="1400" dirty="0" err="1"/>
              <a:t>Ingrian</a:t>
            </a:r>
            <a:r>
              <a:rPr lang="it-IT" sz="1400" dirty="0"/>
              <a:t>, </a:t>
            </a:r>
            <a:r>
              <a:rPr lang="it-IT" sz="1400" dirty="0" err="1"/>
              <a:t>Livonian</a:t>
            </a:r>
            <a:endParaRPr lang="it-IT" sz="1400" dirty="0"/>
          </a:p>
          <a:p>
            <a:r>
              <a:rPr lang="it-IT" sz="1600" b="1" dirty="0" err="1">
                <a:solidFill>
                  <a:srgbClr val="0070C0"/>
                </a:solidFill>
              </a:rPr>
              <a:t>Uralic</a:t>
            </a:r>
            <a:r>
              <a:rPr lang="it-IT" sz="1600" b="1" dirty="0">
                <a:solidFill>
                  <a:srgbClr val="0070C0"/>
                </a:solidFill>
              </a:rPr>
              <a:t>, </a:t>
            </a:r>
            <a:r>
              <a:rPr lang="it-IT" sz="1600" b="1" dirty="0" err="1">
                <a:solidFill>
                  <a:srgbClr val="0070C0"/>
                </a:solidFill>
              </a:rPr>
              <a:t>Saamic</a:t>
            </a:r>
            <a:endParaRPr lang="it-IT" sz="1600" b="1" dirty="0">
              <a:solidFill>
                <a:srgbClr val="0070C0"/>
              </a:solidFill>
            </a:endParaRPr>
          </a:p>
          <a:p>
            <a:pPr lvl="1"/>
            <a:r>
              <a:rPr lang="it-IT" sz="1400" dirty="0" err="1"/>
              <a:t>All</a:t>
            </a:r>
            <a:r>
              <a:rPr lang="it-IT" sz="1400" dirty="0"/>
              <a:t> </a:t>
            </a:r>
            <a:r>
              <a:rPr lang="it-IT" sz="1400" dirty="0" err="1"/>
              <a:t>Saami</a:t>
            </a:r>
            <a:r>
              <a:rPr lang="it-IT" sz="1400" dirty="0"/>
              <a:t> </a:t>
            </a:r>
            <a:r>
              <a:rPr lang="it-IT" sz="1400" dirty="0" err="1"/>
              <a:t>languages</a:t>
            </a:r>
            <a:endParaRPr lang="it-IT" sz="1400" dirty="0"/>
          </a:p>
          <a:p>
            <a:r>
              <a:rPr lang="it-IT" sz="1600" b="1" dirty="0" err="1">
                <a:solidFill>
                  <a:schemeClr val="accent2">
                    <a:lumMod val="75000"/>
                  </a:schemeClr>
                </a:solidFill>
              </a:rPr>
              <a:t>Altaic</a:t>
            </a:r>
            <a:r>
              <a:rPr lang="it-IT" sz="1600" b="1" dirty="0">
                <a:solidFill>
                  <a:schemeClr val="accent2">
                    <a:lumMod val="75000"/>
                  </a:schemeClr>
                </a:solidFill>
              </a:rPr>
              <a:t>, </a:t>
            </a:r>
            <a:r>
              <a:rPr lang="it-IT" sz="1600" b="1" dirty="0" err="1">
                <a:solidFill>
                  <a:schemeClr val="accent2">
                    <a:lumMod val="75000"/>
                  </a:schemeClr>
                </a:solidFill>
              </a:rPr>
              <a:t>Turkic</a:t>
            </a:r>
            <a:endParaRPr lang="it-IT" sz="1600" b="1" dirty="0">
              <a:solidFill>
                <a:schemeClr val="accent2">
                  <a:lumMod val="75000"/>
                </a:schemeClr>
              </a:solidFill>
            </a:endParaRPr>
          </a:p>
          <a:p>
            <a:pPr lvl="1"/>
            <a:r>
              <a:rPr lang="it-IT" sz="1400" dirty="0" err="1"/>
              <a:t>Karaim</a:t>
            </a:r>
            <a:r>
              <a:rPr lang="it-IT" sz="1400" dirty="0"/>
              <a:t> </a:t>
            </a:r>
          </a:p>
          <a:p>
            <a:pPr marL="561340" lvl="1" indent="-229235">
              <a:spcBef>
                <a:spcPts val="425"/>
              </a:spcBef>
              <a:buClr>
                <a:srgbClr val="009CD9"/>
              </a:buClr>
              <a:buSzPct val="85416"/>
              <a:buFont typeface="Arial"/>
              <a:buChar char="•"/>
              <a:tabLst>
                <a:tab pos="561340" algn="l"/>
                <a:tab pos="561975" algn="l"/>
              </a:tabLst>
            </a:pPr>
            <a:endParaRPr sz="2400" dirty="0">
              <a:latin typeface="Perpetua"/>
              <a:cs typeface="Perpetua"/>
            </a:endParaRPr>
          </a:p>
        </p:txBody>
      </p:sp>
    </p:spTree>
    <p:extLst>
      <p:ext uri="{BB962C8B-B14F-4D97-AF65-F5344CB8AC3E}">
        <p14:creationId xmlns:p14="http://schemas.microsoft.com/office/powerpoint/2010/main" val="16024481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338BA2-2B03-F1AB-56B7-05EE2E74EA10}"/>
              </a:ext>
            </a:extLst>
          </p:cNvPr>
          <p:cNvSpPr>
            <a:spLocks noGrp="1"/>
          </p:cNvSpPr>
          <p:nvPr>
            <p:ph type="title"/>
          </p:nvPr>
        </p:nvSpPr>
        <p:spPr/>
        <p:txBody>
          <a:bodyPr/>
          <a:lstStyle/>
          <a:p>
            <a:pPr algn="ctr"/>
            <a:r>
              <a:rPr lang="it-IT" dirty="0"/>
              <a:t>Abstract </a:t>
            </a:r>
            <a:r>
              <a:rPr lang="it-IT" dirty="0" err="1"/>
              <a:t>possession</a:t>
            </a:r>
            <a:r>
              <a:rPr lang="it-IT" dirty="0"/>
              <a:t> </a:t>
            </a:r>
            <a:endParaRPr lang="de-DE" dirty="0"/>
          </a:p>
        </p:txBody>
      </p:sp>
      <p:sp>
        <p:nvSpPr>
          <p:cNvPr id="3" name="Inhaltsplatzhalter 2">
            <a:extLst>
              <a:ext uri="{FF2B5EF4-FFF2-40B4-BE49-F238E27FC236}">
                <a16:creationId xmlns:a16="http://schemas.microsoft.com/office/drawing/2014/main" id="{B171D11E-6768-6D13-E19B-812904C3D738}"/>
              </a:ext>
            </a:extLst>
          </p:cNvPr>
          <p:cNvSpPr>
            <a:spLocks noGrp="1"/>
          </p:cNvSpPr>
          <p:nvPr>
            <p:ph idx="1"/>
          </p:nvPr>
        </p:nvSpPr>
        <p:spPr/>
        <p:txBody>
          <a:bodyPr/>
          <a:lstStyle/>
          <a:p>
            <a:r>
              <a:rPr lang="it-IT" dirty="0"/>
              <a:t>Russian </a:t>
            </a:r>
            <a:r>
              <a:rPr lang="it-IT" dirty="0">
                <a:sym typeface="Wingdings" panose="05000000000000000000" pitchFamily="2" charset="2"/>
              </a:rPr>
              <a:t> the </a:t>
            </a:r>
            <a:r>
              <a:rPr lang="it-IT" dirty="0" err="1">
                <a:sym typeface="Wingdings" panose="05000000000000000000" pitchFamily="2" charset="2"/>
              </a:rPr>
              <a:t>verb</a:t>
            </a:r>
            <a:r>
              <a:rPr lang="it-IT" dirty="0">
                <a:sym typeface="Wingdings" panose="05000000000000000000" pitchFamily="2" charset="2"/>
              </a:rPr>
              <a:t> </a:t>
            </a:r>
            <a:r>
              <a:rPr lang="it-IT" i="1" dirty="0" err="1">
                <a:sym typeface="Wingdings" panose="05000000000000000000" pitchFamily="2" charset="2"/>
              </a:rPr>
              <a:t>imet</a:t>
            </a:r>
            <a:r>
              <a:rPr lang="it-IT" i="1" dirty="0">
                <a:sym typeface="Wingdings" panose="05000000000000000000" pitchFamily="2" charset="2"/>
              </a:rPr>
              <a:t>’ </a:t>
            </a:r>
            <a:r>
              <a:rPr lang="it-IT" dirty="0">
                <a:sym typeface="Wingdings" panose="05000000000000000000" pitchFamily="2" charset="2"/>
              </a:rPr>
              <a:t>‘</a:t>
            </a:r>
            <a:r>
              <a:rPr lang="it-IT" dirty="0" err="1">
                <a:sym typeface="Wingdings" panose="05000000000000000000" pitchFamily="2" charset="2"/>
              </a:rPr>
              <a:t>have</a:t>
            </a:r>
            <a:r>
              <a:rPr lang="it-IT" dirty="0">
                <a:sym typeface="Wingdings" panose="05000000000000000000" pitchFamily="2" charset="2"/>
              </a:rPr>
              <a:t>’ </a:t>
            </a:r>
            <a:r>
              <a:rPr lang="it-IT" dirty="0" err="1">
                <a:sym typeface="Wingdings" panose="05000000000000000000" pitchFamily="2" charset="2"/>
              </a:rPr>
              <a:t>is</a:t>
            </a:r>
            <a:r>
              <a:rPr lang="it-IT" dirty="0">
                <a:sym typeface="Wingdings" panose="05000000000000000000" pitchFamily="2" charset="2"/>
              </a:rPr>
              <a:t> </a:t>
            </a:r>
            <a:r>
              <a:rPr lang="it-IT" dirty="0" err="1">
                <a:sym typeface="Wingdings" panose="05000000000000000000" pitchFamily="2" charset="2"/>
              </a:rPr>
              <a:t>overwhelmingly</a:t>
            </a:r>
            <a:r>
              <a:rPr lang="it-IT" dirty="0">
                <a:sym typeface="Wingdings" panose="05000000000000000000" pitchFamily="2" charset="2"/>
              </a:rPr>
              <a:t> </a:t>
            </a:r>
            <a:r>
              <a:rPr lang="it-IT" dirty="0" err="1">
                <a:sym typeface="Wingdings" panose="05000000000000000000" pitchFamily="2" charset="2"/>
              </a:rPr>
              <a:t>used</a:t>
            </a:r>
            <a:r>
              <a:rPr lang="it-IT" dirty="0">
                <a:sym typeface="Wingdings" panose="05000000000000000000" pitchFamily="2" charset="2"/>
              </a:rPr>
              <a:t> with abstract </a:t>
            </a:r>
            <a:r>
              <a:rPr lang="it-IT" dirty="0" err="1">
                <a:sym typeface="Wingdings" panose="05000000000000000000" pitchFamily="2" charset="2"/>
              </a:rPr>
              <a:t>possessees</a:t>
            </a:r>
            <a:endParaRPr lang="it-IT" dirty="0">
              <a:sym typeface="Wingdings" panose="05000000000000000000" pitchFamily="2" charset="2"/>
            </a:endParaRPr>
          </a:p>
          <a:p>
            <a:pPr marL="0" indent="0">
              <a:buNone/>
            </a:pPr>
            <a:endParaRPr lang="it-IT" dirty="0">
              <a:sym typeface="Wingdings" panose="05000000000000000000" pitchFamily="2" charset="2"/>
            </a:endParaRPr>
          </a:p>
          <a:p>
            <a:pPr marL="0" indent="0">
              <a:buNone/>
            </a:pPr>
            <a:r>
              <a:rPr lang="it-IT" dirty="0">
                <a:sym typeface="Wingdings" panose="05000000000000000000" pitchFamily="2" charset="2"/>
              </a:rPr>
              <a:t> </a:t>
            </a:r>
            <a:endParaRPr lang="de-DE" dirty="0"/>
          </a:p>
        </p:txBody>
      </p:sp>
      <p:pic>
        <p:nvPicPr>
          <p:cNvPr id="5" name="Grafik 4">
            <a:extLst>
              <a:ext uri="{FF2B5EF4-FFF2-40B4-BE49-F238E27FC236}">
                <a16:creationId xmlns:a16="http://schemas.microsoft.com/office/drawing/2014/main" id="{C12AD953-998B-220A-060B-6DC2E2663997}"/>
              </a:ext>
            </a:extLst>
          </p:cNvPr>
          <p:cNvPicPr>
            <a:picLocks noChangeAspect="1"/>
          </p:cNvPicPr>
          <p:nvPr/>
        </p:nvPicPr>
        <p:blipFill>
          <a:blip r:embed="rId2"/>
          <a:stretch>
            <a:fillRect/>
          </a:stretch>
        </p:blipFill>
        <p:spPr>
          <a:xfrm>
            <a:off x="494771" y="2923953"/>
            <a:ext cx="7582958" cy="3181794"/>
          </a:xfrm>
          <a:prstGeom prst="rect">
            <a:avLst/>
          </a:prstGeom>
        </p:spPr>
      </p:pic>
    </p:spTree>
    <p:extLst>
      <p:ext uri="{BB962C8B-B14F-4D97-AF65-F5344CB8AC3E}">
        <p14:creationId xmlns:p14="http://schemas.microsoft.com/office/powerpoint/2010/main" val="2937744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338BA2-2B03-F1AB-56B7-05EE2E74EA10}"/>
              </a:ext>
            </a:extLst>
          </p:cNvPr>
          <p:cNvSpPr>
            <a:spLocks noGrp="1"/>
          </p:cNvSpPr>
          <p:nvPr>
            <p:ph type="title"/>
          </p:nvPr>
        </p:nvSpPr>
        <p:spPr>
          <a:xfrm>
            <a:off x="838200" y="327025"/>
            <a:ext cx="10515600" cy="512535"/>
          </a:xfrm>
        </p:spPr>
        <p:txBody>
          <a:bodyPr>
            <a:normAutofit fontScale="90000"/>
          </a:bodyPr>
          <a:lstStyle/>
          <a:p>
            <a:pPr algn="ctr"/>
            <a:r>
              <a:rPr lang="it-IT" dirty="0"/>
              <a:t>Abstract </a:t>
            </a:r>
            <a:r>
              <a:rPr lang="it-IT" dirty="0" err="1"/>
              <a:t>possession</a:t>
            </a:r>
            <a:r>
              <a:rPr lang="it-IT" dirty="0"/>
              <a:t> – Goal schema in </a:t>
            </a:r>
            <a:r>
              <a:rPr lang="it-IT" dirty="0" err="1"/>
              <a:t>Lithuanian</a:t>
            </a:r>
            <a:r>
              <a:rPr lang="it-IT" dirty="0"/>
              <a:t>, </a:t>
            </a:r>
            <a:r>
              <a:rPr lang="it-IT" dirty="0" err="1"/>
              <a:t>Belarusian</a:t>
            </a:r>
            <a:r>
              <a:rPr lang="it-IT" dirty="0"/>
              <a:t>, and Russian </a:t>
            </a:r>
            <a:endParaRPr lang="de-DE" dirty="0"/>
          </a:p>
        </p:txBody>
      </p:sp>
      <p:sp>
        <p:nvSpPr>
          <p:cNvPr id="3" name="Inhaltsplatzhalter 2">
            <a:extLst>
              <a:ext uri="{FF2B5EF4-FFF2-40B4-BE49-F238E27FC236}">
                <a16:creationId xmlns:a16="http://schemas.microsoft.com/office/drawing/2014/main" id="{B171D11E-6768-6D13-E19B-812904C3D738}"/>
              </a:ext>
            </a:extLst>
          </p:cNvPr>
          <p:cNvSpPr>
            <a:spLocks noGrp="1"/>
          </p:cNvSpPr>
          <p:nvPr>
            <p:ph idx="1"/>
          </p:nvPr>
        </p:nvSpPr>
        <p:spPr/>
        <p:txBody>
          <a:bodyPr/>
          <a:lstStyle/>
          <a:p>
            <a:pPr marL="0" indent="0">
              <a:buNone/>
            </a:pPr>
            <a:endParaRPr lang="it-IT" dirty="0">
              <a:sym typeface="Wingdings" panose="05000000000000000000" pitchFamily="2" charset="2"/>
            </a:endParaRPr>
          </a:p>
          <a:p>
            <a:pPr marL="0" indent="0">
              <a:buNone/>
            </a:pPr>
            <a:r>
              <a:rPr lang="it-IT" dirty="0">
                <a:sym typeface="Wingdings" panose="05000000000000000000" pitchFamily="2" charset="2"/>
              </a:rPr>
              <a:t> </a:t>
            </a:r>
            <a:endParaRPr lang="de-DE" dirty="0"/>
          </a:p>
        </p:txBody>
      </p:sp>
      <p:pic>
        <p:nvPicPr>
          <p:cNvPr id="6" name="Grafik 5">
            <a:extLst>
              <a:ext uri="{FF2B5EF4-FFF2-40B4-BE49-F238E27FC236}">
                <a16:creationId xmlns:a16="http://schemas.microsoft.com/office/drawing/2014/main" id="{575FB255-978D-B985-5B1B-233E45EBA6F9}"/>
              </a:ext>
            </a:extLst>
          </p:cNvPr>
          <p:cNvPicPr>
            <a:picLocks noChangeAspect="1"/>
          </p:cNvPicPr>
          <p:nvPr/>
        </p:nvPicPr>
        <p:blipFill>
          <a:blip r:embed="rId2"/>
          <a:stretch>
            <a:fillRect/>
          </a:stretch>
        </p:blipFill>
        <p:spPr>
          <a:xfrm>
            <a:off x="752475" y="1104901"/>
            <a:ext cx="10144125" cy="5629274"/>
          </a:xfrm>
          <a:prstGeom prst="rect">
            <a:avLst/>
          </a:prstGeom>
        </p:spPr>
      </p:pic>
    </p:spTree>
    <p:extLst>
      <p:ext uri="{BB962C8B-B14F-4D97-AF65-F5344CB8AC3E}">
        <p14:creationId xmlns:p14="http://schemas.microsoft.com/office/powerpoint/2010/main" val="25302784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09B6A8-54C8-0498-D7CD-6A06EA35D5AE}"/>
              </a:ext>
            </a:extLst>
          </p:cNvPr>
          <p:cNvSpPr>
            <a:spLocks noGrp="1"/>
          </p:cNvSpPr>
          <p:nvPr>
            <p:ph type="title"/>
          </p:nvPr>
        </p:nvSpPr>
        <p:spPr/>
        <p:txBody>
          <a:bodyPr/>
          <a:lstStyle/>
          <a:p>
            <a:pPr algn="ctr"/>
            <a:r>
              <a:rPr lang="it-IT" dirty="0"/>
              <a:t>Inanimate </a:t>
            </a:r>
            <a:r>
              <a:rPr lang="it-IT" dirty="0" err="1"/>
              <a:t>possession</a:t>
            </a:r>
            <a:r>
              <a:rPr lang="it-IT" dirty="0"/>
              <a:t> – part-</a:t>
            </a:r>
            <a:r>
              <a:rPr lang="it-IT" dirty="0" err="1"/>
              <a:t>whole</a:t>
            </a:r>
            <a:r>
              <a:rPr lang="it-IT" dirty="0"/>
              <a:t> relations in </a:t>
            </a:r>
            <a:r>
              <a:rPr lang="it-IT" dirty="0" err="1"/>
              <a:t>Finnic</a:t>
            </a:r>
            <a:r>
              <a:rPr lang="it-IT" dirty="0"/>
              <a:t>  </a:t>
            </a:r>
            <a:endParaRPr lang="de-DE" dirty="0"/>
          </a:p>
        </p:txBody>
      </p:sp>
      <p:sp>
        <p:nvSpPr>
          <p:cNvPr id="3" name="Inhaltsplatzhalter 2">
            <a:extLst>
              <a:ext uri="{FF2B5EF4-FFF2-40B4-BE49-F238E27FC236}">
                <a16:creationId xmlns:a16="http://schemas.microsoft.com/office/drawing/2014/main" id="{9EFB1518-D193-B187-0B1D-5C532579F10B}"/>
              </a:ext>
            </a:extLst>
          </p:cNvPr>
          <p:cNvSpPr>
            <a:spLocks noGrp="1"/>
          </p:cNvSpPr>
          <p:nvPr>
            <p:ph idx="1"/>
          </p:nvPr>
        </p:nvSpPr>
        <p:spPr/>
        <p:txBody>
          <a:bodyPr>
            <a:normAutofit/>
          </a:bodyPr>
          <a:lstStyle/>
          <a:p>
            <a:pPr marL="0" indent="0">
              <a:buNone/>
            </a:pPr>
            <a:r>
              <a:rPr lang="it-IT" sz="2000" dirty="0"/>
              <a:t>1) </a:t>
            </a:r>
            <a:r>
              <a:rPr lang="it-IT" sz="2000" dirty="0" err="1"/>
              <a:t>Finnish</a:t>
            </a:r>
            <a:r>
              <a:rPr lang="it-IT" sz="2000" dirty="0"/>
              <a:t> and </a:t>
            </a:r>
            <a:r>
              <a:rPr lang="it-IT" sz="2000" dirty="0" err="1"/>
              <a:t>Karelian</a:t>
            </a:r>
            <a:r>
              <a:rPr lang="it-IT" sz="2000" dirty="0"/>
              <a:t>: </a:t>
            </a:r>
            <a:r>
              <a:rPr lang="it-IT" sz="2000" b="1" dirty="0" err="1"/>
              <a:t>inessive</a:t>
            </a:r>
            <a:r>
              <a:rPr lang="it-IT" sz="2000" b="1" dirty="0"/>
              <a:t> encoding of the PR </a:t>
            </a:r>
            <a:r>
              <a:rPr lang="it-IT" sz="2000" dirty="0"/>
              <a:t>(</a:t>
            </a:r>
            <a:r>
              <a:rPr lang="it-IT" sz="2000" b="1" dirty="0"/>
              <a:t>≠ ownership) </a:t>
            </a:r>
          </a:p>
          <a:p>
            <a:pPr marL="0" indent="0">
              <a:buNone/>
            </a:pPr>
            <a:r>
              <a:rPr lang="it-IT" sz="2000" dirty="0" err="1"/>
              <a:t>Finnish</a:t>
            </a:r>
            <a:r>
              <a:rPr lang="it-IT" sz="2000" dirty="0"/>
              <a:t> </a:t>
            </a:r>
          </a:p>
          <a:p>
            <a:pPr marL="0" indent="0">
              <a:buNone/>
            </a:pPr>
            <a:r>
              <a:rPr lang="it-IT" sz="2000" dirty="0"/>
              <a:t>*</a:t>
            </a:r>
            <a:r>
              <a:rPr lang="it-IT" sz="2000" b="1" i="1" dirty="0" err="1"/>
              <a:t>Talolla</a:t>
            </a:r>
            <a:r>
              <a:rPr lang="it-IT" sz="2000" b="1" i="1" cap="small" baseline="-25000" dirty="0" err="1">
                <a:cs typeface="Times New Roman" pitchFamily="18" charset="0"/>
              </a:rPr>
              <a:t>ad</a:t>
            </a:r>
            <a:r>
              <a:rPr lang="it-IT" sz="2000" b="1" dirty="0"/>
              <a:t>// </a:t>
            </a:r>
            <a:r>
              <a:rPr lang="it-IT" sz="2000" b="1" i="1" dirty="0" err="1"/>
              <a:t>Talossa</a:t>
            </a:r>
            <a:r>
              <a:rPr lang="it-IT" sz="2000" b="1" i="1" cap="small" baseline="-25000" dirty="0" err="1">
                <a:cs typeface="Times New Roman" pitchFamily="18" charset="0"/>
              </a:rPr>
              <a:t>ines</a:t>
            </a:r>
            <a:r>
              <a:rPr lang="it-IT" sz="2000" i="1" cap="small" baseline="-25000" dirty="0">
                <a:cs typeface="Times New Roman" pitchFamily="18" charset="0"/>
              </a:rPr>
              <a:t> </a:t>
            </a:r>
            <a:r>
              <a:rPr lang="it-IT" sz="2000" b="1" i="1" dirty="0"/>
              <a:t> </a:t>
            </a:r>
            <a:r>
              <a:rPr lang="it-IT" sz="2000" i="1" dirty="0"/>
              <a:t>on </a:t>
            </a:r>
            <a:r>
              <a:rPr lang="it-IT" sz="2000" i="1" dirty="0" err="1"/>
              <a:t>punainen</a:t>
            </a:r>
            <a:r>
              <a:rPr lang="it-IT" sz="2000" i="1" dirty="0"/>
              <a:t> </a:t>
            </a:r>
            <a:r>
              <a:rPr lang="it-IT" sz="2000" i="1" dirty="0" err="1"/>
              <a:t>katto</a:t>
            </a:r>
            <a:endParaRPr lang="it-IT" sz="2000" i="1" dirty="0"/>
          </a:p>
          <a:p>
            <a:pPr marL="0" indent="0">
              <a:buNone/>
            </a:pPr>
            <a:r>
              <a:rPr lang="it-IT" sz="2000" dirty="0"/>
              <a:t>‘The house </a:t>
            </a:r>
            <a:r>
              <a:rPr lang="it-IT" sz="2000" dirty="0" err="1"/>
              <a:t>has</a:t>
            </a:r>
            <a:r>
              <a:rPr lang="it-IT" sz="2000" dirty="0"/>
              <a:t> a red </a:t>
            </a:r>
            <a:r>
              <a:rPr lang="it-IT" sz="2000" dirty="0" err="1"/>
              <a:t>roof</a:t>
            </a:r>
            <a:r>
              <a:rPr lang="it-IT" sz="2000" dirty="0"/>
              <a:t>’ (</a:t>
            </a:r>
            <a:r>
              <a:rPr lang="it-IT" sz="2000" dirty="0" err="1"/>
              <a:t>Metslang</a:t>
            </a:r>
            <a:r>
              <a:rPr lang="it-IT" sz="2000" dirty="0"/>
              <a:t> 2009) </a:t>
            </a:r>
          </a:p>
          <a:p>
            <a:pPr marL="0" indent="0">
              <a:buNone/>
            </a:pPr>
            <a:endParaRPr lang="it-IT" sz="2000" b="1" dirty="0"/>
          </a:p>
          <a:p>
            <a:pPr marL="0" indent="0">
              <a:buNone/>
            </a:pPr>
            <a:r>
              <a:rPr lang="it-IT" sz="2000" dirty="0"/>
              <a:t>2) </a:t>
            </a:r>
            <a:r>
              <a:rPr lang="it-IT" sz="2000" dirty="0" err="1"/>
              <a:t>Estonian</a:t>
            </a:r>
            <a:r>
              <a:rPr lang="it-IT" sz="2000" dirty="0"/>
              <a:t> and </a:t>
            </a:r>
            <a:r>
              <a:rPr lang="it-IT" sz="2000" dirty="0" err="1"/>
              <a:t>Ingrian</a:t>
            </a:r>
            <a:r>
              <a:rPr lang="it-IT" sz="2000" dirty="0"/>
              <a:t>: </a:t>
            </a:r>
            <a:r>
              <a:rPr lang="it-IT" sz="2000" b="1" dirty="0"/>
              <a:t>adessive encoding of the PR (=ownership) </a:t>
            </a:r>
          </a:p>
          <a:p>
            <a:pPr marL="0" indent="0">
              <a:buNone/>
            </a:pPr>
            <a:r>
              <a:rPr lang="it-IT" sz="2000" dirty="0" err="1"/>
              <a:t>Ingrian</a:t>
            </a:r>
            <a:r>
              <a:rPr lang="it-IT" sz="2000" dirty="0"/>
              <a:t> </a:t>
            </a:r>
          </a:p>
          <a:p>
            <a:pPr marL="0" indent="0">
              <a:buNone/>
            </a:pPr>
            <a:r>
              <a:rPr lang="en-GB" sz="2000" b="1" i="1" dirty="0"/>
              <a:t>Tall koill.</a:t>
            </a:r>
            <a:r>
              <a:rPr lang="en-GB" sz="2000" b="1" i="1" baseline="-25000" dirty="0"/>
              <a:t>AD</a:t>
            </a:r>
            <a:r>
              <a:rPr lang="en-GB" sz="2000" b="1" i="1" dirty="0"/>
              <a:t> </a:t>
            </a:r>
            <a:r>
              <a:rPr lang="en-GB" sz="2000" dirty="0"/>
              <a:t>(* </a:t>
            </a:r>
            <a:r>
              <a:rPr lang="en-GB" sz="2000" i="1" dirty="0" err="1"/>
              <a:t>taZ</a:t>
            </a:r>
            <a:r>
              <a:rPr lang="en-GB" sz="2000" i="1" dirty="0"/>
              <a:t> koiZ.</a:t>
            </a:r>
            <a:r>
              <a:rPr lang="en-GB" sz="2000" i="1" baseline="-25000" dirty="0"/>
              <a:t>IN</a:t>
            </a:r>
            <a:r>
              <a:rPr lang="en-GB" sz="2000" dirty="0"/>
              <a:t>) </a:t>
            </a:r>
            <a:r>
              <a:rPr lang="en-GB" sz="2000" i="1" dirty="0"/>
              <a:t>on </a:t>
            </a:r>
            <a:r>
              <a:rPr lang="en-GB" sz="2000" i="1" dirty="0" err="1"/>
              <a:t>üvä</a:t>
            </a:r>
            <a:r>
              <a:rPr lang="en-GB" sz="2000" i="1" dirty="0"/>
              <a:t> </a:t>
            </a:r>
            <a:r>
              <a:rPr lang="en-GB" sz="2000" i="1" dirty="0" err="1"/>
              <a:t>katto</a:t>
            </a:r>
            <a:r>
              <a:rPr lang="en-GB" sz="2000" dirty="0"/>
              <a:t> ‘this house has a good roof’ (</a:t>
            </a:r>
            <a:r>
              <a:rPr lang="sl-SI" sz="2000" dirty="0"/>
              <a:t>f</a:t>
            </a:r>
            <a:r>
              <a:rPr lang="en-GB" sz="2000" dirty="0" err="1"/>
              <a:t>ieldwork</a:t>
            </a:r>
            <a:r>
              <a:rPr lang="en-GB" sz="2000" dirty="0"/>
              <a:t> data </a:t>
            </a:r>
            <a:r>
              <a:rPr lang="sl-SI" sz="2000" dirty="0"/>
              <a:t>provided </a:t>
            </a:r>
            <a:r>
              <a:rPr lang="en-GB" sz="2000" dirty="0"/>
              <a:t>by </a:t>
            </a:r>
            <a:r>
              <a:rPr lang="en-GB" sz="2000" dirty="0" err="1"/>
              <a:t>Fedor</a:t>
            </a:r>
            <a:r>
              <a:rPr lang="en-GB" sz="2000" dirty="0"/>
              <a:t> Ro</a:t>
            </a:r>
            <a:r>
              <a:rPr lang="sl-SI" sz="2000" dirty="0"/>
              <a:t>žanskij</a:t>
            </a:r>
            <a:r>
              <a:rPr lang="en-GB" sz="2000" dirty="0"/>
              <a:t>) </a:t>
            </a:r>
            <a:endParaRPr lang="it-IT" sz="2000" dirty="0"/>
          </a:p>
          <a:p>
            <a:pPr marL="0" indent="0">
              <a:buNone/>
            </a:pPr>
            <a:endParaRPr lang="de-DE" dirty="0"/>
          </a:p>
        </p:txBody>
      </p:sp>
      <p:pic>
        <p:nvPicPr>
          <p:cNvPr id="5" name="Grafik 4">
            <a:extLst>
              <a:ext uri="{FF2B5EF4-FFF2-40B4-BE49-F238E27FC236}">
                <a16:creationId xmlns:a16="http://schemas.microsoft.com/office/drawing/2014/main" id="{1C0490B7-F66E-2495-6C72-0EE772C0974C}"/>
              </a:ext>
            </a:extLst>
          </p:cNvPr>
          <p:cNvPicPr>
            <a:picLocks noChangeAspect="1"/>
          </p:cNvPicPr>
          <p:nvPr/>
        </p:nvPicPr>
        <p:blipFill rotWithShape="1">
          <a:blip r:embed="rId2"/>
          <a:srcRect l="10682" t="52497" b="-1"/>
          <a:stretch/>
        </p:blipFill>
        <p:spPr>
          <a:xfrm>
            <a:off x="5553075" y="2362199"/>
            <a:ext cx="6115050" cy="1439069"/>
          </a:xfrm>
          <a:prstGeom prst="rect">
            <a:avLst/>
          </a:prstGeom>
        </p:spPr>
      </p:pic>
      <p:pic>
        <p:nvPicPr>
          <p:cNvPr id="7" name="Grafik 6">
            <a:extLst>
              <a:ext uri="{FF2B5EF4-FFF2-40B4-BE49-F238E27FC236}">
                <a16:creationId xmlns:a16="http://schemas.microsoft.com/office/drawing/2014/main" id="{E56675D8-9DAB-FA0D-416A-BDDCB256BD1B}"/>
              </a:ext>
            </a:extLst>
          </p:cNvPr>
          <p:cNvPicPr>
            <a:picLocks noChangeAspect="1"/>
          </p:cNvPicPr>
          <p:nvPr/>
        </p:nvPicPr>
        <p:blipFill>
          <a:blip r:embed="rId3"/>
          <a:stretch>
            <a:fillRect/>
          </a:stretch>
        </p:blipFill>
        <p:spPr>
          <a:xfrm>
            <a:off x="838200" y="5333787"/>
            <a:ext cx="4858428" cy="1524213"/>
          </a:xfrm>
          <a:prstGeom prst="rect">
            <a:avLst/>
          </a:prstGeom>
        </p:spPr>
      </p:pic>
    </p:spTree>
    <p:extLst>
      <p:ext uri="{BB962C8B-B14F-4D97-AF65-F5344CB8AC3E}">
        <p14:creationId xmlns:p14="http://schemas.microsoft.com/office/powerpoint/2010/main" val="38679945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09B6A8-54C8-0498-D7CD-6A06EA35D5AE}"/>
              </a:ext>
            </a:extLst>
          </p:cNvPr>
          <p:cNvSpPr>
            <a:spLocks noGrp="1"/>
          </p:cNvSpPr>
          <p:nvPr>
            <p:ph type="title"/>
          </p:nvPr>
        </p:nvSpPr>
        <p:spPr/>
        <p:txBody>
          <a:bodyPr/>
          <a:lstStyle/>
          <a:p>
            <a:pPr algn="ctr"/>
            <a:r>
              <a:rPr lang="it-IT" dirty="0"/>
              <a:t>Inanimate </a:t>
            </a:r>
            <a:r>
              <a:rPr lang="it-IT" dirty="0" err="1"/>
              <a:t>possession</a:t>
            </a:r>
            <a:r>
              <a:rPr lang="it-IT" dirty="0"/>
              <a:t> – part-</a:t>
            </a:r>
            <a:r>
              <a:rPr lang="it-IT" dirty="0" err="1"/>
              <a:t>whole</a:t>
            </a:r>
            <a:r>
              <a:rPr lang="it-IT" dirty="0"/>
              <a:t> relations in </a:t>
            </a:r>
            <a:r>
              <a:rPr lang="it-IT" dirty="0" err="1"/>
              <a:t>Finnic</a:t>
            </a:r>
            <a:r>
              <a:rPr lang="it-IT" dirty="0"/>
              <a:t>  </a:t>
            </a:r>
            <a:endParaRPr lang="de-DE" dirty="0"/>
          </a:p>
        </p:txBody>
      </p:sp>
      <p:sp>
        <p:nvSpPr>
          <p:cNvPr id="3" name="Inhaltsplatzhalter 2">
            <a:extLst>
              <a:ext uri="{FF2B5EF4-FFF2-40B4-BE49-F238E27FC236}">
                <a16:creationId xmlns:a16="http://schemas.microsoft.com/office/drawing/2014/main" id="{9EFB1518-D193-B187-0B1D-5C532579F10B}"/>
              </a:ext>
            </a:extLst>
          </p:cNvPr>
          <p:cNvSpPr>
            <a:spLocks noGrp="1"/>
          </p:cNvSpPr>
          <p:nvPr>
            <p:ph idx="1"/>
          </p:nvPr>
        </p:nvSpPr>
        <p:spPr/>
        <p:txBody>
          <a:bodyPr>
            <a:normAutofit/>
          </a:bodyPr>
          <a:lstStyle/>
          <a:p>
            <a:pPr marL="0" indent="0">
              <a:buNone/>
            </a:pPr>
            <a:endParaRPr lang="sl-SI" dirty="0"/>
          </a:p>
          <a:p>
            <a:pPr marL="0" indent="0">
              <a:buNone/>
            </a:pPr>
            <a:endParaRPr lang="sl-SI" dirty="0"/>
          </a:p>
          <a:p>
            <a:pPr marL="0" indent="0">
              <a:buNone/>
            </a:pPr>
            <a:endParaRPr lang="sl-SI" dirty="0"/>
          </a:p>
          <a:p>
            <a:pPr marL="0" indent="0">
              <a:buNone/>
            </a:pPr>
            <a:endParaRPr lang="sl-SI" dirty="0"/>
          </a:p>
          <a:p>
            <a:pPr marL="0" indent="0">
              <a:buNone/>
            </a:pPr>
            <a:endParaRPr lang="sl-SI" dirty="0"/>
          </a:p>
          <a:p>
            <a:pPr marL="0" indent="0">
              <a:buNone/>
            </a:pPr>
            <a:endParaRPr lang="sl-SI" dirty="0"/>
          </a:p>
          <a:p>
            <a:pPr marL="0" indent="0">
              <a:buNone/>
            </a:pPr>
            <a:endParaRPr lang="sl-SI" dirty="0"/>
          </a:p>
          <a:p>
            <a:pPr marL="0" indent="0">
              <a:buNone/>
            </a:pPr>
            <a:r>
              <a:rPr lang="sl-SI" sz="2400" dirty="0"/>
              <a:t>(fieldwork data provided by Fedor Rožanskij)</a:t>
            </a:r>
            <a:endParaRPr lang="de-DE" sz="2400" dirty="0"/>
          </a:p>
        </p:txBody>
      </p:sp>
      <p:pic>
        <p:nvPicPr>
          <p:cNvPr id="6" name="Grafik 5">
            <a:extLst>
              <a:ext uri="{FF2B5EF4-FFF2-40B4-BE49-F238E27FC236}">
                <a16:creationId xmlns:a16="http://schemas.microsoft.com/office/drawing/2014/main" id="{CD4089A7-EDFD-2345-0A9F-1DE224603259}"/>
              </a:ext>
            </a:extLst>
          </p:cNvPr>
          <p:cNvPicPr>
            <a:picLocks noChangeAspect="1"/>
          </p:cNvPicPr>
          <p:nvPr/>
        </p:nvPicPr>
        <p:blipFill>
          <a:blip r:embed="rId2"/>
          <a:stretch>
            <a:fillRect/>
          </a:stretch>
        </p:blipFill>
        <p:spPr>
          <a:xfrm>
            <a:off x="838200" y="1825625"/>
            <a:ext cx="8202170" cy="3629532"/>
          </a:xfrm>
          <a:prstGeom prst="rect">
            <a:avLst/>
          </a:prstGeom>
        </p:spPr>
      </p:pic>
    </p:spTree>
    <p:extLst>
      <p:ext uri="{BB962C8B-B14F-4D97-AF65-F5344CB8AC3E}">
        <p14:creationId xmlns:p14="http://schemas.microsoft.com/office/powerpoint/2010/main" val="7335367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A9332B-628A-B698-0C62-B41B31BECA01}"/>
              </a:ext>
            </a:extLst>
          </p:cNvPr>
          <p:cNvSpPr>
            <a:spLocks noGrp="1"/>
          </p:cNvSpPr>
          <p:nvPr>
            <p:ph type="title"/>
          </p:nvPr>
        </p:nvSpPr>
        <p:spPr>
          <a:xfrm>
            <a:off x="838200" y="365125"/>
            <a:ext cx="10515600" cy="987425"/>
          </a:xfrm>
        </p:spPr>
        <p:txBody>
          <a:bodyPr>
            <a:normAutofit fontScale="90000"/>
          </a:bodyPr>
          <a:lstStyle/>
          <a:p>
            <a:pPr algn="ctr"/>
            <a:r>
              <a:rPr lang="sl-SI" dirty="0"/>
              <a:t>Inanimate possession – abstract inanimate possession</a:t>
            </a:r>
            <a:endParaRPr lang="de-DE" dirty="0"/>
          </a:p>
        </p:txBody>
      </p:sp>
      <p:sp>
        <p:nvSpPr>
          <p:cNvPr id="3" name="Inhaltsplatzhalter 2">
            <a:extLst>
              <a:ext uri="{FF2B5EF4-FFF2-40B4-BE49-F238E27FC236}">
                <a16:creationId xmlns:a16="http://schemas.microsoft.com/office/drawing/2014/main" id="{6CC88970-8B96-2027-1FFF-410244A05501}"/>
              </a:ext>
            </a:extLst>
          </p:cNvPr>
          <p:cNvSpPr>
            <a:spLocks noGrp="1"/>
          </p:cNvSpPr>
          <p:nvPr>
            <p:ph idx="1"/>
          </p:nvPr>
        </p:nvSpPr>
        <p:spPr>
          <a:xfrm>
            <a:off x="295275" y="1504950"/>
            <a:ext cx="11420475" cy="5143499"/>
          </a:xfrm>
        </p:spPr>
        <p:txBody>
          <a:bodyPr>
            <a:noAutofit/>
          </a:bodyPr>
          <a:lstStyle/>
          <a:p>
            <a:r>
              <a:rPr lang="sl-SI" sz="2200" dirty="0"/>
              <a:t>Finnish and Karelian use the inessive case for the encoding of part-whole relations: possessor = location </a:t>
            </a:r>
          </a:p>
          <a:p>
            <a:r>
              <a:rPr lang="sl-SI" sz="2200" dirty="0"/>
              <a:t>But they </a:t>
            </a:r>
            <a:r>
              <a:rPr lang="it-IT" sz="2200" dirty="0" err="1"/>
              <a:t>admit</a:t>
            </a:r>
            <a:r>
              <a:rPr lang="it-IT" sz="2200" dirty="0"/>
              <a:t> the </a:t>
            </a:r>
            <a:r>
              <a:rPr lang="it-IT" sz="2200" b="1" dirty="0"/>
              <a:t>adessive</a:t>
            </a:r>
            <a:r>
              <a:rPr lang="it-IT" sz="2200" dirty="0"/>
              <a:t> </a:t>
            </a:r>
            <a:r>
              <a:rPr lang="sl-SI" sz="2200" b="1" dirty="0"/>
              <a:t>(= possessive) </a:t>
            </a:r>
            <a:r>
              <a:rPr lang="it-IT" sz="2200" dirty="0"/>
              <a:t>encoding of inanimate </a:t>
            </a:r>
            <a:r>
              <a:rPr lang="it-IT" sz="2200" dirty="0" err="1"/>
              <a:t>possessors</a:t>
            </a:r>
            <a:r>
              <a:rPr lang="it-IT" sz="2200" dirty="0"/>
              <a:t> </a:t>
            </a:r>
            <a:r>
              <a:rPr lang="it-IT" sz="2200" dirty="0" err="1"/>
              <a:t>if</a:t>
            </a:r>
            <a:r>
              <a:rPr lang="it-IT" sz="2200" dirty="0"/>
              <a:t> the </a:t>
            </a:r>
            <a:r>
              <a:rPr lang="it-IT" sz="2200" dirty="0" err="1"/>
              <a:t>possessee</a:t>
            </a:r>
            <a:r>
              <a:rPr lang="it-IT" sz="2200" dirty="0"/>
              <a:t> </a:t>
            </a:r>
            <a:r>
              <a:rPr lang="it-IT" sz="2200" dirty="0" err="1"/>
              <a:t>is</a:t>
            </a:r>
            <a:r>
              <a:rPr lang="it-IT" sz="2200" dirty="0"/>
              <a:t> </a:t>
            </a:r>
            <a:r>
              <a:rPr lang="it-IT" sz="2200" b="1" dirty="0"/>
              <a:t>abstract</a:t>
            </a:r>
            <a:endParaRPr lang="sl-SI" sz="2200" b="1" dirty="0"/>
          </a:p>
          <a:p>
            <a:endParaRPr lang="it-IT" sz="2200" dirty="0"/>
          </a:p>
          <a:p>
            <a:pPr marL="0" indent="0">
              <a:buNone/>
            </a:pPr>
            <a:r>
              <a:rPr lang="en-GB" sz="2200" dirty="0"/>
              <a:t>North Karelian</a:t>
            </a:r>
            <a:endParaRPr lang="it-IT" sz="2200" dirty="0"/>
          </a:p>
          <a:p>
            <a:pPr marL="0" lvl="0" indent="0">
              <a:buNone/>
            </a:pPr>
            <a:r>
              <a:rPr lang="it-IT" sz="2200" i="1" dirty="0" err="1"/>
              <a:t>Jok</a:t>
            </a:r>
            <a:r>
              <a:rPr lang="sl-SI" sz="2200" i="1" dirty="0"/>
              <a:t>a   </a:t>
            </a:r>
            <a:r>
              <a:rPr lang="it-IT" sz="2200" b="1" i="1" dirty="0" err="1"/>
              <a:t>talolla</a:t>
            </a:r>
            <a:r>
              <a:rPr lang="it-IT" sz="2200" i="1" dirty="0"/>
              <a:t>	</a:t>
            </a:r>
            <a:r>
              <a:rPr lang="sl-SI" sz="2200" i="1" dirty="0"/>
              <a:t>	</a:t>
            </a:r>
            <a:r>
              <a:rPr lang="it-IT" sz="2200" i="1" dirty="0" err="1"/>
              <a:t>ol</a:t>
            </a:r>
            <a:r>
              <a:rPr lang="sl-SI" sz="2200" i="1" dirty="0"/>
              <a:t>i    </a:t>
            </a:r>
            <a:r>
              <a:rPr lang="it-IT" sz="2200" i="1" dirty="0" err="1"/>
              <a:t>oma</a:t>
            </a:r>
            <a:r>
              <a:rPr lang="sl-SI" sz="2200" i="1" dirty="0"/>
              <a:t>   </a:t>
            </a:r>
            <a:r>
              <a:rPr lang="it-IT" sz="2200" i="1" dirty="0"/>
              <a:t>nimi</a:t>
            </a:r>
            <a:endParaRPr lang="sl-SI" sz="2200" i="1" dirty="0"/>
          </a:p>
          <a:p>
            <a:pPr marL="0" lvl="0" indent="0">
              <a:buNone/>
            </a:pPr>
            <a:r>
              <a:rPr lang="sl-SI" sz="2200" dirty="0"/>
              <a:t>each  house.ADESS	was own   name</a:t>
            </a:r>
            <a:endParaRPr lang="it-IT" sz="2200" dirty="0"/>
          </a:p>
          <a:p>
            <a:pPr marL="0" indent="0">
              <a:buNone/>
            </a:pPr>
            <a:r>
              <a:rPr lang="en-GB" sz="2200" dirty="0"/>
              <a:t>‘Each house had its own name’ (</a:t>
            </a:r>
            <a:r>
              <a:rPr lang="en-GB" sz="2200" i="1" dirty="0" err="1"/>
              <a:t>Vienan</a:t>
            </a:r>
            <a:r>
              <a:rPr lang="en-GB" sz="2200" i="1" dirty="0"/>
              <a:t> </a:t>
            </a:r>
            <a:r>
              <a:rPr lang="en-GB" sz="2200" i="1" dirty="0" err="1"/>
              <a:t>Karjala</a:t>
            </a:r>
            <a:r>
              <a:rPr lang="en-GB" sz="2200" dirty="0"/>
              <a:t>, 14.09.2011) </a:t>
            </a:r>
          </a:p>
          <a:p>
            <a:pPr marL="0" indent="0">
              <a:buNone/>
            </a:pPr>
            <a:r>
              <a:rPr lang="it-IT" sz="2200" dirty="0" err="1"/>
              <a:t>Finnish</a:t>
            </a:r>
            <a:endParaRPr lang="it-IT" sz="2200" dirty="0"/>
          </a:p>
          <a:p>
            <a:pPr marL="0" indent="0">
              <a:buNone/>
            </a:pPr>
            <a:r>
              <a:rPr lang="en-GB" sz="2200" b="1" i="1" dirty="0" err="1"/>
              <a:t>Ta­lol­la</a:t>
            </a:r>
            <a:r>
              <a:rPr lang="sl-SI" sz="2200" b="1" i="1" baseline="-25000" dirty="0"/>
              <a:t>	    </a:t>
            </a:r>
            <a:r>
              <a:rPr lang="sl-SI" sz="2200" i="1" baseline="-25000" dirty="0"/>
              <a:t>           </a:t>
            </a:r>
            <a:r>
              <a:rPr lang="en-GB" sz="2200" i="1" dirty="0"/>
              <a:t>on </a:t>
            </a:r>
            <a:r>
              <a:rPr lang="en-GB" sz="2200" i="1" dirty="0" err="1"/>
              <a:t>hy­vä</a:t>
            </a:r>
            <a:r>
              <a:rPr lang="en-GB" sz="2200" i="1" dirty="0"/>
              <a:t> kar­ma</a:t>
            </a:r>
            <a:endParaRPr lang="sl-SI" sz="2200" i="1" dirty="0"/>
          </a:p>
          <a:p>
            <a:pPr marL="0" indent="0">
              <a:buNone/>
            </a:pPr>
            <a:r>
              <a:rPr lang="sl-SI" sz="2200" dirty="0"/>
              <a:t>house.ADESS  </a:t>
            </a:r>
            <a:r>
              <a:rPr lang="sl-SI" sz="2200" i="1" dirty="0"/>
              <a:t>is  good karma</a:t>
            </a:r>
            <a:endParaRPr lang="en-GB" sz="2200" dirty="0"/>
          </a:p>
          <a:p>
            <a:pPr marL="0" indent="0">
              <a:buNone/>
            </a:pPr>
            <a:r>
              <a:rPr lang="en-GB" sz="2200" dirty="0"/>
              <a:t>‘The house has a good karma’ (Finnish corpus)</a:t>
            </a:r>
            <a:endParaRPr lang="de-DE" sz="2200" dirty="0"/>
          </a:p>
        </p:txBody>
      </p:sp>
    </p:spTree>
    <p:extLst>
      <p:ext uri="{BB962C8B-B14F-4D97-AF65-F5344CB8AC3E}">
        <p14:creationId xmlns:p14="http://schemas.microsoft.com/office/powerpoint/2010/main" val="9196791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42D497-D56E-4860-CF2C-7F3A41B0A750}"/>
              </a:ext>
            </a:extLst>
          </p:cNvPr>
          <p:cNvSpPr>
            <a:spLocks noGrp="1"/>
          </p:cNvSpPr>
          <p:nvPr>
            <p:ph type="title"/>
          </p:nvPr>
        </p:nvSpPr>
        <p:spPr/>
        <p:txBody>
          <a:bodyPr/>
          <a:lstStyle/>
          <a:p>
            <a:pPr algn="ctr"/>
            <a:r>
              <a:rPr lang="sl-SI" dirty="0"/>
              <a:t>Summary - 1: Possession in the CBA </a:t>
            </a:r>
            <a:endParaRPr lang="de-DE" dirty="0"/>
          </a:p>
        </p:txBody>
      </p:sp>
      <p:sp>
        <p:nvSpPr>
          <p:cNvPr id="7" name="Inhaltsplatzhalter 6">
            <a:extLst>
              <a:ext uri="{FF2B5EF4-FFF2-40B4-BE49-F238E27FC236}">
                <a16:creationId xmlns:a16="http://schemas.microsoft.com/office/drawing/2014/main" id="{71659717-AD59-E91F-61AB-13B1F84584D1}"/>
              </a:ext>
            </a:extLst>
          </p:cNvPr>
          <p:cNvSpPr>
            <a:spLocks noGrp="1"/>
          </p:cNvSpPr>
          <p:nvPr>
            <p:ph idx="1"/>
          </p:nvPr>
        </p:nvSpPr>
        <p:spPr/>
        <p:txBody>
          <a:bodyPr/>
          <a:lstStyle/>
          <a:p>
            <a:endParaRPr lang="sl-SI" dirty="0"/>
          </a:p>
          <a:p>
            <a:r>
              <a:rPr lang="sl-SI" dirty="0"/>
              <a:t>The languages of the CBA use three schemas to express ownership</a:t>
            </a:r>
          </a:p>
          <a:p>
            <a:pPr lvl="1"/>
            <a:r>
              <a:rPr lang="sl-SI" dirty="0"/>
              <a:t>Action schema</a:t>
            </a:r>
          </a:p>
          <a:p>
            <a:pPr lvl="1"/>
            <a:r>
              <a:rPr lang="sl-SI" dirty="0"/>
              <a:t>Location schema</a:t>
            </a:r>
          </a:p>
          <a:p>
            <a:pPr lvl="1"/>
            <a:r>
              <a:rPr lang="sl-SI" dirty="0"/>
              <a:t>Goal schema </a:t>
            </a:r>
          </a:p>
          <a:p>
            <a:pPr lvl="1"/>
            <a:endParaRPr lang="sl-SI" dirty="0"/>
          </a:p>
          <a:p>
            <a:r>
              <a:rPr lang="sl-SI" dirty="0"/>
              <a:t>The same schema used for the expression of ownership is also used in most languages to express all other notions </a:t>
            </a:r>
          </a:p>
        </p:txBody>
      </p:sp>
    </p:spTree>
    <p:extLst>
      <p:ext uri="{BB962C8B-B14F-4D97-AF65-F5344CB8AC3E}">
        <p14:creationId xmlns:p14="http://schemas.microsoft.com/office/powerpoint/2010/main" val="27843577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42D497-D56E-4860-CF2C-7F3A41B0A750}"/>
              </a:ext>
            </a:extLst>
          </p:cNvPr>
          <p:cNvSpPr>
            <a:spLocks noGrp="1"/>
          </p:cNvSpPr>
          <p:nvPr>
            <p:ph type="title"/>
          </p:nvPr>
        </p:nvSpPr>
        <p:spPr/>
        <p:txBody>
          <a:bodyPr/>
          <a:lstStyle/>
          <a:p>
            <a:pPr algn="ctr"/>
            <a:r>
              <a:rPr lang="sl-SI" dirty="0"/>
              <a:t>Summary - 1: Possession in the CBA </a:t>
            </a:r>
            <a:endParaRPr lang="de-DE" dirty="0"/>
          </a:p>
        </p:txBody>
      </p:sp>
      <p:sp>
        <p:nvSpPr>
          <p:cNvPr id="7" name="Inhaltsplatzhalter 6">
            <a:extLst>
              <a:ext uri="{FF2B5EF4-FFF2-40B4-BE49-F238E27FC236}">
                <a16:creationId xmlns:a16="http://schemas.microsoft.com/office/drawing/2014/main" id="{71659717-AD59-E91F-61AB-13B1F84584D1}"/>
              </a:ext>
            </a:extLst>
          </p:cNvPr>
          <p:cNvSpPr>
            <a:spLocks noGrp="1"/>
          </p:cNvSpPr>
          <p:nvPr>
            <p:ph idx="1"/>
          </p:nvPr>
        </p:nvSpPr>
        <p:spPr/>
        <p:txBody>
          <a:bodyPr/>
          <a:lstStyle/>
          <a:p>
            <a:r>
              <a:rPr lang="sl-SI" dirty="0"/>
              <a:t>Splits in the system	</a:t>
            </a:r>
          </a:p>
          <a:p>
            <a:pPr lvl="1"/>
            <a:endParaRPr lang="sl-SI" dirty="0"/>
          </a:p>
          <a:p>
            <a:pPr lvl="1"/>
            <a:r>
              <a:rPr lang="sl-SI" dirty="0"/>
              <a:t>Abstract Possession in Lithuanian, Belarusian, and Russian with the dative case (lexically restricted; ambiguous between a beneficiary and a possessor)</a:t>
            </a:r>
          </a:p>
          <a:p>
            <a:pPr lvl="1"/>
            <a:endParaRPr lang="sl-SI" dirty="0"/>
          </a:p>
          <a:p>
            <a:pPr lvl="1"/>
            <a:r>
              <a:rPr lang="sl-SI" dirty="0"/>
              <a:t>Inanimate possession (part-whole relations) expressed with the inessive case in Finnish, Karelian, and Votic </a:t>
            </a:r>
            <a:r>
              <a:rPr lang="sl-SI" dirty="0">
                <a:sym typeface="Wingdings" panose="05000000000000000000" pitchFamily="2" charset="2"/>
              </a:rPr>
              <a:t> </a:t>
            </a:r>
            <a:r>
              <a:rPr lang="sl-SI" b="1" dirty="0"/>
              <a:t>But</a:t>
            </a:r>
            <a:r>
              <a:rPr lang="sl-SI" dirty="0"/>
              <a:t>: </a:t>
            </a:r>
            <a:r>
              <a:rPr lang="sl-SI" b="1" dirty="0"/>
              <a:t>inanimate abstract possession </a:t>
            </a:r>
            <a:r>
              <a:rPr lang="sl-SI" dirty="0"/>
              <a:t>in these languages is expressed just like ownership! </a:t>
            </a:r>
          </a:p>
          <a:p>
            <a:pPr lvl="1"/>
            <a:endParaRPr lang="de-DE" dirty="0"/>
          </a:p>
        </p:txBody>
      </p:sp>
    </p:spTree>
    <p:extLst>
      <p:ext uri="{BB962C8B-B14F-4D97-AF65-F5344CB8AC3E}">
        <p14:creationId xmlns:p14="http://schemas.microsoft.com/office/powerpoint/2010/main" val="11276846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2152DC2-2205-4CAE-D13B-9D71A8A3A444}"/>
              </a:ext>
            </a:extLst>
          </p:cNvPr>
          <p:cNvSpPr>
            <a:spLocks noGrp="1"/>
          </p:cNvSpPr>
          <p:nvPr>
            <p:ph type="ctrTitle"/>
          </p:nvPr>
        </p:nvSpPr>
        <p:spPr/>
        <p:txBody>
          <a:bodyPr/>
          <a:lstStyle/>
          <a:p>
            <a:r>
              <a:rPr lang="sl-SI" dirty="0"/>
              <a:t>Beyond </a:t>
            </a:r>
            <a:r>
              <a:rPr lang="it-IT" dirty="0" err="1"/>
              <a:t>possession</a:t>
            </a:r>
            <a:endParaRPr lang="de-DE" dirty="0"/>
          </a:p>
        </p:txBody>
      </p:sp>
      <p:sp>
        <p:nvSpPr>
          <p:cNvPr id="5" name="Untertitel 4">
            <a:extLst>
              <a:ext uri="{FF2B5EF4-FFF2-40B4-BE49-F238E27FC236}">
                <a16:creationId xmlns:a16="http://schemas.microsoft.com/office/drawing/2014/main" id="{393BC017-2D92-CBD0-45BC-92ADC9D96391}"/>
              </a:ext>
            </a:extLst>
          </p:cNvPr>
          <p:cNvSpPr>
            <a:spLocks noGrp="1"/>
          </p:cNvSpPr>
          <p:nvPr>
            <p:ph type="subTitle" idx="1"/>
          </p:nvPr>
        </p:nvSpPr>
        <p:spPr/>
        <p:txBody>
          <a:bodyPr/>
          <a:lstStyle/>
          <a:p>
            <a:r>
              <a:rPr lang="it-IT" dirty="0" err="1"/>
              <a:t>Attribution</a:t>
            </a:r>
            <a:r>
              <a:rPr lang="it-IT" dirty="0"/>
              <a:t>, </a:t>
            </a:r>
            <a:r>
              <a:rPr lang="it-IT" dirty="0" err="1"/>
              <a:t>experience</a:t>
            </a:r>
            <a:r>
              <a:rPr lang="it-IT" dirty="0"/>
              <a:t>, and location in the CBA</a:t>
            </a:r>
            <a:endParaRPr lang="de-DE" dirty="0"/>
          </a:p>
        </p:txBody>
      </p:sp>
    </p:spTree>
    <p:extLst>
      <p:ext uri="{BB962C8B-B14F-4D97-AF65-F5344CB8AC3E}">
        <p14:creationId xmlns:p14="http://schemas.microsoft.com/office/powerpoint/2010/main" val="42229114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2152DC2-2205-4CAE-D13B-9D71A8A3A444}"/>
              </a:ext>
            </a:extLst>
          </p:cNvPr>
          <p:cNvSpPr>
            <a:spLocks noGrp="1"/>
          </p:cNvSpPr>
          <p:nvPr>
            <p:ph type="ctrTitle"/>
          </p:nvPr>
        </p:nvSpPr>
        <p:spPr/>
        <p:txBody>
          <a:bodyPr/>
          <a:lstStyle/>
          <a:p>
            <a:r>
              <a:rPr lang="it-IT" dirty="0" err="1"/>
              <a:t>Attribution</a:t>
            </a:r>
            <a:br>
              <a:rPr lang="it-IT" dirty="0"/>
            </a:br>
            <a:r>
              <a:rPr lang="sl-SI" dirty="0"/>
              <a:t>Physical characteristics</a:t>
            </a:r>
            <a:endParaRPr lang="de-DE" dirty="0"/>
          </a:p>
        </p:txBody>
      </p:sp>
      <p:sp>
        <p:nvSpPr>
          <p:cNvPr id="5" name="Untertitel 4">
            <a:extLst>
              <a:ext uri="{FF2B5EF4-FFF2-40B4-BE49-F238E27FC236}">
                <a16:creationId xmlns:a16="http://schemas.microsoft.com/office/drawing/2014/main" id="{393BC017-2D92-CBD0-45BC-92ADC9D96391}"/>
              </a:ext>
            </a:extLst>
          </p:cNvPr>
          <p:cNvSpPr>
            <a:spLocks noGrp="1"/>
          </p:cNvSpPr>
          <p:nvPr>
            <p:ph type="subTitle" idx="1"/>
          </p:nvPr>
        </p:nvSpPr>
        <p:spPr/>
        <p:txBody>
          <a:bodyPr/>
          <a:lstStyle/>
          <a:p>
            <a:r>
              <a:rPr lang="sl-SI" i="1" dirty="0"/>
              <a:t>I have blue eyes</a:t>
            </a:r>
          </a:p>
          <a:p>
            <a:endParaRPr lang="de-DE" i="1" dirty="0"/>
          </a:p>
        </p:txBody>
      </p:sp>
    </p:spTree>
    <p:extLst>
      <p:ext uri="{BB962C8B-B14F-4D97-AF65-F5344CB8AC3E}">
        <p14:creationId xmlns:p14="http://schemas.microsoft.com/office/powerpoint/2010/main" val="32638361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7FEBFD-F00A-935C-5985-9FC9C3340A4C}"/>
              </a:ext>
            </a:extLst>
          </p:cNvPr>
          <p:cNvSpPr>
            <a:spLocks noGrp="1"/>
          </p:cNvSpPr>
          <p:nvPr>
            <p:ph type="title"/>
          </p:nvPr>
        </p:nvSpPr>
        <p:spPr/>
        <p:txBody>
          <a:bodyPr/>
          <a:lstStyle/>
          <a:p>
            <a:pPr algn="ctr"/>
            <a:r>
              <a:rPr lang="it-IT" dirty="0" err="1"/>
              <a:t>Physical</a:t>
            </a:r>
            <a:r>
              <a:rPr lang="it-IT" dirty="0"/>
              <a:t> </a:t>
            </a:r>
            <a:r>
              <a:rPr lang="it-IT" dirty="0" err="1"/>
              <a:t>characteristics</a:t>
            </a:r>
            <a:r>
              <a:rPr lang="it-IT" dirty="0"/>
              <a:t> in the CBA</a:t>
            </a:r>
            <a:endParaRPr lang="de-DE" dirty="0"/>
          </a:p>
        </p:txBody>
      </p:sp>
      <p:sp>
        <p:nvSpPr>
          <p:cNvPr id="3" name="Inhaltsplatzhalter 2">
            <a:extLst>
              <a:ext uri="{FF2B5EF4-FFF2-40B4-BE49-F238E27FC236}">
                <a16:creationId xmlns:a16="http://schemas.microsoft.com/office/drawing/2014/main" id="{D74625FD-9088-56A7-FE64-71C44A851CF1}"/>
              </a:ext>
            </a:extLst>
          </p:cNvPr>
          <p:cNvSpPr>
            <a:spLocks noGrp="1"/>
          </p:cNvSpPr>
          <p:nvPr>
            <p:ph idx="1"/>
          </p:nvPr>
        </p:nvSpPr>
        <p:spPr/>
        <p:txBody>
          <a:bodyPr/>
          <a:lstStyle/>
          <a:p>
            <a:r>
              <a:rPr lang="it-IT" sz="2400" dirty="0"/>
              <a:t>In </a:t>
            </a:r>
            <a:r>
              <a:rPr lang="it-IT" sz="2400" dirty="0" err="1"/>
              <a:t>most</a:t>
            </a:r>
            <a:r>
              <a:rPr lang="it-IT" sz="2400" dirty="0"/>
              <a:t> </a:t>
            </a:r>
            <a:r>
              <a:rPr lang="it-IT" sz="2400" dirty="0" err="1"/>
              <a:t>languages</a:t>
            </a:r>
            <a:r>
              <a:rPr lang="it-IT" sz="2400" dirty="0"/>
              <a:t> of the CBA, the </a:t>
            </a:r>
            <a:r>
              <a:rPr lang="it-IT" sz="2400" dirty="0" err="1"/>
              <a:t>same</a:t>
            </a:r>
            <a:r>
              <a:rPr lang="it-IT" sz="2400" dirty="0"/>
              <a:t> </a:t>
            </a:r>
            <a:r>
              <a:rPr lang="it-IT" sz="2400" dirty="0" err="1"/>
              <a:t>construction</a:t>
            </a:r>
            <a:r>
              <a:rPr lang="it-IT" sz="2400" dirty="0"/>
              <a:t> </a:t>
            </a:r>
            <a:r>
              <a:rPr lang="it-IT" sz="2400" dirty="0" err="1"/>
              <a:t>used</a:t>
            </a:r>
            <a:r>
              <a:rPr lang="it-IT" sz="2400" dirty="0"/>
              <a:t> for ownership can </a:t>
            </a:r>
            <a:r>
              <a:rPr lang="it-IT" sz="2400" dirty="0" err="1"/>
              <a:t>also</a:t>
            </a:r>
            <a:r>
              <a:rPr lang="it-IT" sz="2400" dirty="0"/>
              <a:t> be </a:t>
            </a:r>
            <a:r>
              <a:rPr lang="it-IT" sz="2400" dirty="0" err="1"/>
              <a:t>used</a:t>
            </a:r>
            <a:r>
              <a:rPr lang="it-IT" sz="2400" dirty="0"/>
              <a:t> to express </a:t>
            </a:r>
            <a:r>
              <a:rPr lang="it-IT" sz="2400" dirty="0" err="1"/>
              <a:t>attribution</a:t>
            </a:r>
            <a:r>
              <a:rPr lang="it-IT" sz="2400" dirty="0"/>
              <a:t> (and in </a:t>
            </a:r>
            <a:r>
              <a:rPr lang="it-IT" sz="2400" dirty="0" err="1"/>
              <a:t>particular</a:t>
            </a:r>
            <a:r>
              <a:rPr lang="it-IT" sz="2400" dirty="0"/>
              <a:t> </a:t>
            </a:r>
            <a:r>
              <a:rPr lang="it-IT" sz="2400" dirty="0" err="1"/>
              <a:t>attribution</a:t>
            </a:r>
            <a:r>
              <a:rPr lang="it-IT" sz="2400" dirty="0"/>
              <a:t> of </a:t>
            </a:r>
            <a:r>
              <a:rPr lang="it-IT" sz="2400" dirty="0" err="1"/>
              <a:t>physical</a:t>
            </a:r>
            <a:r>
              <a:rPr lang="it-IT" sz="2400" dirty="0"/>
              <a:t> </a:t>
            </a:r>
            <a:r>
              <a:rPr lang="it-IT" sz="2400" dirty="0" err="1"/>
              <a:t>characteristics</a:t>
            </a:r>
            <a:r>
              <a:rPr lang="it-IT" sz="2400" dirty="0"/>
              <a:t>)</a:t>
            </a:r>
          </a:p>
          <a:p>
            <a:endParaRPr lang="it-IT" sz="2400" dirty="0"/>
          </a:p>
          <a:p>
            <a:endParaRPr lang="it-IT" sz="2400" dirty="0"/>
          </a:p>
          <a:p>
            <a:endParaRPr lang="it-IT" sz="2400" dirty="0"/>
          </a:p>
          <a:p>
            <a:endParaRPr lang="it-IT" sz="2400" dirty="0"/>
          </a:p>
          <a:p>
            <a:r>
              <a:rPr lang="it-IT" sz="2400" dirty="0"/>
              <a:t>In </a:t>
            </a:r>
            <a:r>
              <a:rPr lang="it-IT" sz="2400" dirty="0" err="1"/>
              <a:t>all</a:t>
            </a:r>
            <a:r>
              <a:rPr lang="it-IT" sz="2400" dirty="0"/>
              <a:t> </a:t>
            </a:r>
            <a:r>
              <a:rPr lang="it-IT" sz="2400" dirty="0" err="1"/>
              <a:t>languages</a:t>
            </a:r>
            <a:r>
              <a:rPr lang="it-IT" sz="2400" dirty="0"/>
              <a:t>, </a:t>
            </a:r>
            <a:r>
              <a:rPr lang="it-IT" sz="2400" dirty="0" err="1"/>
              <a:t>attribution</a:t>
            </a:r>
            <a:r>
              <a:rPr lang="it-IT" sz="2400" dirty="0"/>
              <a:t> can </a:t>
            </a:r>
            <a:r>
              <a:rPr lang="it-IT" sz="2400" dirty="0" err="1"/>
              <a:t>also</a:t>
            </a:r>
            <a:r>
              <a:rPr lang="it-IT" sz="2400" dirty="0"/>
              <a:t> be </a:t>
            </a:r>
            <a:r>
              <a:rPr lang="it-IT" sz="2400" dirty="0" err="1"/>
              <a:t>expressed</a:t>
            </a:r>
            <a:r>
              <a:rPr lang="it-IT" sz="2400" dirty="0"/>
              <a:t> by non-possessive </a:t>
            </a:r>
            <a:r>
              <a:rPr lang="it-IT" sz="2400" dirty="0" err="1"/>
              <a:t>constructions</a:t>
            </a:r>
            <a:endParaRPr lang="it-IT" sz="2400" dirty="0"/>
          </a:p>
          <a:p>
            <a:pPr marL="0" indent="0">
              <a:buNone/>
            </a:pPr>
            <a:r>
              <a:rPr lang="it-IT" sz="2400" dirty="0"/>
              <a:t> </a:t>
            </a:r>
          </a:p>
          <a:p>
            <a:pPr marL="0" indent="0">
              <a:buNone/>
            </a:pPr>
            <a:endParaRPr lang="it-IT" dirty="0"/>
          </a:p>
          <a:p>
            <a:pPr marL="0" indent="0">
              <a:buNone/>
            </a:pPr>
            <a:endParaRPr lang="de-DE" dirty="0"/>
          </a:p>
        </p:txBody>
      </p:sp>
      <p:pic>
        <p:nvPicPr>
          <p:cNvPr id="5" name="Grafik 4">
            <a:extLst>
              <a:ext uri="{FF2B5EF4-FFF2-40B4-BE49-F238E27FC236}">
                <a16:creationId xmlns:a16="http://schemas.microsoft.com/office/drawing/2014/main" id="{4FF281ED-88E2-52F2-D830-9B9AC55DCA1D}"/>
              </a:ext>
            </a:extLst>
          </p:cNvPr>
          <p:cNvPicPr>
            <a:picLocks noChangeAspect="1"/>
          </p:cNvPicPr>
          <p:nvPr/>
        </p:nvPicPr>
        <p:blipFill>
          <a:blip r:embed="rId2"/>
          <a:stretch>
            <a:fillRect/>
          </a:stretch>
        </p:blipFill>
        <p:spPr>
          <a:xfrm>
            <a:off x="647343" y="2638296"/>
            <a:ext cx="5106113" cy="1848108"/>
          </a:xfrm>
          <a:prstGeom prst="rect">
            <a:avLst/>
          </a:prstGeom>
        </p:spPr>
      </p:pic>
      <p:pic>
        <p:nvPicPr>
          <p:cNvPr id="7" name="Grafik 6">
            <a:extLst>
              <a:ext uri="{FF2B5EF4-FFF2-40B4-BE49-F238E27FC236}">
                <a16:creationId xmlns:a16="http://schemas.microsoft.com/office/drawing/2014/main" id="{F57B4E35-2E14-6D48-D8C6-825A792A29AC}"/>
              </a:ext>
            </a:extLst>
          </p:cNvPr>
          <p:cNvPicPr>
            <a:picLocks noChangeAspect="1"/>
          </p:cNvPicPr>
          <p:nvPr/>
        </p:nvPicPr>
        <p:blipFill>
          <a:blip r:embed="rId3"/>
          <a:stretch>
            <a:fillRect/>
          </a:stretch>
        </p:blipFill>
        <p:spPr>
          <a:xfrm>
            <a:off x="647343" y="4892477"/>
            <a:ext cx="4763165" cy="1419423"/>
          </a:xfrm>
          <a:prstGeom prst="rect">
            <a:avLst/>
          </a:prstGeom>
        </p:spPr>
      </p:pic>
    </p:spTree>
    <p:extLst>
      <p:ext uri="{BB962C8B-B14F-4D97-AF65-F5344CB8AC3E}">
        <p14:creationId xmlns:p14="http://schemas.microsoft.com/office/powerpoint/2010/main" val="66754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38400" y="274638"/>
            <a:ext cx="7772400" cy="850106"/>
          </a:xfrm>
        </p:spPr>
        <p:txBody>
          <a:bodyPr>
            <a:normAutofit fontScale="90000"/>
          </a:bodyPr>
          <a:lstStyle/>
          <a:p>
            <a:r>
              <a:rPr lang="de-DE" dirty="0"/>
              <a:t>A </a:t>
            </a:r>
            <a:r>
              <a:rPr lang="de-DE" i="1" dirty="0"/>
              <a:t>Sprachbund</a:t>
            </a:r>
            <a:r>
              <a:rPr lang="de-DE" dirty="0"/>
              <a:t> </a:t>
            </a:r>
            <a:r>
              <a:rPr lang="de-DE" dirty="0" err="1"/>
              <a:t>around</a:t>
            </a:r>
            <a:r>
              <a:rPr lang="de-DE" dirty="0"/>
              <a:t> </a:t>
            </a:r>
            <a:r>
              <a:rPr lang="de-DE" dirty="0" err="1"/>
              <a:t>the</a:t>
            </a:r>
            <a:r>
              <a:rPr lang="de-DE" dirty="0"/>
              <a:t> Baltic </a:t>
            </a:r>
            <a:r>
              <a:rPr lang="de-DE" dirty="0" err="1"/>
              <a:t>Sea</a:t>
            </a:r>
            <a:r>
              <a:rPr lang="de-DE" dirty="0"/>
              <a:t>? </a:t>
            </a:r>
            <a:endParaRPr lang="en-GB" dirty="0"/>
          </a:p>
        </p:txBody>
      </p:sp>
      <p:sp>
        <p:nvSpPr>
          <p:cNvPr id="3" name="Segnaposto contenuto 2"/>
          <p:cNvSpPr>
            <a:spLocks noGrp="1"/>
          </p:cNvSpPr>
          <p:nvPr>
            <p:ph sz="quarter" idx="1"/>
          </p:nvPr>
        </p:nvSpPr>
        <p:spPr>
          <a:xfrm>
            <a:off x="581025" y="1447800"/>
            <a:ext cx="11239500" cy="5077544"/>
          </a:xfrm>
        </p:spPr>
        <p:txBody>
          <a:bodyPr>
            <a:normAutofit/>
          </a:bodyPr>
          <a:lstStyle/>
          <a:p>
            <a:pPr algn="just"/>
            <a:r>
              <a:rPr lang="de-DE" dirty="0"/>
              <a:t>Mathiassen (1985): a Baltic </a:t>
            </a:r>
            <a:r>
              <a:rPr lang="de-DE" i="1" dirty="0"/>
              <a:t>Sprachbund</a:t>
            </a:r>
          </a:p>
          <a:p>
            <a:pPr algn="just"/>
            <a:endParaRPr lang="de-DE" dirty="0"/>
          </a:p>
          <a:p>
            <a:pPr algn="just"/>
            <a:r>
              <a:rPr lang="de-DE" dirty="0"/>
              <a:t>Stolz (1991): not a  Sprachbund, but </a:t>
            </a:r>
            <a:r>
              <a:rPr lang="de-DE" dirty="0" err="1"/>
              <a:t>rather</a:t>
            </a:r>
            <a:r>
              <a:rPr lang="de-DE" dirty="0"/>
              <a:t> a </a:t>
            </a:r>
            <a:r>
              <a:rPr lang="de-DE" b="1" i="1" dirty="0"/>
              <a:t>sprachliche Konvergenzlandschaft </a:t>
            </a:r>
            <a:r>
              <a:rPr lang="de-DE" dirty="0"/>
              <a:t>(‚</a:t>
            </a:r>
            <a:r>
              <a:rPr lang="de-DE" dirty="0" err="1"/>
              <a:t>landscape</a:t>
            </a:r>
            <a:r>
              <a:rPr lang="de-DE" dirty="0"/>
              <a:t> </a:t>
            </a:r>
            <a:r>
              <a:rPr lang="de-DE" dirty="0" err="1"/>
              <a:t>of</a:t>
            </a:r>
            <a:r>
              <a:rPr lang="de-DE" dirty="0"/>
              <a:t> </a:t>
            </a:r>
            <a:r>
              <a:rPr lang="de-DE" dirty="0" err="1"/>
              <a:t>language</a:t>
            </a:r>
            <a:r>
              <a:rPr lang="de-DE" dirty="0"/>
              <a:t> </a:t>
            </a:r>
            <a:r>
              <a:rPr lang="de-DE" dirty="0" err="1"/>
              <a:t>convergences</a:t>
            </a:r>
            <a:r>
              <a:rPr lang="de-DE" dirty="0"/>
              <a:t>‘); </a:t>
            </a:r>
            <a:r>
              <a:rPr lang="de-DE" dirty="0" err="1"/>
              <a:t>particularly</a:t>
            </a:r>
            <a:r>
              <a:rPr lang="de-DE" dirty="0"/>
              <a:t> </a:t>
            </a:r>
            <a:r>
              <a:rPr lang="de-DE" dirty="0" err="1"/>
              <a:t>remarkable</a:t>
            </a:r>
            <a:r>
              <a:rPr lang="de-DE" dirty="0"/>
              <a:t> </a:t>
            </a:r>
            <a:r>
              <a:rPr lang="de-DE" dirty="0" err="1"/>
              <a:t>convergences</a:t>
            </a:r>
            <a:r>
              <a:rPr lang="de-DE" i="1" dirty="0"/>
              <a:t> </a:t>
            </a:r>
            <a:r>
              <a:rPr lang="de-DE" dirty="0" err="1"/>
              <a:t>between</a:t>
            </a:r>
            <a:r>
              <a:rPr lang="de-DE" dirty="0"/>
              <a:t> </a:t>
            </a:r>
            <a:r>
              <a:rPr lang="de-DE" b="1" dirty="0" err="1"/>
              <a:t>Estonian</a:t>
            </a:r>
            <a:r>
              <a:rPr lang="de-DE" dirty="0"/>
              <a:t> </a:t>
            </a:r>
            <a:r>
              <a:rPr lang="de-DE" dirty="0" err="1"/>
              <a:t>and</a:t>
            </a:r>
            <a:r>
              <a:rPr lang="de-DE" dirty="0"/>
              <a:t> </a:t>
            </a:r>
            <a:r>
              <a:rPr lang="de-DE" b="1" dirty="0" err="1"/>
              <a:t>Latvian</a:t>
            </a:r>
            <a:endParaRPr lang="de-DE" b="1" dirty="0"/>
          </a:p>
          <a:p>
            <a:pPr algn="just"/>
            <a:endParaRPr lang="de-DE" dirty="0"/>
          </a:p>
          <a:p>
            <a:pPr algn="just"/>
            <a:r>
              <a:rPr lang="de-DE" dirty="0"/>
              <a:t>Nau (1996), </a:t>
            </a:r>
            <a:r>
              <a:rPr lang="de-DE" dirty="0" err="1"/>
              <a:t>Wälchli</a:t>
            </a:r>
            <a:r>
              <a:rPr lang="de-DE" dirty="0"/>
              <a:t> &amp; </a:t>
            </a:r>
            <a:r>
              <a:rPr lang="de-DE" dirty="0" err="1"/>
              <a:t>Koptjevskaja</a:t>
            </a:r>
            <a:r>
              <a:rPr lang="de-DE" dirty="0"/>
              <a:t>-Tamm (2001): </a:t>
            </a:r>
            <a:r>
              <a:rPr lang="de-DE" b="1" dirty="0"/>
              <a:t>‚</a:t>
            </a:r>
            <a:r>
              <a:rPr lang="de-DE" b="1" dirty="0" err="1"/>
              <a:t>Contact</a:t>
            </a:r>
            <a:r>
              <a:rPr lang="de-DE" b="1" dirty="0"/>
              <a:t> Superposition Zone‘. </a:t>
            </a:r>
            <a:r>
              <a:rPr lang="de-DE" dirty="0"/>
              <a:t>Not a </a:t>
            </a:r>
            <a:r>
              <a:rPr lang="de-DE" i="1" dirty="0"/>
              <a:t>Sprachbund</a:t>
            </a:r>
            <a:r>
              <a:rPr lang="de-DE" dirty="0"/>
              <a:t>, but </a:t>
            </a:r>
            <a:r>
              <a:rPr lang="sl-SI" dirty="0"/>
              <a:t>many </a:t>
            </a:r>
            <a:r>
              <a:rPr lang="de-DE" dirty="0" err="1"/>
              <a:t>linguistic</a:t>
            </a:r>
            <a:r>
              <a:rPr lang="de-DE" dirty="0"/>
              <a:t> </a:t>
            </a:r>
            <a:r>
              <a:rPr lang="de-DE" dirty="0" err="1"/>
              <a:t>convergences</a:t>
            </a:r>
            <a:r>
              <a:rPr lang="de-DE" dirty="0"/>
              <a:t> </a:t>
            </a:r>
            <a:r>
              <a:rPr lang="de-DE" dirty="0" err="1"/>
              <a:t>dut</a:t>
            </a:r>
            <a:r>
              <a:rPr lang="de-DE" dirty="0"/>
              <a:t> </a:t>
            </a:r>
            <a:r>
              <a:rPr lang="de-DE" dirty="0" err="1"/>
              <a:t>to</a:t>
            </a:r>
            <a:r>
              <a:rPr lang="de-DE" dirty="0"/>
              <a:t> </a:t>
            </a:r>
            <a:r>
              <a:rPr lang="de-DE" b="1" dirty="0" err="1"/>
              <a:t>micro-contacts</a:t>
            </a:r>
            <a:r>
              <a:rPr lang="de-DE" b="1" dirty="0"/>
              <a:t> </a:t>
            </a:r>
            <a:r>
              <a:rPr lang="de-DE" dirty="0" err="1"/>
              <a:t>between</a:t>
            </a:r>
            <a:r>
              <a:rPr lang="de-DE" dirty="0"/>
              <a:t> </a:t>
            </a:r>
            <a:r>
              <a:rPr lang="de-DE" dirty="0" err="1"/>
              <a:t>two</a:t>
            </a:r>
            <a:r>
              <a:rPr lang="de-DE" dirty="0"/>
              <a:t> </a:t>
            </a:r>
            <a:r>
              <a:rPr lang="de-DE" dirty="0" err="1"/>
              <a:t>or</a:t>
            </a:r>
            <a:r>
              <a:rPr lang="de-DE" dirty="0"/>
              <a:t> </a:t>
            </a:r>
            <a:r>
              <a:rPr lang="de-DE" dirty="0" err="1"/>
              <a:t>more</a:t>
            </a:r>
            <a:r>
              <a:rPr lang="de-DE" dirty="0"/>
              <a:t> </a:t>
            </a:r>
            <a:r>
              <a:rPr lang="de-DE" dirty="0" err="1"/>
              <a:t>neighbouring</a:t>
            </a:r>
            <a:r>
              <a:rPr lang="de-DE" dirty="0"/>
              <a:t> </a:t>
            </a:r>
            <a:r>
              <a:rPr lang="de-DE" dirty="0" err="1"/>
              <a:t>languages</a:t>
            </a:r>
            <a:r>
              <a:rPr lang="de-DE" dirty="0"/>
              <a:t>. </a:t>
            </a:r>
            <a:endParaRPr lang="en-GB" dirty="0"/>
          </a:p>
        </p:txBody>
      </p:sp>
    </p:spTree>
    <p:extLst>
      <p:ext uri="{BB962C8B-B14F-4D97-AF65-F5344CB8AC3E}">
        <p14:creationId xmlns:p14="http://schemas.microsoft.com/office/powerpoint/2010/main" val="5230290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7443" y="180178"/>
            <a:ext cx="9379282" cy="689932"/>
          </a:xfrm>
          <a:prstGeom prst="rect">
            <a:avLst/>
          </a:prstGeom>
        </p:spPr>
        <p:txBody>
          <a:bodyPr vert="horz" wrap="square" lIns="0" tIns="12700" rIns="0" bIns="0" rtlCol="0" anchor="ctr">
            <a:spAutoFit/>
          </a:bodyPr>
          <a:lstStyle/>
          <a:p>
            <a:pPr marL="12700">
              <a:lnSpc>
                <a:spcPct val="100000"/>
              </a:lnSpc>
              <a:spcBef>
                <a:spcPts val="100"/>
              </a:spcBef>
            </a:pPr>
            <a:r>
              <a:rPr b="1" dirty="0">
                <a:cs typeface="Times New Roman"/>
              </a:rPr>
              <a:t>Belarusian</a:t>
            </a:r>
            <a:r>
              <a:rPr b="1" spc="-10" dirty="0">
                <a:cs typeface="Times New Roman"/>
              </a:rPr>
              <a:t> </a:t>
            </a:r>
            <a:r>
              <a:rPr b="1" dirty="0">
                <a:cs typeface="Times New Roman"/>
              </a:rPr>
              <a:t>&amp;</a:t>
            </a:r>
            <a:r>
              <a:rPr b="1" spc="10" dirty="0">
                <a:cs typeface="Times New Roman"/>
              </a:rPr>
              <a:t> </a:t>
            </a:r>
            <a:r>
              <a:rPr b="1" spc="-10" dirty="0">
                <a:cs typeface="Times New Roman"/>
              </a:rPr>
              <a:t>Lithuanian</a:t>
            </a:r>
            <a:endParaRPr dirty="0">
              <a:cs typeface="Times New Roman"/>
            </a:endParaRPr>
          </a:p>
        </p:txBody>
      </p:sp>
      <p:sp>
        <p:nvSpPr>
          <p:cNvPr id="3" name="object 3"/>
          <p:cNvSpPr txBox="1"/>
          <p:nvPr/>
        </p:nvSpPr>
        <p:spPr>
          <a:xfrm>
            <a:off x="266700" y="966976"/>
            <a:ext cx="11772900" cy="5893921"/>
          </a:xfrm>
          <a:prstGeom prst="rect">
            <a:avLst/>
          </a:prstGeom>
        </p:spPr>
        <p:txBody>
          <a:bodyPr vert="horz" wrap="square" lIns="0" tIns="12700" rIns="0" bIns="0" rtlCol="0">
            <a:spAutoFit/>
          </a:bodyPr>
          <a:lstStyle/>
          <a:p>
            <a:pPr marL="12700"/>
            <a:r>
              <a:rPr lang="it-IT" sz="2000" b="1" spc="-10" dirty="0">
                <a:latin typeface="+mj-lt"/>
                <a:cs typeface="Times New Roman"/>
              </a:rPr>
              <a:t>(1) </a:t>
            </a:r>
            <a:r>
              <a:rPr lang="it-IT" sz="2000" b="1" spc="-10" dirty="0" err="1">
                <a:latin typeface="+mj-lt"/>
                <a:cs typeface="Times New Roman"/>
              </a:rPr>
              <a:t>Permanent</a:t>
            </a:r>
            <a:r>
              <a:rPr lang="it-IT" sz="2000" b="1" spc="-10" dirty="0">
                <a:latin typeface="+mj-lt"/>
                <a:cs typeface="Times New Roman"/>
              </a:rPr>
              <a:t> </a:t>
            </a:r>
            <a:r>
              <a:rPr lang="it-IT" sz="2000" b="1" spc="-10" dirty="0" err="1">
                <a:latin typeface="+mj-lt"/>
                <a:cs typeface="Times New Roman"/>
              </a:rPr>
              <a:t>physical</a:t>
            </a:r>
            <a:r>
              <a:rPr lang="it-IT" sz="2000" b="1" spc="-10" dirty="0">
                <a:latin typeface="+mj-lt"/>
                <a:cs typeface="Times New Roman"/>
              </a:rPr>
              <a:t> </a:t>
            </a:r>
            <a:r>
              <a:rPr lang="it-IT" sz="2000" b="1" spc="-10" dirty="0" err="1">
                <a:latin typeface="+mj-lt"/>
                <a:cs typeface="Times New Roman"/>
              </a:rPr>
              <a:t>characteristics</a:t>
            </a:r>
            <a:r>
              <a:rPr lang="it-IT" sz="2000" b="1" spc="-10" dirty="0">
                <a:latin typeface="+mj-lt"/>
                <a:cs typeface="Times New Roman"/>
              </a:rPr>
              <a:t> </a:t>
            </a:r>
            <a:r>
              <a:rPr lang="it-IT" sz="2000" b="1" spc="-35" dirty="0">
                <a:latin typeface="+mj-lt"/>
                <a:cs typeface="Times New Roman"/>
              </a:rPr>
              <a:t>‘</a:t>
            </a:r>
            <a:r>
              <a:rPr lang="it-IT" sz="2000" b="1" spc="-35" dirty="0" err="1">
                <a:latin typeface="+mj-lt"/>
                <a:cs typeface="Times New Roman"/>
              </a:rPr>
              <a:t>She</a:t>
            </a:r>
            <a:r>
              <a:rPr lang="it-IT" sz="2000" b="1" spc="-35" dirty="0">
                <a:latin typeface="+mj-lt"/>
                <a:cs typeface="Times New Roman"/>
              </a:rPr>
              <a:t> </a:t>
            </a:r>
            <a:r>
              <a:rPr lang="it-IT" sz="2000" b="1" spc="-35" dirty="0" err="1">
                <a:latin typeface="+mj-lt"/>
                <a:cs typeface="Times New Roman"/>
              </a:rPr>
              <a:t>has</a:t>
            </a:r>
            <a:r>
              <a:rPr lang="it-IT" sz="2000" b="1" spc="-35" dirty="0">
                <a:latin typeface="+mj-lt"/>
                <a:cs typeface="Times New Roman"/>
              </a:rPr>
              <a:t> blue </a:t>
            </a:r>
            <a:r>
              <a:rPr lang="it-IT" sz="2000" b="1" spc="-35" dirty="0" err="1">
                <a:latin typeface="+mj-lt"/>
                <a:cs typeface="Times New Roman"/>
              </a:rPr>
              <a:t>eyes</a:t>
            </a:r>
            <a:r>
              <a:rPr lang="it-IT" sz="2000" b="1" spc="-35" dirty="0">
                <a:latin typeface="+mj-lt"/>
                <a:cs typeface="Times New Roman"/>
              </a:rPr>
              <a:t>’</a:t>
            </a:r>
          </a:p>
          <a:p>
            <a:pPr marL="12700"/>
            <a:endParaRPr lang="it-IT" sz="2000" spc="-10" dirty="0">
              <a:latin typeface="+mj-lt"/>
              <a:cs typeface="Times New Roman"/>
            </a:endParaRPr>
          </a:p>
          <a:p>
            <a:pPr marL="12700"/>
            <a:r>
              <a:rPr sz="2000" spc="-10" dirty="0">
                <a:latin typeface="+mj-lt"/>
                <a:cs typeface="Times New Roman"/>
              </a:rPr>
              <a:t>Possible:</a:t>
            </a:r>
            <a:r>
              <a:rPr lang="sl-SI" sz="2000" spc="-10" dirty="0">
                <a:latin typeface="+mj-lt"/>
                <a:cs typeface="Times New Roman"/>
              </a:rPr>
              <a:t> use of </a:t>
            </a:r>
            <a:r>
              <a:rPr lang="sl-SI" sz="2000" i="1" spc="-10" dirty="0">
                <a:latin typeface="+mj-lt"/>
                <a:cs typeface="Times New Roman"/>
              </a:rPr>
              <a:t>mec</a:t>
            </a:r>
            <a:r>
              <a:rPr lang="it-IT" sz="2000" i="1" spc="-10" dirty="0">
                <a:latin typeface="+mj-lt"/>
                <a:cs typeface="Times New Roman"/>
              </a:rPr>
              <a:t>’ </a:t>
            </a:r>
            <a:r>
              <a:rPr lang="it-IT" sz="2000" spc="-10" dirty="0">
                <a:latin typeface="+mj-lt"/>
                <a:cs typeface="Times New Roman"/>
              </a:rPr>
              <a:t>and </a:t>
            </a:r>
            <a:r>
              <a:rPr lang="it-IT" sz="2000" i="1" spc="-10" dirty="0">
                <a:latin typeface="+mj-lt"/>
                <a:cs typeface="Times New Roman"/>
              </a:rPr>
              <a:t>tur</a:t>
            </a:r>
            <a:r>
              <a:rPr lang="lt-LT" sz="2000" i="1" spc="-10" dirty="0">
                <a:latin typeface="+mj-lt"/>
                <a:cs typeface="Times New Roman"/>
              </a:rPr>
              <a:t>ėti </a:t>
            </a:r>
            <a:r>
              <a:rPr lang="it-IT" sz="2000" i="1" spc="-10" dirty="0">
                <a:latin typeface="+mj-lt"/>
                <a:cs typeface="Times New Roman"/>
              </a:rPr>
              <a:t>‘</a:t>
            </a:r>
            <a:r>
              <a:rPr lang="it-IT" sz="2000" spc="-10" dirty="0" err="1">
                <a:latin typeface="+mj-lt"/>
                <a:cs typeface="Times New Roman"/>
              </a:rPr>
              <a:t>have</a:t>
            </a:r>
            <a:r>
              <a:rPr lang="it-IT" sz="2000" i="1" spc="-10" dirty="0">
                <a:latin typeface="+mj-lt"/>
                <a:cs typeface="Times New Roman"/>
              </a:rPr>
              <a:t>’ 	</a:t>
            </a:r>
            <a:r>
              <a:rPr sz="2000" dirty="0">
                <a:latin typeface="+mj-lt"/>
                <a:cs typeface="Times New Roman"/>
              </a:rPr>
              <a:t>B</a:t>
            </a:r>
            <a:r>
              <a:rPr lang="it-IT" sz="2000" dirty="0" err="1">
                <a:latin typeface="+mj-lt"/>
                <a:cs typeface="Times New Roman"/>
              </a:rPr>
              <a:t>elarusian</a:t>
            </a:r>
            <a:r>
              <a:rPr lang="it-IT" sz="2000" dirty="0">
                <a:latin typeface="+mj-lt"/>
                <a:cs typeface="Times New Roman"/>
              </a:rPr>
              <a:t>	</a:t>
            </a:r>
            <a:r>
              <a:rPr lang="sl-SI" sz="2000" i="1" dirty="0">
                <a:latin typeface="+mj-lt"/>
                <a:cs typeface="Times New Roman"/>
              </a:rPr>
              <a:t>J</a:t>
            </a:r>
            <a:r>
              <a:rPr sz="2000" i="1" dirty="0">
                <a:latin typeface="+mj-lt"/>
                <a:cs typeface="Times New Roman"/>
              </a:rPr>
              <a:t>ana</a:t>
            </a:r>
            <a:r>
              <a:rPr sz="2000" i="1" spc="95" dirty="0">
                <a:latin typeface="+mj-lt"/>
                <a:cs typeface="Times New Roman"/>
              </a:rPr>
              <a:t> </a:t>
            </a:r>
            <a:r>
              <a:rPr sz="2000" b="1" i="1" dirty="0">
                <a:latin typeface="+mj-lt"/>
                <a:cs typeface="Times New Roman"/>
              </a:rPr>
              <a:t>mae </a:t>
            </a:r>
            <a:r>
              <a:rPr sz="2000" i="1" dirty="0">
                <a:latin typeface="+mj-lt"/>
                <a:cs typeface="Times New Roman"/>
              </a:rPr>
              <a:t>sinija</a:t>
            </a:r>
            <a:r>
              <a:rPr sz="2000" i="1" spc="100" dirty="0">
                <a:latin typeface="+mj-lt"/>
                <a:cs typeface="Times New Roman"/>
              </a:rPr>
              <a:t> </a:t>
            </a:r>
            <a:r>
              <a:rPr sz="2000" i="1" spc="-35" dirty="0" err="1">
                <a:latin typeface="+mj-lt"/>
                <a:cs typeface="Times New Roman"/>
              </a:rPr>
              <a:t>vočy</a:t>
            </a:r>
            <a:r>
              <a:rPr sz="2000" i="1" spc="-35" dirty="0">
                <a:latin typeface="+mj-lt"/>
                <a:cs typeface="Times New Roman"/>
              </a:rPr>
              <a:t> </a:t>
            </a:r>
            <a:r>
              <a:rPr lang="it-IT" sz="2000" i="1" spc="-35" dirty="0">
                <a:latin typeface="+mj-lt"/>
                <a:cs typeface="Times New Roman"/>
              </a:rPr>
              <a:t>		</a:t>
            </a:r>
          </a:p>
          <a:p>
            <a:pPr marL="12700"/>
            <a:r>
              <a:rPr lang="it-IT" sz="2000" i="1" spc="-35" dirty="0">
                <a:latin typeface="+mj-lt"/>
                <a:cs typeface="Times New Roman"/>
              </a:rPr>
              <a:t>				</a:t>
            </a:r>
            <a:r>
              <a:rPr lang="de-DE" sz="2000" spc="-35" dirty="0" err="1">
                <a:latin typeface="+mj-lt"/>
                <a:cs typeface="Times New Roman"/>
              </a:rPr>
              <a:t>Lithuanian</a:t>
            </a:r>
            <a:r>
              <a:rPr lang="de-DE" sz="2000" i="1" spc="-35" dirty="0">
                <a:latin typeface="+mj-lt"/>
                <a:cs typeface="Times New Roman"/>
              </a:rPr>
              <a:t>		J</a:t>
            </a:r>
            <a:r>
              <a:rPr sz="2000" i="1" dirty="0" err="1">
                <a:latin typeface="+mj-lt"/>
                <a:cs typeface="Times New Roman"/>
              </a:rPr>
              <a:t>i</a:t>
            </a:r>
            <a:r>
              <a:rPr sz="2000" i="1" spc="-50" dirty="0">
                <a:latin typeface="+mj-lt"/>
                <a:cs typeface="Times New Roman"/>
              </a:rPr>
              <a:t> </a:t>
            </a:r>
            <a:r>
              <a:rPr sz="2000" b="1" i="1" spc="-30" dirty="0">
                <a:latin typeface="+mj-lt"/>
                <a:cs typeface="Times New Roman"/>
              </a:rPr>
              <a:t>turi</a:t>
            </a:r>
            <a:r>
              <a:rPr sz="2000" b="1" i="1" spc="-45" dirty="0">
                <a:latin typeface="+mj-lt"/>
                <a:cs typeface="Times New Roman"/>
              </a:rPr>
              <a:t> </a:t>
            </a:r>
            <a:r>
              <a:rPr sz="2000" i="1" dirty="0">
                <a:latin typeface="+mj-lt"/>
                <a:cs typeface="Times New Roman"/>
              </a:rPr>
              <a:t>mėlynas</a:t>
            </a:r>
            <a:r>
              <a:rPr sz="2000" i="1" spc="-50" dirty="0">
                <a:latin typeface="+mj-lt"/>
                <a:cs typeface="Times New Roman"/>
              </a:rPr>
              <a:t> </a:t>
            </a:r>
            <a:r>
              <a:rPr sz="2000" i="1" spc="-20" dirty="0">
                <a:latin typeface="+mj-lt"/>
                <a:cs typeface="Times New Roman"/>
              </a:rPr>
              <a:t>akis</a:t>
            </a:r>
            <a:endParaRPr sz="2000" i="1" dirty="0">
              <a:latin typeface="+mj-lt"/>
              <a:cs typeface="Times New Roman"/>
            </a:endParaRPr>
          </a:p>
          <a:p>
            <a:pPr>
              <a:spcBef>
                <a:spcPts val="35"/>
              </a:spcBef>
            </a:pPr>
            <a:endParaRPr sz="2000" dirty="0">
              <a:latin typeface="+mj-lt"/>
              <a:cs typeface="Times New Roman"/>
            </a:endParaRPr>
          </a:p>
          <a:p>
            <a:pPr marL="12700"/>
            <a:r>
              <a:rPr sz="2000" spc="-10" dirty="0">
                <a:latin typeface="+mj-lt"/>
                <a:cs typeface="Times New Roman"/>
              </a:rPr>
              <a:t>Preferred:</a:t>
            </a:r>
            <a:r>
              <a:rPr lang="it-IT" sz="2000" spc="-10" dirty="0">
                <a:latin typeface="+mj-lt"/>
                <a:cs typeface="Times New Roman"/>
              </a:rPr>
              <a:t> use of the adessive </a:t>
            </a:r>
            <a:r>
              <a:rPr lang="it-IT" sz="2000" spc="-10" dirty="0" err="1">
                <a:latin typeface="+mj-lt"/>
                <a:cs typeface="Times New Roman"/>
              </a:rPr>
              <a:t>construction</a:t>
            </a:r>
            <a:r>
              <a:rPr lang="it-IT" sz="2000" spc="-10" dirty="0">
                <a:latin typeface="+mj-lt"/>
                <a:cs typeface="Times New Roman"/>
              </a:rPr>
              <a:t> in </a:t>
            </a:r>
            <a:r>
              <a:rPr lang="it-IT" sz="2000" spc="-10" dirty="0" err="1">
                <a:latin typeface="+mj-lt"/>
                <a:cs typeface="Times New Roman"/>
              </a:rPr>
              <a:t>Belarusian</a:t>
            </a:r>
            <a:r>
              <a:rPr lang="it-IT" sz="2000" spc="-10" dirty="0">
                <a:latin typeface="+mj-lt"/>
                <a:cs typeface="Times New Roman"/>
              </a:rPr>
              <a:t> and the genitive </a:t>
            </a:r>
            <a:r>
              <a:rPr lang="it-IT" sz="2000" spc="-10" dirty="0" err="1">
                <a:latin typeface="+mj-lt"/>
                <a:cs typeface="Times New Roman"/>
              </a:rPr>
              <a:t>construction</a:t>
            </a:r>
            <a:r>
              <a:rPr lang="it-IT" sz="2000" spc="-10" dirty="0">
                <a:latin typeface="+mj-lt"/>
                <a:cs typeface="Times New Roman"/>
              </a:rPr>
              <a:t> in </a:t>
            </a:r>
            <a:r>
              <a:rPr lang="it-IT" sz="2000" spc="-10" dirty="0" err="1">
                <a:latin typeface="+mj-lt"/>
                <a:cs typeface="Times New Roman"/>
              </a:rPr>
              <a:t>Lithuanian</a:t>
            </a:r>
            <a:r>
              <a:rPr lang="it-IT" sz="2000" spc="-10" dirty="0">
                <a:latin typeface="+mj-lt"/>
                <a:cs typeface="Times New Roman"/>
              </a:rPr>
              <a:t> </a:t>
            </a:r>
            <a:endParaRPr sz="2000" dirty="0">
              <a:latin typeface="+mj-lt"/>
              <a:cs typeface="Times New Roman"/>
            </a:endParaRPr>
          </a:p>
          <a:p>
            <a:pPr marL="12700">
              <a:spcBef>
                <a:spcPts val="310"/>
              </a:spcBef>
            </a:pPr>
            <a:r>
              <a:rPr sz="2000" dirty="0">
                <a:latin typeface="+mj-lt"/>
                <a:cs typeface="Times New Roman"/>
              </a:rPr>
              <a:t>B</a:t>
            </a:r>
            <a:r>
              <a:rPr lang="it-IT" sz="2000" dirty="0" err="1">
                <a:latin typeface="+mj-lt"/>
                <a:cs typeface="Times New Roman"/>
              </a:rPr>
              <a:t>elarusian</a:t>
            </a:r>
            <a:r>
              <a:rPr sz="2000" spc="-20" dirty="0">
                <a:latin typeface="+mj-lt"/>
                <a:cs typeface="Times New Roman"/>
              </a:rPr>
              <a:t> </a:t>
            </a:r>
            <a:r>
              <a:rPr lang="it-IT" sz="2000" spc="-20" dirty="0">
                <a:latin typeface="+mj-lt"/>
                <a:cs typeface="Times New Roman"/>
              </a:rPr>
              <a:t>	</a:t>
            </a:r>
            <a:r>
              <a:rPr sz="2000" b="1" i="1" dirty="0">
                <a:latin typeface="+mj-lt"/>
                <a:cs typeface="Times New Roman"/>
              </a:rPr>
              <a:t>u</a:t>
            </a:r>
            <a:r>
              <a:rPr sz="2000" b="1" i="1" spc="-15" dirty="0">
                <a:latin typeface="+mj-lt"/>
                <a:cs typeface="Times New Roman"/>
              </a:rPr>
              <a:t> </a:t>
            </a:r>
            <a:r>
              <a:rPr sz="2000" b="1" i="1" dirty="0" err="1">
                <a:latin typeface="+mj-lt"/>
                <a:cs typeface="Times New Roman"/>
              </a:rPr>
              <a:t>jae</a:t>
            </a:r>
            <a:r>
              <a:rPr sz="2000" b="1" i="1" spc="30" dirty="0">
                <a:latin typeface="+mj-lt"/>
                <a:cs typeface="Times New Roman"/>
              </a:rPr>
              <a:t> </a:t>
            </a:r>
            <a:r>
              <a:rPr sz="2000" i="1" dirty="0" err="1">
                <a:latin typeface="+mj-lt"/>
                <a:cs typeface="Times New Roman"/>
              </a:rPr>
              <a:t>sinija</a:t>
            </a:r>
            <a:r>
              <a:rPr sz="2000" i="1" spc="-25" dirty="0">
                <a:latin typeface="+mj-lt"/>
                <a:cs typeface="Times New Roman"/>
              </a:rPr>
              <a:t> </a:t>
            </a:r>
            <a:r>
              <a:rPr sz="2000" i="1" spc="-20" dirty="0">
                <a:latin typeface="+mj-lt"/>
                <a:cs typeface="Times New Roman"/>
              </a:rPr>
              <a:t>vočy</a:t>
            </a:r>
            <a:endParaRPr sz="2000" i="1" dirty="0">
              <a:latin typeface="+mj-lt"/>
              <a:cs typeface="Times New Roman"/>
            </a:endParaRPr>
          </a:p>
          <a:p>
            <a:pPr marL="12700">
              <a:spcBef>
                <a:spcPts val="220"/>
              </a:spcBef>
            </a:pPr>
            <a:r>
              <a:rPr sz="2000" dirty="0">
                <a:latin typeface="+mj-lt"/>
                <a:cs typeface="Times New Roman"/>
              </a:rPr>
              <a:t>L</a:t>
            </a:r>
            <a:r>
              <a:rPr lang="it-IT" sz="2000" dirty="0">
                <a:latin typeface="+mj-lt"/>
                <a:cs typeface="Times New Roman"/>
              </a:rPr>
              <a:t>i</a:t>
            </a:r>
            <a:r>
              <a:rPr sz="2000" dirty="0" err="1">
                <a:latin typeface="+mj-lt"/>
                <a:cs typeface="Times New Roman"/>
              </a:rPr>
              <a:t>th</a:t>
            </a:r>
            <a:r>
              <a:rPr lang="it-IT" sz="2000" dirty="0" err="1">
                <a:latin typeface="+mj-lt"/>
                <a:cs typeface="Times New Roman"/>
              </a:rPr>
              <a:t>uanian</a:t>
            </a:r>
            <a:r>
              <a:rPr sz="2000" spc="-55" dirty="0">
                <a:latin typeface="+mj-lt"/>
                <a:cs typeface="Times New Roman"/>
              </a:rPr>
              <a:t> </a:t>
            </a:r>
            <a:r>
              <a:rPr lang="it-IT" sz="2000" spc="-55" dirty="0">
                <a:latin typeface="+mj-lt"/>
                <a:cs typeface="Times New Roman"/>
              </a:rPr>
              <a:t>	</a:t>
            </a:r>
            <a:r>
              <a:rPr sz="2000" b="1" i="1" dirty="0" err="1">
                <a:latin typeface="+mj-lt"/>
                <a:cs typeface="Times New Roman"/>
              </a:rPr>
              <a:t>jos</a:t>
            </a:r>
            <a:r>
              <a:rPr sz="2000" i="1" dirty="0" err="1">
                <a:latin typeface="+mj-lt"/>
                <a:cs typeface="Times New Roman"/>
              </a:rPr>
              <a:t>.GEN</a:t>
            </a:r>
            <a:r>
              <a:rPr sz="2000" i="1" spc="85" dirty="0">
                <a:latin typeface="+mj-lt"/>
                <a:cs typeface="Times New Roman"/>
              </a:rPr>
              <a:t> </a:t>
            </a:r>
            <a:r>
              <a:rPr sz="2000" i="1" dirty="0" err="1">
                <a:latin typeface="+mj-lt"/>
                <a:cs typeface="Times New Roman"/>
              </a:rPr>
              <a:t>mėlynos</a:t>
            </a:r>
            <a:r>
              <a:rPr sz="2000" i="1" spc="-45" dirty="0">
                <a:latin typeface="+mj-lt"/>
                <a:cs typeface="Times New Roman"/>
              </a:rPr>
              <a:t> </a:t>
            </a:r>
            <a:r>
              <a:rPr sz="2000" i="1" spc="-20" dirty="0" err="1">
                <a:latin typeface="+mj-lt"/>
                <a:cs typeface="Times New Roman"/>
              </a:rPr>
              <a:t>akys</a:t>
            </a:r>
            <a:r>
              <a:rPr lang="it-IT" sz="2000" i="1" spc="-20" dirty="0">
                <a:latin typeface="+mj-lt"/>
                <a:cs typeface="Times New Roman"/>
              </a:rPr>
              <a:t> </a:t>
            </a:r>
            <a:r>
              <a:rPr lang="it-IT" sz="2000" dirty="0">
                <a:latin typeface="+mj-lt"/>
                <a:cs typeface="Times New Roman"/>
              </a:rPr>
              <a:t>‘</a:t>
            </a:r>
            <a:r>
              <a:rPr lang="it-IT" sz="2000" dirty="0" err="1">
                <a:latin typeface="+mj-lt"/>
                <a:cs typeface="Times New Roman"/>
              </a:rPr>
              <a:t>hers</a:t>
            </a:r>
            <a:r>
              <a:rPr lang="it-IT" sz="2000" dirty="0">
                <a:latin typeface="+mj-lt"/>
                <a:cs typeface="Times New Roman"/>
              </a:rPr>
              <a:t> are blue </a:t>
            </a:r>
            <a:r>
              <a:rPr lang="it-IT" sz="2000" dirty="0" err="1">
                <a:latin typeface="+mj-lt"/>
                <a:cs typeface="Times New Roman"/>
              </a:rPr>
              <a:t>eyes</a:t>
            </a:r>
            <a:r>
              <a:rPr lang="it-IT" sz="2000" dirty="0">
                <a:latin typeface="+mj-lt"/>
                <a:cs typeface="Times New Roman"/>
              </a:rPr>
              <a:t>’</a:t>
            </a:r>
          </a:p>
          <a:p>
            <a:pPr marL="0" indent="0" algn="just">
              <a:spcBef>
                <a:spcPts val="0"/>
              </a:spcBef>
              <a:buNone/>
            </a:pPr>
            <a:r>
              <a:rPr lang="it-IT" sz="2000" dirty="0">
                <a:latin typeface="+mj-lt"/>
                <a:cs typeface="Times New Roman"/>
              </a:rPr>
              <a:t>(</a:t>
            </a:r>
            <a:r>
              <a:rPr lang="it-IT" sz="2000" dirty="0" err="1">
                <a:latin typeface="+mj-lt"/>
                <a:cs typeface="Times New Roman"/>
              </a:rPr>
              <a:t>also</a:t>
            </a:r>
            <a:r>
              <a:rPr lang="it-IT" sz="2000" dirty="0">
                <a:latin typeface="+mj-lt"/>
                <a:cs typeface="Times New Roman"/>
              </a:rPr>
              <a:t>: </a:t>
            </a:r>
            <a:r>
              <a:rPr lang="de-DE" sz="2000" i="1" dirty="0" err="1"/>
              <a:t>ji</a:t>
            </a:r>
            <a:r>
              <a:rPr lang="de-DE" sz="2000" dirty="0"/>
              <a:t> </a:t>
            </a:r>
            <a:r>
              <a:rPr lang="de-DE" sz="2000" b="1" i="1" dirty="0"/>
              <a:t>m</a:t>
            </a:r>
            <a:r>
              <a:rPr lang="lt-LT" sz="2000" b="1" i="1" dirty="0"/>
              <a:t>ė</a:t>
            </a:r>
            <a:r>
              <a:rPr lang="de-DE" sz="2000" b="1" i="1" dirty="0" err="1"/>
              <a:t>lynomis.</a:t>
            </a:r>
            <a:r>
              <a:rPr lang="de-DE" sz="1400" b="1" dirty="0" err="1"/>
              <a:t>INSTR</a:t>
            </a:r>
            <a:r>
              <a:rPr lang="de-DE" sz="2000" b="1" i="1" dirty="0"/>
              <a:t> </a:t>
            </a:r>
            <a:r>
              <a:rPr lang="de-DE" sz="2000" b="1" i="1" dirty="0" err="1"/>
              <a:t>akimis</a:t>
            </a:r>
            <a:r>
              <a:rPr lang="de-DE" sz="2000" b="1" dirty="0" err="1"/>
              <a:t>.</a:t>
            </a:r>
            <a:r>
              <a:rPr lang="de-DE" sz="1400" b="1" dirty="0" err="1"/>
              <a:t>INSTR</a:t>
            </a:r>
            <a:r>
              <a:rPr lang="de-DE" sz="2000" b="1" dirty="0"/>
              <a:t> </a:t>
            </a:r>
            <a:r>
              <a:rPr lang="de-DE" sz="2000" dirty="0" err="1"/>
              <a:t>she</a:t>
            </a:r>
            <a:r>
              <a:rPr lang="de-DE" sz="2000" dirty="0"/>
              <a:t> (</a:t>
            </a:r>
            <a:r>
              <a:rPr lang="de-DE" sz="2000" dirty="0" err="1"/>
              <a:t>is</a:t>
            </a:r>
            <a:r>
              <a:rPr lang="de-DE" sz="2000" dirty="0"/>
              <a:t>) </a:t>
            </a:r>
            <a:r>
              <a:rPr lang="de-DE" sz="2000" dirty="0" err="1"/>
              <a:t>blue.</a:t>
            </a:r>
            <a:r>
              <a:rPr lang="de-DE" sz="1400" dirty="0" err="1"/>
              <a:t>INSTR</a:t>
            </a:r>
            <a:r>
              <a:rPr lang="de-DE" sz="2000" dirty="0"/>
              <a:t> </a:t>
            </a:r>
            <a:r>
              <a:rPr lang="de-DE" sz="2000" dirty="0" err="1"/>
              <a:t>eyes.</a:t>
            </a:r>
            <a:r>
              <a:rPr lang="de-DE" sz="1400" dirty="0" err="1"/>
              <a:t>INSTR</a:t>
            </a:r>
            <a:r>
              <a:rPr lang="de-DE" sz="2000" dirty="0"/>
              <a:t>  = </a:t>
            </a:r>
            <a:r>
              <a:rPr lang="en-GB" sz="2000" dirty="0"/>
              <a:t>‘she has blue eyes’ </a:t>
            </a:r>
            <a:endParaRPr lang="de-DE" sz="2000" dirty="0"/>
          </a:p>
          <a:p>
            <a:pPr>
              <a:spcBef>
                <a:spcPts val="20"/>
              </a:spcBef>
            </a:pPr>
            <a:endParaRPr sz="2000" dirty="0">
              <a:latin typeface="+mj-lt"/>
              <a:cs typeface="Times New Roman"/>
            </a:endParaRPr>
          </a:p>
          <a:p>
            <a:pPr marL="12700">
              <a:spcBef>
                <a:spcPts val="5"/>
              </a:spcBef>
            </a:pPr>
            <a:r>
              <a:rPr lang="it-IT" sz="2000" b="1" dirty="0">
                <a:latin typeface="+mj-lt"/>
                <a:cs typeface="Times New Roman"/>
              </a:rPr>
              <a:t>(2) Non-</a:t>
            </a:r>
            <a:r>
              <a:rPr lang="it-IT" sz="2000" b="1" dirty="0" err="1">
                <a:latin typeface="+mj-lt"/>
                <a:cs typeface="Times New Roman"/>
              </a:rPr>
              <a:t>permanent</a:t>
            </a:r>
            <a:r>
              <a:rPr lang="it-IT" sz="2000" b="1" dirty="0">
                <a:latin typeface="+mj-lt"/>
                <a:cs typeface="Times New Roman"/>
              </a:rPr>
              <a:t> </a:t>
            </a:r>
            <a:r>
              <a:rPr lang="it-IT" sz="2000" b="1" dirty="0" err="1">
                <a:latin typeface="+mj-lt"/>
                <a:cs typeface="Times New Roman"/>
              </a:rPr>
              <a:t>physical</a:t>
            </a:r>
            <a:r>
              <a:rPr lang="it-IT" sz="2000" b="1" dirty="0">
                <a:latin typeface="+mj-lt"/>
                <a:cs typeface="Times New Roman"/>
              </a:rPr>
              <a:t> </a:t>
            </a:r>
            <a:r>
              <a:rPr lang="it-IT" sz="2000" b="1" dirty="0" err="1">
                <a:latin typeface="+mj-lt"/>
                <a:cs typeface="Times New Roman"/>
              </a:rPr>
              <a:t>characteristics</a:t>
            </a:r>
            <a:r>
              <a:rPr lang="it-IT" sz="2000" b="1" dirty="0">
                <a:latin typeface="+mj-lt"/>
                <a:cs typeface="Times New Roman"/>
              </a:rPr>
              <a:t>: </a:t>
            </a:r>
            <a:r>
              <a:rPr sz="2000" b="1" dirty="0">
                <a:latin typeface="+mj-lt"/>
                <a:cs typeface="Times New Roman"/>
              </a:rPr>
              <a:t>‘She</a:t>
            </a:r>
            <a:r>
              <a:rPr sz="2000" b="1" spc="-20" dirty="0">
                <a:latin typeface="+mj-lt"/>
                <a:cs typeface="Times New Roman"/>
              </a:rPr>
              <a:t> </a:t>
            </a:r>
            <a:r>
              <a:rPr sz="2000" b="1" dirty="0">
                <a:latin typeface="+mj-lt"/>
                <a:cs typeface="Times New Roman"/>
              </a:rPr>
              <a:t>has red eyes</a:t>
            </a:r>
            <a:r>
              <a:rPr sz="2000" b="1" spc="-30" dirty="0">
                <a:latin typeface="+mj-lt"/>
                <a:cs typeface="Times New Roman"/>
              </a:rPr>
              <a:t> </a:t>
            </a:r>
            <a:r>
              <a:rPr sz="2000" b="1" dirty="0">
                <a:latin typeface="+mj-lt"/>
                <a:cs typeface="Times New Roman"/>
              </a:rPr>
              <a:t>(because she</a:t>
            </a:r>
            <a:r>
              <a:rPr sz="2000" b="1" spc="-10" dirty="0">
                <a:latin typeface="+mj-lt"/>
                <a:cs typeface="Times New Roman"/>
              </a:rPr>
              <a:t> </a:t>
            </a:r>
            <a:r>
              <a:rPr sz="2000" b="1" dirty="0">
                <a:latin typeface="+mj-lt"/>
                <a:cs typeface="Times New Roman"/>
              </a:rPr>
              <a:t>has</a:t>
            </a:r>
            <a:r>
              <a:rPr sz="2000" b="1" spc="5" dirty="0">
                <a:latin typeface="+mj-lt"/>
                <a:cs typeface="Times New Roman"/>
              </a:rPr>
              <a:t> </a:t>
            </a:r>
            <a:r>
              <a:rPr sz="2000" b="1" spc="-10" dirty="0">
                <a:latin typeface="+mj-lt"/>
                <a:cs typeface="Times New Roman"/>
              </a:rPr>
              <a:t>cried)’</a:t>
            </a:r>
            <a:endParaRPr lang="it-IT" sz="2000" b="1" spc="-10" dirty="0">
              <a:latin typeface="+mj-lt"/>
              <a:cs typeface="Times New Roman"/>
            </a:endParaRPr>
          </a:p>
          <a:p>
            <a:pPr marL="12700">
              <a:spcBef>
                <a:spcPts val="5"/>
              </a:spcBef>
            </a:pPr>
            <a:endParaRPr lang="it-IT" sz="2000" spc="-10" dirty="0">
              <a:latin typeface="+mj-lt"/>
              <a:cs typeface="Times New Roman"/>
            </a:endParaRPr>
          </a:p>
          <a:p>
            <a:pPr marL="38100">
              <a:spcBef>
                <a:spcPts val="315"/>
              </a:spcBef>
            </a:pPr>
            <a:r>
              <a:rPr lang="de-DE" sz="2000" dirty="0" err="1">
                <a:latin typeface="+mj-lt"/>
                <a:cs typeface="Times New Roman"/>
              </a:rPr>
              <a:t>Belarusian</a:t>
            </a:r>
            <a:r>
              <a:rPr lang="de-DE" sz="2000" dirty="0">
                <a:latin typeface="+mj-lt"/>
                <a:cs typeface="Times New Roman"/>
              </a:rPr>
              <a:t> </a:t>
            </a:r>
            <a:r>
              <a:rPr lang="de-DE" sz="2000" b="1" dirty="0">
                <a:latin typeface="+mj-lt"/>
                <a:cs typeface="Times New Roman"/>
              </a:rPr>
              <a:t>	</a:t>
            </a:r>
            <a:r>
              <a:rPr lang="de-DE" sz="2000" b="1" i="1" dirty="0">
                <a:latin typeface="+mj-lt"/>
                <a:cs typeface="Times New Roman"/>
              </a:rPr>
              <a:t>u</a:t>
            </a:r>
            <a:r>
              <a:rPr lang="de-DE" sz="2000" b="1" i="1" spc="-35" dirty="0">
                <a:latin typeface="+mj-lt"/>
                <a:cs typeface="Times New Roman"/>
              </a:rPr>
              <a:t> </a:t>
            </a:r>
            <a:r>
              <a:rPr lang="de-DE" sz="2000" b="1" i="1" dirty="0" err="1">
                <a:latin typeface="+mj-lt"/>
                <a:cs typeface="Times New Roman"/>
              </a:rPr>
              <a:t>jae</a:t>
            </a:r>
            <a:r>
              <a:rPr lang="de-DE" sz="2000" b="1" i="1" spc="15" dirty="0">
                <a:latin typeface="+mj-lt"/>
                <a:cs typeface="Times New Roman"/>
              </a:rPr>
              <a:t> </a:t>
            </a:r>
            <a:r>
              <a:rPr lang="de-DE" sz="2000" i="1" dirty="0" err="1">
                <a:latin typeface="+mj-lt"/>
                <a:cs typeface="Times New Roman"/>
              </a:rPr>
              <a:t>sinija</a:t>
            </a:r>
            <a:r>
              <a:rPr lang="de-DE" sz="2000" i="1" spc="-40" dirty="0">
                <a:latin typeface="+mj-lt"/>
                <a:cs typeface="Times New Roman"/>
              </a:rPr>
              <a:t> </a:t>
            </a:r>
            <a:r>
              <a:rPr lang="de-DE" sz="2000" i="1" spc="-20" dirty="0" err="1">
                <a:latin typeface="+mj-lt"/>
                <a:cs typeface="Times New Roman"/>
              </a:rPr>
              <a:t>vočy</a:t>
            </a:r>
            <a:r>
              <a:rPr lang="de-DE" sz="2000" i="1" spc="-20" dirty="0">
                <a:latin typeface="+mj-lt"/>
                <a:cs typeface="Times New Roman"/>
              </a:rPr>
              <a:t>  //</a:t>
            </a:r>
            <a:r>
              <a:rPr lang="de-DE" sz="2000" i="1" baseline="25252" dirty="0">
                <a:latin typeface="+mj-lt"/>
                <a:cs typeface="Times New Roman"/>
              </a:rPr>
              <a:t>??</a:t>
            </a:r>
            <a:r>
              <a:rPr lang="de-DE" sz="2000" i="1" spc="-7" baseline="25252" dirty="0">
                <a:latin typeface="+mj-lt"/>
                <a:cs typeface="Times New Roman"/>
              </a:rPr>
              <a:t> </a:t>
            </a:r>
            <a:r>
              <a:rPr lang="de-DE" sz="2000" i="1" dirty="0" err="1">
                <a:latin typeface="+mj-lt"/>
                <a:cs typeface="Times New Roman"/>
              </a:rPr>
              <a:t>jana</a:t>
            </a:r>
            <a:r>
              <a:rPr lang="de-DE" sz="2000" i="1" spc="105" dirty="0">
                <a:latin typeface="+mj-lt"/>
                <a:cs typeface="Times New Roman"/>
              </a:rPr>
              <a:t> </a:t>
            </a:r>
            <a:r>
              <a:rPr lang="de-DE" sz="2000" b="1" i="1" dirty="0" err="1">
                <a:latin typeface="+mj-lt"/>
                <a:cs typeface="Times New Roman"/>
              </a:rPr>
              <a:t>mae</a:t>
            </a:r>
            <a:r>
              <a:rPr lang="de-DE" sz="2000" b="1" i="1" spc="10" dirty="0">
                <a:latin typeface="+mj-lt"/>
                <a:cs typeface="Times New Roman"/>
              </a:rPr>
              <a:t> </a:t>
            </a:r>
            <a:r>
              <a:rPr lang="de-DE" sz="2000" i="1" dirty="0" err="1">
                <a:latin typeface="+mj-lt"/>
                <a:cs typeface="Times New Roman"/>
              </a:rPr>
              <a:t>čyrvonyja</a:t>
            </a:r>
            <a:r>
              <a:rPr lang="de-DE" sz="2000" i="1" spc="-10" dirty="0">
                <a:latin typeface="+mj-lt"/>
                <a:cs typeface="Times New Roman"/>
              </a:rPr>
              <a:t> </a:t>
            </a:r>
            <a:r>
              <a:rPr lang="de-DE" sz="2000" i="1" spc="-20" dirty="0" err="1">
                <a:latin typeface="+mj-lt"/>
                <a:cs typeface="Times New Roman"/>
              </a:rPr>
              <a:t>vočy</a:t>
            </a:r>
            <a:endParaRPr lang="de-DE" sz="2000" dirty="0">
              <a:latin typeface="+mj-lt"/>
              <a:cs typeface="Times New Roman"/>
            </a:endParaRPr>
          </a:p>
          <a:p>
            <a:pPr marL="38100">
              <a:lnSpc>
                <a:spcPts val="1945"/>
              </a:lnSpc>
              <a:spcBef>
                <a:spcPts val="170"/>
              </a:spcBef>
            </a:pPr>
            <a:r>
              <a:rPr lang="de-DE" sz="2000" spc="-25" dirty="0" err="1">
                <a:latin typeface="+mj-lt"/>
                <a:cs typeface="Times New Roman"/>
              </a:rPr>
              <a:t>Lithuanian</a:t>
            </a:r>
            <a:r>
              <a:rPr lang="de-DE" sz="2000" b="1" spc="-25" dirty="0">
                <a:latin typeface="+mj-lt"/>
                <a:cs typeface="Times New Roman"/>
              </a:rPr>
              <a:t>	</a:t>
            </a:r>
            <a:r>
              <a:rPr lang="de-DE" sz="2000" b="1" i="1" spc="-25" dirty="0">
                <a:latin typeface="+mj-lt"/>
                <a:cs typeface="Times New Roman"/>
              </a:rPr>
              <a:t>jai.</a:t>
            </a:r>
            <a:r>
              <a:rPr lang="de-DE" sz="2000" spc="-25" dirty="0">
                <a:latin typeface="+mj-lt"/>
                <a:cs typeface="Times New Roman"/>
              </a:rPr>
              <a:t>DAT</a:t>
            </a:r>
            <a:r>
              <a:rPr lang="de-DE" sz="2000" i="1" spc="100" dirty="0">
                <a:latin typeface="+mj-lt"/>
                <a:cs typeface="Times New Roman"/>
              </a:rPr>
              <a:t> </a:t>
            </a:r>
            <a:r>
              <a:rPr lang="de-DE" sz="2000" i="1" dirty="0" err="1">
                <a:latin typeface="+mj-lt"/>
                <a:cs typeface="Times New Roman"/>
              </a:rPr>
              <a:t>raudonos</a:t>
            </a:r>
            <a:r>
              <a:rPr lang="de-DE" sz="2000" i="1" dirty="0">
                <a:latin typeface="+mj-lt"/>
                <a:cs typeface="Times New Roman"/>
              </a:rPr>
              <a:t> </a:t>
            </a:r>
            <a:r>
              <a:rPr lang="de-DE" sz="2000" i="1" spc="-10" dirty="0" err="1">
                <a:latin typeface="+mj-lt"/>
                <a:cs typeface="Times New Roman"/>
              </a:rPr>
              <a:t>akys</a:t>
            </a:r>
            <a:r>
              <a:rPr lang="de-DE" sz="2000" i="1" spc="-10" dirty="0">
                <a:latin typeface="+mj-lt"/>
                <a:cs typeface="Times New Roman"/>
              </a:rPr>
              <a:t>, </a:t>
            </a:r>
            <a:r>
              <a:rPr lang="de-DE" sz="2000" b="1" i="1" spc="-10" dirty="0">
                <a:latin typeface="+mj-lt"/>
                <a:cs typeface="Times New Roman"/>
              </a:rPr>
              <a:t>[</a:t>
            </a:r>
            <a:r>
              <a:rPr lang="de-DE" sz="2000" b="1" i="1" spc="-10" dirty="0" err="1">
                <a:latin typeface="+mj-lt"/>
                <a:cs typeface="Times New Roman"/>
              </a:rPr>
              <a:t>jos</a:t>
            </a:r>
            <a:r>
              <a:rPr lang="de-DE" sz="2000" b="1" i="1" spc="-20" dirty="0">
                <a:latin typeface="+mj-lt"/>
                <a:cs typeface="Times New Roman"/>
              </a:rPr>
              <a:t> </a:t>
            </a:r>
            <a:r>
              <a:rPr lang="de-DE" sz="2000" b="1" i="1" spc="-10" dirty="0" err="1">
                <a:latin typeface="+mj-lt"/>
                <a:cs typeface="Times New Roman"/>
              </a:rPr>
              <a:t>akys</a:t>
            </a:r>
            <a:r>
              <a:rPr lang="de-DE" sz="2000" b="1" i="1" spc="-10" dirty="0">
                <a:latin typeface="+mj-lt"/>
                <a:cs typeface="Times New Roman"/>
              </a:rPr>
              <a:t>] </a:t>
            </a:r>
            <a:r>
              <a:rPr lang="de-DE" sz="2000" i="1" dirty="0" err="1">
                <a:latin typeface="+mj-lt"/>
                <a:cs typeface="Times New Roman"/>
              </a:rPr>
              <a:t>raudonos</a:t>
            </a:r>
            <a:r>
              <a:rPr lang="de-DE" sz="2000" i="1" spc="55" dirty="0">
                <a:latin typeface="+mj-lt"/>
                <a:cs typeface="Times New Roman"/>
              </a:rPr>
              <a:t> </a:t>
            </a:r>
          </a:p>
          <a:p>
            <a:pPr marL="38100">
              <a:lnSpc>
                <a:spcPts val="1945"/>
              </a:lnSpc>
              <a:spcBef>
                <a:spcPts val="170"/>
              </a:spcBef>
            </a:pPr>
            <a:r>
              <a:rPr lang="de-DE" sz="2000" i="1" baseline="25641" dirty="0">
                <a:latin typeface="+mj-lt"/>
                <a:cs typeface="Times New Roman"/>
              </a:rPr>
              <a:t>		??</a:t>
            </a:r>
            <a:r>
              <a:rPr lang="de-DE" sz="2000" i="1" spc="67" baseline="25641" dirty="0">
                <a:latin typeface="+mj-lt"/>
                <a:cs typeface="Times New Roman"/>
              </a:rPr>
              <a:t> </a:t>
            </a:r>
            <a:r>
              <a:rPr lang="de-DE" sz="2000" i="1" dirty="0" err="1">
                <a:latin typeface="+mj-lt"/>
                <a:cs typeface="Times New Roman"/>
              </a:rPr>
              <a:t>ji</a:t>
            </a:r>
            <a:r>
              <a:rPr lang="de-DE" sz="2000" i="1" spc="75" dirty="0">
                <a:latin typeface="+mj-lt"/>
                <a:cs typeface="Times New Roman"/>
              </a:rPr>
              <a:t> </a:t>
            </a:r>
            <a:r>
              <a:rPr lang="de-DE" sz="2000" b="1" i="1" spc="-50" dirty="0" err="1">
                <a:latin typeface="+mj-lt"/>
                <a:cs typeface="Times New Roman"/>
              </a:rPr>
              <a:t>turi</a:t>
            </a:r>
            <a:r>
              <a:rPr lang="de-DE" sz="2000" b="1" i="1" spc="65" dirty="0">
                <a:latin typeface="+mj-lt"/>
                <a:cs typeface="Times New Roman"/>
              </a:rPr>
              <a:t> </a:t>
            </a:r>
            <a:r>
              <a:rPr lang="de-DE" sz="2000" i="1" dirty="0" err="1">
                <a:latin typeface="+mj-lt"/>
                <a:cs typeface="Times New Roman"/>
              </a:rPr>
              <a:t>raudonas</a:t>
            </a:r>
            <a:r>
              <a:rPr lang="de-DE" sz="2000" i="1" spc="40" dirty="0">
                <a:latin typeface="+mj-lt"/>
                <a:cs typeface="Times New Roman"/>
              </a:rPr>
              <a:t> </a:t>
            </a:r>
            <a:r>
              <a:rPr lang="de-DE" sz="2000" i="1" spc="-20" dirty="0" err="1">
                <a:latin typeface="+mj-lt"/>
                <a:cs typeface="Times New Roman"/>
              </a:rPr>
              <a:t>akis</a:t>
            </a:r>
            <a:endParaRPr lang="de-DE" sz="2000" i="1" spc="-20" dirty="0">
              <a:latin typeface="+mj-lt"/>
              <a:cs typeface="Times New Roman"/>
            </a:endParaRPr>
          </a:p>
          <a:p>
            <a:pPr marL="38100">
              <a:spcBef>
                <a:spcPts val="110"/>
              </a:spcBef>
            </a:pPr>
            <a:endParaRPr lang="de-DE" sz="2000" spc="-20" dirty="0">
              <a:latin typeface="+mj-lt"/>
              <a:cs typeface="Times New Roman"/>
            </a:endParaRPr>
          </a:p>
          <a:p>
            <a:pPr marL="38100">
              <a:spcBef>
                <a:spcPts val="110"/>
              </a:spcBef>
            </a:pPr>
            <a:r>
              <a:rPr lang="en-US" sz="2000" dirty="0">
                <a:latin typeface="+mj-lt"/>
                <a:cs typeface="Wingdings"/>
              </a:rPr>
              <a:t></a:t>
            </a:r>
            <a:r>
              <a:rPr lang="en-US" sz="2000" dirty="0">
                <a:latin typeface="+mj-lt"/>
                <a:cs typeface="Times New Roman"/>
              </a:rPr>
              <a:t>   The use of </a:t>
            </a:r>
            <a:r>
              <a:rPr lang="sl-SI" sz="2000" i="1" spc="-10" dirty="0">
                <a:latin typeface="+mj-lt"/>
                <a:cs typeface="Times New Roman"/>
              </a:rPr>
              <a:t>mec</a:t>
            </a:r>
            <a:r>
              <a:rPr lang="it-IT" sz="2000" i="1" spc="-10" dirty="0">
                <a:latin typeface="+mj-lt"/>
                <a:cs typeface="Times New Roman"/>
              </a:rPr>
              <a:t>’ </a:t>
            </a:r>
            <a:r>
              <a:rPr lang="it-IT" sz="2000" spc="-10" dirty="0">
                <a:latin typeface="+mj-lt"/>
                <a:cs typeface="Times New Roman"/>
              </a:rPr>
              <a:t>and </a:t>
            </a:r>
            <a:r>
              <a:rPr lang="it-IT" sz="2000" i="1" spc="-10" dirty="0">
                <a:latin typeface="+mj-lt"/>
                <a:cs typeface="Times New Roman"/>
              </a:rPr>
              <a:t>tur</a:t>
            </a:r>
            <a:r>
              <a:rPr lang="lt-LT" sz="2000" i="1" spc="-10" dirty="0">
                <a:latin typeface="+mj-lt"/>
                <a:cs typeface="Times New Roman"/>
              </a:rPr>
              <a:t>ėti</a:t>
            </a:r>
            <a:r>
              <a:rPr lang="en-US" sz="2000" spc="-135" dirty="0">
                <a:latin typeface="+mj-lt"/>
                <a:cs typeface="Times New Roman"/>
              </a:rPr>
              <a:t> </a:t>
            </a:r>
            <a:r>
              <a:rPr lang="en-US" sz="2000" dirty="0">
                <a:latin typeface="+mj-lt"/>
                <a:cs typeface="Times New Roman"/>
              </a:rPr>
              <a:t>would</a:t>
            </a:r>
            <a:r>
              <a:rPr lang="en-US" sz="2000" spc="5" dirty="0">
                <a:latin typeface="+mj-lt"/>
                <a:cs typeface="Times New Roman"/>
              </a:rPr>
              <a:t> </a:t>
            </a:r>
            <a:r>
              <a:rPr lang="en-US" sz="2000" dirty="0">
                <a:latin typeface="+mj-lt"/>
                <a:cs typeface="Times New Roman"/>
              </a:rPr>
              <a:t>imply</a:t>
            </a:r>
            <a:r>
              <a:rPr lang="en-US" sz="2000" spc="-5" dirty="0">
                <a:latin typeface="+mj-lt"/>
                <a:cs typeface="Times New Roman"/>
              </a:rPr>
              <a:t> </a:t>
            </a:r>
            <a:r>
              <a:rPr lang="en-US" sz="2000" dirty="0">
                <a:latin typeface="+mj-lt"/>
                <a:cs typeface="Times New Roman"/>
              </a:rPr>
              <a:t>a</a:t>
            </a:r>
            <a:r>
              <a:rPr lang="en-US" sz="2000" spc="5" dirty="0">
                <a:latin typeface="+mj-lt"/>
                <a:cs typeface="Times New Roman"/>
              </a:rPr>
              <a:t> </a:t>
            </a:r>
            <a:r>
              <a:rPr lang="en-US" sz="2000" dirty="0">
                <a:latin typeface="+mj-lt"/>
                <a:cs typeface="Times New Roman"/>
              </a:rPr>
              <a:t>permanent</a:t>
            </a:r>
            <a:r>
              <a:rPr lang="en-US" sz="2000" spc="5" dirty="0">
                <a:latin typeface="+mj-lt"/>
                <a:cs typeface="Times New Roman"/>
              </a:rPr>
              <a:t> </a:t>
            </a:r>
            <a:r>
              <a:rPr lang="en-US" sz="2000" dirty="0">
                <a:latin typeface="+mj-lt"/>
                <a:cs typeface="Times New Roman"/>
              </a:rPr>
              <a:t>characteristic:</a:t>
            </a:r>
            <a:r>
              <a:rPr lang="en-US" sz="2000" spc="-35" dirty="0">
                <a:latin typeface="+mj-lt"/>
                <a:cs typeface="Times New Roman"/>
              </a:rPr>
              <a:t> </a:t>
            </a:r>
            <a:r>
              <a:rPr lang="en-US" sz="2000" dirty="0">
                <a:latin typeface="+mj-lt"/>
                <a:cs typeface="Times New Roman"/>
              </a:rPr>
              <a:t>‘she (</a:t>
            </a:r>
            <a:r>
              <a:rPr lang="en-US" sz="2000" b="1" dirty="0">
                <a:latin typeface="+mj-lt"/>
                <a:cs typeface="Times New Roman"/>
              </a:rPr>
              <a:t>always)</a:t>
            </a:r>
            <a:r>
              <a:rPr lang="en-US" sz="2000" b="1" spc="-35" dirty="0">
                <a:latin typeface="+mj-lt"/>
                <a:cs typeface="Times New Roman"/>
              </a:rPr>
              <a:t> </a:t>
            </a:r>
            <a:r>
              <a:rPr lang="en-US" sz="2000" dirty="0">
                <a:latin typeface="+mj-lt"/>
                <a:cs typeface="Times New Roman"/>
              </a:rPr>
              <a:t>has</a:t>
            </a:r>
            <a:r>
              <a:rPr lang="en-US" sz="2000" spc="5" dirty="0">
                <a:latin typeface="+mj-lt"/>
                <a:cs typeface="Times New Roman"/>
              </a:rPr>
              <a:t> </a:t>
            </a:r>
            <a:r>
              <a:rPr lang="en-US" sz="2000" dirty="0">
                <a:latin typeface="+mj-lt"/>
                <a:cs typeface="Times New Roman"/>
              </a:rPr>
              <a:t>red</a:t>
            </a:r>
            <a:r>
              <a:rPr lang="en-US" sz="2000" spc="5" dirty="0">
                <a:latin typeface="+mj-lt"/>
                <a:cs typeface="Times New Roman"/>
              </a:rPr>
              <a:t> </a:t>
            </a:r>
            <a:r>
              <a:rPr lang="en-US" sz="2000" spc="-10" dirty="0">
                <a:latin typeface="+mj-lt"/>
                <a:cs typeface="Times New Roman"/>
              </a:rPr>
              <a:t>eyes’</a:t>
            </a:r>
            <a:endParaRPr lang="en-US" sz="2000" dirty="0">
              <a:latin typeface="+mj-lt"/>
              <a:cs typeface="Times New Roman"/>
            </a:endParaRPr>
          </a:p>
          <a:p>
            <a:pPr marL="38100">
              <a:spcBef>
                <a:spcPts val="110"/>
              </a:spcBef>
            </a:pPr>
            <a:endParaRPr lang="de-DE" sz="2000" dirty="0">
              <a:latin typeface="Times New Roman"/>
              <a:cs typeface="Times New Roman"/>
            </a:endParaRPr>
          </a:p>
          <a:p>
            <a:pPr marL="12700">
              <a:spcBef>
                <a:spcPts val="5"/>
              </a:spcBef>
            </a:pPr>
            <a:endParaRPr dirty="0">
              <a:latin typeface="Times New Roman"/>
              <a:cs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77510" y="2270252"/>
            <a:ext cx="695325" cy="513715"/>
          </a:xfrm>
          <a:prstGeom prst="rect">
            <a:avLst/>
          </a:prstGeom>
        </p:spPr>
        <p:txBody>
          <a:bodyPr vert="horz" wrap="square" lIns="0" tIns="13335" rIns="0" bIns="0" rtlCol="0">
            <a:spAutoFit/>
          </a:bodyPr>
          <a:lstStyle/>
          <a:p>
            <a:pPr marL="12700">
              <a:spcBef>
                <a:spcPts val="105"/>
              </a:spcBef>
            </a:pPr>
            <a:r>
              <a:rPr sz="3200" b="1" spc="-25" dirty="0">
                <a:solidFill>
                  <a:srgbClr val="006FC0"/>
                </a:solidFill>
                <a:latin typeface="Perpetua"/>
                <a:cs typeface="Perpetua"/>
              </a:rPr>
              <a:t>Age</a:t>
            </a:r>
            <a:endParaRPr sz="3200">
              <a:latin typeface="Perpetua"/>
              <a:cs typeface="Perpetua"/>
            </a:endParaRPr>
          </a:p>
        </p:txBody>
      </p:sp>
      <p:sp>
        <p:nvSpPr>
          <p:cNvPr id="3" name="object 3"/>
          <p:cNvSpPr txBox="1">
            <a:spLocks noGrp="1"/>
          </p:cNvSpPr>
          <p:nvPr>
            <p:ph type="title"/>
          </p:nvPr>
        </p:nvSpPr>
        <p:spPr>
          <a:xfrm>
            <a:off x="4811396" y="3317495"/>
            <a:ext cx="3027045" cy="422275"/>
          </a:xfrm>
          <a:prstGeom prst="rect">
            <a:avLst/>
          </a:prstGeom>
        </p:spPr>
        <p:txBody>
          <a:bodyPr vert="horz" wrap="square" lIns="0" tIns="13335" rIns="0" bIns="0" rtlCol="0" anchor="ctr">
            <a:spAutoFit/>
          </a:bodyPr>
          <a:lstStyle/>
          <a:p>
            <a:pPr marL="12700">
              <a:lnSpc>
                <a:spcPct val="100000"/>
              </a:lnSpc>
              <a:spcBef>
                <a:spcPts val="105"/>
              </a:spcBef>
            </a:pPr>
            <a:r>
              <a:rPr sz="2600" dirty="0"/>
              <a:t>‘she</a:t>
            </a:r>
            <a:r>
              <a:rPr sz="2600" spc="-20" dirty="0"/>
              <a:t> </a:t>
            </a:r>
            <a:r>
              <a:rPr sz="2600" dirty="0"/>
              <a:t>is</a:t>
            </a:r>
            <a:r>
              <a:rPr sz="2600" spc="-65" dirty="0">
                <a:latin typeface="Times New Roman"/>
                <a:cs typeface="Times New Roman"/>
              </a:rPr>
              <a:t> </a:t>
            </a:r>
            <a:r>
              <a:rPr sz="2600" spc="-10" dirty="0"/>
              <a:t>twenty(years</a:t>
            </a:r>
            <a:r>
              <a:rPr sz="2600" spc="-50" dirty="0">
                <a:latin typeface="Times New Roman"/>
                <a:cs typeface="Times New Roman"/>
              </a:rPr>
              <a:t> </a:t>
            </a:r>
            <a:r>
              <a:rPr sz="2600" spc="-20" dirty="0"/>
              <a:t>old)’</a:t>
            </a:r>
            <a:endParaRPr sz="2600">
              <a:latin typeface="Times New Roman"/>
              <a:cs typeface="Times New Roman"/>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697167" y="254253"/>
          <a:ext cx="8783954" cy="6370320"/>
        </p:xfrm>
        <a:graphic>
          <a:graphicData uri="http://schemas.openxmlformats.org/drawingml/2006/table">
            <a:tbl>
              <a:tblPr firstRow="1" bandRow="1">
                <a:tableStyleId>{2D5ABB26-0587-4C30-8999-92F81FD0307C}</a:tableStyleId>
              </a:tblPr>
              <a:tblGrid>
                <a:gridCol w="2927985">
                  <a:extLst>
                    <a:ext uri="{9D8B030D-6E8A-4147-A177-3AD203B41FA5}">
                      <a16:colId xmlns:a16="http://schemas.microsoft.com/office/drawing/2014/main" val="20000"/>
                    </a:ext>
                  </a:extLst>
                </a:gridCol>
                <a:gridCol w="3067050">
                  <a:extLst>
                    <a:ext uri="{9D8B030D-6E8A-4147-A177-3AD203B41FA5}">
                      <a16:colId xmlns:a16="http://schemas.microsoft.com/office/drawing/2014/main" val="20001"/>
                    </a:ext>
                  </a:extLst>
                </a:gridCol>
                <a:gridCol w="2788919">
                  <a:extLst>
                    <a:ext uri="{9D8B030D-6E8A-4147-A177-3AD203B41FA5}">
                      <a16:colId xmlns:a16="http://schemas.microsoft.com/office/drawing/2014/main" val="20002"/>
                    </a:ext>
                  </a:extLst>
                </a:gridCol>
              </a:tblGrid>
              <a:tr h="304165">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ct val="100000"/>
                        </a:lnSpc>
                        <a:spcBef>
                          <a:spcPts val="30"/>
                        </a:spcBef>
                      </a:pPr>
                      <a:r>
                        <a:rPr sz="1600" b="1" spc="-10" dirty="0">
                          <a:latin typeface="Perpetua"/>
                          <a:cs typeface="Perpetua"/>
                        </a:rPr>
                        <a:t>Ownership</a:t>
                      </a:r>
                      <a:endParaRPr sz="1600">
                        <a:latin typeface="Perpetua"/>
                        <a:cs typeface="Perpetua"/>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5250">
                        <a:lnSpc>
                          <a:spcPct val="100000"/>
                        </a:lnSpc>
                        <a:spcBef>
                          <a:spcPts val="20"/>
                        </a:spcBef>
                      </a:pPr>
                      <a:r>
                        <a:rPr sz="1600" b="1" spc="-25" dirty="0">
                          <a:latin typeface="Perpetua"/>
                          <a:cs typeface="Perpetua"/>
                        </a:rPr>
                        <a:t>Age</a:t>
                      </a:r>
                      <a:endParaRPr sz="1600">
                        <a:latin typeface="Perpetua"/>
                        <a:cs typeface="Perpetua"/>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456565">
                <a:tc>
                  <a:txBody>
                    <a:bodyPr/>
                    <a:lstStyle/>
                    <a:p>
                      <a:pPr marL="68580">
                        <a:lnSpc>
                          <a:spcPct val="100000"/>
                        </a:lnSpc>
                        <a:spcBef>
                          <a:spcPts val="25"/>
                        </a:spcBef>
                      </a:pPr>
                      <a:r>
                        <a:rPr sz="1200" spc="-10" dirty="0">
                          <a:latin typeface="Perpetua"/>
                          <a:cs typeface="Perpetua"/>
                        </a:rPr>
                        <a:t>Belarusian</a:t>
                      </a:r>
                      <a:endParaRPr sz="1200">
                        <a:latin typeface="Perpetua"/>
                        <a:cs typeface="Perpetua"/>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1430"/>
                        </a:lnSpc>
                      </a:pPr>
                      <a:r>
                        <a:rPr sz="1200" spc="-10" dirty="0">
                          <a:latin typeface="Perpetua"/>
                          <a:cs typeface="Perpetua"/>
                        </a:rPr>
                        <a:t>adessive</a:t>
                      </a:r>
                      <a:endParaRPr sz="1200">
                        <a:latin typeface="Perpetua"/>
                        <a:cs typeface="Perpetua"/>
                      </a:endParaRPr>
                    </a:p>
                    <a:p>
                      <a:pPr marL="68580">
                        <a:lnSpc>
                          <a:spcPct val="100000"/>
                        </a:lnSpc>
                        <a:spcBef>
                          <a:spcPts val="250"/>
                        </a:spcBef>
                      </a:pPr>
                      <a:r>
                        <a:rPr sz="1200" spc="-20" dirty="0">
                          <a:latin typeface="Perpetua"/>
                          <a:cs typeface="Perpetua"/>
                        </a:rPr>
                        <a:t>have</a:t>
                      </a:r>
                      <a:endParaRPr sz="1200">
                        <a:latin typeface="Perpetua"/>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9215">
                        <a:lnSpc>
                          <a:spcPct val="100000"/>
                        </a:lnSpc>
                      </a:pPr>
                      <a:r>
                        <a:rPr sz="900" b="1" spc="-10" dirty="0">
                          <a:latin typeface="Perpetua"/>
                          <a:cs typeface="Perpetua"/>
                        </a:rPr>
                        <a:t>dative</a:t>
                      </a:r>
                      <a:endParaRPr sz="900">
                        <a:latin typeface="Perpetua"/>
                        <a:cs typeface="Perpetua"/>
                      </a:endParaRPr>
                    </a:p>
                    <a:p>
                      <a:pPr marL="69215">
                        <a:lnSpc>
                          <a:spcPct val="100000"/>
                        </a:lnSpc>
                        <a:spcBef>
                          <a:spcPts val="180"/>
                        </a:spcBef>
                      </a:pPr>
                      <a:r>
                        <a:rPr sz="900" b="1" spc="-20" dirty="0">
                          <a:latin typeface="Perpetua"/>
                          <a:cs typeface="Perpetua"/>
                        </a:rPr>
                        <a:t>have</a:t>
                      </a:r>
                      <a:endParaRPr sz="900">
                        <a:latin typeface="Perpetua"/>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C000"/>
                    </a:solidFill>
                  </a:tcPr>
                </a:tc>
                <a:extLst>
                  <a:ext uri="{0D108BD9-81ED-4DB2-BD59-A6C34878D82A}">
                    <a16:rowId xmlns:a16="http://schemas.microsoft.com/office/drawing/2014/main" val="10001"/>
                  </a:ext>
                </a:extLst>
              </a:tr>
              <a:tr h="343535">
                <a:tc>
                  <a:txBody>
                    <a:bodyPr/>
                    <a:lstStyle/>
                    <a:p>
                      <a:pPr marL="68580">
                        <a:lnSpc>
                          <a:spcPct val="100000"/>
                        </a:lnSpc>
                        <a:spcBef>
                          <a:spcPts val="25"/>
                        </a:spcBef>
                      </a:pPr>
                      <a:r>
                        <a:rPr sz="1200" spc="-10" dirty="0">
                          <a:latin typeface="Perpetua"/>
                          <a:cs typeface="Perpetua"/>
                        </a:rPr>
                        <a:t>Lithuanian</a:t>
                      </a:r>
                      <a:endParaRPr sz="1200">
                        <a:latin typeface="Perpetua"/>
                        <a:cs typeface="Perpetua"/>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ct val="100000"/>
                        </a:lnSpc>
                        <a:spcBef>
                          <a:spcPts val="25"/>
                        </a:spcBef>
                      </a:pPr>
                      <a:r>
                        <a:rPr sz="1200" spc="-20" dirty="0">
                          <a:latin typeface="Perpetua"/>
                          <a:cs typeface="Perpetua"/>
                        </a:rPr>
                        <a:t>have</a:t>
                      </a:r>
                      <a:endParaRPr sz="1200">
                        <a:latin typeface="Perpetua"/>
                        <a:cs typeface="Perpetua"/>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9215">
                        <a:lnSpc>
                          <a:spcPct val="100000"/>
                        </a:lnSpc>
                      </a:pPr>
                      <a:r>
                        <a:rPr sz="900" b="1" spc="-10" dirty="0">
                          <a:latin typeface="Perpetua"/>
                          <a:cs typeface="Perpetua"/>
                        </a:rPr>
                        <a:t>dative</a:t>
                      </a:r>
                      <a:endParaRPr sz="900">
                        <a:latin typeface="Perpetua"/>
                        <a:cs typeface="Perpetua"/>
                      </a:endParaRPr>
                    </a:p>
                    <a:p>
                      <a:pPr marL="69215">
                        <a:lnSpc>
                          <a:spcPct val="100000"/>
                        </a:lnSpc>
                        <a:spcBef>
                          <a:spcPts val="160"/>
                        </a:spcBef>
                      </a:pPr>
                      <a:r>
                        <a:rPr sz="900" b="1" spc="-20" dirty="0">
                          <a:latin typeface="Perpetua"/>
                          <a:cs typeface="Perpetua"/>
                        </a:rPr>
                        <a:t>Have</a:t>
                      </a:r>
                      <a:endParaRPr sz="900">
                        <a:latin typeface="Perpetua"/>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C000"/>
                    </a:solidFill>
                  </a:tcPr>
                </a:tc>
                <a:extLst>
                  <a:ext uri="{0D108BD9-81ED-4DB2-BD59-A6C34878D82A}">
                    <a16:rowId xmlns:a16="http://schemas.microsoft.com/office/drawing/2014/main" val="10002"/>
                  </a:ext>
                </a:extLst>
              </a:tr>
              <a:tr h="343535">
                <a:tc>
                  <a:txBody>
                    <a:bodyPr/>
                    <a:lstStyle/>
                    <a:p>
                      <a:pPr marL="68580">
                        <a:lnSpc>
                          <a:spcPct val="100000"/>
                        </a:lnSpc>
                        <a:spcBef>
                          <a:spcPts val="25"/>
                        </a:spcBef>
                      </a:pPr>
                      <a:r>
                        <a:rPr sz="1200" spc="-10" dirty="0">
                          <a:latin typeface="Perpetua"/>
                          <a:cs typeface="Perpetua"/>
                        </a:rPr>
                        <a:t>Russian</a:t>
                      </a:r>
                      <a:endParaRPr sz="1200">
                        <a:latin typeface="Perpetua"/>
                        <a:cs typeface="Perpetua"/>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ct val="100000"/>
                        </a:lnSpc>
                        <a:spcBef>
                          <a:spcPts val="25"/>
                        </a:spcBef>
                      </a:pPr>
                      <a:r>
                        <a:rPr sz="1200" spc="-10" dirty="0">
                          <a:latin typeface="Perpetua"/>
                          <a:cs typeface="Perpetua"/>
                        </a:rPr>
                        <a:t>adessive</a:t>
                      </a:r>
                      <a:endParaRPr sz="1200">
                        <a:latin typeface="Perpetua"/>
                        <a:cs typeface="Perpetua"/>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9215">
                        <a:lnSpc>
                          <a:spcPct val="100000"/>
                        </a:lnSpc>
                        <a:spcBef>
                          <a:spcPts val="15"/>
                        </a:spcBef>
                      </a:pPr>
                      <a:r>
                        <a:rPr sz="900" b="1" spc="-10" dirty="0">
                          <a:latin typeface="Perpetua"/>
                          <a:cs typeface="Perpetua"/>
                        </a:rPr>
                        <a:t>dative</a:t>
                      </a:r>
                      <a:endParaRPr sz="900">
                        <a:latin typeface="Perpetua"/>
                        <a:cs typeface="Perpetua"/>
                      </a:endParaRPr>
                    </a:p>
                  </a:txBody>
                  <a:tcPr marL="0" marR="0" marT="19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extLst>
                  <a:ext uri="{0D108BD9-81ED-4DB2-BD59-A6C34878D82A}">
                    <a16:rowId xmlns:a16="http://schemas.microsoft.com/office/drawing/2014/main" val="10003"/>
                  </a:ext>
                </a:extLst>
              </a:tr>
              <a:tr h="343535">
                <a:tc>
                  <a:txBody>
                    <a:bodyPr/>
                    <a:lstStyle/>
                    <a:p>
                      <a:pPr marL="68580">
                        <a:lnSpc>
                          <a:spcPct val="100000"/>
                        </a:lnSpc>
                        <a:spcBef>
                          <a:spcPts val="25"/>
                        </a:spcBef>
                      </a:pPr>
                      <a:r>
                        <a:rPr sz="1200" spc="-10" dirty="0">
                          <a:latin typeface="Perpetua"/>
                          <a:cs typeface="Perpetua"/>
                        </a:rPr>
                        <a:t>Polish</a:t>
                      </a:r>
                      <a:endParaRPr sz="1200">
                        <a:latin typeface="Perpetua"/>
                        <a:cs typeface="Perpetua"/>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ct val="100000"/>
                        </a:lnSpc>
                        <a:spcBef>
                          <a:spcPts val="25"/>
                        </a:spcBef>
                      </a:pPr>
                      <a:r>
                        <a:rPr sz="1200" spc="-20" dirty="0">
                          <a:latin typeface="Perpetua"/>
                          <a:cs typeface="Perpetua"/>
                        </a:rPr>
                        <a:t>have</a:t>
                      </a:r>
                      <a:endParaRPr sz="1200">
                        <a:latin typeface="Perpetua"/>
                        <a:cs typeface="Perpetua"/>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9215">
                        <a:lnSpc>
                          <a:spcPct val="100000"/>
                        </a:lnSpc>
                        <a:spcBef>
                          <a:spcPts val="15"/>
                        </a:spcBef>
                      </a:pPr>
                      <a:r>
                        <a:rPr sz="900" spc="-20" dirty="0">
                          <a:latin typeface="Perpetua"/>
                          <a:cs typeface="Perpetua"/>
                        </a:rPr>
                        <a:t>have</a:t>
                      </a:r>
                      <a:endParaRPr sz="900">
                        <a:latin typeface="Perpetua"/>
                        <a:cs typeface="Perpetua"/>
                      </a:endParaRPr>
                    </a:p>
                  </a:txBody>
                  <a:tcPr marL="0" marR="0" marT="19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extLst>
                  <a:ext uri="{0D108BD9-81ED-4DB2-BD59-A6C34878D82A}">
                    <a16:rowId xmlns:a16="http://schemas.microsoft.com/office/drawing/2014/main" val="10004"/>
                  </a:ext>
                </a:extLst>
              </a:tr>
              <a:tr h="343535">
                <a:tc>
                  <a:txBody>
                    <a:bodyPr/>
                    <a:lstStyle/>
                    <a:p>
                      <a:pPr marL="68580">
                        <a:lnSpc>
                          <a:spcPct val="100000"/>
                        </a:lnSpc>
                        <a:spcBef>
                          <a:spcPts val="25"/>
                        </a:spcBef>
                      </a:pPr>
                      <a:r>
                        <a:rPr sz="1200" spc="-10" dirty="0">
                          <a:latin typeface="Perpetua"/>
                          <a:cs typeface="Perpetua"/>
                        </a:rPr>
                        <a:t>Finnish</a:t>
                      </a:r>
                      <a:endParaRPr sz="1200">
                        <a:latin typeface="Perpetua"/>
                        <a:cs typeface="Perpetua"/>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ct val="100000"/>
                        </a:lnSpc>
                        <a:spcBef>
                          <a:spcPts val="25"/>
                        </a:spcBef>
                      </a:pPr>
                      <a:r>
                        <a:rPr sz="1200" spc="-10" dirty="0">
                          <a:latin typeface="Perpetua"/>
                          <a:cs typeface="Perpetua"/>
                        </a:rPr>
                        <a:t>adessive</a:t>
                      </a:r>
                      <a:endParaRPr sz="1200">
                        <a:latin typeface="Perpetua"/>
                        <a:cs typeface="Perpetua"/>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9215">
                        <a:lnSpc>
                          <a:spcPct val="100000"/>
                        </a:lnSpc>
                        <a:spcBef>
                          <a:spcPts val="15"/>
                        </a:spcBef>
                      </a:pPr>
                      <a:r>
                        <a:rPr sz="900" b="1" spc="-10" dirty="0">
                          <a:latin typeface="Perpetua"/>
                          <a:cs typeface="Perpetua"/>
                        </a:rPr>
                        <a:t>adjectival</a:t>
                      </a:r>
                      <a:endParaRPr sz="900">
                        <a:latin typeface="Perpetua"/>
                        <a:cs typeface="Perpetua"/>
                      </a:endParaRPr>
                    </a:p>
                  </a:txBody>
                  <a:tcPr marL="0" marR="0" marT="19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extLst>
                  <a:ext uri="{0D108BD9-81ED-4DB2-BD59-A6C34878D82A}">
                    <a16:rowId xmlns:a16="http://schemas.microsoft.com/office/drawing/2014/main" val="10005"/>
                  </a:ext>
                </a:extLst>
              </a:tr>
              <a:tr h="456565">
                <a:tc>
                  <a:txBody>
                    <a:bodyPr/>
                    <a:lstStyle/>
                    <a:p>
                      <a:pPr marL="68580">
                        <a:lnSpc>
                          <a:spcPct val="100000"/>
                        </a:lnSpc>
                        <a:spcBef>
                          <a:spcPts val="30"/>
                        </a:spcBef>
                      </a:pPr>
                      <a:r>
                        <a:rPr sz="1200" spc="-10" dirty="0">
                          <a:latin typeface="Perpetua"/>
                          <a:cs typeface="Perpetua"/>
                        </a:rPr>
                        <a:t>Karelian</a:t>
                      </a:r>
                      <a:endParaRPr sz="1200">
                        <a:latin typeface="Perpetua"/>
                        <a:cs typeface="Perpetua"/>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1435"/>
                        </a:lnSpc>
                      </a:pPr>
                      <a:r>
                        <a:rPr sz="1200" spc="-10" dirty="0">
                          <a:latin typeface="Perpetua"/>
                          <a:cs typeface="Perpetua"/>
                        </a:rPr>
                        <a:t>adessive</a:t>
                      </a:r>
                      <a:endParaRPr sz="1200">
                        <a:latin typeface="Perpetua"/>
                        <a:cs typeface="Perpetua"/>
                      </a:endParaRPr>
                    </a:p>
                    <a:p>
                      <a:pPr marL="68580">
                        <a:lnSpc>
                          <a:spcPct val="100000"/>
                        </a:lnSpc>
                        <a:spcBef>
                          <a:spcPts val="250"/>
                        </a:spcBef>
                      </a:pPr>
                      <a:r>
                        <a:rPr sz="1200" spc="-10" dirty="0">
                          <a:latin typeface="Perpetua"/>
                          <a:cs typeface="Perpetua"/>
                        </a:rPr>
                        <a:t>/allative</a:t>
                      </a:r>
                      <a:endParaRPr sz="1200">
                        <a:latin typeface="Perpetua"/>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9215">
                        <a:lnSpc>
                          <a:spcPct val="100000"/>
                        </a:lnSpc>
                        <a:spcBef>
                          <a:spcPts val="5"/>
                        </a:spcBef>
                      </a:pPr>
                      <a:r>
                        <a:rPr sz="900" b="1" spc="-10" dirty="0">
                          <a:latin typeface="Perpetua"/>
                          <a:cs typeface="Perpetua"/>
                        </a:rPr>
                        <a:t>adjectival</a:t>
                      </a:r>
                      <a:endParaRPr sz="900">
                        <a:latin typeface="Perpetua"/>
                        <a:cs typeface="Perpetua"/>
                      </a:endParaRPr>
                    </a:p>
                    <a:p>
                      <a:pPr marL="69215">
                        <a:lnSpc>
                          <a:spcPct val="100000"/>
                        </a:lnSpc>
                        <a:spcBef>
                          <a:spcPts val="180"/>
                        </a:spcBef>
                      </a:pPr>
                      <a:r>
                        <a:rPr sz="900" b="1" spc="-10" dirty="0">
                          <a:latin typeface="Perpetua"/>
                          <a:cs typeface="Perpetua"/>
                        </a:rPr>
                        <a:t>adessive/allative</a:t>
                      </a:r>
                      <a:endParaRPr sz="900">
                        <a:latin typeface="Perpetua"/>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extLst>
                  <a:ext uri="{0D108BD9-81ED-4DB2-BD59-A6C34878D82A}">
                    <a16:rowId xmlns:a16="http://schemas.microsoft.com/office/drawing/2014/main" val="10006"/>
                  </a:ext>
                </a:extLst>
              </a:tr>
              <a:tr h="343535">
                <a:tc>
                  <a:txBody>
                    <a:bodyPr/>
                    <a:lstStyle/>
                    <a:p>
                      <a:pPr marL="68580">
                        <a:lnSpc>
                          <a:spcPct val="100000"/>
                        </a:lnSpc>
                        <a:spcBef>
                          <a:spcPts val="30"/>
                        </a:spcBef>
                      </a:pPr>
                      <a:r>
                        <a:rPr sz="1200" spc="-10" dirty="0">
                          <a:latin typeface="Perpetua"/>
                          <a:cs typeface="Perpetua"/>
                        </a:rPr>
                        <a:t>Estonian</a:t>
                      </a:r>
                      <a:endParaRPr sz="1200">
                        <a:latin typeface="Perpetua"/>
                        <a:cs typeface="Perpetua"/>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ct val="100000"/>
                        </a:lnSpc>
                        <a:spcBef>
                          <a:spcPts val="30"/>
                        </a:spcBef>
                      </a:pPr>
                      <a:r>
                        <a:rPr sz="1200" spc="-10" dirty="0">
                          <a:latin typeface="Perpetua"/>
                          <a:cs typeface="Perpetua"/>
                        </a:rPr>
                        <a:t>adessive</a:t>
                      </a:r>
                      <a:endParaRPr sz="1200">
                        <a:latin typeface="Perpetua"/>
                        <a:cs typeface="Perpetua"/>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9215">
                        <a:lnSpc>
                          <a:spcPct val="100000"/>
                        </a:lnSpc>
                        <a:spcBef>
                          <a:spcPts val="15"/>
                        </a:spcBef>
                      </a:pPr>
                      <a:r>
                        <a:rPr sz="900" b="1" spc="-10" dirty="0">
                          <a:latin typeface="Perpetua"/>
                          <a:cs typeface="Perpetua"/>
                        </a:rPr>
                        <a:t>adjectival</a:t>
                      </a:r>
                      <a:endParaRPr sz="900">
                        <a:latin typeface="Perpetua"/>
                        <a:cs typeface="Perpetua"/>
                      </a:endParaRPr>
                    </a:p>
                  </a:txBody>
                  <a:tcPr marL="0" marR="0" marT="19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extLst>
                  <a:ext uri="{0D108BD9-81ED-4DB2-BD59-A6C34878D82A}">
                    <a16:rowId xmlns:a16="http://schemas.microsoft.com/office/drawing/2014/main" val="10007"/>
                  </a:ext>
                </a:extLst>
              </a:tr>
              <a:tr h="343535">
                <a:tc>
                  <a:txBody>
                    <a:bodyPr/>
                    <a:lstStyle/>
                    <a:p>
                      <a:pPr marL="68580">
                        <a:lnSpc>
                          <a:spcPct val="100000"/>
                        </a:lnSpc>
                        <a:spcBef>
                          <a:spcPts val="30"/>
                        </a:spcBef>
                      </a:pPr>
                      <a:r>
                        <a:rPr sz="1200" spc="-20" dirty="0">
                          <a:latin typeface="Perpetua"/>
                          <a:cs typeface="Perpetua"/>
                        </a:rPr>
                        <a:t>Veps</a:t>
                      </a:r>
                      <a:endParaRPr sz="1200">
                        <a:latin typeface="Perpetua"/>
                        <a:cs typeface="Perpetua"/>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ct val="100000"/>
                        </a:lnSpc>
                        <a:spcBef>
                          <a:spcPts val="30"/>
                        </a:spcBef>
                      </a:pPr>
                      <a:r>
                        <a:rPr sz="1200" spc="-10" dirty="0">
                          <a:latin typeface="Perpetua"/>
                          <a:cs typeface="Perpetua"/>
                        </a:rPr>
                        <a:t>adessive</a:t>
                      </a:r>
                      <a:endParaRPr sz="1200">
                        <a:latin typeface="Perpetua"/>
                        <a:cs typeface="Perpetua"/>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9215">
                        <a:lnSpc>
                          <a:spcPct val="100000"/>
                        </a:lnSpc>
                        <a:spcBef>
                          <a:spcPts val="5"/>
                        </a:spcBef>
                      </a:pPr>
                      <a:r>
                        <a:rPr sz="900" b="1" spc="-10" dirty="0">
                          <a:latin typeface="Perpetua"/>
                          <a:cs typeface="Perpetua"/>
                        </a:rPr>
                        <a:t>allative</a:t>
                      </a:r>
                      <a:endParaRPr sz="900">
                        <a:latin typeface="Perpetua"/>
                        <a:cs typeface="Perpetua"/>
                      </a:endParaRPr>
                    </a:p>
                    <a:p>
                      <a:pPr marL="69215">
                        <a:lnSpc>
                          <a:spcPct val="100000"/>
                        </a:lnSpc>
                        <a:spcBef>
                          <a:spcPts val="180"/>
                        </a:spcBef>
                      </a:pPr>
                      <a:r>
                        <a:rPr sz="900" b="1" spc="-10" dirty="0">
                          <a:latin typeface="Perpetua"/>
                          <a:cs typeface="Perpetua"/>
                        </a:rPr>
                        <a:t>adjectival</a:t>
                      </a:r>
                      <a:endParaRPr sz="900">
                        <a:latin typeface="Perpetua"/>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extLst>
                  <a:ext uri="{0D108BD9-81ED-4DB2-BD59-A6C34878D82A}">
                    <a16:rowId xmlns:a16="http://schemas.microsoft.com/office/drawing/2014/main" val="10008"/>
                  </a:ext>
                </a:extLst>
              </a:tr>
              <a:tr h="343535">
                <a:tc>
                  <a:txBody>
                    <a:bodyPr/>
                    <a:lstStyle/>
                    <a:p>
                      <a:pPr marL="68580">
                        <a:lnSpc>
                          <a:spcPct val="100000"/>
                        </a:lnSpc>
                        <a:spcBef>
                          <a:spcPts val="30"/>
                        </a:spcBef>
                      </a:pPr>
                      <a:r>
                        <a:rPr sz="1200" spc="-10" dirty="0">
                          <a:latin typeface="Perpetua"/>
                          <a:cs typeface="Perpetua"/>
                        </a:rPr>
                        <a:t>Votic</a:t>
                      </a:r>
                      <a:endParaRPr sz="1200">
                        <a:latin typeface="Perpetua"/>
                        <a:cs typeface="Perpetua"/>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ct val="100000"/>
                        </a:lnSpc>
                        <a:spcBef>
                          <a:spcPts val="30"/>
                        </a:spcBef>
                      </a:pPr>
                      <a:r>
                        <a:rPr sz="1200" spc="-10" dirty="0">
                          <a:latin typeface="Perpetua"/>
                          <a:cs typeface="Perpetua"/>
                        </a:rPr>
                        <a:t>adessive</a:t>
                      </a:r>
                      <a:endParaRPr sz="1200">
                        <a:latin typeface="Perpetua"/>
                        <a:cs typeface="Perpetua"/>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9215">
                        <a:lnSpc>
                          <a:spcPct val="100000"/>
                        </a:lnSpc>
                        <a:spcBef>
                          <a:spcPts val="5"/>
                        </a:spcBef>
                      </a:pPr>
                      <a:r>
                        <a:rPr sz="900" b="1" spc="-10" dirty="0">
                          <a:latin typeface="Perpetua"/>
                          <a:cs typeface="Perpetua"/>
                        </a:rPr>
                        <a:t>allative</a:t>
                      </a:r>
                      <a:endParaRPr sz="900">
                        <a:latin typeface="Perpetua"/>
                        <a:cs typeface="Perpetua"/>
                      </a:endParaRPr>
                    </a:p>
                    <a:p>
                      <a:pPr marL="69215">
                        <a:lnSpc>
                          <a:spcPct val="100000"/>
                        </a:lnSpc>
                        <a:spcBef>
                          <a:spcPts val="180"/>
                        </a:spcBef>
                      </a:pPr>
                      <a:r>
                        <a:rPr sz="900" b="1" spc="-10" dirty="0">
                          <a:latin typeface="Perpetua"/>
                          <a:cs typeface="Perpetua"/>
                        </a:rPr>
                        <a:t>adjectival</a:t>
                      </a:r>
                      <a:endParaRPr sz="900">
                        <a:latin typeface="Perpetua"/>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extLst>
                  <a:ext uri="{0D108BD9-81ED-4DB2-BD59-A6C34878D82A}">
                    <a16:rowId xmlns:a16="http://schemas.microsoft.com/office/drawing/2014/main" val="10009"/>
                  </a:ext>
                </a:extLst>
              </a:tr>
              <a:tr h="343535">
                <a:tc>
                  <a:txBody>
                    <a:bodyPr/>
                    <a:lstStyle/>
                    <a:p>
                      <a:pPr marL="68580">
                        <a:lnSpc>
                          <a:spcPct val="100000"/>
                        </a:lnSpc>
                        <a:spcBef>
                          <a:spcPts val="30"/>
                        </a:spcBef>
                      </a:pPr>
                      <a:r>
                        <a:rPr sz="1200" spc="-10" dirty="0">
                          <a:latin typeface="Perpetua"/>
                          <a:cs typeface="Perpetua"/>
                        </a:rPr>
                        <a:t>Livonian</a:t>
                      </a:r>
                      <a:endParaRPr sz="1200">
                        <a:latin typeface="Perpetua"/>
                        <a:cs typeface="Perpetua"/>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ct val="100000"/>
                        </a:lnSpc>
                        <a:spcBef>
                          <a:spcPts val="30"/>
                        </a:spcBef>
                      </a:pPr>
                      <a:r>
                        <a:rPr sz="1200" dirty="0">
                          <a:latin typeface="Perpetua"/>
                          <a:cs typeface="Perpetua"/>
                        </a:rPr>
                        <a:t>dative</a:t>
                      </a:r>
                      <a:r>
                        <a:rPr sz="1200" spc="-65" dirty="0">
                          <a:latin typeface="Times New Roman"/>
                          <a:cs typeface="Times New Roman"/>
                        </a:rPr>
                        <a:t> </a:t>
                      </a:r>
                      <a:r>
                        <a:rPr sz="1200" spc="-20" dirty="0">
                          <a:latin typeface="Perpetua"/>
                          <a:cs typeface="Perpetua"/>
                        </a:rPr>
                        <a:t>case</a:t>
                      </a:r>
                      <a:endParaRPr sz="1200">
                        <a:latin typeface="Perpetua"/>
                        <a:cs typeface="Perpetua"/>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9215">
                        <a:lnSpc>
                          <a:spcPct val="100000"/>
                        </a:lnSpc>
                        <a:spcBef>
                          <a:spcPts val="5"/>
                        </a:spcBef>
                      </a:pPr>
                      <a:r>
                        <a:rPr sz="900" b="1" spc="-10" dirty="0">
                          <a:latin typeface="Perpetua"/>
                          <a:cs typeface="Perpetua"/>
                        </a:rPr>
                        <a:t>dative</a:t>
                      </a:r>
                      <a:endParaRPr sz="900">
                        <a:latin typeface="Perpetua"/>
                        <a:cs typeface="Perpetua"/>
                      </a:endParaRPr>
                    </a:p>
                    <a:p>
                      <a:pPr marL="69215">
                        <a:lnSpc>
                          <a:spcPct val="100000"/>
                        </a:lnSpc>
                        <a:spcBef>
                          <a:spcPts val="180"/>
                        </a:spcBef>
                      </a:pPr>
                      <a:r>
                        <a:rPr sz="900" b="1" spc="-10" dirty="0">
                          <a:latin typeface="Perpetua"/>
                          <a:cs typeface="Perpetua"/>
                        </a:rPr>
                        <a:t>adjectival</a:t>
                      </a:r>
                      <a:endParaRPr sz="900">
                        <a:latin typeface="Perpetua"/>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extLst>
                  <a:ext uri="{0D108BD9-81ED-4DB2-BD59-A6C34878D82A}">
                    <a16:rowId xmlns:a16="http://schemas.microsoft.com/office/drawing/2014/main" val="10010"/>
                  </a:ext>
                </a:extLst>
              </a:tr>
              <a:tr h="343535">
                <a:tc>
                  <a:txBody>
                    <a:bodyPr/>
                    <a:lstStyle/>
                    <a:p>
                      <a:pPr marL="68580">
                        <a:lnSpc>
                          <a:spcPct val="100000"/>
                        </a:lnSpc>
                        <a:spcBef>
                          <a:spcPts val="30"/>
                        </a:spcBef>
                      </a:pPr>
                      <a:r>
                        <a:rPr sz="1200" spc="-10" dirty="0">
                          <a:latin typeface="Perpetua"/>
                          <a:cs typeface="Perpetua"/>
                        </a:rPr>
                        <a:t>Swedish</a:t>
                      </a:r>
                      <a:endParaRPr sz="1200">
                        <a:latin typeface="Perpetua"/>
                        <a:cs typeface="Perpetua"/>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ct val="100000"/>
                        </a:lnSpc>
                        <a:spcBef>
                          <a:spcPts val="30"/>
                        </a:spcBef>
                      </a:pPr>
                      <a:r>
                        <a:rPr sz="1200" spc="-20" dirty="0">
                          <a:latin typeface="Perpetua"/>
                          <a:cs typeface="Perpetua"/>
                        </a:rPr>
                        <a:t>have</a:t>
                      </a:r>
                      <a:endParaRPr sz="1200">
                        <a:latin typeface="Perpetua"/>
                        <a:cs typeface="Perpetua"/>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9215">
                        <a:lnSpc>
                          <a:spcPct val="100000"/>
                        </a:lnSpc>
                        <a:spcBef>
                          <a:spcPts val="20"/>
                        </a:spcBef>
                      </a:pPr>
                      <a:r>
                        <a:rPr sz="900" b="1" spc="-10" dirty="0">
                          <a:latin typeface="Perpetua"/>
                          <a:cs typeface="Perpetua"/>
                        </a:rPr>
                        <a:t>adjectival</a:t>
                      </a:r>
                      <a:endParaRPr sz="900">
                        <a:latin typeface="Perpetua"/>
                        <a:cs typeface="Perpetua"/>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extLst>
                  <a:ext uri="{0D108BD9-81ED-4DB2-BD59-A6C34878D82A}">
                    <a16:rowId xmlns:a16="http://schemas.microsoft.com/office/drawing/2014/main" val="10011"/>
                  </a:ext>
                </a:extLst>
              </a:tr>
              <a:tr h="343535">
                <a:tc>
                  <a:txBody>
                    <a:bodyPr/>
                    <a:lstStyle/>
                    <a:p>
                      <a:pPr marL="68580">
                        <a:lnSpc>
                          <a:spcPct val="100000"/>
                        </a:lnSpc>
                        <a:spcBef>
                          <a:spcPts val="35"/>
                        </a:spcBef>
                      </a:pPr>
                      <a:r>
                        <a:rPr sz="1200" spc="-10" dirty="0">
                          <a:latin typeface="Perpetua"/>
                          <a:cs typeface="Perpetua"/>
                        </a:rPr>
                        <a:t>Danish</a:t>
                      </a:r>
                      <a:endParaRPr sz="1200">
                        <a:latin typeface="Perpetua"/>
                        <a:cs typeface="Perpetua"/>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ct val="100000"/>
                        </a:lnSpc>
                        <a:spcBef>
                          <a:spcPts val="35"/>
                        </a:spcBef>
                      </a:pPr>
                      <a:r>
                        <a:rPr sz="1200" spc="-20" dirty="0">
                          <a:latin typeface="Perpetua"/>
                          <a:cs typeface="Perpetua"/>
                        </a:rPr>
                        <a:t>have</a:t>
                      </a:r>
                      <a:endParaRPr sz="1200">
                        <a:latin typeface="Perpetua"/>
                        <a:cs typeface="Perpetua"/>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9215">
                        <a:lnSpc>
                          <a:spcPct val="100000"/>
                        </a:lnSpc>
                        <a:spcBef>
                          <a:spcPts val="20"/>
                        </a:spcBef>
                      </a:pPr>
                      <a:r>
                        <a:rPr sz="900" b="1" spc="-10" dirty="0">
                          <a:latin typeface="Perpetua"/>
                          <a:cs typeface="Perpetua"/>
                        </a:rPr>
                        <a:t>adjectival</a:t>
                      </a:r>
                      <a:endParaRPr sz="900">
                        <a:latin typeface="Perpetua"/>
                        <a:cs typeface="Perpetua"/>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extLst>
                  <a:ext uri="{0D108BD9-81ED-4DB2-BD59-A6C34878D82A}">
                    <a16:rowId xmlns:a16="http://schemas.microsoft.com/office/drawing/2014/main" val="10012"/>
                  </a:ext>
                </a:extLst>
              </a:tr>
              <a:tr h="343535">
                <a:tc>
                  <a:txBody>
                    <a:bodyPr/>
                    <a:lstStyle/>
                    <a:p>
                      <a:pPr marL="68580">
                        <a:lnSpc>
                          <a:spcPct val="100000"/>
                        </a:lnSpc>
                        <a:spcBef>
                          <a:spcPts val="35"/>
                        </a:spcBef>
                      </a:pPr>
                      <a:r>
                        <a:rPr sz="1200" spc="-10" dirty="0">
                          <a:latin typeface="Perpetua"/>
                          <a:cs typeface="Perpetua"/>
                        </a:rPr>
                        <a:t>Norwegian</a:t>
                      </a:r>
                      <a:endParaRPr sz="1200">
                        <a:latin typeface="Perpetua"/>
                        <a:cs typeface="Perpetua"/>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ct val="100000"/>
                        </a:lnSpc>
                        <a:spcBef>
                          <a:spcPts val="35"/>
                        </a:spcBef>
                      </a:pPr>
                      <a:r>
                        <a:rPr sz="1200" spc="-20" dirty="0">
                          <a:latin typeface="Perpetua"/>
                          <a:cs typeface="Perpetua"/>
                        </a:rPr>
                        <a:t>have</a:t>
                      </a:r>
                      <a:endParaRPr sz="1200">
                        <a:latin typeface="Perpetua"/>
                        <a:cs typeface="Perpetua"/>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9215">
                        <a:lnSpc>
                          <a:spcPct val="100000"/>
                        </a:lnSpc>
                        <a:spcBef>
                          <a:spcPts val="20"/>
                        </a:spcBef>
                      </a:pPr>
                      <a:r>
                        <a:rPr sz="900" b="1" spc="-10" dirty="0">
                          <a:latin typeface="Perpetua"/>
                          <a:cs typeface="Perpetua"/>
                        </a:rPr>
                        <a:t>adjectival</a:t>
                      </a:r>
                      <a:endParaRPr sz="900">
                        <a:latin typeface="Perpetua"/>
                        <a:cs typeface="Perpetua"/>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extLst>
                  <a:ext uri="{0D108BD9-81ED-4DB2-BD59-A6C34878D82A}">
                    <a16:rowId xmlns:a16="http://schemas.microsoft.com/office/drawing/2014/main" val="10013"/>
                  </a:ext>
                </a:extLst>
              </a:tr>
              <a:tr h="343535">
                <a:tc>
                  <a:txBody>
                    <a:bodyPr/>
                    <a:lstStyle/>
                    <a:p>
                      <a:pPr marL="68580">
                        <a:lnSpc>
                          <a:spcPct val="100000"/>
                        </a:lnSpc>
                        <a:spcBef>
                          <a:spcPts val="35"/>
                        </a:spcBef>
                      </a:pPr>
                      <a:r>
                        <a:rPr sz="1200" spc="-10" dirty="0">
                          <a:latin typeface="Perpetua"/>
                          <a:cs typeface="Perpetua"/>
                        </a:rPr>
                        <a:t>German</a:t>
                      </a:r>
                      <a:endParaRPr sz="1200">
                        <a:latin typeface="Perpetua"/>
                        <a:cs typeface="Perpetua"/>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ct val="100000"/>
                        </a:lnSpc>
                        <a:spcBef>
                          <a:spcPts val="35"/>
                        </a:spcBef>
                      </a:pPr>
                      <a:r>
                        <a:rPr sz="1200" spc="-20" dirty="0">
                          <a:latin typeface="Perpetua"/>
                          <a:cs typeface="Perpetua"/>
                        </a:rPr>
                        <a:t>have</a:t>
                      </a:r>
                      <a:endParaRPr sz="1200">
                        <a:latin typeface="Perpetua"/>
                        <a:cs typeface="Perpetua"/>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9215">
                        <a:lnSpc>
                          <a:spcPct val="100000"/>
                        </a:lnSpc>
                        <a:spcBef>
                          <a:spcPts val="20"/>
                        </a:spcBef>
                      </a:pPr>
                      <a:r>
                        <a:rPr sz="900" b="1" spc="-10" dirty="0">
                          <a:latin typeface="Perpetua"/>
                          <a:cs typeface="Perpetua"/>
                        </a:rPr>
                        <a:t>adjectival</a:t>
                      </a:r>
                      <a:endParaRPr sz="900">
                        <a:latin typeface="Perpetua"/>
                        <a:cs typeface="Perpetua"/>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extLst>
                  <a:ext uri="{0D108BD9-81ED-4DB2-BD59-A6C34878D82A}">
                    <a16:rowId xmlns:a16="http://schemas.microsoft.com/office/drawing/2014/main" val="10014"/>
                  </a:ext>
                </a:extLst>
              </a:tr>
              <a:tr h="343535">
                <a:tc>
                  <a:txBody>
                    <a:bodyPr/>
                    <a:lstStyle/>
                    <a:p>
                      <a:pPr marL="68580">
                        <a:lnSpc>
                          <a:spcPct val="100000"/>
                        </a:lnSpc>
                        <a:spcBef>
                          <a:spcPts val="35"/>
                        </a:spcBef>
                      </a:pPr>
                      <a:r>
                        <a:rPr sz="1200" dirty="0">
                          <a:latin typeface="Perpetua"/>
                          <a:cs typeface="Perpetua"/>
                        </a:rPr>
                        <a:t>North</a:t>
                      </a:r>
                      <a:r>
                        <a:rPr sz="1200" spc="5" dirty="0">
                          <a:latin typeface="Times New Roman"/>
                          <a:cs typeface="Times New Roman"/>
                        </a:rPr>
                        <a:t> </a:t>
                      </a:r>
                      <a:r>
                        <a:rPr sz="1200" spc="-10" dirty="0">
                          <a:latin typeface="Perpetua"/>
                          <a:cs typeface="Perpetua"/>
                        </a:rPr>
                        <a:t>Saami</a:t>
                      </a:r>
                      <a:endParaRPr sz="1200">
                        <a:latin typeface="Perpetua"/>
                        <a:cs typeface="Perpetua"/>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ct val="100000"/>
                        </a:lnSpc>
                        <a:spcBef>
                          <a:spcPts val="35"/>
                        </a:spcBef>
                      </a:pPr>
                      <a:r>
                        <a:rPr sz="1200" spc="-10" dirty="0">
                          <a:latin typeface="Perpetua"/>
                          <a:cs typeface="Perpetua"/>
                        </a:rPr>
                        <a:t>locative</a:t>
                      </a:r>
                      <a:endParaRPr sz="1200">
                        <a:latin typeface="Perpetua"/>
                        <a:cs typeface="Perpetua"/>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9215">
                        <a:lnSpc>
                          <a:spcPct val="100000"/>
                        </a:lnSpc>
                        <a:spcBef>
                          <a:spcPts val="25"/>
                        </a:spcBef>
                      </a:pPr>
                      <a:r>
                        <a:rPr sz="900" b="1" spc="-10" dirty="0">
                          <a:latin typeface="Perpetua"/>
                          <a:cs typeface="Perpetua"/>
                        </a:rPr>
                        <a:t>adjectival</a:t>
                      </a:r>
                      <a:endParaRPr sz="900">
                        <a:latin typeface="Perpetua"/>
                        <a:cs typeface="Perpetua"/>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extLst>
                  <a:ext uri="{0D108BD9-81ED-4DB2-BD59-A6C34878D82A}">
                    <a16:rowId xmlns:a16="http://schemas.microsoft.com/office/drawing/2014/main" val="10015"/>
                  </a:ext>
                </a:extLst>
              </a:tr>
              <a:tr h="343535">
                <a:tc>
                  <a:txBody>
                    <a:bodyPr/>
                    <a:lstStyle/>
                    <a:p>
                      <a:pPr marL="68580">
                        <a:lnSpc>
                          <a:spcPct val="100000"/>
                        </a:lnSpc>
                        <a:spcBef>
                          <a:spcPts val="35"/>
                        </a:spcBef>
                      </a:pPr>
                      <a:r>
                        <a:rPr sz="1200" spc="-10" dirty="0">
                          <a:latin typeface="Perpetua"/>
                          <a:cs typeface="Perpetua"/>
                        </a:rPr>
                        <a:t>Latvian</a:t>
                      </a:r>
                      <a:endParaRPr sz="1200">
                        <a:latin typeface="Perpetua"/>
                        <a:cs typeface="Perpetua"/>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ct val="100000"/>
                        </a:lnSpc>
                        <a:spcBef>
                          <a:spcPts val="35"/>
                        </a:spcBef>
                      </a:pPr>
                      <a:r>
                        <a:rPr sz="1200" spc="-10" dirty="0">
                          <a:latin typeface="Perpetua"/>
                          <a:cs typeface="Perpetua"/>
                        </a:rPr>
                        <a:t>dative</a:t>
                      </a:r>
                      <a:endParaRPr sz="1200">
                        <a:latin typeface="Perpetua"/>
                        <a:cs typeface="Perpetua"/>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9215">
                        <a:lnSpc>
                          <a:spcPct val="100000"/>
                        </a:lnSpc>
                        <a:spcBef>
                          <a:spcPts val="20"/>
                        </a:spcBef>
                      </a:pPr>
                      <a:r>
                        <a:rPr sz="900" spc="-10" dirty="0">
                          <a:latin typeface="Perpetua"/>
                          <a:cs typeface="Perpetua"/>
                        </a:rPr>
                        <a:t>dative</a:t>
                      </a:r>
                      <a:endParaRPr sz="900">
                        <a:latin typeface="Perpetua"/>
                        <a:cs typeface="Perpetua"/>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extLst>
                  <a:ext uri="{0D108BD9-81ED-4DB2-BD59-A6C34878D82A}">
                    <a16:rowId xmlns:a16="http://schemas.microsoft.com/office/drawing/2014/main" val="10016"/>
                  </a:ext>
                </a:extLst>
              </a:tr>
              <a:tr h="343535">
                <a:tc>
                  <a:txBody>
                    <a:bodyPr/>
                    <a:lstStyle/>
                    <a:p>
                      <a:pPr marL="68580">
                        <a:lnSpc>
                          <a:spcPct val="100000"/>
                        </a:lnSpc>
                        <a:spcBef>
                          <a:spcPts val="35"/>
                        </a:spcBef>
                      </a:pPr>
                      <a:r>
                        <a:rPr sz="1200" spc="-10" dirty="0">
                          <a:latin typeface="Perpetua"/>
                          <a:cs typeface="Perpetua"/>
                        </a:rPr>
                        <a:t>Latgalian</a:t>
                      </a:r>
                      <a:endParaRPr sz="1200">
                        <a:latin typeface="Perpetua"/>
                        <a:cs typeface="Perpetua"/>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ct val="100000"/>
                        </a:lnSpc>
                        <a:spcBef>
                          <a:spcPts val="35"/>
                        </a:spcBef>
                      </a:pPr>
                      <a:r>
                        <a:rPr sz="1200" spc="-10" dirty="0">
                          <a:latin typeface="Perpetua"/>
                          <a:cs typeface="Perpetua"/>
                        </a:rPr>
                        <a:t>dative</a:t>
                      </a:r>
                      <a:endParaRPr sz="1200">
                        <a:latin typeface="Perpetua"/>
                        <a:cs typeface="Perpetua"/>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9215">
                        <a:lnSpc>
                          <a:spcPct val="100000"/>
                        </a:lnSpc>
                        <a:spcBef>
                          <a:spcPts val="20"/>
                        </a:spcBef>
                      </a:pPr>
                      <a:r>
                        <a:rPr sz="900" spc="-10" dirty="0">
                          <a:latin typeface="Perpetua"/>
                          <a:cs typeface="Perpetua"/>
                        </a:rPr>
                        <a:t>dative</a:t>
                      </a:r>
                      <a:endParaRPr sz="900">
                        <a:latin typeface="Perpetua"/>
                        <a:cs typeface="Perpetua"/>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735807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0050" y="174194"/>
            <a:ext cx="11182350" cy="5073184"/>
          </a:xfrm>
          <a:prstGeom prst="rect">
            <a:avLst/>
          </a:prstGeom>
        </p:spPr>
        <p:txBody>
          <a:bodyPr vert="horz" wrap="square" lIns="0" tIns="12700" rIns="0" bIns="0" rtlCol="0">
            <a:spAutoFit/>
          </a:bodyPr>
          <a:lstStyle/>
          <a:p>
            <a:pPr marL="12700">
              <a:lnSpc>
                <a:spcPts val="2735"/>
              </a:lnSpc>
              <a:spcBef>
                <a:spcPts val="100"/>
              </a:spcBef>
            </a:pPr>
            <a:r>
              <a:rPr sz="2200" b="1" dirty="0">
                <a:latin typeface="+mj-lt"/>
                <a:cs typeface="Times New Roman"/>
              </a:rPr>
              <a:t>Baltic</a:t>
            </a:r>
            <a:r>
              <a:rPr sz="2200" b="1" spc="-25" dirty="0">
                <a:latin typeface="+mj-lt"/>
                <a:cs typeface="Times New Roman"/>
              </a:rPr>
              <a:t> </a:t>
            </a:r>
            <a:r>
              <a:rPr sz="2200" b="1" dirty="0">
                <a:latin typeface="+mj-lt"/>
                <a:cs typeface="Times New Roman"/>
              </a:rPr>
              <a:t>and</a:t>
            </a:r>
            <a:r>
              <a:rPr sz="2200" b="1" spc="-5" dirty="0">
                <a:latin typeface="+mj-lt"/>
                <a:cs typeface="Times New Roman"/>
              </a:rPr>
              <a:t> </a:t>
            </a:r>
            <a:r>
              <a:rPr sz="2200" b="1" dirty="0">
                <a:latin typeface="+mj-lt"/>
                <a:cs typeface="Times New Roman"/>
              </a:rPr>
              <a:t>East</a:t>
            </a:r>
            <a:r>
              <a:rPr sz="2200" b="1" spc="-5" dirty="0">
                <a:latin typeface="+mj-lt"/>
                <a:cs typeface="Times New Roman"/>
              </a:rPr>
              <a:t> </a:t>
            </a:r>
            <a:r>
              <a:rPr sz="2200" b="1" dirty="0">
                <a:latin typeface="+mj-lt"/>
                <a:cs typeface="Times New Roman"/>
              </a:rPr>
              <a:t>Slavic:</a:t>
            </a:r>
            <a:r>
              <a:rPr sz="2200" b="1" spc="-25" dirty="0">
                <a:latin typeface="+mj-lt"/>
                <a:cs typeface="Times New Roman"/>
              </a:rPr>
              <a:t> </a:t>
            </a:r>
            <a:r>
              <a:rPr lang="it-IT" sz="2200" b="1" spc="-25" dirty="0">
                <a:latin typeface="+mj-lt"/>
                <a:cs typeface="Times New Roman"/>
              </a:rPr>
              <a:t>Dative encoding </a:t>
            </a:r>
          </a:p>
          <a:p>
            <a:pPr marL="12700">
              <a:lnSpc>
                <a:spcPts val="2735"/>
              </a:lnSpc>
              <a:spcBef>
                <a:spcPts val="100"/>
              </a:spcBef>
            </a:pPr>
            <a:endParaRPr lang="it-IT" sz="2200" b="1" spc="-25" dirty="0">
              <a:latin typeface="+mj-lt"/>
              <a:cs typeface="Times New Roman"/>
            </a:endParaRPr>
          </a:p>
          <a:p>
            <a:pPr marL="12700">
              <a:lnSpc>
                <a:spcPts val="2735"/>
              </a:lnSpc>
              <a:spcBef>
                <a:spcPts val="100"/>
              </a:spcBef>
            </a:pPr>
            <a:r>
              <a:rPr sz="2200" dirty="0">
                <a:latin typeface="+mj-lt"/>
                <a:cs typeface="Times New Roman"/>
              </a:rPr>
              <a:t>Lithuanian:</a:t>
            </a:r>
            <a:r>
              <a:rPr sz="2200" spc="-100" dirty="0">
                <a:latin typeface="+mj-lt"/>
                <a:cs typeface="Times New Roman"/>
              </a:rPr>
              <a:t> </a:t>
            </a:r>
            <a:r>
              <a:rPr sz="2200" b="1" i="1" dirty="0">
                <a:latin typeface="+mj-lt"/>
                <a:cs typeface="Times New Roman"/>
              </a:rPr>
              <a:t>man</a:t>
            </a:r>
            <a:r>
              <a:rPr sz="2200" b="1" i="1" spc="-70" dirty="0">
                <a:latin typeface="+mj-lt"/>
                <a:cs typeface="Times New Roman"/>
              </a:rPr>
              <a:t> </a:t>
            </a:r>
            <a:r>
              <a:rPr sz="2200" i="1" spc="-10" dirty="0">
                <a:latin typeface="+mj-lt"/>
                <a:cs typeface="Times New Roman"/>
              </a:rPr>
              <a:t>dvidešimt</a:t>
            </a:r>
            <a:r>
              <a:rPr sz="2200" i="1" spc="-80" dirty="0">
                <a:latin typeface="+mj-lt"/>
                <a:cs typeface="Times New Roman"/>
              </a:rPr>
              <a:t> </a:t>
            </a:r>
            <a:r>
              <a:rPr sz="2200" i="1" spc="-20" dirty="0" err="1">
                <a:latin typeface="+mj-lt"/>
                <a:cs typeface="Times New Roman"/>
              </a:rPr>
              <a:t>metų</a:t>
            </a:r>
            <a:r>
              <a:rPr sz="2200" i="1" spc="-20" dirty="0">
                <a:latin typeface="+mj-lt"/>
                <a:cs typeface="Times New Roman"/>
              </a:rPr>
              <a:t> </a:t>
            </a:r>
            <a:endParaRPr lang="it-IT" sz="2200" i="1" spc="-20" dirty="0">
              <a:latin typeface="+mj-lt"/>
              <a:cs typeface="Times New Roman"/>
            </a:endParaRPr>
          </a:p>
          <a:p>
            <a:pPr marL="12700">
              <a:lnSpc>
                <a:spcPts val="2735"/>
              </a:lnSpc>
              <a:spcBef>
                <a:spcPts val="100"/>
              </a:spcBef>
            </a:pPr>
            <a:r>
              <a:rPr sz="2200" dirty="0">
                <a:latin typeface="+mj-lt"/>
                <a:cs typeface="Times New Roman"/>
              </a:rPr>
              <a:t>Latvian:</a:t>
            </a:r>
            <a:r>
              <a:rPr sz="2200" spc="-100" dirty="0">
                <a:latin typeface="+mj-lt"/>
                <a:cs typeface="Times New Roman"/>
              </a:rPr>
              <a:t> </a:t>
            </a:r>
            <a:r>
              <a:rPr sz="2200" b="1" dirty="0">
                <a:latin typeface="+mj-lt"/>
                <a:cs typeface="Times New Roman"/>
              </a:rPr>
              <a:t>man</a:t>
            </a:r>
            <a:r>
              <a:rPr sz="2200" b="1" spc="-80" dirty="0">
                <a:latin typeface="+mj-lt"/>
                <a:cs typeface="Times New Roman"/>
              </a:rPr>
              <a:t> </a:t>
            </a:r>
            <a:r>
              <a:rPr sz="2200" spc="-20" dirty="0">
                <a:latin typeface="+mj-lt"/>
                <a:cs typeface="Times New Roman"/>
              </a:rPr>
              <a:t>dvidesimt</a:t>
            </a:r>
            <a:r>
              <a:rPr sz="2200" spc="-85" dirty="0">
                <a:latin typeface="+mj-lt"/>
                <a:cs typeface="Times New Roman"/>
              </a:rPr>
              <a:t> </a:t>
            </a:r>
            <a:r>
              <a:rPr sz="2200" spc="-20" dirty="0" err="1">
                <a:latin typeface="+mj-lt"/>
                <a:cs typeface="Times New Roman"/>
              </a:rPr>
              <a:t>gadu</a:t>
            </a:r>
            <a:r>
              <a:rPr sz="2200" spc="-20" dirty="0">
                <a:latin typeface="+mj-lt"/>
                <a:cs typeface="Times New Roman"/>
              </a:rPr>
              <a:t> </a:t>
            </a:r>
            <a:endParaRPr lang="it-IT" sz="2200" spc="-20" dirty="0">
              <a:latin typeface="+mj-lt"/>
              <a:cs typeface="Times New Roman"/>
            </a:endParaRPr>
          </a:p>
          <a:p>
            <a:pPr marL="12700">
              <a:lnSpc>
                <a:spcPts val="2735"/>
              </a:lnSpc>
              <a:spcBef>
                <a:spcPts val="100"/>
              </a:spcBef>
            </a:pPr>
            <a:r>
              <a:rPr sz="2200" dirty="0">
                <a:latin typeface="+mj-lt"/>
                <a:cs typeface="Times New Roman"/>
              </a:rPr>
              <a:t>Russian:</a:t>
            </a:r>
            <a:r>
              <a:rPr sz="2200" spc="-10" dirty="0">
                <a:latin typeface="+mj-lt"/>
                <a:cs typeface="Times New Roman"/>
              </a:rPr>
              <a:t> </a:t>
            </a:r>
            <a:r>
              <a:rPr sz="2200" b="1" dirty="0">
                <a:latin typeface="+mj-lt"/>
                <a:cs typeface="Times New Roman"/>
              </a:rPr>
              <a:t>mne</a:t>
            </a:r>
            <a:r>
              <a:rPr sz="2200" b="1" spc="-5" dirty="0">
                <a:latin typeface="+mj-lt"/>
                <a:cs typeface="Times New Roman"/>
              </a:rPr>
              <a:t> </a:t>
            </a:r>
            <a:r>
              <a:rPr sz="2200" dirty="0">
                <a:latin typeface="+mj-lt"/>
                <a:cs typeface="Times New Roman"/>
              </a:rPr>
              <a:t>dvadcat</a:t>
            </a:r>
            <a:r>
              <a:rPr sz="2200" i="1" dirty="0">
                <a:latin typeface="+mj-lt"/>
                <a:cs typeface="Times New Roman"/>
              </a:rPr>
              <a:t>’</a:t>
            </a:r>
            <a:r>
              <a:rPr sz="2200" i="1" spc="-280" dirty="0">
                <a:latin typeface="+mj-lt"/>
                <a:cs typeface="Times New Roman"/>
              </a:rPr>
              <a:t> </a:t>
            </a:r>
            <a:r>
              <a:rPr sz="2200" i="1" spc="-20" dirty="0">
                <a:latin typeface="+mj-lt"/>
                <a:cs typeface="Times New Roman"/>
              </a:rPr>
              <a:t>let’</a:t>
            </a:r>
            <a:endParaRPr lang="it-IT" sz="2200" i="1" spc="-20" dirty="0">
              <a:latin typeface="+mj-lt"/>
              <a:cs typeface="Times New Roman"/>
            </a:endParaRPr>
          </a:p>
          <a:p>
            <a:pPr marL="12700">
              <a:lnSpc>
                <a:spcPts val="2735"/>
              </a:lnSpc>
              <a:spcBef>
                <a:spcPts val="100"/>
              </a:spcBef>
            </a:pPr>
            <a:r>
              <a:rPr sz="2200" dirty="0">
                <a:latin typeface="+mj-lt"/>
                <a:cs typeface="Times New Roman"/>
              </a:rPr>
              <a:t>Belarusian:</a:t>
            </a:r>
            <a:r>
              <a:rPr sz="2200" spc="-40" dirty="0">
                <a:latin typeface="+mj-lt"/>
                <a:cs typeface="Times New Roman"/>
              </a:rPr>
              <a:t> </a:t>
            </a:r>
            <a:r>
              <a:rPr sz="2200" b="1" i="1" dirty="0">
                <a:latin typeface="+mj-lt"/>
                <a:cs typeface="Times New Roman"/>
              </a:rPr>
              <a:t>mne</a:t>
            </a:r>
            <a:r>
              <a:rPr sz="2200" b="1" i="1" spc="10" dirty="0">
                <a:latin typeface="+mj-lt"/>
                <a:cs typeface="Times New Roman"/>
              </a:rPr>
              <a:t> </a:t>
            </a:r>
            <a:r>
              <a:rPr sz="2200" i="1" dirty="0">
                <a:latin typeface="+mj-lt"/>
                <a:cs typeface="Times New Roman"/>
              </a:rPr>
              <a:t>dvaccac’</a:t>
            </a:r>
            <a:r>
              <a:rPr sz="2200" i="1" spc="-295" dirty="0">
                <a:latin typeface="+mj-lt"/>
                <a:cs typeface="Times New Roman"/>
              </a:rPr>
              <a:t> </a:t>
            </a:r>
            <a:r>
              <a:rPr sz="2200" i="1" spc="-10" dirty="0">
                <a:latin typeface="+mj-lt"/>
                <a:cs typeface="Times New Roman"/>
              </a:rPr>
              <a:t>hadoŭ</a:t>
            </a:r>
            <a:endParaRPr sz="2200" i="1" dirty="0">
              <a:latin typeface="+mj-lt"/>
              <a:cs typeface="Times New Roman"/>
            </a:endParaRPr>
          </a:p>
          <a:p>
            <a:pPr marL="12700">
              <a:spcBef>
                <a:spcPts val="2300"/>
              </a:spcBef>
            </a:pPr>
            <a:r>
              <a:rPr sz="2200" b="1" dirty="0">
                <a:latin typeface="+mj-lt"/>
                <a:cs typeface="Times New Roman"/>
              </a:rPr>
              <a:t>Polish,</a:t>
            </a:r>
            <a:r>
              <a:rPr sz="2200" b="1" spc="-15" dirty="0">
                <a:latin typeface="+mj-lt"/>
                <a:cs typeface="Times New Roman"/>
              </a:rPr>
              <a:t> </a:t>
            </a:r>
            <a:r>
              <a:rPr sz="2200" b="1" dirty="0">
                <a:latin typeface="+mj-lt"/>
                <a:cs typeface="Times New Roman"/>
              </a:rPr>
              <a:t>Belarusian</a:t>
            </a:r>
            <a:r>
              <a:rPr sz="2200" b="1" spc="-15" dirty="0">
                <a:latin typeface="+mj-lt"/>
                <a:cs typeface="Times New Roman"/>
              </a:rPr>
              <a:t> </a:t>
            </a:r>
            <a:r>
              <a:rPr sz="2200" b="1" dirty="0">
                <a:latin typeface="+mj-lt"/>
                <a:cs typeface="Times New Roman"/>
              </a:rPr>
              <a:t>and</a:t>
            </a:r>
            <a:r>
              <a:rPr sz="2200" b="1" spc="5" dirty="0">
                <a:latin typeface="+mj-lt"/>
                <a:cs typeface="Times New Roman"/>
              </a:rPr>
              <a:t> </a:t>
            </a:r>
            <a:r>
              <a:rPr sz="2200" b="1" dirty="0">
                <a:latin typeface="+mj-lt"/>
                <a:cs typeface="Times New Roman"/>
              </a:rPr>
              <a:t>Lithuanian (under</a:t>
            </a:r>
            <a:r>
              <a:rPr sz="2200" b="1" spc="-45" dirty="0">
                <a:latin typeface="+mj-lt"/>
                <a:cs typeface="Times New Roman"/>
              </a:rPr>
              <a:t> </a:t>
            </a:r>
            <a:r>
              <a:rPr sz="2200" b="1" spc="-10" dirty="0">
                <a:latin typeface="+mj-lt"/>
                <a:cs typeface="Times New Roman"/>
              </a:rPr>
              <a:t>constraints):</a:t>
            </a:r>
            <a:r>
              <a:rPr lang="it-IT" sz="2200" b="1" spc="-10" dirty="0">
                <a:latin typeface="+mj-lt"/>
                <a:cs typeface="Times New Roman"/>
              </a:rPr>
              <a:t> </a:t>
            </a:r>
            <a:r>
              <a:rPr lang="it-IT" sz="2200" b="1" spc="-10" dirty="0" err="1">
                <a:latin typeface="+mj-lt"/>
                <a:cs typeface="Times New Roman"/>
              </a:rPr>
              <a:t>also</a:t>
            </a:r>
            <a:r>
              <a:rPr lang="it-IT" sz="2200" b="1" spc="-10" dirty="0">
                <a:latin typeface="+mj-lt"/>
                <a:cs typeface="Times New Roman"/>
              </a:rPr>
              <a:t> ‘</a:t>
            </a:r>
            <a:r>
              <a:rPr lang="it-IT" sz="2200" b="1" spc="-10" dirty="0" err="1">
                <a:latin typeface="+mj-lt"/>
                <a:cs typeface="Times New Roman"/>
              </a:rPr>
              <a:t>have</a:t>
            </a:r>
            <a:r>
              <a:rPr lang="it-IT" sz="2200" b="1" spc="-10" dirty="0">
                <a:latin typeface="+mj-lt"/>
                <a:cs typeface="Times New Roman"/>
              </a:rPr>
              <a:t>’ </a:t>
            </a:r>
            <a:r>
              <a:rPr lang="it-IT" sz="2200" b="1" spc="-10" dirty="0" err="1">
                <a:latin typeface="+mj-lt"/>
                <a:cs typeface="Times New Roman"/>
              </a:rPr>
              <a:t>is</a:t>
            </a:r>
            <a:r>
              <a:rPr lang="it-IT" sz="2200" b="1" spc="-10" dirty="0">
                <a:latin typeface="+mj-lt"/>
                <a:cs typeface="Times New Roman"/>
              </a:rPr>
              <a:t> </a:t>
            </a:r>
            <a:r>
              <a:rPr lang="it-IT" sz="2200" b="1" spc="-10" dirty="0" err="1">
                <a:latin typeface="+mj-lt"/>
                <a:cs typeface="Times New Roman"/>
              </a:rPr>
              <a:t>possible</a:t>
            </a:r>
            <a:endParaRPr sz="2200" dirty="0">
              <a:latin typeface="+mj-lt"/>
              <a:cs typeface="Times New Roman"/>
            </a:endParaRPr>
          </a:p>
          <a:p>
            <a:pPr marL="12700">
              <a:spcBef>
                <a:spcPts val="2310"/>
              </a:spcBef>
            </a:pPr>
            <a:r>
              <a:rPr sz="2200" dirty="0">
                <a:latin typeface="+mj-lt"/>
                <a:cs typeface="Times New Roman"/>
              </a:rPr>
              <a:t>Polish</a:t>
            </a:r>
            <a:r>
              <a:rPr sz="2200" i="1" dirty="0">
                <a:latin typeface="+mj-lt"/>
                <a:cs typeface="Times New Roman"/>
              </a:rPr>
              <a:t>:</a:t>
            </a:r>
            <a:r>
              <a:rPr sz="2200" i="1" spc="-55" dirty="0">
                <a:latin typeface="+mj-lt"/>
                <a:cs typeface="Times New Roman"/>
              </a:rPr>
              <a:t> </a:t>
            </a:r>
            <a:r>
              <a:rPr sz="2200" b="1" i="1" spc="-30" dirty="0">
                <a:latin typeface="+mj-lt"/>
                <a:cs typeface="Times New Roman"/>
              </a:rPr>
              <a:t>mam</a:t>
            </a:r>
            <a:r>
              <a:rPr lang="it-IT" sz="2200" b="1" i="1" spc="-30" dirty="0">
                <a:latin typeface="+mj-lt"/>
                <a:cs typeface="Times New Roman"/>
              </a:rPr>
              <a:t> </a:t>
            </a:r>
            <a:r>
              <a:rPr sz="2200" i="1" dirty="0" err="1">
                <a:latin typeface="+mj-lt"/>
                <a:cs typeface="Times New Roman"/>
              </a:rPr>
              <a:t>dwadeścia</a:t>
            </a:r>
            <a:r>
              <a:rPr sz="2200" i="1" spc="-35" dirty="0">
                <a:latin typeface="+mj-lt"/>
                <a:cs typeface="Times New Roman"/>
              </a:rPr>
              <a:t> </a:t>
            </a:r>
            <a:r>
              <a:rPr sz="2200" i="1" spc="-25" dirty="0">
                <a:latin typeface="+mj-lt"/>
                <a:cs typeface="Times New Roman"/>
              </a:rPr>
              <a:t>lat</a:t>
            </a:r>
            <a:endParaRPr sz="2200" i="1" dirty="0">
              <a:latin typeface="+mj-lt"/>
              <a:cs typeface="Times New Roman"/>
            </a:endParaRPr>
          </a:p>
          <a:p>
            <a:pPr marL="12700">
              <a:spcBef>
                <a:spcPts val="2300"/>
              </a:spcBef>
            </a:pPr>
            <a:r>
              <a:rPr sz="2200" dirty="0">
                <a:latin typeface="+mj-lt"/>
                <a:cs typeface="Times New Roman"/>
              </a:rPr>
              <a:t>Belarusian:</a:t>
            </a:r>
            <a:r>
              <a:rPr sz="2200" spc="120" dirty="0">
                <a:latin typeface="+mj-lt"/>
                <a:cs typeface="Times New Roman"/>
              </a:rPr>
              <a:t> </a:t>
            </a:r>
            <a:r>
              <a:rPr sz="2200" b="1" i="1" spc="-25" dirty="0" err="1">
                <a:latin typeface="+mj-lt"/>
                <a:cs typeface="Times New Roman"/>
              </a:rPr>
              <a:t>maju</a:t>
            </a:r>
            <a:r>
              <a:rPr lang="it-IT" sz="2200" b="1" i="1" spc="-25" dirty="0">
                <a:latin typeface="+mj-lt"/>
                <a:cs typeface="Times New Roman"/>
              </a:rPr>
              <a:t> </a:t>
            </a:r>
            <a:r>
              <a:rPr sz="2200" i="1" dirty="0" err="1">
                <a:latin typeface="+mj-lt"/>
                <a:cs typeface="Times New Roman"/>
              </a:rPr>
              <a:t>dvaccac</a:t>
            </a:r>
            <a:r>
              <a:rPr sz="2200" i="1" dirty="0">
                <a:latin typeface="+mj-lt"/>
                <a:cs typeface="Times New Roman"/>
              </a:rPr>
              <a:t>’</a:t>
            </a:r>
            <a:r>
              <a:rPr sz="2200" i="1" spc="-290" dirty="0">
                <a:latin typeface="+mj-lt"/>
                <a:cs typeface="Times New Roman"/>
              </a:rPr>
              <a:t> </a:t>
            </a:r>
            <a:r>
              <a:rPr sz="2200" i="1" spc="-10" dirty="0">
                <a:latin typeface="+mj-lt"/>
                <a:cs typeface="Times New Roman"/>
              </a:rPr>
              <a:t>hadoŭ</a:t>
            </a:r>
            <a:endParaRPr sz="2200" i="1" dirty="0">
              <a:latin typeface="+mj-lt"/>
              <a:cs typeface="Times New Roman"/>
            </a:endParaRPr>
          </a:p>
          <a:p>
            <a:pPr>
              <a:spcBef>
                <a:spcPts val="50"/>
              </a:spcBef>
            </a:pPr>
            <a:endParaRPr sz="2200" i="1" dirty="0">
              <a:latin typeface="+mj-lt"/>
              <a:cs typeface="Times New Roman"/>
            </a:endParaRPr>
          </a:p>
          <a:p>
            <a:pPr marL="12700" marR="430530">
              <a:lnSpc>
                <a:spcPts val="2590"/>
              </a:lnSpc>
            </a:pPr>
            <a:r>
              <a:rPr sz="2200" dirty="0">
                <a:latin typeface="+mj-lt"/>
                <a:cs typeface="Times New Roman"/>
              </a:rPr>
              <a:t>Lithuanian:</a:t>
            </a:r>
            <a:r>
              <a:rPr sz="2200" spc="60" dirty="0">
                <a:latin typeface="+mj-lt"/>
                <a:cs typeface="Times New Roman"/>
              </a:rPr>
              <a:t> </a:t>
            </a:r>
            <a:r>
              <a:rPr sz="2200" b="1" i="1" spc="-50" dirty="0">
                <a:latin typeface="+mj-lt"/>
                <a:cs typeface="Times New Roman"/>
              </a:rPr>
              <a:t>turėdamas</a:t>
            </a:r>
            <a:r>
              <a:rPr sz="2200" b="1" i="1" spc="-30" dirty="0">
                <a:latin typeface="+mj-lt"/>
                <a:cs typeface="Times New Roman"/>
              </a:rPr>
              <a:t> </a:t>
            </a:r>
            <a:r>
              <a:rPr sz="2200" i="1" spc="-10" dirty="0">
                <a:latin typeface="+mj-lt"/>
                <a:cs typeface="Times New Roman"/>
              </a:rPr>
              <a:t>dvidešimt</a:t>
            </a:r>
            <a:r>
              <a:rPr sz="2200" i="1" spc="-35" dirty="0">
                <a:latin typeface="+mj-lt"/>
                <a:cs typeface="Times New Roman"/>
              </a:rPr>
              <a:t> </a:t>
            </a:r>
            <a:r>
              <a:rPr sz="2200" i="1" dirty="0">
                <a:latin typeface="+mj-lt"/>
                <a:cs typeface="Times New Roman"/>
              </a:rPr>
              <a:t>metų,</a:t>
            </a:r>
            <a:r>
              <a:rPr sz="2200" i="1" spc="-30" dirty="0">
                <a:latin typeface="+mj-lt"/>
                <a:cs typeface="Times New Roman"/>
              </a:rPr>
              <a:t> </a:t>
            </a:r>
            <a:r>
              <a:rPr sz="2200" i="1" dirty="0">
                <a:latin typeface="+mj-lt"/>
                <a:cs typeface="Times New Roman"/>
              </a:rPr>
              <a:t>...</a:t>
            </a:r>
            <a:r>
              <a:rPr sz="2200" i="1" spc="-25" dirty="0">
                <a:latin typeface="+mj-lt"/>
                <a:cs typeface="Times New Roman"/>
              </a:rPr>
              <a:t> </a:t>
            </a:r>
            <a:r>
              <a:rPr sz="2200" dirty="0">
                <a:latin typeface="+mj-lt"/>
                <a:cs typeface="Times New Roman"/>
              </a:rPr>
              <a:t>‘being</a:t>
            </a:r>
            <a:r>
              <a:rPr sz="2200" spc="-25" dirty="0">
                <a:latin typeface="+mj-lt"/>
                <a:cs typeface="Times New Roman"/>
              </a:rPr>
              <a:t> twenty</a:t>
            </a:r>
            <a:r>
              <a:rPr lang="it-IT" sz="2200" spc="-25" dirty="0">
                <a:latin typeface="+mj-lt"/>
                <a:cs typeface="Times New Roman"/>
              </a:rPr>
              <a:t>,…; </a:t>
            </a:r>
            <a:r>
              <a:rPr sz="2200" dirty="0">
                <a:latin typeface="+mj-lt"/>
                <a:cs typeface="Times New Roman"/>
              </a:rPr>
              <a:t>when</a:t>
            </a:r>
            <a:r>
              <a:rPr sz="2200" spc="-5" dirty="0">
                <a:latin typeface="+mj-lt"/>
                <a:cs typeface="Times New Roman"/>
              </a:rPr>
              <a:t> </a:t>
            </a:r>
            <a:r>
              <a:rPr sz="2200" dirty="0">
                <a:latin typeface="+mj-lt"/>
                <a:cs typeface="Times New Roman"/>
              </a:rPr>
              <a:t>he</a:t>
            </a:r>
            <a:r>
              <a:rPr sz="2200" spc="-5" dirty="0">
                <a:latin typeface="+mj-lt"/>
                <a:cs typeface="Times New Roman"/>
              </a:rPr>
              <a:t> </a:t>
            </a:r>
            <a:r>
              <a:rPr sz="2200" dirty="0">
                <a:latin typeface="+mj-lt"/>
                <a:cs typeface="Times New Roman"/>
              </a:rPr>
              <a:t>was</a:t>
            </a:r>
            <a:r>
              <a:rPr sz="2200" spc="-5" dirty="0">
                <a:latin typeface="+mj-lt"/>
                <a:cs typeface="Times New Roman"/>
              </a:rPr>
              <a:t> </a:t>
            </a:r>
            <a:r>
              <a:rPr sz="2200" spc="-10" dirty="0">
                <a:latin typeface="+mj-lt"/>
                <a:cs typeface="Times New Roman"/>
              </a:rPr>
              <a:t>twenty,…’</a:t>
            </a:r>
            <a:endParaRPr lang="it-IT" sz="2200" spc="-10" dirty="0">
              <a:latin typeface="+mj-lt"/>
              <a:cs typeface="Times New Roman"/>
            </a:endParaRPr>
          </a:p>
          <a:p>
            <a:pPr marL="12700" marR="430530">
              <a:lnSpc>
                <a:spcPts val="2590"/>
              </a:lnSpc>
            </a:pPr>
            <a:r>
              <a:rPr lang="de-DE" sz="2200" spc="-10" dirty="0">
                <a:latin typeface="+mj-lt"/>
                <a:cs typeface="Times New Roman"/>
              </a:rPr>
              <a:t>	</a:t>
            </a:r>
            <a:r>
              <a:rPr lang="de-DE" sz="2200" spc="-10" dirty="0">
                <a:latin typeface="+mj-lt"/>
                <a:cs typeface="Times New Roman"/>
                <a:sym typeface="Wingdings" panose="05000000000000000000" pitchFamily="2" charset="2"/>
              </a:rPr>
              <a:t> </a:t>
            </a:r>
            <a:r>
              <a:rPr lang="de-DE" sz="2200" spc="-10" dirty="0" err="1">
                <a:latin typeface="+mj-lt"/>
                <a:cs typeface="Times New Roman"/>
                <a:sym typeface="Wingdings" panose="05000000000000000000" pitchFamily="2" charset="2"/>
              </a:rPr>
              <a:t>as</a:t>
            </a:r>
            <a:r>
              <a:rPr lang="de-DE" sz="2200" spc="-10" dirty="0">
                <a:latin typeface="+mj-lt"/>
                <a:cs typeface="Times New Roman"/>
                <a:sym typeface="Wingdings" panose="05000000000000000000" pitchFamily="2" charset="2"/>
              </a:rPr>
              <a:t> </a:t>
            </a:r>
            <a:r>
              <a:rPr lang="de-DE" sz="2200" spc="-10" dirty="0" err="1">
                <a:latin typeface="+mj-lt"/>
                <a:cs typeface="Times New Roman"/>
                <a:sym typeface="Wingdings" panose="05000000000000000000" pitchFamily="2" charset="2"/>
              </a:rPr>
              <a:t>seen</a:t>
            </a:r>
            <a:r>
              <a:rPr lang="de-DE" sz="2200" spc="-10" dirty="0">
                <a:latin typeface="+mj-lt"/>
                <a:cs typeface="Times New Roman"/>
                <a:sym typeface="Wingdings" panose="05000000000000000000" pitchFamily="2" charset="2"/>
              </a:rPr>
              <a:t> </a:t>
            </a:r>
            <a:r>
              <a:rPr lang="de-DE" sz="2200" spc="-10" dirty="0" err="1">
                <a:latin typeface="+mj-lt"/>
                <a:cs typeface="Times New Roman"/>
                <a:sym typeface="Wingdings" panose="05000000000000000000" pitchFamily="2" charset="2"/>
              </a:rPr>
              <a:t>for</a:t>
            </a:r>
            <a:r>
              <a:rPr lang="de-DE" sz="2200" spc="-10" dirty="0">
                <a:latin typeface="+mj-lt"/>
                <a:cs typeface="Times New Roman"/>
                <a:sym typeface="Wingdings" panose="05000000000000000000" pitchFamily="2" charset="2"/>
              </a:rPr>
              <a:t> Russian </a:t>
            </a:r>
            <a:r>
              <a:rPr lang="de-DE" sz="2200" i="1" spc="-10" dirty="0" err="1">
                <a:latin typeface="+mj-lt"/>
                <a:cs typeface="Times New Roman"/>
                <a:sym typeface="Wingdings" panose="05000000000000000000" pitchFamily="2" charset="2"/>
              </a:rPr>
              <a:t>imet</a:t>
            </a:r>
            <a:r>
              <a:rPr lang="de-DE" sz="2200" i="1" spc="-10" dirty="0">
                <a:latin typeface="+mj-lt"/>
                <a:cs typeface="Times New Roman"/>
                <a:sym typeface="Wingdings" panose="05000000000000000000" pitchFamily="2" charset="2"/>
              </a:rPr>
              <a:t>‘, </a:t>
            </a:r>
            <a:r>
              <a:rPr lang="de-DE" sz="2200" spc="-10" dirty="0" err="1">
                <a:latin typeface="+mj-lt"/>
                <a:cs typeface="Times New Roman"/>
                <a:sym typeface="Wingdings" panose="05000000000000000000" pitchFamily="2" charset="2"/>
              </a:rPr>
              <a:t>Lithuanian</a:t>
            </a:r>
            <a:r>
              <a:rPr lang="de-DE" sz="2200" spc="-10" dirty="0">
                <a:latin typeface="+mj-lt"/>
                <a:cs typeface="Times New Roman"/>
                <a:sym typeface="Wingdings" panose="05000000000000000000" pitchFamily="2" charset="2"/>
              </a:rPr>
              <a:t> </a:t>
            </a:r>
            <a:r>
              <a:rPr lang="de-DE" sz="2200" spc="-10" dirty="0" err="1">
                <a:latin typeface="+mj-lt"/>
                <a:cs typeface="Times New Roman"/>
                <a:sym typeface="Wingdings" panose="05000000000000000000" pitchFamily="2" charset="2"/>
              </a:rPr>
              <a:t>tur</a:t>
            </a:r>
            <a:r>
              <a:rPr lang="lt-LT" sz="2200" spc="-10" dirty="0">
                <a:latin typeface="+mj-lt"/>
                <a:cs typeface="Times New Roman"/>
                <a:sym typeface="Wingdings" panose="05000000000000000000" pitchFamily="2" charset="2"/>
              </a:rPr>
              <a:t>ėti may be used because of syntactic constraints</a:t>
            </a:r>
            <a:endParaRPr sz="2200" dirty="0">
              <a:latin typeface="+mj-lt"/>
              <a:cs typeface="Times New Roman"/>
            </a:endParaRPr>
          </a:p>
        </p:txBody>
      </p:sp>
    </p:spTree>
    <p:extLst>
      <p:ext uri="{BB962C8B-B14F-4D97-AF65-F5344CB8AC3E}">
        <p14:creationId xmlns:p14="http://schemas.microsoft.com/office/powerpoint/2010/main" val="35889449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 y="174193"/>
            <a:ext cx="11506200" cy="4748095"/>
          </a:xfrm>
          <a:prstGeom prst="rect">
            <a:avLst/>
          </a:prstGeom>
        </p:spPr>
        <p:txBody>
          <a:bodyPr vert="horz" wrap="square" lIns="0" tIns="13335" rIns="0" bIns="0" rtlCol="0">
            <a:spAutoFit/>
          </a:bodyPr>
          <a:lstStyle/>
          <a:p>
            <a:pPr marL="12700">
              <a:spcBef>
                <a:spcPts val="105"/>
              </a:spcBef>
            </a:pPr>
            <a:endParaRPr lang="it-IT" sz="2600" b="1" spc="-10" dirty="0">
              <a:latin typeface="+mj-lt"/>
              <a:cs typeface="Perpetua"/>
            </a:endParaRPr>
          </a:p>
          <a:p>
            <a:pPr marL="12700">
              <a:spcBef>
                <a:spcPts val="105"/>
              </a:spcBef>
            </a:pPr>
            <a:r>
              <a:rPr sz="2600" b="1" spc="-10" dirty="0">
                <a:latin typeface="+mj-lt"/>
                <a:cs typeface="Perpetua"/>
              </a:rPr>
              <a:t>Finnish,</a:t>
            </a:r>
            <a:r>
              <a:rPr sz="2600" spc="-140" dirty="0">
                <a:latin typeface="+mj-lt"/>
                <a:cs typeface="Times New Roman"/>
              </a:rPr>
              <a:t> </a:t>
            </a:r>
            <a:r>
              <a:rPr sz="2600" b="1" dirty="0">
                <a:latin typeface="+mj-lt"/>
                <a:cs typeface="Perpetua"/>
              </a:rPr>
              <a:t>Estonian</a:t>
            </a:r>
            <a:r>
              <a:rPr sz="2600" spc="-50" dirty="0">
                <a:latin typeface="+mj-lt"/>
                <a:cs typeface="Times New Roman"/>
              </a:rPr>
              <a:t> </a:t>
            </a:r>
            <a:r>
              <a:rPr sz="2600" b="1" dirty="0">
                <a:latin typeface="+mj-lt"/>
                <a:cs typeface="Perpetua"/>
              </a:rPr>
              <a:t>and</a:t>
            </a:r>
            <a:r>
              <a:rPr sz="2600" spc="-40" dirty="0">
                <a:latin typeface="+mj-lt"/>
                <a:cs typeface="Times New Roman"/>
              </a:rPr>
              <a:t> </a:t>
            </a:r>
            <a:r>
              <a:rPr sz="2600" b="1" dirty="0">
                <a:latin typeface="+mj-lt"/>
                <a:cs typeface="Perpetua"/>
              </a:rPr>
              <a:t>North</a:t>
            </a:r>
            <a:r>
              <a:rPr sz="2600" spc="-60" dirty="0">
                <a:latin typeface="+mj-lt"/>
                <a:cs typeface="Times New Roman"/>
              </a:rPr>
              <a:t> </a:t>
            </a:r>
            <a:r>
              <a:rPr sz="2600" b="1" spc="-10" dirty="0">
                <a:latin typeface="+mj-lt"/>
                <a:cs typeface="Perpetua"/>
              </a:rPr>
              <a:t>Saami:</a:t>
            </a:r>
            <a:r>
              <a:rPr lang="it-IT" sz="2600" b="1" spc="-10" dirty="0">
                <a:latin typeface="+mj-lt"/>
                <a:cs typeface="Perpetua"/>
              </a:rPr>
              <a:t> Non-possessive encoding</a:t>
            </a:r>
          </a:p>
          <a:p>
            <a:pPr marL="12700">
              <a:spcBef>
                <a:spcPts val="105"/>
              </a:spcBef>
            </a:pPr>
            <a:endParaRPr sz="2600" dirty="0">
              <a:latin typeface="+mj-lt"/>
              <a:cs typeface="Perpetua"/>
            </a:endParaRPr>
          </a:p>
          <a:p>
            <a:pPr marL="12700"/>
            <a:r>
              <a:rPr sz="2600" dirty="0">
                <a:latin typeface="+mj-lt"/>
                <a:cs typeface="Perpetua"/>
              </a:rPr>
              <a:t>North</a:t>
            </a:r>
            <a:r>
              <a:rPr sz="2600" spc="30" dirty="0">
                <a:latin typeface="+mj-lt"/>
                <a:cs typeface="Times New Roman"/>
              </a:rPr>
              <a:t> </a:t>
            </a:r>
            <a:r>
              <a:rPr sz="2600" spc="-10" dirty="0">
                <a:latin typeface="+mj-lt"/>
                <a:cs typeface="Perpetua"/>
              </a:rPr>
              <a:t>Saami:</a:t>
            </a:r>
            <a:endParaRPr sz="2600" dirty="0">
              <a:latin typeface="+mj-lt"/>
              <a:cs typeface="Perpetua"/>
            </a:endParaRPr>
          </a:p>
          <a:p>
            <a:pPr marL="527685" marR="248285" indent="-515620">
              <a:spcBef>
                <a:spcPts val="600"/>
              </a:spcBef>
              <a:buClr>
                <a:srgbClr val="0E6EC5"/>
              </a:buClr>
              <a:buSzPct val="84615"/>
              <a:buAutoNum type="arabicPeriod"/>
              <a:tabLst>
                <a:tab pos="527685" algn="l"/>
                <a:tab pos="528320" algn="l"/>
              </a:tabLst>
            </a:pPr>
            <a:r>
              <a:rPr sz="2600" dirty="0">
                <a:latin typeface="+mj-lt"/>
                <a:cs typeface="Perpetua"/>
              </a:rPr>
              <a:t>'to</a:t>
            </a:r>
            <a:r>
              <a:rPr sz="2600" spc="-95" dirty="0">
                <a:latin typeface="+mj-lt"/>
                <a:cs typeface="Times New Roman"/>
              </a:rPr>
              <a:t> </a:t>
            </a:r>
            <a:r>
              <a:rPr sz="2600" dirty="0">
                <a:latin typeface="+mj-lt"/>
                <a:cs typeface="Perpetua"/>
              </a:rPr>
              <a:t>be</a:t>
            </a:r>
            <a:r>
              <a:rPr sz="2600" spc="-85" dirty="0">
                <a:latin typeface="+mj-lt"/>
                <a:cs typeface="Times New Roman"/>
              </a:rPr>
              <a:t> </a:t>
            </a:r>
            <a:r>
              <a:rPr sz="2600" dirty="0">
                <a:latin typeface="+mj-lt"/>
                <a:cs typeface="Perpetua"/>
              </a:rPr>
              <a:t>X</a:t>
            </a:r>
            <a:r>
              <a:rPr sz="2600" spc="-70" dirty="0">
                <a:latin typeface="+mj-lt"/>
                <a:cs typeface="Times New Roman"/>
              </a:rPr>
              <a:t> </a:t>
            </a:r>
            <a:r>
              <a:rPr sz="2600" dirty="0">
                <a:latin typeface="+mj-lt"/>
                <a:cs typeface="Perpetua"/>
              </a:rPr>
              <a:t>years</a:t>
            </a:r>
            <a:r>
              <a:rPr sz="2600" spc="-70" dirty="0">
                <a:latin typeface="+mj-lt"/>
                <a:cs typeface="Times New Roman"/>
              </a:rPr>
              <a:t> </a:t>
            </a:r>
            <a:r>
              <a:rPr sz="2600" spc="-10" dirty="0">
                <a:latin typeface="+mj-lt"/>
                <a:cs typeface="Perpetua"/>
              </a:rPr>
              <a:t>old':</a:t>
            </a:r>
            <a:r>
              <a:rPr sz="2600" spc="-170" dirty="0">
                <a:latin typeface="+mj-lt"/>
                <a:cs typeface="Times New Roman"/>
              </a:rPr>
              <a:t> </a:t>
            </a:r>
            <a:r>
              <a:rPr sz="2600" i="1" spc="-30" dirty="0">
                <a:latin typeface="+mj-lt"/>
                <a:cs typeface="Perpetua"/>
              </a:rPr>
              <a:t>Berggrav</a:t>
            </a:r>
            <a:r>
              <a:rPr sz="2600" spc="-85" dirty="0">
                <a:latin typeface="+mj-lt"/>
                <a:cs typeface="Times New Roman"/>
              </a:rPr>
              <a:t> </a:t>
            </a:r>
            <a:r>
              <a:rPr sz="2600" i="1" dirty="0">
                <a:latin typeface="+mj-lt"/>
                <a:cs typeface="Perpetua"/>
              </a:rPr>
              <a:t>lea</a:t>
            </a:r>
            <a:r>
              <a:rPr sz="2600" spc="-85" dirty="0">
                <a:latin typeface="+mj-lt"/>
                <a:cs typeface="Times New Roman"/>
              </a:rPr>
              <a:t> </a:t>
            </a:r>
            <a:r>
              <a:rPr sz="2600" i="1" dirty="0">
                <a:latin typeface="+mj-lt"/>
                <a:cs typeface="Perpetua"/>
              </a:rPr>
              <a:t>56</a:t>
            </a:r>
            <a:r>
              <a:rPr sz="2600" spc="-80" dirty="0">
                <a:latin typeface="+mj-lt"/>
                <a:cs typeface="Times New Roman"/>
              </a:rPr>
              <a:t> </a:t>
            </a:r>
            <a:r>
              <a:rPr sz="2600" i="1" dirty="0">
                <a:latin typeface="+mj-lt"/>
                <a:cs typeface="Perpetua"/>
              </a:rPr>
              <a:t>jagi</a:t>
            </a:r>
            <a:r>
              <a:rPr sz="2600" spc="-70" dirty="0">
                <a:latin typeface="+mj-lt"/>
                <a:cs typeface="Times New Roman"/>
              </a:rPr>
              <a:t> </a:t>
            </a:r>
            <a:r>
              <a:rPr sz="2600" i="1" dirty="0">
                <a:latin typeface="+mj-lt"/>
                <a:cs typeface="Perpetua"/>
              </a:rPr>
              <a:t>boaris</a:t>
            </a:r>
            <a:r>
              <a:rPr sz="2600" spc="-65" dirty="0">
                <a:latin typeface="+mj-lt"/>
                <a:cs typeface="Times New Roman"/>
              </a:rPr>
              <a:t> </a:t>
            </a:r>
            <a:r>
              <a:rPr sz="2600" dirty="0">
                <a:latin typeface="+mj-lt"/>
                <a:cs typeface="Perpetua"/>
              </a:rPr>
              <a:t>'Berggrav</a:t>
            </a:r>
            <a:r>
              <a:rPr sz="2600" spc="-70" dirty="0">
                <a:latin typeface="+mj-lt"/>
                <a:cs typeface="Times New Roman"/>
              </a:rPr>
              <a:t> </a:t>
            </a:r>
            <a:r>
              <a:rPr sz="2600" dirty="0">
                <a:latin typeface="+mj-lt"/>
                <a:cs typeface="Perpetua"/>
              </a:rPr>
              <a:t>is</a:t>
            </a:r>
            <a:r>
              <a:rPr sz="2600" spc="-70" dirty="0">
                <a:latin typeface="+mj-lt"/>
                <a:cs typeface="Times New Roman"/>
              </a:rPr>
              <a:t> </a:t>
            </a:r>
            <a:r>
              <a:rPr sz="2600" spc="-25" dirty="0">
                <a:latin typeface="+mj-lt"/>
                <a:cs typeface="Perpetua"/>
              </a:rPr>
              <a:t>56</a:t>
            </a:r>
            <a:r>
              <a:rPr sz="2600" spc="-25" dirty="0">
                <a:latin typeface="+mj-lt"/>
                <a:cs typeface="Times New Roman"/>
              </a:rPr>
              <a:t> </a:t>
            </a:r>
            <a:r>
              <a:rPr sz="2600" dirty="0">
                <a:latin typeface="+mj-lt"/>
                <a:cs typeface="Perpetua"/>
              </a:rPr>
              <a:t>years</a:t>
            </a:r>
            <a:r>
              <a:rPr sz="2600" spc="-70" dirty="0">
                <a:latin typeface="+mj-lt"/>
                <a:cs typeface="Times New Roman"/>
              </a:rPr>
              <a:t> </a:t>
            </a:r>
            <a:r>
              <a:rPr sz="2600" spc="-20" dirty="0">
                <a:latin typeface="+mj-lt"/>
                <a:cs typeface="Perpetua"/>
              </a:rPr>
              <a:t>old'</a:t>
            </a:r>
            <a:endParaRPr sz="2600" dirty="0">
              <a:latin typeface="+mj-lt"/>
              <a:cs typeface="Perpetua"/>
            </a:endParaRPr>
          </a:p>
          <a:p>
            <a:pPr marL="527685" indent="-515620">
              <a:spcBef>
                <a:spcPts val="600"/>
              </a:spcBef>
              <a:buClr>
                <a:srgbClr val="0E6EC5"/>
              </a:buClr>
              <a:buSzPct val="84615"/>
              <a:buAutoNum type="arabicPeriod"/>
              <a:tabLst>
                <a:tab pos="527685" algn="l"/>
                <a:tab pos="528320" algn="l"/>
                <a:tab pos="2959100" algn="l"/>
                <a:tab pos="5748655" algn="l"/>
              </a:tabLst>
            </a:pPr>
            <a:r>
              <a:rPr sz="2600" dirty="0">
                <a:latin typeface="+mj-lt"/>
                <a:cs typeface="Perpetua"/>
              </a:rPr>
              <a:t>‘to</a:t>
            </a:r>
            <a:r>
              <a:rPr sz="2600" spc="-10" dirty="0">
                <a:latin typeface="+mj-lt"/>
                <a:cs typeface="Perpetua"/>
              </a:rPr>
              <a:t> </a:t>
            </a:r>
            <a:r>
              <a:rPr sz="2600" dirty="0">
                <a:latin typeface="+mj-lt"/>
                <a:cs typeface="Perpetua"/>
              </a:rPr>
              <a:t>be</a:t>
            </a:r>
            <a:r>
              <a:rPr sz="2600" spc="-30" dirty="0">
                <a:latin typeface="+mj-lt"/>
                <a:cs typeface="Perpetua"/>
              </a:rPr>
              <a:t> </a:t>
            </a:r>
            <a:r>
              <a:rPr sz="2600" dirty="0">
                <a:latin typeface="+mj-lt"/>
                <a:cs typeface="Perpetua"/>
              </a:rPr>
              <a:t>X-aged’:</a:t>
            </a:r>
            <a:r>
              <a:rPr sz="2600" spc="-105" dirty="0">
                <a:latin typeface="+mj-lt"/>
                <a:cs typeface="Perpetua"/>
              </a:rPr>
              <a:t> </a:t>
            </a:r>
            <a:r>
              <a:rPr sz="2600" i="1" spc="-25" dirty="0">
                <a:latin typeface="+mj-lt"/>
                <a:cs typeface="Perpetua"/>
              </a:rPr>
              <a:t>Dál</a:t>
            </a:r>
            <a:r>
              <a:rPr sz="2600" dirty="0">
                <a:latin typeface="+mj-lt"/>
                <a:cs typeface="Times New Roman"/>
              </a:rPr>
              <a:t>	</a:t>
            </a:r>
            <a:r>
              <a:rPr sz="2600" i="1" dirty="0">
                <a:latin typeface="+mj-lt"/>
                <a:cs typeface="Perpetua"/>
              </a:rPr>
              <a:t>son</a:t>
            </a:r>
            <a:r>
              <a:rPr sz="2600" spc="-85" dirty="0">
                <a:latin typeface="+mj-lt"/>
                <a:cs typeface="Times New Roman"/>
              </a:rPr>
              <a:t> </a:t>
            </a:r>
            <a:r>
              <a:rPr sz="2600" i="1" dirty="0">
                <a:latin typeface="+mj-lt"/>
                <a:cs typeface="Perpetua"/>
              </a:rPr>
              <a:t>lea</a:t>
            </a:r>
            <a:r>
              <a:rPr sz="2600" spc="-55" dirty="0">
                <a:latin typeface="+mj-lt"/>
                <a:cs typeface="Times New Roman"/>
              </a:rPr>
              <a:t> </a:t>
            </a:r>
            <a:r>
              <a:rPr sz="2600" b="1" i="1" spc="-10" dirty="0">
                <a:latin typeface="+mj-lt"/>
                <a:cs typeface="Perpetua"/>
              </a:rPr>
              <a:t>74-</a:t>
            </a:r>
            <a:r>
              <a:rPr sz="2600" b="1" i="1" dirty="0">
                <a:latin typeface="+mj-lt"/>
                <a:cs typeface="Perpetua"/>
              </a:rPr>
              <a:t>jahkasaš</a:t>
            </a:r>
            <a:r>
              <a:rPr sz="2600" b="1" i="1" spc="-30" dirty="0">
                <a:latin typeface="+mj-lt"/>
                <a:cs typeface="Perpetua"/>
              </a:rPr>
              <a:t> </a:t>
            </a:r>
            <a:r>
              <a:rPr sz="2600" i="1" spc="-25" dirty="0">
                <a:latin typeface="+mj-lt"/>
                <a:cs typeface="Perpetua"/>
              </a:rPr>
              <a:t>ja</a:t>
            </a:r>
            <a:r>
              <a:rPr sz="2600" dirty="0">
                <a:latin typeface="+mj-lt"/>
                <a:cs typeface="Times New Roman"/>
              </a:rPr>
              <a:t>	</a:t>
            </a:r>
            <a:r>
              <a:rPr sz="2600" i="1" dirty="0">
                <a:latin typeface="+mj-lt"/>
                <a:cs typeface="Perpetua"/>
              </a:rPr>
              <a:t>Nikolaj</a:t>
            </a:r>
            <a:r>
              <a:rPr sz="2600" spc="-80" dirty="0">
                <a:latin typeface="+mj-lt"/>
                <a:cs typeface="Times New Roman"/>
              </a:rPr>
              <a:t> </a:t>
            </a:r>
            <a:r>
              <a:rPr sz="2600" i="1" dirty="0">
                <a:latin typeface="+mj-lt"/>
                <a:cs typeface="Perpetua"/>
              </a:rPr>
              <a:t>lea</a:t>
            </a:r>
            <a:r>
              <a:rPr sz="2600" spc="-80" dirty="0">
                <a:latin typeface="+mj-lt"/>
                <a:cs typeface="Times New Roman"/>
              </a:rPr>
              <a:t> </a:t>
            </a:r>
            <a:r>
              <a:rPr sz="2600" b="1" i="1" spc="-25" dirty="0">
                <a:latin typeface="+mj-lt"/>
                <a:cs typeface="Perpetua"/>
              </a:rPr>
              <a:t>76-</a:t>
            </a:r>
            <a:endParaRPr sz="2600" dirty="0">
              <a:latin typeface="+mj-lt"/>
              <a:cs typeface="Perpetua"/>
            </a:endParaRPr>
          </a:p>
          <a:p>
            <a:pPr marL="527685">
              <a:spcBef>
                <a:spcPts val="5"/>
              </a:spcBef>
            </a:pPr>
            <a:r>
              <a:rPr sz="2600" b="1" i="1" dirty="0">
                <a:latin typeface="+mj-lt"/>
                <a:cs typeface="Perpetua"/>
              </a:rPr>
              <a:t>jahkásaš</a:t>
            </a:r>
            <a:r>
              <a:rPr sz="2600" b="1" i="1" spc="-35" dirty="0">
                <a:latin typeface="+mj-lt"/>
                <a:cs typeface="Perpetua"/>
              </a:rPr>
              <a:t> </a:t>
            </a:r>
            <a:r>
              <a:rPr sz="2600" spc="-10" dirty="0">
                <a:latin typeface="+mj-lt"/>
                <a:cs typeface="Perpetua"/>
              </a:rPr>
              <a:t>'Now</a:t>
            </a:r>
            <a:r>
              <a:rPr sz="2600" spc="-95" dirty="0">
                <a:latin typeface="+mj-lt"/>
                <a:cs typeface="Times New Roman"/>
              </a:rPr>
              <a:t> </a:t>
            </a:r>
            <a:r>
              <a:rPr sz="2600" dirty="0">
                <a:latin typeface="+mj-lt"/>
                <a:cs typeface="Perpetua"/>
              </a:rPr>
              <a:t>he</a:t>
            </a:r>
            <a:r>
              <a:rPr sz="2600" spc="-75" dirty="0">
                <a:latin typeface="+mj-lt"/>
                <a:cs typeface="Times New Roman"/>
              </a:rPr>
              <a:t> </a:t>
            </a:r>
            <a:r>
              <a:rPr sz="2600" dirty="0">
                <a:latin typeface="+mj-lt"/>
                <a:cs typeface="Perpetua"/>
              </a:rPr>
              <a:t>is</a:t>
            </a:r>
            <a:r>
              <a:rPr sz="2600" spc="-75" dirty="0">
                <a:latin typeface="+mj-lt"/>
                <a:cs typeface="Times New Roman"/>
              </a:rPr>
              <a:t> </a:t>
            </a:r>
            <a:r>
              <a:rPr sz="2600" dirty="0">
                <a:latin typeface="+mj-lt"/>
                <a:cs typeface="Perpetua"/>
              </a:rPr>
              <a:t>74</a:t>
            </a:r>
            <a:r>
              <a:rPr sz="2600" spc="-75" dirty="0">
                <a:latin typeface="+mj-lt"/>
                <a:cs typeface="Times New Roman"/>
              </a:rPr>
              <a:t> </a:t>
            </a:r>
            <a:r>
              <a:rPr sz="2600" dirty="0">
                <a:latin typeface="+mj-lt"/>
                <a:cs typeface="Perpetua"/>
              </a:rPr>
              <a:t>years</a:t>
            </a:r>
            <a:r>
              <a:rPr sz="2600" spc="-75" dirty="0">
                <a:latin typeface="+mj-lt"/>
                <a:cs typeface="Times New Roman"/>
              </a:rPr>
              <a:t> </a:t>
            </a:r>
            <a:r>
              <a:rPr sz="2600" dirty="0">
                <a:latin typeface="+mj-lt"/>
                <a:cs typeface="Perpetua"/>
              </a:rPr>
              <a:t>old</a:t>
            </a:r>
            <a:r>
              <a:rPr sz="2600" spc="-75" dirty="0">
                <a:latin typeface="+mj-lt"/>
                <a:cs typeface="Times New Roman"/>
              </a:rPr>
              <a:t> </a:t>
            </a:r>
            <a:r>
              <a:rPr sz="2600" dirty="0">
                <a:latin typeface="+mj-lt"/>
                <a:cs typeface="Perpetua"/>
              </a:rPr>
              <a:t>and</a:t>
            </a:r>
            <a:r>
              <a:rPr sz="2600" spc="-75" dirty="0">
                <a:latin typeface="+mj-lt"/>
                <a:cs typeface="Times New Roman"/>
              </a:rPr>
              <a:t> </a:t>
            </a:r>
            <a:r>
              <a:rPr sz="2600" dirty="0">
                <a:latin typeface="+mj-lt"/>
                <a:cs typeface="Perpetua"/>
              </a:rPr>
              <a:t>Nikolaj</a:t>
            </a:r>
            <a:r>
              <a:rPr sz="2600" spc="-75" dirty="0">
                <a:latin typeface="+mj-lt"/>
                <a:cs typeface="Times New Roman"/>
              </a:rPr>
              <a:t> </a:t>
            </a:r>
            <a:r>
              <a:rPr sz="2600" dirty="0">
                <a:latin typeface="+mj-lt"/>
                <a:cs typeface="Perpetua"/>
              </a:rPr>
              <a:t>is</a:t>
            </a:r>
            <a:r>
              <a:rPr sz="2600" spc="-85" dirty="0">
                <a:latin typeface="+mj-lt"/>
                <a:cs typeface="Times New Roman"/>
              </a:rPr>
              <a:t> </a:t>
            </a:r>
            <a:r>
              <a:rPr sz="2600" dirty="0">
                <a:latin typeface="+mj-lt"/>
                <a:cs typeface="Perpetua"/>
              </a:rPr>
              <a:t>76</a:t>
            </a:r>
            <a:r>
              <a:rPr sz="2600" spc="-85" dirty="0">
                <a:latin typeface="+mj-lt"/>
                <a:cs typeface="Times New Roman"/>
              </a:rPr>
              <a:t> </a:t>
            </a:r>
            <a:r>
              <a:rPr sz="2600" dirty="0">
                <a:latin typeface="+mj-lt"/>
                <a:cs typeface="Perpetua"/>
              </a:rPr>
              <a:t>years</a:t>
            </a:r>
            <a:r>
              <a:rPr sz="2600" spc="-75" dirty="0">
                <a:latin typeface="+mj-lt"/>
                <a:cs typeface="Times New Roman"/>
              </a:rPr>
              <a:t> </a:t>
            </a:r>
            <a:r>
              <a:rPr sz="2600" spc="-20" dirty="0">
                <a:latin typeface="+mj-lt"/>
                <a:cs typeface="Perpetua"/>
              </a:rPr>
              <a:t>old'</a:t>
            </a:r>
            <a:endParaRPr sz="2600" dirty="0">
              <a:latin typeface="+mj-lt"/>
              <a:cs typeface="Perpetua"/>
            </a:endParaRPr>
          </a:p>
          <a:p>
            <a:pPr>
              <a:spcBef>
                <a:spcPts val="20"/>
              </a:spcBef>
            </a:pPr>
            <a:endParaRPr sz="2600" dirty="0">
              <a:latin typeface="+mj-lt"/>
              <a:cs typeface="Perpetua"/>
            </a:endParaRPr>
          </a:p>
          <a:p>
            <a:pPr marL="12700"/>
            <a:r>
              <a:rPr sz="2600" b="1" spc="-10" dirty="0">
                <a:latin typeface="+mj-lt"/>
                <a:cs typeface="Perpetua"/>
              </a:rPr>
              <a:t>Livonian</a:t>
            </a:r>
            <a:r>
              <a:rPr sz="2600" spc="-90" dirty="0">
                <a:latin typeface="+mj-lt"/>
                <a:cs typeface="Times New Roman"/>
              </a:rPr>
              <a:t> </a:t>
            </a:r>
            <a:r>
              <a:rPr sz="2600" b="1" dirty="0">
                <a:latin typeface="+mj-lt"/>
                <a:cs typeface="Perpetua"/>
              </a:rPr>
              <a:t>and</a:t>
            </a:r>
            <a:r>
              <a:rPr sz="2600" spc="-80" dirty="0">
                <a:latin typeface="+mj-lt"/>
                <a:cs typeface="Times New Roman"/>
              </a:rPr>
              <a:t> </a:t>
            </a:r>
            <a:r>
              <a:rPr sz="2600" b="1" dirty="0">
                <a:latin typeface="+mj-lt"/>
                <a:cs typeface="Perpetua"/>
              </a:rPr>
              <a:t>all</a:t>
            </a:r>
            <a:r>
              <a:rPr sz="2600" spc="-60" dirty="0">
                <a:latin typeface="+mj-lt"/>
                <a:cs typeface="Times New Roman"/>
              </a:rPr>
              <a:t> </a:t>
            </a:r>
            <a:r>
              <a:rPr sz="2600" b="1" dirty="0">
                <a:latin typeface="+mj-lt"/>
                <a:cs typeface="Perpetua"/>
              </a:rPr>
              <a:t>Germanic</a:t>
            </a:r>
            <a:r>
              <a:rPr sz="2600" spc="-55" dirty="0">
                <a:latin typeface="+mj-lt"/>
                <a:cs typeface="Times New Roman"/>
              </a:rPr>
              <a:t> </a:t>
            </a:r>
            <a:r>
              <a:rPr sz="2600" b="1" spc="-10" dirty="0">
                <a:latin typeface="+mj-lt"/>
                <a:cs typeface="Perpetua"/>
              </a:rPr>
              <a:t>languages:</a:t>
            </a:r>
            <a:endParaRPr sz="2600" dirty="0">
              <a:latin typeface="+mj-lt"/>
              <a:cs typeface="Perpetua"/>
            </a:endParaRPr>
          </a:p>
          <a:p>
            <a:pPr marL="12700">
              <a:spcBef>
                <a:spcPts val="605"/>
              </a:spcBef>
            </a:pPr>
            <a:r>
              <a:rPr sz="2600" dirty="0">
                <a:latin typeface="+mj-lt"/>
                <a:cs typeface="Perpetua"/>
              </a:rPr>
              <a:t>‘to be</a:t>
            </a:r>
            <a:r>
              <a:rPr sz="2600" spc="-20" dirty="0">
                <a:latin typeface="+mj-lt"/>
                <a:cs typeface="Perpetua"/>
              </a:rPr>
              <a:t> </a:t>
            </a:r>
            <a:r>
              <a:rPr sz="2600" dirty="0">
                <a:latin typeface="+mj-lt"/>
                <a:cs typeface="Perpetua"/>
              </a:rPr>
              <a:t>X</a:t>
            </a:r>
            <a:r>
              <a:rPr sz="2600" spc="-5" dirty="0">
                <a:latin typeface="+mj-lt"/>
                <a:cs typeface="Perpetua"/>
              </a:rPr>
              <a:t> </a:t>
            </a:r>
            <a:r>
              <a:rPr sz="2600" dirty="0">
                <a:latin typeface="+mj-lt"/>
                <a:cs typeface="Perpetua"/>
              </a:rPr>
              <a:t>years </a:t>
            </a:r>
            <a:r>
              <a:rPr sz="2600" spc="-20" dirty="0">
                <a:latin typeface="+mj-lt"/>
                <a:cs typeface="Perpetua"/>
              </a:rPr>
              <a:t>old’</a:t>
            </a:r>
            <a:endParaRPr sz="2600" dirty="0">
              <a:latin typeface="+mj-lt"/>
              <a:cs typeface="Perpetua"/>
            </a:endParaRPr>
          </a:p>
          <a:p>
            <a:pPr marL="12700">
              <a:spcBef>
                <a:spcPts val="600"/>
              </a:spcBef>
            </a:pPr>
            <a:r>
              <a:rPr sz="2600" dirty="0">
                <a:latin typeface="+mj-lt"/>
                <a:cs typeface="Perpetua"/>
              </a:rPr>
              <a:t>German:</a:t>
            </a:r>
            <a:r>
              <a:rPr sz="2600" spc="-165" dirty="0">
                <a:latin typeface="+mj-lt"/>
                <a:cs typeface="Times New Roman"/>
              </a:rPr>
              <a:t> </a:t>
            </a:r>
            <a:r>
              <a:rPr sz="2600" i="1" dirty="0">
                <a:latin typeface="+mj-lt"/>
                <a:cs typeface="Perpetua"/>
              </a:rPr>
              <a:t>er</a:t>
            </a:r>
            <a:r>
              <a:rPr sz="2600" spc="-105" dirty="0">
                <a:latin typeface="+mj-lt"/>
                <a:cs typeface="Times New Roman"/>
              </a:rPr>
              <a:t> </a:t>
            </a:r>
            <a:r>
              <a:rPr sz="2600" i="1" dirty="0">
                <a:latin typeface="+mj-lt"/>
                <a:cs typeface="Perpetua"/>
              </a:rPr>
              <a:t>ist</a:t>
            </a:r>
            <a:r>
              <a:rPr sz="2600" spc="-90" dirty="0">
                <a:latin typeface="+mj-lt"/>
                <a:cs typeface="Times New Roman"/>
              </a:rPr>
              <a:t> </a:t>
            </a:r>
            <a:r>
              <a:rPr sz="2600" i="1" dirty="0">
                <a:latin typeface="+mj-lt"/>
                <a:cs typeface="Perpetua"/>
              </a:rPr>
              <a:t>zwanzig</a:t>
            </a:r>
            <a:r>
              <a:rPr sz="2600" spc="-85" dirty="0">
                <a:latin typeface="+mj-lt"/>
                <a:cs typeface="Times New Roman"/>
              </a:rPr>
              <a:t> </a:t>
            </a:r>
            <a:r>
              <a:rPr sz="2600" i="1" spc="-20" dirty="0">
                <a:latin typeface="+mj-lt"/>
                <a:cs typeface="Perpetua"/>
              </a:rPr>
              <a:t>Jahre</a:t>
            </a:r>
            <a:r>
              <a:rPr sz="2600" spc="-80" dirty="0">
                <a:latin typeface="+mj-lt"/>
                <a:cs typeface="Times New Roman"/>
              </a:rPr>
              <a:t> </a:t>
            </a:r>
            <a:r>
              <a:rPr sz="2600" i="1" dirty="0">
                <a:latin typeface="+mj-lt"/>
                <a:cs typeface="Perpetua"/>
              </a:rPr>
              <a:t>alt</a:t>
            </a:r>
            <a:r>
              <a:rPr sz="2600" spc="-80" dirty="0">
                <a:latin typeface="+mj-lt"/>
                <a:cs typeface="Times New Roman"/>
              </a:rPr>
              <a:t> </a:t>
            </a:r>
            <a:r>
              <a:rPr sz="2600" dirty="0">
                <a:latin typeface="+mj-lt"/>
                <a:cs typeface="Perpetua"/>
              </a:rPr>
              <a:t>'he</a:t>
            </a:r>
            <a:r>
              <a:rPr sz="2600" spc="-105" dirty="0">
                <a:latin typeface="+mj-lt"/>
                <a:cs typeface="Times New Roman"/>
              </a:rPr>
              <a:t> </a:t>
            </a:r>
            <a:r>
              <a:rPr sz="2600" dirty="0">
                <a:latin typeface="+mj-lt"/>
                <a:cs typeface="Perpetua"/>
              </a:rPr>
              <a:t>is</a:t>
            </a:r>
            <a:r>
              <a:rPr sz="2600" spc="-80" dirty="0">
                <a:latin typeface="+mj-lt"/>
                <a:cs typeface="Times New Roman"/>
              </a:rPr>
              <a:t> </a:t>
            </a:r>
            <a:r>
              <a:rPr sz="2600" spc="-10" dirty="0">
                <a:latin typeface="+mj-lt"/>
                <a:cs typeface="Perpetua"/>
              </a:rPr>
              <a:t>twenty</a:t>
            </a:r>
            <a:r>
              <a:rPr sz="2600" spc="-75" dirty="0">
                <a:latin typeface="+mj-lt"/>
                <a:cs typeface="Times New Roman"/>
              </a:rPr>
              <a:t> </a:t>
            </a:r>
            <a:r>
              <a:rPr sz="2600" dirty="0">
                <a:latin typeface="+mj-lt"/>
                <a:cs typeface="Perpetua"/>
              </a:rPr>
              <a:t>years</a:t>
            </a:r>
            <a:r>
              <a:rPr sz="2600" spc="-80" dirty="0">
                <a:latin typeface="+mj-lt"/>
                <a:cs typeface="Times New Roman"/>
              </a:rPr>
              <a:t> </a:t>
            </a:r>
            <a:r>
              <a:rPr sz="2600" spc="-20" dirty="0">
                <a:latin typeface="+mj-lt"/>
                <a:cs typeface="Perpetua"/>
              </a:rPr>
              <a:t>old'</a:t>
            </a:r>
            <a:endParaRPr sz="2600" dirty="0">
              <a:latin typeface="+mj-lt"/>
              <a:cs typeface="Perpetua"/>
            </a:endParaRPr>
          </a:p>
        </p:txBody>
      </p:sp>
    </p:spTree>
    <p:extLst>
      <p:ext uri="{BB962C8B-B14F-4D97-AF65-F5344CB8AC3E}">
        <p14:creationId xmlns:p14="http://schemas.microsoft.com/office/powerpoint/2010/main" val="24985800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0525" y="217679"/>
            <a:ext cx="11410950" cy="6684779"/>
          </a:xfrm>
          <a:prstGeom prst="rect">
            <a:avLst/>
          </a:prstGeom>
        </p:spPr>
        <p:txBody>
          <a:bodyPr vert="horz" wrap="square" lIns="0" tIns="12065" rIns="0" bIns="0" rtlCol="0">
            <a:spAutoFit/>
          </a:bodyPr>
          <a:lstStyle/>
          <a:p>
            <a:pPr marL="12700">
              <a:spcBef>
                <a:spcPts val="95"/>
              </a:spcBef>
            </a:pPr>
            <a:r>
              <a:rPr lang="it-IT" sz="2200" b="1" spc="-10" dirty="0" err="1">
                <a:latin typeface="Times New Roman"/>
                <a:cs typeface="Times New Roman"/>
              </a:rPr>
              <a:t>Other</a:t>
            </a:r>
            <a:r>
              <a:rPr lang="it-IT" sz="2200" b="1" spc="-10" dirty="0">
                <a:latin typeface="Times New Roman"/>
                <a:cs typeface="Times New Roman"/>
              </a:rPr>
              <a:t> </a:t>
            </a:r>
            <a:r>
              <a:rPr sz="2200" b="1" dirty="0">
                <a:latin typeface="Times New Roman"/>
                <a:cs typeface="Times New Roman"/>
              </a:rPr>
              <a:t>Finnic</a:t>
            </a:r>
            <a:r>
              <a:rPr sz="2200" b="1" spc="-15" dirty="0">
                <a:latin typeface="Times New Roman"/>
                <a:cs typeface="Times New Roman"/>
              </a:rPr>
              <a:t> </a:t>
            </a:r>
            <a:r>
              <a:rPr sz="2200" b="1" spc="-10" dirty="0">
                <a:latin typeface="Times New Roman"/>
                <a:cs typeface="Times New Roman"/>
              </a:rPr>
              <a:t>languages</a:t>
            </a:r>
            <a:endParaRPr sz="2200" dirty="0">
              <a:latin typeface="Times New Roman"/>
              <a:cs typeface="Times New Roman"/>
            </a:endParaRPr>
          </a:p>
          <a:p>
            <a:pPr marL="12700"/>
            <a:endParaRPr lang="it-IT" sz="2400" dirty="0">
              <a:latin typeface="Times New Roman"/>
              <a:cs typeface="Times New Roman"/>
            </a:endParaRPr>
          </a:p>
          <a:p>
            <a:pPr marL="12700"/>
            <a:r>
              <a:rPr lang="it-IT" sz="2200" dirty="0">
                <a:latin typeface="Times New Roman"/>
                <a:cs typeface="Times New Roman"/>
              </a:rPr>
              <a:t>In </a:t>
            </a:r>
            <a:r>
              <a:rPr lang="it-IT" sz="2200" dirty="0" err="1">
                <a:latin typeface="Times New Roman"/>
                <a:cs typeface="Times New Roman"/>
              </a:rPr>
              <a:t>Karelian</a:t>
            </a:r>
            <a:r>
              <a:rPr lang="it-IT" sz="2200" dirty="0">
                <a:latin typeface="Times New Roman"/>
                <a:cs typeface="Times New Roman"/>
              </a:rPr>
              <a:t>, </a:t>
            </a:r>
            <a:r>
              <a:rPr lang="it-IT" sz="2200" dirty="0" err="1">
                <a:latin typeface="Times New Roman"/>
                <a:cs typeface="Times New Roman"/>
              </a:rPr>
              <a:t>Veps</a:t>
            </a:r>
            <a:r>
              <a:rPr lang="it-IT" sz="2200" dirty="0">
                <a:latin typeface="Times New Roman"/>
                <a:cs typeface="Times New Roman"/>
              </a:rPr>
              <a:t>, and </a:t>
            </a:r>
            <a:r>
              <a:rPr lang="it-IT" sz="2200" dirty="0" err="1">
                <a:latin typeface="Times New Roman"/>
                <a:cs typeface="Times New Roman"/>
              </a:rPr>
              <a:t>Votic</a:t>
            </a:r>
            <a:r>
              <a:rPr lang="it-IT" sz="2200" dirty="0">
                <a:latin typeface="Times New Roman"/>
                <a:cs typeface="Times New Roman"/>
              </a:rPr>
              <a:t>, age </a:t>
            </a:r>
            <a:r>
              <a:rPr lang="it-IT" sz="2200" dirty="0" err="1">
                <a:latin typeface="Times New Roman"/>
                <a:cs typeface="Times New Roman"/>
              </a:rPr>
              <a:t>is</a:t>
            </a:r>
            <a:r>
              <a:rPr lang="it-IT" sz="2200" dirty="0">
                <a:latin typeface="Times New Roman"/>
                <a:cs typeface="Times New Roman"/>
              </a:rPr>
              <a:t> </a:t>
            </a:r>
            <a:r>
              <a:rPr lang="it-IT" sz="2200" dirty="0" err="1">
                <a:latin typeface="Times New Roman"/>
                <a:cs typeface="Times New Roman"/>
              </a:rPr>
              <a:t>expressed</a:t>
            </a:r>
            <a:r>
              <a:rPr lang="it-IT" sz="2200" dirty="0">
                <a:latin typeface="Times New Roman"/>
                <a:cs typeface="Times New Roman"/>
              </a:rPr>
              <a:t> with an </a:t>
            </a:r>
            <a:r>
              <a:rPr sz="2200" b="1" spc="-10" dirty="0">
                <a:latin typeface="Times New Roman"/>
                <a:cs typeface="Times New Roman"/>
              </a:rPr>
              <a:t>allative</a:t>
            </a:r>
            <a:r>
              <a:rPr lang="it-IT" sz="2200" b="1" spc="-10" dirty="0">
                <a:latin typeface="Times New Roman"/>
                <a:cs typeface="Times New Roman"/>
              </a:rPr>
              <a:t> (‘to me’) </a:t>
            </a:r>
            <a:r>
              <a:rPr lang="it-IT" sz="2200" b="1" spc="-10" dirty="0" err="1">
                <a:latin typeface="Times New Roman"/>
                <a:cs typeface="Times New Roman"/>
              </a:rPr>
              <a:t>construction</a:t>
            </a:r>
            <a:endParaRPr sz="2200" dirty="0">
              <a:latin typeface="Times New Roman"/>
              <a:cs typeface="Times New Roman"/>
            </a:endParaRPr>
          </a:p>
          <a:p>
            <a:pPr>
              <a:spcBef>
                <a:spcPts val="25"/>
              </a:spcBef>
            </a:pPr>
            <a:endParaRPr sz="2400" dirty="0">
              <a:latin typeface="Times New Roman"/>
              <a:cs typeface="Times New Roman"/>
            </a:endParaRPr>
          </a:p>
          <a:p>
            <a:pPr marL="12700"/>
            <a:r>
              <a:rPr sz="2200" dirty="0">
                <a:latin typeface="Times New Roman"/>
                <a:cs typeface="Times New Roman"/>
              </a:rPr>
              <a:t>Olonec</a:t>
            </a:r>
            <a:r>
              <a:rPr sz="2200" spc="-65" dirty="0">
                <a:latin typeface="Times New Roman"/>
                <a:cs typeface="Times New Roman"/>
              </a:rPr>
              <a:t> </a:t>
            </a:r>
            <a:r>
              <a:rPr sz="2200" spc="-10" dirty="0">
                <a:latin typeface="Times New Roman"/>
                <a:cs typeface="Times New Roman"/>
              </a:rPr>
              <a:t>Karelian</a:t>
            </a:r>
            <a:endParaRPr sz="2200" dirty="0">
              <a:latin typeface="Times New Roman"/>
              <a:cs typeface="Times New Roman"/>
            </a:endParaRPr>
          </a:p>
          <a:p>
            <a:pPr marL="12700">
              <a:spcBef>
                <a:spcPts val="75"/>
              </a:spcBef>
            </a:pPr>
            <a:r>
              <a:rPr sz="2200" i="1" spc="-10" dirty="0">
                <a:latin typeface="Times New Roman"/>
                <a:cs typeface="Times New Roman"/>
              </a:rPr>
              <a:t>Silloi</a:t>
            </a:r>
            <a:r>
              <a:rPr sz="2200" i="1" spc="-70" dirty="0">
                <a:latin typeface="Times New Roman"/>
                <a:cs typeface="Times New Roman"/>
              </a:rPr>
              <a:t> </a:t>
            </a:r>
            <a:r>
              <a:rPr sz="2200" b="1" i="1" spc="-10" dirty="0">
                <a:latin typeface="Times New Roman"/>
                <a:cs typeface="Times New Roman"/>
              </a:rPr>
              <a:t>minul</a:t>
            </a:r>
            <a:r>
              <a:rPr sz="2200" b="1" i="1" spc="-55" dirty="0">
                <a:latin typeface="Times New Roman"/>
                <a:cs typeface="Times New Roman"/>
              </a:rPr>
              <a:t> </a:t>
            </a:r>
            <a:r>
              <a:rPr sz="2200" i="1" dirty="0">
                <a:latin typeface="Times New Roman"/>
                <a:cs typeface="Times New Roman"/>
              </a:rPr>
              <a:t>oli</a:t>
            </a:r>
            <a:r>
              <a:rPr sz="2200" i="1" spc="-55" dirty="0">
                <a:latin typeface="Times New Roman"/>
                <a:cs typeface="Times New Roman"/>
              </a:rPr>
              <a:t> </a:t>
            </a:r>
            <a:r>
              <a:rPr sz="2200" i="1" dirty="0">
                <a:latin typeface="Times New Roman"/>
                <a:cs typeface="Times New Roman"/>
              </a:rPr>
              <a:t>seiččimtoštu</a:t>
            </a:r>
            <a:r>
              <a:rPr sz="2200" i="1" spc="-60" dirty="0">
                <a:latin typeface="Times New Roman"/>
                <a:cs typeface="Times New Roman"/>
              </a:rPr>
              <a:t> </a:t>
            </a:r>
            <a:r>
              <a:rPr sz="2200" i="1" dirty="0">
                <a:latin typeface="Times New Roman"/>
                <a:cs typeface="Times New Roman"/>
              </a:rPr>
              <a:t>vuottu</a:t>
            </a:r>
            <a:r>
              <a:rPr sz="2200" i="1" spc="-65" dirty="0">
                <a:latin typeface="Times New Roman"/>
                <a:cs typeface="Times New Roman"/>
              </a:rPr>
              <a:t> </a:t>
            </a:r>
            <a:r>
              <a:rPr sz="2200" dirty="0">
                <a:latin typeface="Times New Roman"/>
                <a:cs typeface="Times New Roman"/>
              </a:rPr>
              <a:t>‘then</a:t>
            </a:r>
            <a:r>
              <a:rPr sz="2200" spc="-60" dirty="0">
                <a:latin typeface="Times New Roman"/>
                <a:cs typeface="Times New Roman"/>
              </a:rPr>
              <a:t> </a:t>
            </a:r>
            <a:r>
              <a:rPr sz="2200" dirty="0">
                <a:latin typeface="Times New Roman"/>
                <a:cs typeface="Times New Roman"/>
              </a:rPr>
              <a:t>I</a:t>
            </a:r>
            <a:r>
              <a:rPr sz="2200" spc="-65" dirty="0">
                <a:latin typeface="Times New Roman"/>
                <a:cs typeface="Times New Roman"/>
              </a:rPr>
              <a:t> </a:t>
            </a:r>
            <a:r>
              <a:rPr sz="2200" dirty="0">
                <a:latin typeface="Times New Roman"/>
                <a:cs typeface="Times New Roman"/>
              </a:rPr>
              <a:t>was</a:t>
            </a:r>
            <a:r>
              <a:rPr sz="2200" spc="-75" dirty="0">
                <a:latin typeface="Times New Roman"/>
                <a:cs typeface="Times New Roman"/>
              </a:rPr>
              <a:t> </a:t>
            </a:r>
            <a:r>
              <a:rPr sz="2200" dirty="0">
                <a:latin typeface="Times New Roman"/>
                <a:cs typeface="Times New Roman"/>
              </a:rPr>
              <a:t>seventeen</a:t>
            </a:r>
            <a:r>
              <a:rPr sz="2200" spc="-70" dirty="0">
                <a:latin typeface="Times New Roman"/>
                <a:cs typeface="Times New Roman"/>
              </a:rPr>
              <a:t> </a:t>
            </a:r>
            <a:r>
              <a:rPr sz="2200" dirty="0">
                <a:latin typeface="Times New Roman"/>
                <a:cs typeface="Times New Roman"/>
              </a:rPr>
              <a:t>years</a:t>
            </a:r>
            <a:r>
              <a:rPr sz="2200" spc="-80" dirty="0">
                <a:latin typeface="Times New Roman"/>
                <a:cs typeface="Times New Roman"/>
              </a:rPr>
              <a:t> </a:t>
            </a:r>
            <a:r>
              <a:rPr sz="2200" spc="-20" dirty="0">
                <a:latin typeface="Times New Roman"/>
                <a:cs typeface="Times New Roman"/>
              </a:rPr>
              <a:t>old'</a:t>
            </a:r>
            <a:endParaRPr sz="2200" dirty="0">
              <a:latin typeface="Times New Roman"/>
              <a:cs typeface="Times New Roman"/>
            </a:endParaRPr>
          </a:p>
          <a:p>
            <a:pPr>
              <a:spcBef>
                <a:spcPts val="25"/>
              </a:spcBef>
            </a:pPr>
            <a:endParaRPr sz="2400" dirty="0">
              <a:latin typeface="Times New Roman"/>
              <a:cs typeface="Times New Roman"/>
            </a:endParaRPr>
          </a:p>
          <a:p>
            <a:pPr marL="12700"/>
            <a:r>
              <a:rPr sz="2200" dirty="0">
                <a:latin typeface="Times New Roman"/>
                <a:cs typeface="Times New Roman"/>
              </a:rPr>
              <a:t>North</a:t>
            </a:r>
            <a:r>
              <a:rPr sz="2200" spc="-50" dirty="0">
                <a:latin typeface="Times New Roman"/>
                <a:cs typeface="Times New Roman"/>
              </a:rPr>
              <a:t> </a:t>
            </a:r>
            <a:r>
              <a:rPr sz="2200" spc="-10" dirty="0">
                <a:latin typeface="Times New Roman"/>
                <a:cs typeface="Times New Roman"/>
              </a:rPr>
              <a:t>Karelian</a:t>
            </a:r>
            <a:endParaRPr sz="2200" dirty="0">
              <a:latin typeface="Times New Roman"/>
              <a:cs typeface="Times New Roman"/>
            </a:endParaRPr>
          </a:p>
          <a:p>
            <a:pPr marL="12700" marR="300355">
              <a:lnSpc>
                <a:spcPct val="80000"/>
              </a:lnSpc>
              <a:spcBef>
                <a:spcPts val="600"/>
              </a:spcBef>
              <a:tabLst>
                <a:tab pos="2419350" algn="l"/>
              </a:tabLst>
            </a:pPr>
            <a:r>
              <a:rPr sz="2200" b="1" i="1" spc="-20" dirty="0">
                <a:latin typeface="Times New Roman"/>
                <a:cs typeface="Times New Roman"/>
              </a:rPr>
              <a:t>Miula</a:t>
            </a:r>
            <a:r>
              <a:rPr sz="2200" b="1" i="1" spc="-50" dirty="0">
                <a:latin typeface="Times New Roman"/>
                <a:cs typeface="Times New Roman"/>
              </a:rPr>
              <a:t> </a:t>
            </a:r>
            <a:r>
              <a:rPr sz="2200" b="1" i="1" dirty="0">
                <a:latin typeface="Times New Roman"/>
                <a:cs typeface="Times New Roman"/>
              </a:rPr>
              <a:t>oli</a:t>
            </a:r>
            <a:r>
              <a:rPr sz="2200" b="1" i="1" spc="-30" dirty="0">
                <a:latin typeface="Times New Roman"/>
                <a:cs typeface="Times New Roman"/>
              </a:rPr>
              <a:t> </a:t>
            </a:r>
            <a:r>
              <a:rPr sz="2200" b="1" i="1" dirty="0">
                <a:latin typeface="Times New Roman"/>
                <a:cs typeface="Times New Roman"/>
              </a:rPr>
              <a:t>17</a:t>
            </a:r>
            <a:r>
              <a:rPr sz="2200" b="1" i="1" spc="-45" dirty="0">
                <a:latin typeface="Times New Roman"/>
                <a:cs typeface="Times New Roman"/>
              </a:rPr>
              <a:t> </a:t>
            </a:r>
            <a:r>
              <a:rPr sz="2200" b="1" i="1" spc="-10" dirty="0">
                <a:latin typeface="Times New Roman"/>
                <a:cs typeface="Times New Roman"/>
              </a:rPr>
              <a:t>vuotta</a:t>
            </a:r>
            <a:r>
              <a:rPr sz="2200" i="1" spc="-10" dirty="0">
                <a:latin typeface="Times New Roman"/>
                <a:cs typeface="Times New Roman"/>
              </a:rPr>
              <a:t>,</a:t>
            </a:r>
            <a:r>
              <a:rPr sz="2200" i="1" dirty="0">
                <a:latin typeface="Times New Roman"/>
                <a:cs typeface="Times New Roman"/>
              </a:rPr>
              <a:t>	konša</a:t>
            </a:r>
            <a:r>
              <a:rPr sz="2200" i="1" spc="-50" dirty="0">
                <a:latin typeface="Times New Roman"/>
                <a:cs typeface="Times New Roman"/>
              </a:rPr>
              <a:t> </a:t>
            </a:r>
            <a:r>
              <a:rPr sz="2200" i="1" dirty="0">
                <a:latin typeface="Times New Roman"/>
                <a:cs typeface="Times New Roman"/>
              </a:rPr>
              <a:t>kuoli</a:t>
            </a:r>
            <a:r>
              <a:rPr sz="2200" i="1" spc="-50" dirty="0">
                <a:latin typeface="Times New Roman"/>
                <a:cs typeface="Times New Roman"/>
              </a:rPr>
              <a:t> </a:t>
            </a:r>
            <a:r>
              <a:rPr sz="2200" i="1" dirty="0">
                <a:latin typeface="Times New Roman"/>
                <a:cs typeface="Times New Roman"/>
              </a:rPr>
              <a:t>Stalin</a:t>
            </a:r>
            <a:r>
              <a:rPr sz="2200" i="1" spc="-35" dirty="0">
                <a:latin typeface="Times New Roman"/>
                <a:cs typeface="Times New Roman"/>
              </a:rPr>
              <a:t> </a:t>
            </a:r>
            <a:r>
              <a:rPr sz="2200" dirty="0">
                <a:latin typeface="Times New Roman"/>
                <a:cs typeface="Times New Roman"/>
              </a:rPr>
              <a:t>‘When</a:t>
            </a:r>
            <a:r>
              <a:rPr sz="2200" spc="-45" dirty="0">
                <a:latin typeface="Times New Roman"/>
                <a:cs typeface="Times New Roman"/>
              </a:rPr>
              <a:t> </a:t>
            </a:r>
            <a:r>
              <a:rPr sz="2200" dirty="0">
                <a:latin typeface="Times New Roman"/>
                <a:cs typeface="Times New Roman"/>
              </a:rPr>
              <a:t>Stalin</a:t>
            </a:r>
            <a:r>
              <a:rPr sz="2200" spc="-45" dirty="0">
                <a:latin typeface="Times New Roman"/>
                <a:cs typeface="Times New Roman"/>
              </a:rPr>
              <a:t> </a:t>
            </a:r>
            <a:r>
              <a:rPr sz="2200" dirty="0">
                <a:latin typeface="Times New Roman"/>
                <a:cs typeface="Times New Roman"/>
              </a:rPr>
              <a:t>died,</a:t>
            </a:r>
            <a:r>
              <a:rPr sz="2200" spc="-40" dirty="0">
                <a:latin typeface="Times New Roman"/>
                <a:cs typeface="Times New Roman"/>
              </a:rPr>
              <a:t> </a:t>
            </a:r>
            <a:r>
              <a:rPr sz="2200" dirty="0">
                <a:latin typeface="Times New Roman"/>
                <a:cs typeface="Times New Roman"/>
              </a:rPr>
              <a:t>I</a:t>
            </a:r>
            <a:r>
              <a:rPr sz="2200" spc="-45" dirty="0">
                <a:latin typeface="Times New Roman"/>
                <a:cs typeface="Times New Roman"/>
              </a:rPr>
              <a:t> </a:t>
            </a:r>
            <a:r>
              <a:rPr sz="2200" spc="-25" dirty="0">
                <a:latin typeface="Times New Roman"/>
                <a:cs typeface="Times New Roman"/>
              </a:rPr>
              <a:t>was </a:t>
            </a:r>
            <a:r>
              <a:rPr sz="2200" spc="-10" dirty="0">
                <a:latin typeface="Times New Roman"/>
                <a:cs typeface="Times New Roman"/>
              </a:rPr>
              <a:t>seventeen’</a:t>
            </a:r>
            <a:endParaRPr sz="2200" dirty="0">
              <a:latin typeface="Times New Roman"/>
              <a:cs typeface="Times New Roman"/>
            </a:endParaRPr>
          </a:p>
          <a:p>
            <a:pPr>
              <a:spcBef>
                <a:spcPts val="25"/>
              </a:spcBef>
            </a:pPr>
            <a:endParaRPr sz="2400" dirty="0">
              <a:latin typeface="Times New Roman"/>
              <a:cs typeface="Times New Roman"/>
            </a:endParaRPr>
          </a:p>
          <a:p>
            <a:pPr marL="12700"/>
            <a:r>
              <a:rPr sz="2200" spc="-20" dirty="0">
                <a:latin typeface="Times New Roman"/>
                <a:cs typeface="Times New Roman"/>
              </a:rPr>
              <a:t>Veps</a:t>
            </a:r>
            <a:endParaRPr sz="2200" dirty="0">
              <a:latin typeface="Times New Roman"/>
              <a:cs typeface="Times New Roman"/>
            </a:endParaRPr>
          </a:p>
          <a:p>
            <a:pPr marL="12700">
              <a:spcBef>
                <a:spcPts val="75"/>
              </a:spcBef>
            </a:pPr>
            <a:r>
              <a:rPr sz="2200" i="1" spc="-50" dirty="0">
                <a:latin typeface="Times New Roman"/>
                <a:cs typeface="Times New Roman"/>
              </a:rPr>
              <a:t>Konz</a:t>
            </a:r>
            <a:r>
              <a:rPr sz="2200" i="1" spc="-135" dirty="0">
                <a:latin typeface="Times New Roman"/>
                <a:cs typeface="Times New Roman"/>
              </a:rPr>
              <a:t> </a:t>
            </a:r>
            <a:r>
              <a:rPr sz="2200" b="1" i="1" dirty="0">
                <a:latin typeface="Times New Roman"/>
                <a:cs typeface="Times New Roman"/>
              </a:rPr>
              <a:t>Iisusale</a:t>
            </a:r>
            <a:r>
              <a:rPr sz="2200" b="1" i="1" spc="-90" dirty="0">
                <a:latin typeface="Times New Roman"/>
                <a:cs typeface="Times New Roman"/>
              </a:rPr>
              <a:t> </a:t>
            </a:r>
            <a:r>
              <a:rPr sz="2200" i="1" dirty="0">
                <a:latin typeface="Times New Roman"/>
                <a:cs typeface="Times New Roman"/>
              </a:rPr>
              <a:t>oli</a:t>
            </a:r>
            <a:r>
              <a:rPr sz="2200" i="1" spc="-40" dirty="0">
                <a:latin typeface="Times New Roman"/>
                <a:cs typeface="Times New Roman"/>
              </a:rPr>
              <a:t> </a:t>
            </a:r>
            <a:r>
              <a:rPr sz="2200" i="1" spc="-25" dirty="0">
                <a:latin typeface="Times New Roman"/>
                <a:cs typeface="Times New Roman"/>
              </a:rPr>
              <a:t>kaks’toštkümne</a:t>
            </a:r>
            <a:r>
              <a:rPr sz="2200" i="1" spc="-40" dirty="0">
                <a:latin typeface="Times New Roman"/>
                <a:cs typeface="Times New Roman"/>
              </a:rPr>
              <a:t> </a:t>
            </a:r>
            <a:r>
              <a:rPr sz="2200" spc="-20" dirty="0">
                <a:latin typeface="Times New Roman"/>
                <a:cs typeface="Times New Roman"/>
              </a:rPr>
              <a:t>vot</a:t>
            </a:r>
            <a:r>
              <a:rPr sz="2200" spc="-55" dirty="0">
                <a:latin typeface="Times New Roman"/>
                <a:cs typeface="Times New Roman"/>
              </a:rPr>
              <a:t> </a:t>
            </a:r>
            <a:r>
              <a:rPr sz="2200" dirty="0">
                <a:latin typeface="Times New Roman"/>
                <a:cs typeface="Times New Roman"/>
              </a:rPr>
              <a:t>‘When</a:t>
            </a:r>
            <a:r>
              <a:rPr sz="2200" spc="-50" dirty="0">
                <a:latin typeface="Times New Roman"/>
                <a:cs typeface="Times New Roman"/>
              </a:rPr>
              <a:t> </a:t>
            </a:r>
            <a:r>
              <a:rPr sz="2200" dirty="0">
                <a:latin typeface="Times New Roman"/>
                <a:cs typeface="Times New Roman"/>
              </a:rPr>
              <a:t>Jesus</a:t>
            </a:r>
            <a:r>
              <a:rPr sz="2200" spc="-55" dirty="0">
                <a:latin typeface="Times New Roman"/>
                <a:cs typeface="Times New Roman"/>
              </a:rPr>
              <a:t> </a:t>
            </a:r>
            <a:r>
              <a:rPr sz="2200" dirty="0">
                <a:latin typeface="Times New Roman"/>
                <a:cs typeface="Times New Roman"/>
              </a:rPr>
              <a:t>was</a:t>
            </a:r>
            <a:r>
              <a:rPr sz="2200" spc="-45" dirty="0">
                <a:latin typeface="Times New Roman"/>
                <a:cs typeface="Times New Roman"/>
              </a:rPr>
              <a:t> </a:t>
            </a:r>
            <a:r>
              <a:rPr sz="2200" spc="-10" dirty="0">
                <a:latin typeface="Times New Roman"/>
                <a:cs typeface="Times New Roman"/>
              </a:rPr>
              <a:t>twelve’</a:t>
            </a:r>
            <a:endParaRPr sz="2200" dirty="0">
              <a:latin typeface="Times New Roman"/>
              <a:cs typeface="Times New Roman"/>
            </a:endParaRPr>
          </a:p>
          <a:p>
            <a:pPr>
              <a:spcBef>
                <a:spcPts val="20"/>
              </a:spcBef>
            </a:pPr>
            <a:endParaRPr sz="2400" dirty="0">
              <a:latin typeface="Times New Roman"/>
              <a:cs typeface="Times New Roman"/>
            </a:endParaRPr>
          </a:p>
          <a:p>
            <a:pPr marL="12700">
              <a:spcBef>
                <a:spcPts val="5"/>
              </a:spcBef>
            </a:pPr>
            <a:r>
              <a:rPr sz="2200" spc="-10" dirty="0">
                <a:latin typeface="Times New Roman"/>
                <a:cs typeface="Times New Roman"/>
              </a:rPr>
              <a:t>Votic</a:t>
            </a:r>
            <a:endParaRPr sz="2200" dirty="0">
              <a:latin typeface="Times New Roman"/>
              <a:cs typeface="Times New Roman"/>
            </a:endParaRPr>
          </a:p>
          <a:p>
            <a:pPr marL="12700">
              <a:spcBef>
                <a:spcPts val="70"/>
              </a:spcBef>
            </a:pPr>
            <a:r>
              <a:rPr sz="2200" b="1" i="1" spc="-10" dirty="0">
                <a:latin typeface="Times New Roman"/>
                <a:cs typeface="Times New Roman"/>
              </a:rPr>
              <a:t>Mille</a:t>
            </a:r>
            <a:r>
              <a:rPr sz="2200" b="1" spc="-50" dirty="0">
                <a:latin typeface="Times New Roman"/>
                <a:cs typeface="Times New Roman"/>
              </a:rPr>
              <a:t> </a:t>
            </a:r>
            <a:r>
              <a:rPr sz="2200" i="1" dirty="0">
                <a:latin typeface="Times New Roman"/>
                <a:cs typeface="Times New Roman"/>
              </a:rPr>
              <a:t>eli</a:t>
            </a:r>
            <a:r>
              <a:rPr sz="2200" i="1" spc="-50" dirty="0">
                <a:latin typeface="Times New Roman"/>
                <a:cs typeface="Times New Roman"/>
              </a:rPr>
              <a:t> </a:t>
            </a:r>
            <a:r>
              <a:rPr sz="2200" i="1" spc="-10" dirty="0">
                <a:latin typeface="Times New Roman"/>
                <a:cs typeface="Times New Roman"/>
              </a:rPr>
              <a:t>ühsteššemetta</a:t>
            </a:r>
            <a:r>
              <a:rPr sz="2200" i="1" spc="-50" dirty="0">
                <a:latin typeface="Times New Roman"/>
                <a:cs typeface="Times New Roman"/>
              </a:rPr>
              <a:t> </a:t>
            </a:r>
            <a:r>
              <a:rPr sz="2200" i="1" dirty="0">
                <a:latin typeface="Times New Roman"/>
                <a:cs typeface="Times New Roman"/>
              </a:rPr>
              <a:t>vuotta</a:t>
            </a:r>
            <a:r>
              <a:rPr sz="2200" i="1" spc="-30" dirty="0">
                <a:latin typeface="Times New Roman"/>
                <a:cs typeface="Times New Roman"/>
              </a:rPr>
              <a:t> </a:t>
            </a:r>
            <a:r>
              <a:rPr sz="2200" dirty="0">
                <a:latin typeface="Times New Roman"/>
                <a:cs typeface="Times New Roman"/>
              </a:rPr>
              <a:t>'I</a:t>
            </a:r>
            <a:r>
              <a:rPr sz="2200" spc="-35" dirty="0">
                <a:latin typeface="Times New Roman"/>
                <a:cs typeface="Times New Roman"/>
              </a:rPr>
              <a:t> </a:t>
            </a:r>
            <a:r>
              <a:rPr sz="2200" dirty="0">
                <a:latin typeface="Times New Roman"/>
                <a:cs typeface="Times New Roman"/>
              </a:rPr>
              <a:t>was</a:t>
            </a:r>
            <a:r>
              <a:rPr sz="2200" spc="-55" dirty="0">
                <a:latin typeface="Times New Roman"/>
                <a:cs typeface="Times New Roman"/>
              </a:rPr>
              <a:t> </a:t>
            </a:r>
            <a:r>
              <a:rPr sz="2200" spc="-10" dirty="0">
                <a:latin typeface="Times New Roman"/>
                <a:cs typeface="Times New Roman"/>
              </a:rPr>
              <a:t>eleven‘</a:t>
            </a:r>
            <a:endParaRPr lang="it-IT" sz="2200" spc="-10" dirty="0">
              <a:latin typeface="Times New Roman"/>
              <a:cs typeface="Times New Roman"/>
            </a:endParaRPr>
          </a:p>
          <a:p>
            <a:pPr marL="12700">
              <a:spcBef>
                <a:spcPts val="70"/>
              </a:spcBef>
            </a:pPr>
            <a:endParaRPr lang="de-DE" sz="2200" spc="-10" dirty="0">
              <a:latin typeface="Times New Roman"/>
              <a:cs typeface="Times New Roman"/>
            </a:endParaRPr>
          </a:p>
          <a:p>
            <a:pPr marL="12700">
              <a:spcBef>
                <a:spcPts val="70"/>
              </a:spcBef>
            </a:pPr>
            <a:endParaRPr lang="de-DE" sz="2200" spc="-10" dirty="0">
              <a:latin typeface="Times New Roman"/>
              <a:cs typeface="Times New Roman"/>
            </a:endParaRPr>
          </a:p>
          <a:p>
            <a:pPr marL="12700">
              <a:spcBef>
                <a:spcPts val="70"/>
              </a:spcBef>
            </a:pPr>
            <a:r>
              <a:rPr lang="de-DE" sz="2200" spc="-10" dirty="0">
                <a:latin typeface="Times New Roman"/>
                <a:cs typeface="Times New Roman"/>
                <a:sym typeface="Wingdings" panose="05000000000000000000" pitchFamily="2" charset="2"/>
              </a:rPr>
              <a:t> The </a:t>
            </a:r>
            <a:r>
              <a:rPr lang="de-DE" sz="2200" spc="-10" dirty="0" err="1">
                <a:latin typeface="Times New Roman"/>
                <a:cs typeface="Times New Roman"/>
                <a:sym typeface="Wingdings" panose="05000000000000000000" pitchFamily="2" charset="2"/>
              </a:rPr>
              <a:t>allative</a:t>
            </a:r>
            <a:r>
              <a:rPr lang="de-DE" sz="2200" spc="-10" dirty="0">
                <a:latin typeface="Times New Roman"/>
                <a:cs typeface="Times New Roman"/>
                <a:sym typeface="Wingdings" panose="05000000000000000000" pitchFamily="2" charset="2"/>
              </a:rPr>
              <a:t> </a:t>
            </a:r>
            <a:r>
              <a:rPr lang="de-DE" sz="2200" spc="-10" dirty="0" err="1">
                <a:latin typeface="Times New Roman"/>
                <a:cs typeface="Times New Roman"/>
                <a:sym typeface="Wingdings" panose="05000000000000000000" pitchFamily="2" charset="2"/>
              </a:rPr>
              <a:t>has</a:t>
            </a:r>
            <a:r>
              <a:rPr lang="de-DE" sz="2200" spc="-10" dirty="0">
                <a:latin typeface="Times New Roman"/>
                <a:cs typeface="Times New Roman"/>
                <a:sym typeface="Wingdings" panose="05000000000000000000" pitchFamily="2" charset="2"/>
              </a:rPr>
              <a:t> at least </a:t>
            </a:r>
            <a:r>
              <a:rPr lang="de-DE" sz="2200" spc="-10" dirty="0" err="1">
                <a:latin typeface="Times New Roman"/>
                <a:cs typeface="Times New Roman"/>
                <a:sym typeface="Wingdings" panose="05000000000000000000" pitchFamily="2" charset="2"/>
              </a:rPr>
              <a:t>some</a:t>
            </a:r>
            <a:r>
              <a:rPr lang="de-DE" sz="2200" spc="-10" dirty="0">
                <a:latin typeface="Times New Roman"/>
                <a:cs typeface="Times New Roman"/>
                <a:sym typeface="Wingdings" panose="05000000000000000000" pitchFamily="2" charset="2"/>
              </a:rPr>
              <a:t> </a:t>
            </a:r>
            <a:r>
              <a:rPr lang="de-DE" sz="2200" spc="-10" dirty="0" err="1">
                <a:latin typeface="Times New Roman"/>
                <a:cs typeface="Times New Roman"/>
                <a:sym typeface="Wingdings" panose="05000000000000000000" pitchFamily="2" charset="2"/>
              </a:rPr>
              <a:t>of</a:t>
            </a:r>
            <a:r>
              <a:rPr lang="de-DE" sz="2200" spc="-10" dirty="0">
                <a:latin typeface="Times New Roman"/>
                <a:cs typeface="Times New Roman"/>
                <a:sym typeface="Wingdings" panose="05000000000000000000" pitchFamily="2" charset="2"/>
              </a:rPr>
              <a:t> </a:t>
            </a:r>
            <a:r>
              <a:rPr lang="de-DE" sz="2200" spc="-10" dirty="0" err="1">
                <a:latin typeface="Times New Roman"/>
                <a:cs typeface="Times New Roman"/>
                <a:sym typeface="Wingdings" panose="05000000000000000000" pitchFamily="2" charset="2"/>
              </a:rPr>
              <a:t>the</a:t>
            </a:r>
            <a:r>
              <a:rPr lang="de-DE" sz="2200" spc="-10" dirty="0">
                <a:latin typeface="Times New Roman"/>
                <a:cs typeface="Times New Roman"/>
                <a:sym typeface="Wingdings" panose="05000000000000000000" pitchFamily="2" charset="2"/>
              </a:rPr>
              <a:t> </a:t>
            </a:r>
            <a:r>
              <a:rPr lang="de-DE" sz="2200" spc="-10" dirty="0" err="1">
                <a:latin typeface="Times New Roman"/>
                <a:cs typeface="Times New Roman"/>
                <a:sym typeface="Wingdings" panose="05000000000000000000" pitchFamily="2" charset="2"/>
              </a:rPr>
              <a:t>functions</a:t>
            </a:r>
            <a:r>
              <a:rPr lang="de-DE" sz="2200" spc="-10" dirty="0">
                <a:latin typeface="Times New Roman"/>
                <a:cs typeface="Times New Roman"/>
                <a:sym typeface="Wingdings" panose="05000000000000000000" pitchFamily="2" charset="2"/>
              </a:rPr>
              <a:t> </a:t>
            </a:r>
            <a:r>
              <a:rPr lang="de-DE" sz="2200" spc="-10" dirty="0" err="1">
                <a:latin typeface="Times New Roman"/>
                <a:cs typeface="Times New Roman"/>
                <a:sym typeface="Wingdings" panose="05000000000000000000" pitchFamily="2" charset="2"/>
              </a:rPr>
              <a:t>of</a:t>
            </a:r>
            <a:r>
              <a:rPr lang="de-DE" sz="2200" spc="-10" dirty="0">
                <a:latin typeface="Times New Roman"/>
                <a:cs typeface="Times New Roman"/>
                <a:sym typeface="Wingdings" panose="05000000000000000000" pitchFamily="2" charset="2"/>
              </a:rPr>
              <a:t> </a:t>
            </a:r>
            <a:r>
              <a:rPr lang="de-DE" sz="2200" spc="-10" dirty="0" err="1">
                <a:latin typeface="Times New Roman"/>
                <a:cs typeface="Times New Roman"/>
                <a:sym typeface="Wingdings" panose="05000000000000000000" pitchFamily="2" charset="2"/>
              </a:rPr>
              <a:t>the</a:t>
            </a:r>
            <a:r>
              <a:rPr lang="de-DE" sz="2200" spc="-10" dirty="0">
                <a:latin typeface="Times New Roman"/>
                <a:cs typeface="Times New Roman"/>
                <a:sym typeface="Wingdings" panose="05000000000000000000" pitchFamily="2" charset="2"/>
              </a:rPr>
              <a:t> Russian </a:t>
            </a:r>
            <a:r>
              <a:rPr lang="de-DE" sz="2200" spc="-10" dirty="0" err="1">
                <a:latin typeface="Times New Roman"/>
                <a:cs typeface="Times New Roman"/>
                <a:sym typeface="Wingdings" panose="05000000000000000000" pitchFamily="2" charset="2"/>
              </a:rPr>
              <a:t>dative</a:t>
            </a:r>
            <a:r>
              <a:rPr lang="de-DE" sz="2200" spc="-10" dirty="0">
                <a:latin typeface="Times New Roman"/>
                <a:cs typeface="Times New Roman"/>
                <a:sym typeface="Wingdings" panose="05000000000000000000" pitchFamily="2" charset="2"/>
              </a:rPr>
              <a:t>; </a:t>
            </a:r>
            <a:r>
              <a:rPr lang="de-DE" sz="2200" spc="-10" dirty="0" err="1">
                <a:latin typeface="Times New Roman"/>
                <a:cs typeface="Times New Roman"/>
                <a:sym typeface="Wingdings" panose="05000000000000000000" pitchFamily="2" charset="2"/>
              </a:rPr>
              <a:t>probably</a:t>
            </a:r>
            <a:r>
              <a:rPr lang="de-DE" sz="2200" spc="-10" dirty="0">
                <a:latin typeface="Times New Roman"/>
                <a:cs typeface="Times New Roman"/>
                <a:sym typeface="Wingdings" panose="05000000000000000000" pitchFamily="2" charset="2"/>
              </a:rPr>
              <a:t>: </a:t>
            </a:r>
            <a:r>
              <a:rPr lang="de-DE" sz="2200" spc="-10" dirty="0" err="1">
                <a:latin typeface="Times New Roman"/>
                <a:cs typeface="Times New Roman"/>
                <a:sym typeface="Wingdings" panose="05000000000000000000" pitchFamily="2" charset="2"/>
              </a:rPr>
              <a:t>contact-induced</a:t>
            </a:r>
            <a:r>
              <a:rPr lang="de-DE" sz="2200" spc="-10" dirty="0">
                <a:latin typeface="Times New Roman"/>
                <a:cs typeface="Times New Roman"/>
                <a:sym typeface="Wingdings" panose="05000000000000000000" pitchFamily="2" charset="2"/>
              </a:rPr>
              <a:t> </a:t>
            </a:r>
            <a:r>
              <a:rPr lang="de-DE" sz="2200" spc="-10" dirty="0" err="1">
                <a:latin typeface="Times New Roman"/>
                <a:cs typeface="Times New Roman"/>
                <a:sym typeface="Wingdings" panose="05000000000000000000" pitchFamily="2" charset="2"/>
              </a:rPr>
              <a:t>replication</a:t>
            </a:r>
            <a:endParaRPr sz="2200" dirty="0">
              <a:latin typeface="Times New Roman"/>
              <a:cs typeface="Times New Roman"/>
            </a:endParaRPr>
          </a:p>
        </p:txBody>
      </p:sp>
    </p:spTree>
    <p:extLst>
      <p:ext uri="{BB962C8B-B14F-4D97-AF65-F5344CB8AC3E}">
        <p14:creationId xmlns:p14="http://schemas.microsoft.com/office/powerpoint/2010/main" val="19090986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66359F-02B6-8E3F-2982-A0C56B20EB6C}"/>
              </a:ext>
            </a:extLst>
          </p:cNvPr>
          <p:cNvSpPr>
            <a:spLocks noGrp="1"/>
          </p:cNvSpPr>
          <p:nvPr>
            <p:ph type="ctrTitle"/>
          </p:nvPr>
        </p:nvSpPr>
        <p:spPr/>
        <p:txBody>
          <a:bodyPr/>
          <a:lstStyle/>
          <a:p>
            <a:r>
              <a:rPr lang="it-IT" dirty="0"/>
              <a:t>Experience </a:t>
            </a:r>
            <a:endParaRPr lang="de-DE" dirty="0"/>
          </a:p>
        </p:txBody>
      </p:sp>
      <p:sp>
        <p:nvSpPr>
          <p:cNvPr id="3" name="Untertitel 2">
            <a:extLst>
              <a:ext uri="{FF2B5EF4-FFF2-40B4-BE49-F238E27FC236}">
                <a16:creationId xmlns:a16="http://schemas.microsoft.com/office/drawing/2014/main" id="{C57819E9-9786-7C47-AFEC-4973268494E3}"/>
              </a:ext>
            </a:extLst>
          </p:cNvPr>
          <p:cNvSpPr>
            <a:spLocks noGrp="1"/>
          </p:cNvSpPr>
          <p:nvPr>
            <p:ph type="subTitle" idx="1"/>
          </p:nvPr>
        </p:nvSpPr>
        <p:spPr/>
        <p:txBody>
          <a:bodyPr/>
          <a:lstStyle/>
          <a:p>
            <a:r>
              <a:rPr lang="it-IT" dirty="0" err="1"/>
              <a:t>Diseases</a:t>
            </a:r>
            <a:r>
              <a:rPr lang="it-IT" dirty="0"/>
              <a:t>: </a:t>
            </a:r>
            <a:r>
              <a:rPr lang="en-US" sz="2400" dirty="0">
                <a:latin typeface="Perpetua"/>
                <a:cs typeface="Perpetua"/>
              </a:rPr>
              <a:t>‘she</a:t>
            </a:r>
            <a:r>
              <a:rPr lang="en-US" sz="2400" spc="-25" dirty="0">
                <a:latin typeface="Perpetua"/>
                <a:cs typeface="Perpetua"/>
              </a:rPr>
              <a:t> </a:t>
            </a:r>
            <a:r>
              <a:rPr lang="en-US" sz="2400" dirty="0">
                <a:latin typeface="Perpetua"/>
                <a:cs typeface="Perpetua"/>
              </a:rPr>
              <a:t>has</a:t>
            </a:r>
            <a:r>
              <a:rPr lang="en-US" sz="2400" spc="5" dirty="0">
                <a:latin typeface="Perpetua"/>
                <a:cs typeface="Perpetua"/>
              </a:rPr>
              <a:t> </a:t>
            </a:r>
            <a:r>
              <a:rPr lang="en-US" sz="2400" dirty="0">
                <a:latin typeface="Perpetua"/>
                <a:cs typeface="Perpetua"/>
              </a:rPr>
              <a:t>the</a:t>
            </a:r>
            <a:r>
              <a:rPr lang="en-US" sz="2400" spc="5" dirty="0">
                <a:latin typeface="Perpetua"/>
                <a:cs typeface="Perpetua"/>
              </a:rPr>
              <a:t> </a:t>
            </a:r>
            <a:r>
              <a:rPr lang="en-US" sz="2400" spc="-10" dirty="0">
                <a:latin typeface="Perpetua"/>
                <a:cs typeface="Perpetua"/>
              </a:rPr>
              <a:t>flu’;</a:t>
            </a:r>
            <a:r>
              <a:rPr lang="en-US" sz="2400" spc="-350" dirty="0">
                <a:latin typeface="Perpetua"/>
                <a:cs typeface="Perpetua"/>
              </a:rPr>
              <a:t> </a:t>
            </a:r>
            <a:r>
              <a:rPr lang="en-US" sz="2400" dirty="0">
                <a:latin typeface="Perpetua"/>
                <a:cs typeface="Perpetua"/>
              </a:rPr>
              <a:t>‘she</a:t>
            </a:r>
            <a:r>
              <a:rPr lang="en-US" sz="2400" spc="-10" dirty="0">
                <a:latin typeface="Perpetua"/>
                <a:cs typeface="Perpetua"/>
              </a:rPr>
              <a:t> </a:t>
            </a:r>
            <a:r>
              <a:rPr lang="en-US" sz="2400" dirty="0">
                <a:latin typeface="Perpetua"/>
                <a:cs typeface="Perpetua"/>
              </a:rPr>
              <a:t>has a </a:t>
            </a:r>
            <a:r>
              <a:rPr lang="en-US" sz="2400" spc="-10" dirty="0">
                <a:latin typeface="Perpetua"/>
                <a:cs typeface="Perpetua"/>
              </a:rPr>
              <a:t>cold’;</a:t>
            </a:r>
            <a:r>
              <a:rPr lang="en-US" sz="2400" spc="-350" dirty="0">
                <a:latin typeface="Perpetua"/>
                <a:cs typeface="Perpetua"/>
              </a:rPr>
              <a:t> </a:t>
            </a:r>
            <a:r>
              <a:rPr lang="en-US" sz="2400" dirty="0">
                <a:latin typeface="Perpetua"/>
                <a:cs typeface="Perpetua"/>
              </a:rPr>
              <a:t>‘she</a:t>
            </a:r>
            <a:r>
              <a:rPr lang="en-US" sz="2400" spc="5" dirty="0">
                <a:latin typeface="Perpetua"/>
                <a:cs typeface="Perpetua"/>
              </a:rPr>
              <a:t> </a:t>
            </a:r>
            <a:r>
              <a:rPr lang="en-US" sz="2400" dirty="0">
                <a:latin typeface="Perpetua"/>
                <a:cs typeface="Perpetua"/>
              </a:rPr>
              <a:t>has</a:t>
            </a:r>
            <a:r>
              <a:rPr lang="en-US" sz="2400" spc="-15" dirty="0">
                <a:latin typeface="Perpetua"/>
                <a:cs typeface="Perpetua"/>
              </a:rPr>
              <a:t> </a:t>
            </a:r>
            <a:r>
              <a:rPr lang="en-US" sz="2400" spc="-10" dirty="0">
                <a:latin typeface="Perpetua"/>
                <a:cs typeface="Perpetua"/>
              </a:rPr>
              <a:t>cancer’</a:t>
            </a:r>
          </a:p>
          <a:p>
            <a:endParaRPr lang="en-US" sz="2400" dirty="0">
              <a:latin typeface="Perpetua"/>
              <a:cs typeface="Perpetua"/>
            </a:endParaRPr>
          </a:p>
          <a:p>
            <a:r>
              <a:rPr lang="it-IT" dirty="0"/>
              <a:t> </a:t>
            </a:r>
            <a:endParaRPr lang="de-DE" dirty="0"/>
          </a:p>
        </p:txBody>
      </p:sp>
    </p:spTree>
    <p:extLst>
      <p:ext uri="{BB962C8B-B14F-4D97-AF65-F5344CB8AC3E}">
        <p14:creationId xmlns:p14="http://schemas.microsoft.com/office/powerpoint/2010/main" val="25870752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185F633-99B9-6A0D-5ACE-A182C29FED27}"/>
              </a:ext>
            </a:extLst>
          </p:cNvPr>
          <p:cNvSpPr>
            <a:spLocks noGrp="1"/>
          </p:cNvSpPr>
          <p:nvPr>
            <p:ph type="title"/>
          </p:nvPr>
        </p:nvSpPr>
        <p:spPr/>
        <p:txBody>
          <a:bodyPr/>
          <a:lstStyle/>
          <a:p>
            <a:pPr algn="ctr"/>
            <a:r>
              <a:rPr lang="it-IT" dirty="0" err="1"/>
              <a:t>Diseases</a:t>
            </a:r>
            <a:r>
              <a:rPr lang="it-IT" dirty="0"/>
              <a:t> in the CBA </a:t>
            </a:r>
            <a:r>
              <a:rPr lang="it-IT" dirty="0" err="1"/>
              <a:t>languages</a:t>
            </a:r>
            <a:endParaRPr lang="de-DE" dirty="0"/>
          </a:p>
        </p:txBody>
      </p:sp>
      <p:sp>
        <p:nvSpPr>
          <p:cNvPr id="5" name="Inhaltsplatzhalter 4">
            <a:extLst>
              <a:ext uri="{FF2B5EF4-FFF2-40B4-BE49-F238E27FC236}">
                <a16:creationId xmlns:a16="http://schemas.microsoft.com/office/drawing/2014/main" id="{0037C8DE-F4DA-1D6B-C1AF-AF40FCBDB521}"/>
              </a:ext>
            </a:extLst>
          </p:cNvPr>
          <p:cNvSpPr>
            <a:spLocks noGrp="1"/>
          </p:cNvSpPr>
          <p:nvPr>
            <p:ph idx="1"/>
          </p:nvPr>
        </p:nvSpPr>
        <p:spPr/>
        <p:txBody>
          <a:bodyPr/>
          <a:lstStyle/>
          <a:p>
            <a:r>
              <a:rPr lang="it-IT" dirty="0"/>
              <a:t>To express </a:t>
            </a:r>
            <a:r>
              <a:rPr lang="it-IT" dirty="0" err="1"/>
              <a:t>diseases</a:t>
            </a:r>
            <a:r>
              <a:rPr lang="it-IT" dirty="0"/>
              <a:t>, </a:t>
            </a:r>
            <a:r>
              <a:rPr lang="it-IT" dirty="0" err="1"/>
              <a:t>most</a:t>
            </a:r>
            <a:r>
              <a:rPr lang="it-IT" dirty="0"/>
              <a:t> CBA </a:t>
            </a:r>
            <a:r>
              <a:rPr lang="it-IT" dirty="0" err="1"/>
              <a:t>languages</a:t>
            </a:r>
            <a:r>
              <a:rPr lang="it-IT" dirty="0"/>
              <a:t> use an ownership </a:t>
            </a:r>
            <a:r>
              <a:rPr lang="it-IT" dirty="0" err="1"/>
              <a:t>construction</a:t>
            </a:r>
            <a:endParaRPr lang="it-IT" dirty="0"/>
          </a:p>
          <a:p>
            <a:pPr marL="0" indent="0">
              <a:buNone/>
            </a:pPr>
            <a:endParaRPr lang="it-IT" dirty="0"/>
          </a:p>
          <a:p>
            <a:pPr marL="0" indent="0">
              <a:buNone/>
            </a:pPr>
            <a:r>
              <a:rPr lang="it-IT" dirty="0" err="1"/>
              <a:t>Estonian</a:t>
            </a:r>
            <a:r>
              <a:rPr lang="it-IT" dirty="0"/>
              <a:t> </a:t>
            </a:r>
          </a:p>
          <a:p>
            <a:pPr marL="0" lvl="0" indent="0">
              <a:buNone/>
            </a:pPr>
            <a:r>
              <a:rPr lang="en-GB" b="1" i="1" dirty="0" err="1"/>
              <a:t>Mul</a:t>
            </a:r>
            <a:r>
              <a:rPr lang="en-GB" cap="small" baseline="-25000" dirty="0" err="1"/>
              <a:t>ades</a:t>
            </a:r>
            <a:r>
              <a:rPr lang="en-GB" i="1" dirty="0"/>
              <a:t> on </a:t>
            </a:r>
            <a:r>
              <a:rPr lang="en-GB" i="1" dirty="0" err="1"/>
              <a:t>nohu</a:t>
            </a:r>
            <a:r>
              <a:rPr lang="en-GB" i="1" dirty="0"/>
              <a:t> </a:t>
            </a:r>
            <a:r>
              <a:rPr lang="en-GB" dirty="0"/>
              <a:t>‘I have a cold’</a:t>
            </a:r>
          </a:p>
          <a:p>
            <a:pPr marL="0" lvl="0" indent="0">
              <a:buNone/>
            </a:pPr>
            <a:r>
              <a:rPr lang="en-GB" b="1" i="1" dirty="0" err="1"/>
              <a:t>Mul</a:t>
            </a:r>
            <a:r>
              <a:rPr lang="en-GB" cap="small" baseline="-25000" dirty="0" err="1"/>
              <a:t>ades</a:t>
            </a:r>
            <a:r>
              <a:rPr lang="en-GB" i="1" dirty="0"/>
              <a:t> on </a:t>
            </a:r>
            <a:r>
              <a:rPr lang="en-GB" i="1" dirty="0" err="1"/>
              <a:t>maja</a:t>
            </a:r>
            <a:r>
              <a:rPr lang="en-GB" i="1" dirty="0"/>
              <a:t> </a:t>
            </a:r>
            <a:r>
              <a:rPr lang="en-GB" dirty="0"/>
              <a:t>‘I have a house’</a:t>
            </a:r>
          </a:p>
          <a:p>
            <a:pPr marL="0" lvl="0" indent="0">
              <a:buNone/>
            </a:pPr>
            <a:endParaRPr lang="en-GB" dirty="0"/>
          </a:p>
          <a:p>
            <a:r>
              <a:rPr lang="en-GB" dirty="0"/>
              <a:t>Exceptions are Belarusian, Lithuanian, and Finnic and Karelian</a:t>
            </a:r>
            <a:endParaRPr lang="it-IT" dirty="0"/>
          </a:p>
          <a:p>
            <a:pPr marL="0" indent="0">
              <a:buNone/>
            </a:pPr>
            <a:endParaRPr lang="it-IT" dirty="0"/>
          </a:p>
          <a:p>
            <a:pPr marL="0" indent="0">
              <a:buNone/>
            </a:pPr>
            <a:endParaRPr lang="de-DE" dirty="0"/>
          </a:p>
        </p:txBody>
      </p:sp>
    </p:spTree>
    <p:extLst>
      <p:ext uri="{BB962C8B-B14F-4D97-AF65-F5344CB8AC3E}">
        <p14:creationId xmlns:p14="http://schemas.microsoft.com/office/powerpoint/2010/main" val="27857486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185F633-99B9-6A0D-5ACE-A182C29FED27}"/>
              </a:ext>
            </a:extLst>
          </p:cNvPr>
          <p:cNvSpPr>
            <a:spLocks noGrp="1"/>
          </p:cNvSpPr>
          <p:nvPr>
            <p:ph type="title"/>
          </p:nvPr>
        </p:nvSpPr>
        <p:spPr/>
        <p:txBody>
          <a:bodyPr/>
          <a:lstStyle/>
          <a:p>
            <a:pPr algn="ctr"/>
            <a:r>
              <a:rPr lang="it-IT" dirty="0" err="1"/>
              <a:t>Diseases</a:t>
            </a:r>
            <a:r>
              <a:rPr lang="it-IT" dirty="0"/>
              <a:t> in </a:t>
            </a:r>
            <a:r>
              <a:rPr lang="it-IT" dirty="0" err="1"/>
              <a:t>Belarusian</a:t>
            </a:r>
            <a:r>
              <a:rPr lang="it-IT" dirty="0"/>
              <a:t> and </a:t>
            </a:r>
            <a:r>
              <a:rPr lang="it-IT" dirty="0" err="1"/>
              <a:t>Lithuanian</a:t>
            </a:r>
            <a:endParaRPr lang="de-DE" dirty="0"/>
          </a:p>
        </p:txBody>
      </p:sp>
      <p:sp>
        <p:nvSpPr>
          <p:cNvPr id="5" name="Inhaltsplatzhalter 4">
            <a:extLst>
              <a:ext uri="{FF2B5EF4-FFF2-40B4-BE49-F238E27FC236}">
                <a16:creationId xmlns:a16="http://schemas.microsoft.com/office/drawing/2014/main" id="{0037C8DE-F4DA-1D6B-C1AF-AF40FCBDB521}"/>
              </a:ext>
            </a:extLst>
          </p:cNvPr>
          <p:cNvSpPr>
            <a:spLocks noGrp="1"/>
          </p:cNvSpPr>
          <p:nvPr>
            <p:ph idx="1"/>
          </p:nvPr>
        </p:nvSpPr>
        <p:spPr/>
        <p:txBody>
          <a:bodyPr>
            <a:normAutofit fontScale="92500" lnSpcReduction="20000"/>
          </a:bodyPr>
          <a:lstStyle/>
          <a:p>
            <a:pPr marL="90805">
              <a:spcBef>
                <a:spcPts val="2455"/>
              </a:spcBef>
            </a:pPr>
            <a:r>
              <a:rPr lang="de-DE" sz="2800" spc="-10" dirty="0" err="1">
                <a:latin typeface="+mj-lt"/>
                <a:cs typeface="Times New Roman"/>
              </a:rPr>
              <a:t>Belarusian</a:t>
            </a:r>
            <a:r>
              <a:rPr lang="de-DE" sz="2800" spc="-10" dirty="0">
                <a:latin typeface="+mj-lt"/>
                <a:cs typeface="Times New Roman"/>
              </a:rPr>
              <a:t>: </a:t>
            </a:r>
            <a:r>
              <a:rPr lang="de-DE" sz="2800" spc="-10" dirty="0" err="1">
                <a:latin typeface="+mj-lt"/>
                <a:cs typeface="Times New Roman"/>
              </a:rPr>
              <a:t>only</a:t>
            </a:r>
            <a:r>
              <a:rPr lang="de-DE" sz="2800" spc="-10" dirty="0">
                <a:latin typeface="+mj-lt"/>
                <a:cs typeface="Times New Roman"/>
              </a:rPr>
              <a:t> </a:t>
            </a:r>
            <a:r>
              <a:rPr lang="de-DE" sz="2800" spc="-10" dirty="0" err="1">
                <a:latin typeface="+mj-lt"/>
                <a:cs typeface="Times New Roman"/>
              </a:rPr>
              <a:t>the</a:t>
            </a:r>
            <a:r>
              <a:rPr lang="de-DE" sz="2800" spc="-10" dirty="0">
                <a:latin typeface="+mj-lt"/>
                <a:cs typeface="Times New Roman"/>
              </a:rPr>
              <a:t> adessive </a:t>
            </a:r>
            <a:r>
              <a:rPr lang="de-DE" sz="2800" spc="-10" dirty="0" err="1">
                <a:latin typeface="+mj-lt"/>
                <a:cs typeface="Times New Roman"/>
              </a:rPr>
              <a:t>construction</a:t>
            </a:r>
            <a:r>
              <a:rPr lang="de-DE" sz="2800" spc="-10" dirty="0">
                <a:latin typeface="+mj-lt"/>
                <a:cs typeface="Times New Roman"/>
              </a:rPr>
              <a:t> </a:t>
            </a:r>
            <a:r>
              <a:rPr lang="de-DE" sz="2800" spc="-10" dirty="0" err="1">
                <a:latin typeface="+mj-lt"/>
                <a:cs typeface="Times New Roman"/>
              </a:rPr>
              <a:t>is</a:t>
            </a:r>
            <a:r>
              <a:rPr lang="de-DE" sz="2800" spc="-10" dirty="0">
                <a:latin typeface="+mj-lt"/>
                <a:cs typeface="Times New Roman"/>
              </a:rPr>
              <a:t> </a:t>
            </a:r>
            <a:r>
              <a:rPr lang="de-DE" sz="2800" spc="-10" dirty="0" err="1">
                <a:latin typeface="+mj-lt"/>
                <a:cs typeface="Times New Roman"/>
              </a:rPr>
              <a:t>allowed</a:t>
            </a:r>
            <a:r>
              <a:rPr lang="de-DE" sz="2800" spc="-10" dirty="0">
                <a:latin typeface="+mj-lt"/>
                <a:cs typeface="Times New Roman"/>
              </a:rPr>
              <a:t> </a:t>
            </a:r>
            <a:endParaRPr lang="de-DE" sz="2800" dirty="0">
              <a:latin typeface="+mj-lt"/>
              <a:cs typeface="Times New Roman"/>
            </a:endParaRPr>
          </a:p>
          <a:p>
            <a:pPr>
              <a:spcBef>
                <a:spcPts val="15"/>
              </a:spcBef>
            </a:pPr>
            <a:endParaRPr lang="de-DE" sz="2800" dirty="0">
              <a:latin typeface="+mj-lt"/>
              <a:cs typeface="Times New Roman"/>
            </a:endParaRPr>
          </a:p>
          <a:p>
            <a:pPr marL="0" indent="0">
              <a:spcBef>
                <a:spcPts val="5"/>
              </a:spcBef>
              <a:buNone/>
            </a:pPr>
            <a:r>
              <a:rPr lang="de-DE" b="1" i="1" spc="-35" dirty="0">
                <a:latin typeface="+mj-lt"/>
                <a:cs typeface="Times New Roman"/>
              </a:rPr>
              <a:t>U</a:t>
            </a:r>
            <a:r>
              <a:rPr lang="de-DE" sz="2800" b="1" i="1" spc="-35" dirty="0">
                <a:latin typeface="+mj-lt"/>
                <a:cs typeface="Times New Roman"/>
              </a:rPr>
              <a:t> </a:t>
            </a:r>
            <a:r>
              <a:rPr lang="de-DE" sz="2800" b="1" i="1" spc="-35" dirty="0" err="1">
                <a:latin typeface="+mj-lt"/>
                <a:cs typeface="Times New Roman"/>
              </a:rPr>
              <a:t>mjane</a:t>
            </a:r>
            <a:r>
              <a:rPr lang="de-DE" sz="2800" b="1" i="1" spc="-30" dirty="0">
                <a:latin typeface="+mj-lt"/>
                <a:cs typeface="Times New Roman"/>
              </a:rPr>
              <a:t> </a:t>
            </a:r>
            <a:r>
              <a:rPr lang="de-DE" sz="2800" i="1" dirty="0">
                <a:latin typeface="+mj-lt"/>
                <a:cs typeface="Times New Roman"/>
              </a:rPr>
              <a:t>‘at</a:t>
            </a:r>
            <a:r>
              <a:rPr lang="de-DE" sz="2800" i="1" spc="-25" dirty="0">
                <a:latin typeface="+mj-lt"/>
                <a:cs typeface="Times New Roman"/>
              </a:rPr>
              <a:t> </a:t>
            </a:r>
            <a:r>
              <a:rPr lang="de-DE" sz="2800" i="1" spc="-10" dirty="0" err="1">
                <a:latin typeface="+mj-lt"/>
                <a:cs typeface="Times New Roman"/>
              </a:rPr>
              <a:t>me</a:t>
            </a:r>
            <a:r>
              <a:rPr lang="de-DE" sz="2800" i="1" spc="-10" dirty="0">
                <a:latin typeface="+mj-lt"/>
                <a:cs typeface="Times New Roman"/>
              </a:rPr>
              <a:t>’</a:t>
            </a:r>
            <a:r>
              <a:rPr lang="de-DE" sz="2800" i="1" spc="-200" dirty="0">
                <a:latin typeface="+mj-lt"/>
                <a:cs typeface="Times New Roman"/>
              </a:rPr>
              <a:t> </a:t>
            </a:r>
            <a:r>
              <a:rPr lang="de-DE" sz="2800" i="1" dirty="0" err="1">
                <a:latin typeface="+mj-lt"/>
                <a:cs typeface="Times New Roman"/>
              </a:rPr>
              <a:t>hryp</a:t>
            </a:r>
            <a:r>
              <a:rPr lang="de-DE" sz="2800" i="1" spc="-30" dirty="0">
                <a:latin typeface="+mj-lt"/>
                <a:cs typeface="Times New Roman"/>
              </a:rPr>
              <a:t> </a:t>
            </a:r>
            <a:r>
              <a:rPr lang="de-DE" sz="2800" i="1" dirty="0">
                <a:latin typeface="+mj-lt"/>
                <a:cs typeface="Times New Roman"/>
              </a:rPr>
              <a:t>//</a:t>
            </a:r>
            <a:r>
              <a:rPr lang="de-DE" sz="2800" i="1" spc="-25" dirty="0">
                <a:latin typeface="+mj-lt"/>
                <a:cs typeface="Times New Roman"/>
              </a:rPr>
              <a:t> </a:t>
            </a:r>
            <a:r>
              <a:rPr lang="de-DE" sz="2800" i="1" spc="-40" dirty="0">
                <a:latin typeface="+mj-lt"/>
                <a:cs typeface="Times New Roman"/>
              </a:rPr>
              <a:t>*</a:t>
            </a:r>
            <a:r>
              <a:rPr lang="de-DE" sz="2800" b="1" i="1" spc="-40" dirty="0" err="1">
                <a:latin typeface="+mj-lt"/>
                <a:cs typeface="Times New Roman"/>
              </a:rPr>
              <a:t>maju</a:t>
            </a:r>
            <a:r>
              <a:rPr lang="de-DE" sz="2800" b="1" i="1" spc="-25" dirty="0">
                <a:latin typeface="+mj-lt"/>
                <a:cs typeface="Times New Roman"/>
              </a:rPr>
              <a:t> </a:t>
            </a:r>
            <a:r>
              <a:rPr lang="de-DE" sz="2800" i="1" dirty="0" err="1">
                <a:latin typeface="+mj-lt"/>
                <a:cs typeface="Times New Roman"/>
              </a:rPr>
              <a:t>hryp</a:t>
            </a:r>
            <a:r>
              <a:rPr lang="de-DE" sz="2800" i="1" spc="-35" dirty="0">
                <a:latin typeface="+mj-lt"/>
                <a:cs typeface="Times New Roman"/>
              </a:rPr>
              <a:t> </a:t>
            </a:r>
            <a:r>
              <a:rPr lang="de-DE" sz="2800" dirty="0">
                <a:latin typeface="+mj-lt"/>
                <a:cs typeface="Times New Roman"/>
              </a:rPr>
              <a:t>‘I</a:t>
            </a:r>
            <a:r>
              <a:rPr lang="de-DE" sz="2800" spc="-25" dirty="0">
                <a:latin typeface="+mj-lt"/>
                <a:cs typeface="Times New Roman"/>
              </a:rPr>
              <a:t> </a:t>
            </a:r>
            <a:r>
              <a:rPr lang="de-DE" sz="2800" dirty="0" err="1">
                <a:latin typeface="+mj-lt"/>
                <a:cs typeface="Times New Roman"/>
              </a:rPr>
              <a:t>have</a:t>
            </a:r>
            <a:r>
              <a:rPr lang="de-DE" sz="2800" spc="-35" dirty="0">
                <a:latin typeface="+mj-lt"/>
                <a:cs typeface="Times New Roman"/>
              </a:rPr>
              <a:t> </a:t>
            </a:r>
            <a:r>
              <a:rPr lang="de-DE" sz="2800" spc="-35" dirty="0" err="1">
                <a:latin typeface="+mj-lt"/>
                <a:cs typeface="Times New Roman"/>
              </a:rPr>
              <a:t>the</a:t>
            </a:r>
            <a:r>
              <a:rPr lang="de-DE" sz="2800" spc="-35" dirty="0">
                <a:latin typeface="+mj-lt"/>
                <a:cs typeface="Times New Roman"/>
              </a:rPr>
              <a:t> </a:t>
            </a:r>
            <a:r>
              <a:rPr lang="de-DE" sz="2800" spc="-10" dirty="0" err="1">
                <a:latin typeface="+mj-lt"/>
                <a:cs typeface="Times New Roman"/>
              </a:rPr>
              <a:t>flu</a:t>
            </a:r>
            <a:r>
              <a:rPr lang="de-DE" sz="2800" spc="-10" dirty="0">
                <a:latin typeface="+mj-lt"/>
                <a:cs typeface="Times New Roman"/>
              </a:rPr>
              <a:t>’</a:t>
            </a:r>
            <a:endParaRPr lang="de-DE" sz="2800" dirty="0">
              <a:latin typeface="+mj-lt"/>
              <a:cs typeface="Times New Roman"/>
            </a:endParaRPr>
          </a:p>
          <a:p>
            <a:pPr marL="0" indent="0">
              <a:buNone/>
            </a:pPr>
            <a:r>
              <a:rPr lang="de-DE" b="1" i="1" spc="35" dirty="0">
                <a:latin typeface="+mj-lt"/>
                <a:cs typeface="Times New Roman"/>
              </a:rPr>
              <a:t>U</a:t>
            </a:r>
            <a:r>
              <a:rPr lang="de-DE" sz="2800" b="1" i="1" spc="35" dirty="0">
                <a:latin typeface="+mj-lt"/>
                <a:cs typeface="Times New Roman"/>
              </a:rPr>
              <a:t> </a:t>
            </a:r>
            <a:r>
              <a:rPr lang="de-DE" sz="2800" b="1" i="1" spc="-45" dirty="0" err="1">
                <a:latin typeface="+mj-lt"/>
                <a:cs typeface="Times New Roman"/>
              </a:rPr>
              <a:t>mjane</a:t>
            </a:r>
            <a:r>
              <a:rPr lang="de-DE" sz="2800" b="1" i="1" spc="30" dirty="0">
                <a:latin typeface="+mj-lt"/>
                <a:cs typeface="Times New Roman"/>
              </a:rPr>
              <a:t> </a:t>
            </a:r>
            <a:r>
              <a:rPr lang="de-DE" sz="2800" i="1" dirty="0" err="1">
                <a:latin typeface="+mj-lt"/>
                <a:cs typeface="Times New Roman"/>
              </a:rPr>
              <a:t>prastuda</a:t>
            </a:r>
            <a:r>
              <a:rPr lang="de-DE" sz="2800" i="1" spc="180" dirty="0">
                <a:latin typeface="+mj-lt"/>
                <a:cs typeface="Times New Roman"/>
              </a:rPr>
              <a:t> </a:t>
            </a:r>
            <a:r>
              <a:rPr lang="de-DE" sz="2800" i="1" dirty="0">
                <a:latin typeface="+mj-lt"/>
                <a:cs typeface="Times New Roman"/>
              </a:rPr>
              <a:t>//</a:t>
            </a:r>
            <a:r>
              <a:rPr lang="de-DE" sz="2800" i="1" spc="55" dirty="0">
                <a:latin typeface="+mj-lt"/>
                <a:cs typeface="Times New Roman"/>
              </a:rPr>
              <a:t> </a:t>
            </a:r>
            <a:r>
              <a:rPr lang="de-DE" sz="2800" i="1" spc="-35" dirty="0">
                <a:latin typeface="+mj-lt"/>
                <a:cs typeface="Times New Roman"/>
              </a:rPr>
              <a:t>*</a:t>
            </a:r>
            <a:r>
              <a:rPr lang="de-DE" sz="2800" b="1" i="1" spc="-35" dirty="0" err="1">
                <a:latin typeface="+mj-lt"/>
                <a:cs typeface="Times New Roman"/>
              </a:rPr>
              <a:t>maju</a:t>
            </a:r>
            <a:r>
              <a:rPr lang="de-DE" sz="2800" b="1" i="1" spc="30" dirty="0">
                <a:latin typeface="+mj-lt"/>
                <a:cs typeface="Times New Roman"/>
              </a:rPr>
              <a:t> </a:t>
            </a:r>
            <a:r>
              <a:rPr lang="de-DE" sz="2800" i="1" dirty="0" err="1">
                <a:latin typeface="+mj-lt"/>
                <a:cs typeface="Times New Roman"/>
              </a:rPr>
              <a:t>prastudu</a:t>
            </a:r>
            <a:r>
              <a:rPr lang="de-DE" sz="2800" i="1" spc="25" dirty="0">
                <a:latin typeface="+mj-lt"/>
                <a:cs typeface="Times New Roman"/>
              </a:rPr>
              <a:t> </a:t>
            </a:r>
            <a:r>
              <a:rPr lang="de-DE" sz="2800" dirty="0">
                <a:latin typeface="+mj-lt"/>
                <a:cs typeface="Times New Roman"/>
              </a:rPr>
              <a:t>‘I</a:t>
            </a:r>
            <a:r>
              <a:rPr lang="de-DE" sz="2800" spc="35" dirty="0">
                <a:latin typeface="+mj-lt"/>
                <a:cs typeface="Times New Roman"/>
              </a:rPr>
              <a:t> </a:t>
            </a:r>
            <a:r>
              <a:rPr lang="de-DE" sz="2800" dirty="0" err="1">
                <a:latin typeface="+mj-lt"/>
                <a:cs typeface="Times New Roman"/>
              </a:rPr>
              <a:t>have</a:t>
            </a:r>
            <a:r>
              <a:rPr lang="de-DE" sz="2800" spc="30" dirty="0">
                <a:latin typeface="+mj-lt"/>
                <a:cs typeface="Times New Roman"/>
              </a:rPr>
              <a:t> </a:t>
            </a:r>
            <a:r>
              <a:rPr lang="de-DE" sz="2800" dirty="0">
                <a:latin typeface="+mj-lt"/>
                <a:cs typeface="Times New Roman"/>
              </a:rPr>
              <a:t>a</a:t>
            </a:r>
            <a:r>
              <a:rPr lang="de-DE" sz="2800" spc="50" dirty="0">
                <a:latin typeface="+mj-lt"/>
                <a:cs typeface="Times New Roman"/>
              </a:rPr>
              <a:t> </a:t>
            </a:r>
            <a:r>
              <a:rPr lang="de-DE" sz="2800" spc="-10" dirty="0" err="1">
                <a:latin typeface="+mj-lt"/>
                <a:cs typeface="Times New Roman"/>
              </a:rPr>
              <a:t>cold</a:t>
            </a:r>
            <a:r>
              <a:rPr lang="de-DE" sz="2800" spc="-10" dirty="0">
                <a:latin typeface="+mj-lt"/>
                <a:cs typeface="Times New Roman"/>
              </a:rPr>
              <a:t>’</a:t>
            </a:r>
          </a:p>
          <a:p>
            <a:endParaRPr lang="de-DE" spc="-10" dirty="0">
              <a:latin typeface="+mj-lt"/>
              <a:cs typeface="Times New Roman"/>
            </a:endParaRPr>
          </a:p>
          <a:p>
            <a:r>
              <a:rPr lang="de-DE" sz="2800" spc="-10" dirty="0" err="1">
                <a:latin typeface="+mj-lt"/>
                <a:cs typeface="Times New Roman"/>
              </a:rPr>
              <a:t>Lithuanian</a:t>
            </a:r>
            <a:r>
              <a:rPr lang="de-DE" sz="2800" spc="-10" dirty="0">
                <a:latin typeface="+mj-lt"/>
                <a:cs typeface="Times New Roman"/>
              </a:rPr>
              <a:t>: </a:t>
            </a:r>
            <a:r>
              <a:rPr lang="de-DE" sz="2800" spc="-10" dirty="0" err="1">
                <a:latin typeface="+mj-lt"/>
                <a:cs typeface="Times New Roman"/>
              </a:rPr>
              <a:t>some</a:t>
            </a:r>
            <a:r>
              <a:rPr lang="de-DE" sz="2800" spc="-10" dirty="0">
                <a:latin typeface="+mj-lt"/>
                <a:cs typeface="Times New Roman"/>
              </a:rPr>
              <a:t> </a:t>
            </a:r>
            <a:r>
              <a:rPr lang="de-DE" sz="2800" spc="-10" dirty="0" err="1">
                <a:latin typeface="+mj-lt"/>
                <a:cs typeface="Times New Roman"/>
              </a:rPr>
              <a:t>diseases</a:t>
            </a:r>
            <a:r>
              <a:rPr lang="de-DE" sz="2800" spc="-10" dirty="0">
                <a:latin typeface="+mj-lt"/>
                <a:cs typeface="Times New Roman"/>
              </a:rPr>
              <a:t> </a:t>
            </a:r>
            <a:r>
              <a:rPr lang="de-DE" sz="2800" spc="-10" dirty="0" err="1">
                <a:latin typeface="+mj-lt"/>
                <a:cs typeface="Times New Roman"/>
              </a:rPr>
              <a:t>only</a:t>
            </a:r>
            <a:r>
              <a:rPr lang="de-DE" sz="2800" spc="-10" dirty="0">
                <a:latin typeface="+mj-lt"/>
                <a:cs typeface="Times New Roman"/>
              </a:rPr>
              <a:t> </a:t>
            </a:r>
            <a:r>
              <a:rPr lang="de-DE" sz="2800" spc="-10" dirty="0" err="1">
                <a:latin typeface="+mj-lt"/>
                <a:cs typeface="Times New Roman"/>
              </a:rPr>
              <a:t>admit</a:t>
            </a:r>
            <a:r>
              <a:rPr lang="de-DE" sz="2800" spc="-10" dirty="0">
                <a:latin typeface="+mj-lt"/>
                <a:cs typeface="Times New Roman"/>
              </a:rPr>
              <a:t> </a:t>
            </a:r>
            <a:r>
              <a:rPr lang="de-DE" sz="2800" spc="-10" dirty="0" err="1">
                <a:latin typeface="+mj-lt"/>
                <a:cs typeface="Times New Roman"/>
              </a:rPr>
              <a:t>dative</a:t>
            </a:r>
            <a:r>
              <a:rPr lang="de-DE" sz="2800" spc="-10" dirty="0">
                <a:latin typeface="+mj-lt"/>
                <a:cs typeface="Times New Roman"/>
              </a:rPr>
              <a:t> </a:t>
            </a:r>
            <a:r>
              <a:rPr lang="de-DE" sz="2800" spc="-10" dirty="0" err="1">
                <a:latin typeface="+mj-lt"/>
                <a:cs typeface="Times New Roman"/>
              </a:rPr>
              <a:t>encoding</a:t>
            </a:r>
            <a:r>
              <a:rPr lang="de-DE" sz="2800" spc="-10" dirty="0">
                <a:latin typeface="+mj-lt"/>
                <a:cs typeface="Times New Roman"/>
              </a:rPr>
              <a:t> </a:t>
            </a:r>
            <a:r>
              <a:rPr lang="de-DE" sz="2800" spc="-10" dirty="0" err="1">
                <a:latin typeface="+mj-lt"/>
                <a:cs typeface="Times New Roman"/>
              </a:rPr>
              <a:t>of</a:t>
            </a:r>
            <a:r>
              <a:rPr lang="de-DE" sz="2800" spc="-10" dirty="0">
                <a:latin typeface="+mj-lt"/>
                <a:cs typeface="Times New Roman"/>
              </a:rPr>
              <a:t> </a:t>
            </a:r>
            <a:r>
              <a:rPr lang="de-DE" sz="2800" spc="-10" dirty="0" err="1">
                <a:latin typeface="+mj-lt"/>
                <a:cs typeface="Times New Roman"/>
              </a:rPr>
              <a:t>the</a:t>
            </a:r>
            <a:r>
              <a:rPr lang="de-DE" sz="2800" spc="-10" dirty="0">
                <a:latin typeface="+mj-lt"/>
                <a:cs typeface="Times New Roman"/>
              </a:rPr>
              <a:t> </a:t>
            </a:r>
            <a:r>
              <a:rPr lang="de-DE" sz="2800" spc="-10" dirty="0" err="1">
                <a:latin typeface="+mj-lt"/>
                <a:cs typeface="Times New Roman"/>
              </a:rPr>
              <a:t>possessors</a:t>
            </a:r>
            <a:r>
              <a:rPr lang="de-DE" sz="2800" spc="-10" dirty="0">
                <a:latin typeface="+mj-lt"/>
                <a:cs typeface="Times New Roman"/>
              </a:rPr>
              <a:t>, </a:t>
            </a:r>
            <a:r>
              <a:rPr lang="de-DE" sz="2800" spc="-10" dirty="0" err="1">
                <a:latin typeface="+mj-lt"/>
                <a:cs typeface="Times New Roman"/>
              </a:rPr>
              <a:t>whilst</a:t>
            </a:r>
            <a:r>
              <a:rPr lang="de-DE" sz="2800" spc="-10" dirty="0">
                <a:latin typeface="+mj-lt"/>
                <a:cs typeface="Times New Roman"/>
              </a:rPr>
              <a:t> </a:t>
            </a:r>
            <a:r>
              <a:rPr lang="de-DE" sz="2800" spc="-10" dirty="0" err="1">
                <a:latin typeface="+mj-lt"/>
                <a:cs typeface="Times New Roman"/>
              </a:rPr>
              <a:t>other</a:t>
            </a:r>
            <a:r>
              <a:rPr lang="de-DE" sz="2800" spc="-10" dirty="0">
                <a:latin typeface="+mj-lt"/>
                <a:cs typeface="Times New Roman"/>
              </a:rPr>
              <a:t> </a:t>
            </a:r>
            <a:r>
              <a:rPr lang="de-DE" sz="2800" spc="-10" dirty="0" err="1">
                <a:latin typeface="+mj-lt"/>
                <a:cs typeface="Times New Roman"/>
              </a:rPr>
              <a:t>allow</a:t>
            </a:r>
            <a:r>
              <a:rPr lang="de-DE" sz="2800" spc="-10" dirty="0">
                <a:latin typeface="+mj-lt"/>
                <a:cs typeface="Times New Roman"/>
              </a:rPr>
              <a:t> also </a:t>
            </a:r>
            <a:r>
              <a:rPr lang="de-DE" sz="2800" spc="-10" dirty="0" err="1">
                <a:latin typeface="+mj-lt"/>
                <a:cs typeface="Times New Roman"/>
              </a:rPr>
              <a:t>the</a:t>
            </a:r>
            <a:r>
              <a:rPr lang="de-DE" sz="2800" spc="-10" dirty="0">
                <a:latin typeface="+mj-lt"/>
                <a:cs typeface="Times New Roman"/>
              </a:rPr>
              <a:t> </a:t>
            </a:r>
            <a:r>
              <a:rPr lang="de-DE" sz="2800" spc="-10" dirty="0" err="1">
                <a:latin typeface="+mj-lt"/>
                <a:cs typeface="Times New Roman"/>
              </a:rPr>
              <a:t>use</a:t>
            </a:r>
            <a:r>
              <a:rPr lang="de-DE" sz="2800" spc="-10" dirty="0">
                <a:latin typeface="+mj-lt"/>
                <a:cs typeface="Times New Roman"/>
              </a:rPr>
              <a:t> </a:t>
            </a:r>
            <a:r>
              <a:rPr lang="de-DE" sz="2800" spc="-10" dirty="0" err="1">
                <a:latin typeface="+mj-lt"/>
                <a:cs typeface="Times New Roman"/>
              </a:rPr>
              <a:t>of</a:t>
            </a:r>
            <a:r>
              <a:rPr lang="de-DE" sz="2800" spc="-10" dirty="0">
                <a:latin typeface="+mj-lt"/>
                <a:cs typeface="Times New Roman"/>
              </a:rPr>
              <a:t> </a:t>
            </a:r>
            <a:r>
              <a:rPr lang="de-DE" sz="2800" i="1" spc="-10" dirty="0" err="1">
                <a:latin typeface="+mj-lt"/>
                <a:cs typeface="Times New Roman"/>
              </a:rPr>
              <a:t>tur</a:t>
            </a:r>
            <a:r>
              <a:rPr lang="lt-LT" sz="2800" i="1" spc="-10" dirty="0">
                <a:latin typeface="+mj-lt"/>
                <a:cs typeface="Times New Roman"/>
              </a:rPr>
              <a:t>ėti</a:t>
            </a:r>
            <a:r>
              <a:rPr lang="it-IT" i="1" spc="-10" dirty="0">
                <a:latin typeface="+mj-lt"/>
                <a:cs typeface="Times New Roman"/>
              </a:rPr>
              <a:t> ‘</a:t>
            </a:r>
            <a:r>
              <a:rPr lang="it-IT" spc="-10" dirty="0" err="1">
                <a:latin typeface="+mj-lt"/>
                <a:cs typeface="Times New Roman"/>
              </a:rPr>
              <a:t>have</a:t>
            </a:r>
            <a:r>
              <a:rPr lang="it-IT" i="1" spc="-10" dirty="0">
                <a:latin typeface="+mj-lt"/>
                <a:cs typeface="Times New Roman"/>
              </a:rPr>
              <a:t>’</a:t>
            </a:r>
          </a:p>
          <a:p>
            <a:pPr marL="0" indent="0">
              <a:buNone/>
            </a:pPr>
            <a:endParaRPr lang="de-DE" sz="2800" spc="-10" dirty="0">
              <a:latin typeface="+mj-lt"/>
              <a:cs typeface="Times New Roman"/>
            </a:endParaRPr>
          </a:p>
          <a:p>
            <a:pPr marL="0" indent="0">
              <a:buNone/>
            </a:pPr>
            <a:r>
              <a:rPr lang="de-DE" b="1" i="1" spc="-25" dirty="0">
                <a:latin typeface="+mj-lt"/>
                <a:cs typeface="Times New Roman"/>
              </a:rPr>
              <a:t>M</a:t>
            </a:r>
            <a:r>
              <a:rPr lang="de-DE" sz="2800" b="1" i="1" spc="-25" dirty="0">
                <a:latin typeface="+mj-lt"/>
                <a:cs typeface="Times New Roman"/>
              </a:rPr>
              <a:t>an.</a:t>
            </a:r>
            <a:r>
              <a:rPr lang="de-DE" sz="1800" i="1" spc="-25" dirty="0">
                <a:latin typeface="+mj-lt"/>
                <a:cs typeface="Times New Roman"/>
              </a:rPr>
              <a:t>DAT</a:t>
            </a:r>
            <a:r>
              <a:rPr lang="de-DE" sz="1800" i="1" spc="210" dirty="0">
                <a:latin typeface="+mj-lt"/>
                <a:cs typeface="Times New Roman"/>
              </a:rPr>
              <a:t> </a:t>
            </a:r>
            <a:r>
              <a:rPr lang="de-DE" sz="2800" i="1" spc="45" dirty="0" err="1">
                <a:latin typeface="+mj-lt"/>
                <a:cs typeface="Times New Roman"/>
              </a:rPr>
              <a:t>gripas</a:t>
            </a:r>
            <a:r>
              <a:rPr lang="de-DE" sz="2800" i="1" spc="-25" dirty="0">
                <a:latin typeface="+mj-lt"/>
                <a:cs typeface="Times New Roman"/>
              </a:rPr>
              <a:t> </a:t>
            </a:r>
            <a:r>
              <a:rPr lang="de-DE" sz="2800" i="1" dirty="0">
                <a:latin typeface="+mj-lt"/>
                <a:cs typeface="Times New Roman"/>
              </a:rPr>
              <a:t>//</a:t>
            </a:r>
            <a:r>
              <a:rPr lang="de-DE" sz="2800" i="1" spc="-20" dirty="0">
                <a:latin typeface="+mj-lt"/>
                <a:cs typeface="Times New Roman"/>
              </a:rPr>
              <a:t> </a:t>
            </a:r>
            <a:r>
              <a:rPr lang="de-DE" sz="2800" i="1" spc="-30" dirty="0">
                <a:latin typeface="+mj-lt"/>
                <a:cs typeface="Times New Roman"/>
              </a:rPr>
              <a:t>*</a:t>
            </a:r>
            <a:r>
              <a:rPr lang="de-DE" sz="2800" b="1" i="1" spc="-30" dirty="0" err="1">
                <a:latin typeface="+mj-lt"/>
                <a:cs typeface="Times New Roman"/>
              </a:rPr>
              <a:t>turiu</a:t>
            </a:r>
            <a:r>
              <a:rPr lang="de-DE" sz="2800" b="1" i="1" spc="-15" dirty="0">
                <a:latin typeface="+mj-lt"/>
                <a:cs typeface="Times New Roman"/>
              </a:rPr>
              <a:t> </a:t>
            </a:r>
            <a:r>
              <a:rPr lang="de-DE" sz="2800" i="1" dirty="0" err="1">
                <a:latin typeface="+mj-lt"/>
                <a:cs typeface="Times New Roman"/>
              </a:rPr>
              <a:t>gripą</a:t>
            </a:r>
            <a:r>
              <a:rPr lang="de-DE" sz="2800" i="1" spc="-30" dirty="0">
                <a:latin typeface="+mj-lt"/>
                <a:cs typeface="Times New Roman"/>
              </a:rPr>
              <a:t> </a:t>
            </a:r>
            <a:r>
              <a:rPr lang="de-DE" sz="2800" dirty="0">
                <a:latin typeface="+mj-lt"/>
                <a:cs typeface="Times New Roman"/>
              </a:rPr>
              <a:t>‘I</a:t>
            </a:r>
            <a:r>
              <a:rPr lang="de-DE" sz="2800" spc="-25" dirty="0">
                <a:latin typeface="+mj-lt"/>
                <a:cs typeface="Times New Roman"/>
              </a:rPr>
              <a:t> </a:t>
            </a:r>
            <a:r>
              <a:rPr lang="de-DE" sz="2800" dirty="0" err="1">
                <a:latin typeface="+mj-lt"/>
                <a:cs typeface="Times New Roman"/>
              </a:rPr>
              <a:t>have</a:t>
            </a:r>
            <a:r>
              <a:rPr lang="de-DE" sz="2800" spc="-45" dirty="0">
                <a:latin typeface="+mj-lt"/>
                <a:cs typeface="Times New Roman"/>
              </a:rPr>
              <a:t> </a:t>
            </a:r>
            <a:r>
              <a:rPr lang="de-DE" sz="2800" spc="-45" dirty="0" err="1">
                <a:latin typeface="+mj-lt"/>
                <a:cs typeface="Times New Roman"/>
              </a:rPr>
              <a:t>the</a:t>
            </a:r>
            <a:r>
              <a:rPr lang="de-DE" sz="2800" spc="-45" dirty="0">
                <a:latin typeface="+mj-lt"/>
                <a:cs typeface="Times New Roman"/>
              </a:rPr>
              <a:t> </a:t>
            </a:r>
            <a:r>
              <a:rPr lang="de-DE" sz="2800" spc="-10" dirty="0" err="1">
                <a:latin typeface="+mj-lt"/>
                <a:cs typeface="Times New Roman"/>
              </a:rPr>
              <a:t>flu</a:t>
            </a:r>
            <a:r>
              <a:rPr lang="de-DE" sz="2800" spc="-10" dirty="0">
                <a:latin typeface="+mj-lt"/>
                <a:cs typeface="Times New Roman"/>
              </a:rPr>
              <a:t>’</a:t>
            </a:r>
          </a:p>
          <a:p>
            <a:pPr marL="0" indent="0">
              <a:spcBef>
                <a:spcPts val="700"/>
              </a:spcBef>
              <a:buNone/>
            </a:pPr>
            <a:r>
              <a:rPr lang="de-DE" sz="2800" spc="-10" dirty="0">
                <a:latin typeface="+mj-lt"/>
                <a:cs typeface="Times New Roman"/>
              </a:rPr>
              <a:t>But</a:t>
            </a:r>
            <a:r>
              <a:rPr lang="de-DE" sz="2800" b="1" spc="-10" dirty="0">
                <a:latin typeface="+mj-lt"/>
                <a:cs typeface="Times New Roman"/>
              </a:rPr>
              <a:t>: 	</a:t>
            </a:r>
            <a:r>
              <a:rPr lang="lt-LT" sz="2800" b="1" i="1" dirty="0">
                <a:latin typeface="+mj-lt"/>
                <a:cs typeface="Times New Roman"/>
              </a:rPr>
              <a:t>man</a:t>
            </a:r>
            <a:r>
              <a:rPr lang="lt-LT" sz="2800" b="1" i="1" spc="-35" dirty="0">
                <a:latin typeface="+mj-lt"/>
                <a:cs typeface="Times New Roman"/>
              </a:rPr>
              <a:t> </a:t>
            </a:r>
            <a:r>
              <a:rPr lang="lt-LT" sz="2800" i="1" dirty="0">
                <a:latin typeface="+mj-lt"/>
                <a:cs typeface="Times New Roman"/>
              </a:rPr>
              <a:t>slogas</a:t>
            </a:r>
            <a:r>
              <a:rPr lang="lt-LT" sz="2800" i="1" spc="-30" dirty="0">
                <a:latin typeface="+mj-lt"/>
                <a:cs typeface="Times New Roman"/>
              </a:rPr>
              <a:t> </a:t>
            </a:r>
            <a:r>
              <a:rPr lang="lt-LT" sz="2800" i="1" dirty="0">
                <a:latin typeface="+mj-lt"/>
                <a:cs typeface="Times New Roman"/>
              </a:rPr>
              <a:t>/</a:t>
            </a:r>
            <a:r>
              <a:rPr lang="lt-LT" sz="2800" i="1" spc="-15" dirty="0">
                <a:latin typeface="+mj-lt"/>
                <a:cs typeface="Times New Roman"/>
              </a:rPr>
              <a:t> </a:t>
            </a:r>
            <a:r>
              <a:rPr lang="lt-LT" sz="2800" b="1" i="1" spc="-35" dirty="0">
                <a:latin typeface="+mj-lt"/>
                <a:cs typeface="Times New Roman"/>
              </a:rPr>
              <a:t>turiu</a:t>
            </a:r>
            <a:r>
              <a:rPr lang="lt-LT" sz="2800" b="1" i="1" spc="-5" dirty="0">
                <a:latin typeface="+mj-lt"/>
                <a:cs typeface="Times New Roman"/>
              </a:rPr>
              <a:t> </a:t>
            </a:r>
            <a:r>
              <a:rPr lang="lt-LT" sz="2800" i="1" dirty="0">
                <a:latin typeface="+mj-lt"/>
                <a:cs typeface="Times New Roman"/>
              </a:rPr>
              <a:t>slogą</a:t>
            </a:r>
            <a:r>
              <a:rPr lang="lt-LT" sz="2800" i="1" spc="-25" dirty="0">
                <a:latin typeface="+mj-lt"/>
                <a:cs typeface="Times New Roman"/>
              </a:rPr>
              <a:t> </a:t>
            </a:r>
            <a:r>
              <a:rPr lang="lt-LT" sz="2800" dirty="0">
                <a:latin typeface="+mj-lt"/>
                <a:cs typeface="Times New Roman"/>
              </a:rPr>
              <a:t>‘I</a:t>
            </a:r>
            <a:r>
              <a:rPr lang="lt-LT" sz="2800" spc="-25" dirty="0">
                <a:latin typeface="+mj-lt"/>
                <a:cs typeface="Times New Roman"/>
              </a:rPr>
              <a:t> </a:t>
            </a:r>
            <a:r>
              <a:rPr lang="lt-LT" sz="2800" dirty="0">
                <a:latin typeface="+mj-lt"/>
                <a:cs typeface="Times New Roman"/>
              </a:rPr>
              <a:t>have</a:t>
            </a:r>
            <a:r>
              <a:rPr lang="lt-LT" sz="2800" spc="-40" dirty="0">
                <a:latin typeface="+mj-lt"/>
                <a:cs typeface="Times New Roman"/>
              </a:rPr>
              <a:t> </a:t>
            </a:r>
            <a:r>
              <a:rPr lang="lt-LT" sz="2800" dirty="0">
                <a:latin typeface="+mj-lt"/>
                <a:cs typeface="Times New Roman"/>
              </a:rPr>
              <a:t>a</a:t>
            </a:r>
            <a:r>
              <a:rPr lang="lt-LT" sz="2800" spc="-15" dirty="0">
                <a:latin typeface="+mj-lt"/>
                <a:cs typeface="Times New Roman"/>
              </a:rPr>
              <a:t> </a:t>
            </a:r>
            <a:r>
              <a:rPr lang="lt-LT" sz="2800" spc="-10" dirty="0">
                <a:latin typeface="+mj-lt"/>
                <a:cs typeface="Times New Roman"/>
              </a:rPr>
              <a:t>cold’</a:t>
            </a:r>
            <a:endParaRPr lang="lt-LT" sz="2800" dirty="0">
              <a:latin typeface="+mj-lt"/>
              <a:cs typeface="Times New Roman"/>
            </a:endParaRPr>
          </a:p>
          <a:p>
            <a:pPr marL="0" indent="0">
              <a:spcBef>
                <a:spcPts val="600"/>
              </a:spcBef>
              <a:buNone/>
            </a:pPr>
            <a:r>
              <a:rPr lang="it-IT" sz="2800" b="1" dirty="0">
                <a:latin typeface="+mj-lt"/>
                <a:cs typeface="Times New Roman"/>
              </a:rPr>
              <a:t>	</a:t>
            </a:r>
            <a:r>
              <a:rPr lang="lt-LT" sz="2800" b="1" i="1" dirty="0">
                <a:latin typeface="+mj-lt"/>
                <a:cs typeface="Times New Roman"/>
              </a:rPr>
              <a:t>man</a:t>
            </a:r>
            <a:r>
              <a:rPr lang="lt-LT" sz="2800" b="1" i="1" spc="-65" dirty="0">
                <a:latin typeface="+mj-lt"/>
                <a:cs typeface="Times New Roman"/>
              </a:rPr>
              <a:t> </a:t>
            </a:r>
            <a:r>
              <a:rPr lang="lt-LT" sz="2800" i="1" dirty="0">
                <a:latin typeface="+mj-lt"/>
                <a:cs typeface="Times New Roman"/>
              </a:rPr>
              <a:t>vėžys</a:t>
            </a:r>
            <a:r>
              <a:rPr lang="lt-LT" sz="2800" i="1" spc="-55" dirty="0">
                <a:latin typeface="+mj-lt"/>
                <a:cs typeface="Times New Roman"/>
              </a:rPr>
              <a:t> </a:t>
            </a:r>
            <a:r>
              <a:rPr lang="lt-LT" sz="2800" i="1" dirty="0">
                <a:latin typeface="+mj-lt"/>
                <a:cs typeface="Times New Roman"/>
              </a:rPr>
              <a:t>/</a:t>
            </a:r>
            <a:r>
              <a:rPr lang="lt-LT" sz="2800" i="1" spc="-40" dirty="0">
                <a:latin typeface="+mj-lt"/>
                <a:cs typeface="Times New Roman"/>
              </a:rPr>
              <a:t> </a:t>
            </a:r>
            <a:r>
              <a:rPr lang="lt-LT" sz="2800" b="1" i="1" spc="-35" dirty="0">
                <a:latin typeface="+mj-lt"/>
                <a:cs typeface="Times New Roman"/>
              </a:rPr>
              <a:t>turiu </a:t>
            </a:r>
            <a:r>
              <a:rPr lang="lt-LT" sz="2800" i="1" dirty="0">
                <a:latin typeface="+mj-lt"/>
                <a:cs typeface="Times New Roman"/>
              </a:rPr>
              <a:t>vėžį</a:t>
            </a:r>
            <a:r>
              <a:rPr lang="lt-LT" sz="2800" i="1" spc="-40" dirty="0">
                <a:latin typeface="+mj-lt"/>
                <a:cs typeface="Times New Roman"/>
              </a:rPr>
              <a:t> </a:t>
            </a:r>
            <a:r>
              <a:rPr lang="lt-LT" sz="2800" i="1" dirty="0">
                <a:latin typeface="+mj-lt"/>
                <a:cs typeface="Times New Roman"/>
              </a:rPr>
              <a:t>‘</a:t>
            </a:r>
            <a:r>
              <a:rPr lang="lt-LT" sz="2800" dirty="0">
                <a:latin typeface="+mj-lt"/>
                <a:cs typeface="Times New Roman"/>
              </a:rPr>
              <a:t>I</a:t>
            </a:r>
            <a:r>
              <a:rPr lang="lt-LT" sz="2800" spc="-45" dirty="0">
                <a:latin typeface="+mj-lt"/>
                <a:cs typeface="Times New Roman"/>
              </a:rPr>
              <a:t> </a:t>
            </a:r>
            <a:r>
              <a:rPr lang="lt-LT" sz="2800" dirty="0">
                <a:latin typeface="+mj-lt"/>
                <a:cs typeface="Times New Roman"/>
              </a:rPr>
              <a:t>have</a:t>
            </a:r>
            <a:r>
              <a:rPr lang="lt-LT" sz="2800" spc="-70" dirty="0">
                <a:latin typeface="+mj-lt"/>
                <a:cs typeface="Times New Roman"/>
              </a:rPr>
              <a:t> </a:t>
            </a:r>
            <a:r>
              <a:rPr lang="lt-LT" sz="2800" spc="-10" dirty="0">
                <a:latin typeface="+mj-lt"/>
                <a:cs typeface="Times New Roman"/>
              </a:rPr>
              <a:t>cancer’</a:t>
            </a:r>
            <a:endParaRPr lang="lt-LT" sz="2800" dirty="0">
              <a:latin typeface="+mj-lt"/>
              <a:cs typeface="Times New Roman"/>
            </a:endParaRPr>
          </a:p>
          <a:p>
            <a:pPr marL="0" indent="0">
              <a:buNone/>
            </a:pPr>
            <a:endParaRPr lang="de-DE" sz="2800" spc="-10" dirty="0">
              <a:latin typeface="Times New Roman"/>
              <a:cs typeface="Times New Roman"/>
            </a:endParaRPr>
          </a:p>
          <a:p>
            <a:pPr marL="0" indent="0">
              <a:buNone/>
            </a:pPr>
            <a:endParaRPr lang="de-DE" sz="2800" dirty="0">
              <a:latin typeface="Times New Roman"/>
              <a:cs typeface="Times New Roman"/>
            </a:endParaRPr>
          </a:p>
          <a:p>
            <a:endParaRPr lang="de-DE" sz="2800" spc="-10" dirty="0">
              <a:latin typeface="+mj-lt"/>
              <a:cs typeface="Times New Roman"/>
            </a:endParaRPr>
          </a:p>
          <a:p>
            <a:pPr marL="0" indent="0">
              <a:buNone/>
            </a:pPr>
            <a:endParaRPr lang="de-DE" spc="-10" dirty="0">
              <a:latin typeface="+mj-lt"/>
              <a:cs typeface="Times New Roman"/>
            </a:endParaRPr>
          </a:p>
          <a:p>
            <a:endParaRPr lang="de-DE" sz="2800" dirty="0">
              <a:latin typeface="+mj-lt"/>
              <a:cs typeface="Times New Roman"/>
            </a:endParaRPr>
          </a:p>
          <a:p>
            <a:endParaRPr lang="it-IT" dirty="0"/>
          </a:p>
          <a:p>
            <a:pPr marL="0" indent="0">
              <a:buNone/>
            </a:pPr>
            <a:endParaRPr lang="de-DE" dirty="0"/>
          </a:p>
        </p:txBody>
      </p:sp>
    </p:spTree>
    <p:extLst>
      <p:ext uri="{BB962C8B-B14F-4D97-AF65-F5344CB8AC3E}">
        <p14:creationId xmlns:p14="http://schemas.microsoft.com/office/powerpoint/2010/main" val="15718349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185F633-99B9-6A0D-5ACE-A182C29FED27}"/>
              </a:ext>
            </a:extLst>
          </p:cNvPr>
          <p:cNvSpPr>
            <a:spLocks noGrp="1"/>
          </p:cNvSpPr>
          <p:nvPr>
            <p:ph type="title"/>
          </p:nvPr>
        </p:nvSpPr>
        <p:spPr/>
        <p:txBody>
          <a:bodyPr/>
          <a:lstStyle/>
          <a:p>
            <a:pPr algn="ctr"/>
            <a:r>
              <a:rPr lang="it-IT" dirty="0" err="1"/>
              <a:t>Diseases</a:t>
            </a:r>
            <a:r>
              <a:rPr lang="it-IT" dirty="0"/>
              <a:t> in </a:t>
            </a:r>
            <a:r>
              <a:rPr lang="it-IT" dirty="0" err="1"/>
              <a:t>Finnish</a:t>
            </a:r>
            <a:r>
              <a:rPr lang="it-IT" dirty="0"/>
              <a:t>, </a:t>
            </a:r>
            <a:r>
              <a:rPr lang="it-IT" dirty="0" err="1"/>
              <a:t>Karelian</a:t>
            </a:r>
            <a:r>
              <a:rPr lang="it-IT" dirty="0"/>
              <a:t>, and </a:t>
            </a:r>
            <a:r>
              <a:rPr lang="it-IT" dirty="0" err="1"/>
              <a:t>Ingrian</a:t>
            </a:r>
            <a:endParaRPr lang="de-DE" dirty="0"/>
          </a:p>
        </p:txBody>
      </p:sp>
      <p:sp>
        <p:nvSpPr>
          <p:cNvPr id="5" name="Inhaltsplatzhalter 4">
            <a:extLst>
              <a:ext uri="{FF2B5EF4-FFF2-40B4-BE49-F238E27FC236}">
                <a16:creationId xmlns:a16="http://schemas.microsoft.com/office/drawing/2014/main" id="{0037C8DE-F4DA-1D6B-C1AF-AF40FCBDB521}"/>
              </a:ext>
            </a:extLst>
          </p:cNvPr>
          <p:cNvSpPr>
            <a:spLocks noGrp="1"/>
          </p:cNvSpPr>
          <p:nvPr>
            <p:ph idx="1"/>
          </p:nvPr>
        </p:nvSpPr>
        <p:spPr/>
        <p:txBody>
          <a:bodyPr>
            <a:normAutofit fontScale="77500" lnSpcReduction="20000"/>
          </a:bodyPr>
          <a:lstStyle/>
          <a:p>
            <a:pPr>
              <a:buNone/>
            </a:pPr>
            <a:r>
              <a:rPr lang="de-DE" dirty="0"/>
              <a:t>In </a:t>
            </a:r>
            <a:r>
              <a:rPr lang="de-DE" dirty="0" err="1"/>
              <a:t>these</a:t>
            </a:r>
            <a:r>
              <a:rPr lang="de-DE" dirty="0"/>
              <a:t> </a:t>
            </a:r>
            <a:r>
              <a:rPr lang="de-DE" dirty="0" err="1"/>
              <a:t>languages</a:t>
            </a:r>
            <a:r>
              <a:rPr lang="de-DE" dirty="0"/>
              <a:t>, </a:t>
            </a:r>
            <a:r>
              <a:rPr lang="de-DE" dirty="0" err="1"/>
              <a:t>the</a:t>
            </a:r>
            <a:r>
              <a:rPr lang="de-DE" dirty="0"/>
              <a:t> </a:t>
            </a:r>
            <a:r>
              <a:rPr lang="de-DE" dirty="0" err="1"/>
              <a:t>possessor</a:t>
            </a:r>
            <a:r>
              <a:rPr lang="de-DE" dirty="0"/>
              <a:t> </a:t>
            </a:r>
            <a:r>
              <a:rPr lang="de-DE" dirty="0" err="1"/>
              <a:t>of</a:t>
            </a:r>
            <a:r>
              <a:rPr lang="de-DE" dirty="0"/>
              <a:t> a </a:t>
            </a:r>
            <a:r>
              <a:rPr lang="de-DE" dirty="0" err="1"/>
              <a:t>disease</a:t>
            </a:r>
            <a:r>
              <a:rPr lang="de-DE" dirty="0"/>
              <a:t> </a:t>
            </a:r>
            <a:r>
              <a:rPr lang="de-DE" dirty="0" err="1"/>
              <a:t>can</a:t>
            </a:r>
            <a:r>
              <a:rPr lang="de-DE" dirty="0"/>
              <a:t> </a:t>
            </a:r>
            <a:r>
              <a:rPr lang="de-DE" dirty="0" err="1"/>
              <a:t>be</a:t>
            </a:r>
            <a:r>
              <a:rPr lang="de-DE" dirty="0"/>
              <a:t> </a:t>
            </a:r>
            <a:r>
              <a:rPr lang="de-DE" dirty="0" err="1"/>
              <a:t>encoded</a:t>
            </a:r>
            <a:r>
              <a:rPr lang="de-DE" dirty="0"/>
              <a:t> </a:t>
            </a:r>
            <a:r>
              <a:rPr lang="de-DE" dirty="0" err="1"/>
              <a:t>as</a:t>
            </a:r>
            <a:r>
              <a:rPr lang="de-DE" dirty="0"/>
              <a:t> a </a:t>
            </a:r>
            <a:r>
              <a:rPr lang="de-DE" dirty="0" err="1"/>
              <a:t>prototypical</a:t>
            </a:r>
            <a:r>
              <a:rPr lang="de-DE" dirty="0"/>
              <a:t> </a:t>
            </a:r>
            <a:r>
              <a:rPr lang="de-DE" dirty="0" err="1"/>
              <a:t>possessor</a:t>
            </a:r>
            <a:endParaRPr lang="sl-SI" dirty="0"/>
          </a:p>
          <a:p>
            <a:pPr>
              <a:buNone/>
            </a:pPr>
            <a:r>
              <a:rPr lang="de-DE" dirty="0"/>
              <a:t>(adessive) </a:t>
            </a:r>
            <a:r>
              <a:rPr lang="de-DE" dirty="0" err="1"/>
              <a:t>or</a:t>
            </a:r>
            <a:r>
              <a:rPr lang="de-DE" dirty="0"/>
              <a:t> </a:t>
            </a:r>
            <a:r>
              <a:rPr lang="de-DE" dirty="0" err="1"/>
              <a:t>it</a:t>
            </a:r>
            <a:r>
              <a:rPr lang="de-DE" dirty="0"/>
              <a:t> </a:t>
            </a:r>
            <a:r>
              <a:rPr lang="de-DE" dirty="0" err="1"/>
              <a:t>can</a:t>
            </a:r>
            <a:r>
              <a:rPr lang="de-DE" dirty="0"/>
              <a:t> </a:t>
            </a:r>
            <a:r>
              <a:rPr lang="de-DE" dirty="0" err="1"/>
              <a:t>get</a:t>
            </a:r>
            <a:r>
              <a:rPr lang="de-DE" dirty="0"/>
              <a:t> an</a:t>
            </a:r>
            <a:r>
              <a:rPr lang="sl-SI" dirty="0"/>
              <a:t> </a:t>
            </a:r>
            <a:r>
              <a:rPr lang="de-DE" dirty="0" err="1"/>
              <a:t>inessive</a:t>
            </a:r>
            <a:r>
              <a:rPr lang="de-DE" dirty="0"/>
              <a:t> </a:t>
            </a:r>
            <a:r>
              <a:rPr lang="de-DE" dirty="0" err="1"/>
              <a:t>encoding</a:t>
            </a:r>
            <a:r>
              <a:rPr lang="de-DE" dirty="0"/>
              <a:t> (Mazzitelli 2017)</a:t>
            </a:r>
            <a:endParaRPr lang="it-IT" dirty="0"/>
          </a:p>
          <a:p>
            <a:pPr marL="0" lvl="0" indent="0">
              <a:buNone/>
            </a:pPr>
            <a:endParaRPr lang="it-IT" dirty="0"/>
          </a:p>
          <a:p>
            <a:pPr marL="0" lvl="0" indent="0">
              <a:buNone/>
            </a:pPr>
            <a:r>
              <a:rPr lang="it-IT" dirty="0" err="1"/>
              <a:t>Finnish</a:t>
            </a:r>
            <a:r>
              <a:rPr lang="it-IT" b="1" i="1" dirty="0"/>
              <a:t> </a:t>
            </a:r>
          </a:p>
          <a:p>
            <a:pPr marL="0" lvl="0" indent="0">
              <a:buNone/>
            </a:pPr>
            <a:r>
              <a:rPr lang="en-GB" b="1" i="1" dirty="0" err="1"/>
              <a:t>Hänellä</a:t>
            </a:r>
            <a:r>
              <a:rPr lang="en-GB" cap="small" baseline="-25000" dirty="0" err="1"/>
              <a:t>ad</a:t>
            </a:r>
            <a:r>
              <a:rPr lang="en-GB" i="1" dirty="0"/>
              <a:t> on </a:t>
            </a:r>
            <a:r>
              <a:rPr lang="en-GB" i="1" dirty="0" err="1"/>
              <a:t>syöpä</a:t>
            </a:r>
            <a:r>
              <a:rPr lang="en-GB" i="1" dirty="0"/>
              <a:t> // </a:t>
            </a:r>
            <a:r>
              <a:rPr lang="en-GB" b="1" i="1" dirty="0" err="1"/>
              <a:t>hänessä</a:t>
            </a:r>
            <a:r>
              <a:rPr lang="en-GB" cap="small" baseline="-25000" dirty="0" err="1"/>
              <a:t>in</a:t>
            </a:r>
            <a:r>
              <a:rPr lang="en-GB" i="1" dirty="0" err="1"/>
              <a:t>on</a:t>
            </a:r>
            <a:r>
              <a:rPr lang="en-GB" i="1" dirty="0"/>
              <a:t> </a:t>
            </a:r>
            <a:r>
              <a:rPr lang="en-GB" i="1" dirty="0" err="1"/>
              <a:t>syöpä</a:t>
            </a:r>
            <a:r>
              <a:rPr lang="en-GB" i="1" dirty="0"/>
              <a:t>  </a:t>
            </a:r>
            <a:r>
              <a:rPr lang="en-GB" dirty="0"/>
              <a:t>‘He has cancer’ </a:t>
            </a:r>
          </a:p>
          <a:p>
            <a:pPr marL="0" lvl="0" indent="0">
              <a:buNone/>
            </a:pPr>
            <a:endParaRPr lang="de-DE" dirty="0"/>
          </a:p>
          <a:p>
            <a:pPr marL="0" lvl="0" indent="0">
              <a:buNone/>
            </a:pPr>
            <a:r>
              <a:rPr lang="de-DE" dirty="0" err="1"/>
              <a:t>Olonec</a:t>
            </a:r>
            <a:r>
              <a:rPr lang="de-DE" dirty="0"/>
              <a:t> </a:t>
            </a:r>
            <a:r>
              <a:rPr lang="de-DE" dirty="0" err="1"/>
              <a:t>Karelian</a:t>
            </a:r>
            <a:r>
              <a:rPr lang="sl-SI" dirty="0"/>
              <a:t> </a:t>
            </a:r>
            <a:r>
              <a:rPr lang="en-GB" b="1" i="1" dirty="0" err="1"/>
              <a:t>Hänes</a:t>
            </a:r>
            <a:r>
              <a:rPr lang="en-GB" cap="small" baseline="-25000" dirty="0" err="1"/>
              <a:t>in</a:t>
            </a:r>
            <a:r>
              <a:rPr lang="en-GB" b="1" i="1" dirty="0"/>
              <a:t> </a:t>
            </a:r>
            <a:r>
              <a:rPr lang="en-GB" i="1" dirty="0" err="1"/>
              <a:t>oli</a:t>
            </a:r>
            <a:r>
              <a:rPr lang="en-GB" i="1" dirty="0"/>
              <a:t>   </a:t>
            </a:r>
            <a:r>
              <a:rPr lang="en-GB" i="1" dirty="0" err="1"/>
              <a:t>suuri</a:t>
            </a:r>
            <a:r>
              <a:rPr lang="en-GB" i="1" dirty="0"/>
              <a:t> </a:t>
            </a:r>
            <a:r>
              <a:rPr lang="en-GB" i="1" dirty="0" err="1"/>
              <a:t>žuaru</a:t>
            </a:r>
            <a:r>
              <a:rPr lang="en-GB" i="1" dirty="0"/>
              <a:t> </a:t>
            </a:r>
            <a:r>
              <a:rPr lang="en-GB" dirty="0"/>
              <a:t>‘She had high fever’ (Bible) </a:t>
            </a:r>
            <a:endParaRPr lang="sl-SI" dirty="0"/>
          </a:p>
          <a:p>
            <a:pPr marL="12065" indent="0">
              <a:lnSpc>
                <a:spcPts val="2595"/>
              </a:lnSpc>
              <a:buClr>
                <a:srgbClr val="0E6EC5"/>
              </a:buClr>
              <a:buSzPct val="85416"/>
              <a:buNone/>
              <a:tabLst>
                <a:tab pos="527685" algn="l"/>
                <a:tab pos="528320" algn="l"/>
                <a:tab pos="7143115" algn="l"/>
              </a:tabLst>
            </a:pPr>
            <a:r>
              <a:rPr lang="fi-FI" sz="2800" dirty="0">
                <a:latin typeface="+mj-lt"/>
                <a:cs typeface="Perpetua"/>
              </a:rPr>
              <a:t>North</a:t>
            </a:r>
            <a:r>
              <a:rPr lang="fi-FI" sz="2800" spc="-55" dirty="0">
                <a:latin typeface="+mj-lt"/>
                <a:cs typeface="Times New Roman"/>
              </a:rPr>
              <a:t> </a:t>
            </a:r>
            <a:r>
              <a:rPr lang="fi-FI" sz="2800" spc="-10" dirty="0">
                <a:latin typeface="+mj-lt"/>
                <a:cs typeface="Perpetua"/>
              </a:rPr>
              <a:t>Karelian</a:t>
            </a:r>
            <a:r>
              <a:rPr lang="sl-SI" sz="2800" spc="-10" dirty="0">
                <a:latin typeface="+mj-lt"/>
                <a:cs typeface="Perpetua"/>
              </a:rPr>
              <a:t>   </a:t>
            </a:r>
            <a:r>
              <a:rPr lang="fi-FI" sz="2800" b="1" i="1" spc="-10" dirty="0">
                <a:latin typeface="+mj-lt"/>
                <a:cs typeface="Perpetua"/>
              </a:rPr>
              <a:t>Pekalla</a:t>
            </a:r>
            <a:r>
              <a:rPr lang="en-GB" cap="small" baseline="-25000" dirty="0">
                <a:latin typeface="+mj-lt"/>
              </a:rPr>
              <a:t>ad</a:t>
            </a:r>
            <a:r>
              <a:rPr lang="sl-SI" spc="-10" dirty="0">
                <a:latin typeface="+mj-lt"/>
                <a:cs typeface="Perpetua"/>
              </a:rPr>
              <a:t> </a:t>
            </a:r>
            <a:r>
              <a:rPr lang="fi-FI" sz="2800" i="1" spc="-25" dirty="0">
                <a:latin typeface="+mj-lt"/>
                <a:cs typeface="Perpetua"/>
              </a:rPr>
              <a:t>oli</a:t>
            </a:r>
            <a:r>
              <a:rPr lang="sl-SI" spc="-25" dirty="0">
                <a:latin typeface="+mj-lt"/>
                <a:cs typeface="Perpetua"/>
              </a:rPr>
              <a:t> </a:t>
            </a:r>
            <a:r>
              <a:rPr lang="fi-FI" sz="2800" i="1" dirty="0">
                <a:latin typeface="+mj-lt"/>
                <a:cs typeface="Perpetua"/>
              </a:rPr>
              <a:t>kuumetta</a:t>
            </a:r>
            <a:r>
              <a:rPr lang="fi-FI" sz="2800" spc="-100" dirty="0">
                <a:latin typeface="+mj-lt"/>
                <a:cs typeface="Times New Roman"/>
              </a:rPr>
              <a:t> </a:t>
            </a:r>
            <a:r>
              <a:rPr lang="fi-FI" sz="2800" dirty="0">
                <a:latin typeface="+mj-lt"/>
                <a:cs typeface="Perpetua"/>
              </a:rPr>
              <a:t>‘Pekka</a:t>
            </a:r>
            <a:r>
              <a:rPr lang="fi-FI" sz="2800" spc="-45" dirty="0">
                <a:latin typeface="+mj-lt"/>
                <a:cs typeface="Perpetua"/>
              </a:rPr>
              <a:t> </a:t>
            </a:r>
            <a:r>
              <a:rPr lang="fi-FI" sz="2800" dirty="0">
                <a:latin typeface="+mj-lt"/>
                <a:cs typeface="Perpetua"/>
              </a:rPr>
              <a:t>had</a:t>
            </a:r>
            <a:r>
              <a:rPr lang="fi-FI" sz="2800" spc="-35" dirty="0">
                <a:latin typeface="+mj-lt"/>
                <a:cs typeface="Perpetua"/>
              </a:rPr>
              <a:t> </a:t>
            </a:r>
            <a:r>
              <a:rPr lang="fi-FI" sz="2800" spc="-20" dirty="0">
                <a:latin typeface="+mj-lt"/>
                <a:cs typeface="Perpetua"/>
              </a:rPr>
              <a:t>fever’</a:t>
            </a:r>
            <a:r>
              <a:rPr lang="fi-FI" sz="2800" spc="-114" dirty="0">
                <a:latin typeface="+mj-lt"/>
                <a:cs typeface="Perpetua"/>
              </a:rPr>
              <a:t> </a:t>
            </a:r>
            <a:r>
              <a:rPr lang="fi-FI" sz="2800" dirty="0">
                <a:latin typeface="+mj-lt"/>
                <a:cs typeface="Perpetua"/>
              </a:rPr>
              <a:t>(</a:t>
            </a:r>
            <a:r>
              <a:rPr lang="fi-FI" sz="2800" i="1" dirty="0">
                <a:latin typeface="+mj-lt"/>
                <a:cs typeface="Perpetua"/>
              </a:rPr>
              <a:t>Vienan</a:t>
            </a:r>
            <a:r>
              <a:rPr lang="fi-FI" sz="2800" spc="-105" dirty="0">
                <a:latin typeface="+mj-lt"/>
                <a:cs typeface="Times New Roman"/>
              </a:rPr>
              <a:t> </a:t>
            </a:r>
            <a:r>
              <a:rPr lang="fi-FI" sz="2800" i="1" spc="-10" dirty="0">
                <a:latin typeface="+mj-lt"/>
                <a:cs typeface="Perpetua"/>
              </a:rPr>
              <a:t>Karjala</a:t>
            </a:r>
            <a:r>
              <a:rPr lang="fi-FI" sz="2800" spc="-10" dirty="0">
                <a:latin typeface="+mj-lt"/>
                <a:cs typeface="Perpetua"/>
              </a:rPr>
              <a:t>)</a:t>
            </a:r>
            <a:endParaRPr lang="sl-SI" sz="2800" spc="-10" dirty="0">
              <a:latin typeface="+mj-lt"/>
              <a:cs typeface="Perpetua"/>
            </a:endParaRPr>
          </a:p>
          <a:p>
            <a:pPr marL="12065" indent="0">
              <a:lnSpc>
                <a:spcPts val="2595"/>
              </a:lnSpc>
              <a:buClr>
                <a:srgbClr val="0E6EC5"/>
              </a:buClr>
              <a:buSzPct val="85416"/>
              <a:buNone/>
              <a:tabLst>
                <a:tab pos="527685" algn="l"/>
                <a:tab pos="528320" algn="l"/>
                <a:tab pos="7143115" algn="l"/>
              </a:tabLst>
            </a:pPr>
            <a:endParaRPr lang="en-GB" dirty="0"/>
          </a:p>
          <a:p>
            <a:pPr marL="0" lvl="0" indent="0">
              <a:buNone/>
            </a:pPr>
            <a:r>
              <a:rPr lang="de-DE" dirty="0" err="1"/>
              <a:t>Ingrian</a:t>
            </a:r>
            <a:endParaRPr lang="de-DE" dirty="0"/>
          </a:p>
          <a:p>
            <a:pPr marL="0" lvl="0" indent="0">
              <a:buNone/>
            </a:pPr>
            <a:r>
              <a:rPr lang="it-IT" b="1" i="1" dirty="0"/>
              <a:t>H</a:t>
            </a:r>
            <a:r>
              <a:rPr lang="pl-PL" b="1" i="1" dirty="0"/>
              <a:t>änel</a:t>
            </a:r>
            <a:r>
              <a:rPr lang="en-GB" b="1" cap="small" baseline="-25000" dirty="0"/>
              <a:t>ad</a:t>
            </a:r>
            <a:r>
              <a:rPr lang="sl-SI" b="1" cap="small" baseline="-25000" dirty="0"/>
              <a:t>es</a:t>
            </a:r>
            <a:r>
              <a:rPr lang="it-IT" b="1" dirty="0"/>
              <a:t>/</a:t>
            </a:r>
            <a:r>
              <a:rPr lang="pl-PL" b="1" i="1" dirty="0"/>
              <a:t>häneZ</a:t>
            </a:r>
            <a:r>
              <a:rPr lang="en-GB" b="1" cap="small" baseline="-25000" dirty="0"/>
              <a:t>in</a:t>
            </a:r>
            <a:r>
              <a:rPr lang="sl-SI" b="1" cap="small" baseline="-25000" dirty="0"/>
              <a:t>es</a:t>
            </a:r>
            <a:r>
              <a:rPr lang="pl-PL" b="1" dirty="0"/>
              <a:t> </a:t>
            </a:r>
            <a:r>
              <a:rPr lang="pl-PL" i="1" dirty="0"/>
              <a:t>on</a:t>
            </a:r>
            <a:r>
              <a:rPr lang="pl-PL" dirty="0"/>
              <a:t> </a:t>
            </a:r>
            <a:r>
              <a:rPr lang="pl-PL" i="1" dirty="0"/>
              <a:t>lasiü</a:t>
            </a:r>
            <a:r>
              <a:rPr lang="it-IT" i="1" dirty="0"/>
              <a:t> </a:t>
            </a:r>
            <a:r>
              <a:rPr lang="it-IT" dirty="0"/>
              <a:t>‘S/he </a:t>
            </a:r>
            <a:r>
              <a:rPr lang="it-IT" dirty="0" err="1"/>
              <a:t>has</a:t>
            </a:r>
            <a:r>
              <a:rPr lang="it-IT" dirty="0"/>
              <a:t> an </a:t>
            </a:r>
            <a:r>
              <a:rPr lang="it-IT" dirty="0" err="1"/>
              <a:t>illness</a:t>
            </a:r>
            <a:r>
              <a:rPr lang="it-IT" dirty="0"/>
              <a:t>’ (</a:t>
            </a:r>
            <a:r>
              <a:rPr lang="it-IT" dirty="0" err="1"/>
              <a:t>fieldwork</a:t>
            </a:r>
            <a:r>
              <a:rPr lang="it-IT" dirty="0"/>
              <a:t> data </a:t>
            </a:r>
            <a:r>
              <a:rPr lang="it-IT" dirty="0" err="1"/>
              <a:t>provided</a:t>
            </a:r>
            <a:r>
              <a:rPr lang="it-IT" dirty="0"/>
              <a:t> by Feder Ro</a:t>
            </a:r>
            <a:r>
              <a:rPr lang="sl-SI" dirty="0"/>
              <a:t>žanskij</a:t>
            </a:r>
            <a:r>
              <a:rPr lang="it-IT" dirty="0"/>
              <a:t>)</a:t>
            </a:r>
            <a:endParaRPr lang="en-GB" dirty="0"/>
          </a:p>
          <a:p>
            <a:pPr marL="0" indent="0">
              <a:buNone/>
            </a:pPr>
            <a:endParaRPr lang="de-DE" sz="2800" spc="-10" dirty="0">
              <a:latin typeface="Times New Roman"/>
              <a:cs typeface="Times New Roman"/>
            </a:endParaRPr>
          </a:p>
          <a:p>
            <a:pPr marL="0" indent="0">
              <a:buNone/>
            </a:pPr>
            <a:endParaRPr lang="de-DE" sz="2800" dirty="0">
              <a:latin typeface="Times New Roman"/>
              <a:cs typeface="Times New Roman"/>
            </a:endParaRPr>
          </a:p>
          <a:p>
            <a:endParaRPr lang="de-DE" sz="2800" spc="-10" dirty="0">
              <a:latin typeface="+mj-lt"/>
              <a:cs typeface="Times New Roman"/>
            </a:endParaRPr>
          </a:p>
          <a:p>
            <a:pPr marL="0" indent="0">
              <a:buNone/>
            </a:pPr>
            <a:endParaRPr lang="de-DE" spc="-10" dirty="0">
              <a:latin typeface="+mj-lt"/>
              <a:cs typeface="Times New Roman"/>
            </a:endParaRPr>
          </a:p>
          <a:p>
            <a:endParaRPr lang="de-DE" sz="2800" dirty="0">
              <a:latin typeface="+mj-lt"/>
              <a:cs typeface="Times New Roman"/>
            </a:endParaRPr>
          </a:p>
          <a:p>
            <a:endParaRPr lang="it-IT" dirty="0"/>
          </a:p>
          <a:p>
            <a:pPr marL="0" indent="0">
              <a:buNone/>
            </a:pPr>
            <a:endParaRPr lang="de-DE" dirty="0"/>
          </a:p>
        </p:txBody>
      </p:sp>
    </p:spTree>
    <p:extLst>
      <p:ext uri="{BB962C8B-B14F-4D97-AF65-F5344CB8AC3E}">
        <p14:creationId xmlns:p14="http://schemas.microsoft.com/office/powerpoint/2010/main" val="2326720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139969-AAFA-C1E5-2F91-46A6C9969F1B}"/>
              </a:ext>
            </a:extLst>
          </p:cNvPr>
          <p:cNvSpPr>
            <a:spLocks noGrp="1"/>
          </p:cNvSpPr>
          <p:nvPr>
            <p:ph type="title"/>
          </p:nvPr>
        </p:nvSpPr>
        <p:spPr/>
        <p:txBody>
          <a:bodyPr/>
          <a:lstStyle/>
          <a:p>
            <a:pPr algn="ctr"/>
            <a:r>
              <a:rPr lang="de-DE" dirty="0" err="1"/>
              <a:t>Languages</a:t>
            </a:r>
            <a:r>
              <a:rPr lang="de-DE" dirty="0"/>
              <a:t> I will </a:t>
            </a:r>
            <a:r>
              <a:rPr lang="de-DE" dirty="0" err="1"/>
              <a:t>take</a:t>
            </a:r>
            <a:r>
              <a:rPr lang="de-DE" dirty="0"/>
              <a:t> </a:t>
            </a:r>
            <a:r>
              <a:rPr lang="de-DE" dirty="0" err="1"/>
              <a:t>into</a:t>
            </a:r>
            <a:r>
              <a:rPr lang="de-DE" dirty="0"/>
              <a:t> </a:t>
            </a:r>
            <a:r>
              <a:rPr lang="de-DE" dirty="0" err="1"/>
              <a:t>account</a:t>
            </a:r>
            <a:r>
              <a:rPr lang="de-DE" dirty="0"/>
              <a:t> </a:t>
            </a:r>
            <a:r>
              <a:rPr lang="de-DE" dirty="0" err="1"/>
              <a:t>today</a:t>
            </a:r>
            <a:endParaRPr lang="de-DE" dirty="0"/>
          </a:p>
        </p:txBody>
      </p:sp>
      <p:sp>
        <p:nvSpPr>
          <p:cNvPr id="3" name="Inhaltsplatzhalter 2">
            <a:extLst>
              <a:ext uri="{FF2B5EF4-FFF2-40B4-BE49-F238E27FC236}">
                <a16:creationId xmlns:a16="http://schemas.microsoft.com/office/drawing/2014/main" id="{2015B8A7-1316-FA31-303E-59F077505A0C}"/>
              </a:ext>
            </a:extLst>
          </p:cNvPr>
          <p:cNvSpPr>
            <a:spLocks noGrp="1"/>
          </p:cNvSpPr>
          <p:nvPr>
            <p:ph idx="1"/>
          </p:nvPr>
        </p:nvSpPr>
        <p:spPr/>
        <p:txBody>
          <a:bodyPr>
            <a:normAutofit fontScale="92500" lnSpcReduction="10000"/>
          </a:bodyPr>
          <a:lstStyle/>
          <a:p>
            <a:pPr marL="287020" indent="-274320">
              <a:spcBef>
                <a:spcPts val="565"/>
              </a:spcBef>
              <a:buClr>
                <a:srgbClr val="0E6EC5"/>
              </a:buClr>
              <a:buSzPct val="84615"/>
              <a:buFont typeface="Wingdings 2"/>
              <a:buChar char=""/>
              <a:tabLst>
                <a:tab pos="287020" algn="l"/>
              </a:tabLst>
            </a:pPr>
            <a:r>
              <a:rPr lang="de-DE" sz="2600" b="1" spc="-10" dirty="0">
                <a:latin typeface="Perpetua"/>
                <a:cs typeface="Perpetua"/>
              </a:rPr>
              <a:t>Indo-European,</a:t>
            </a:r>
            <a:r>
              <a:rPr lang="de-DE" sz="2600" spc="-80" dirty="0">
                <a:latin typeface="Times New Roman"/>
                <a:cs typeface="Times New Roman"/>
              </a:rPr>
              <a:t> </a:t>
            </a:r>
            <a:r>
              <a:rPr lang="de-DE" sz="2600" b="1" spc="-10" dirty="0" err="1">
                <a:latin typeface="Perpetua"/>
                <a:cs typeface="Perpetua"/>
              </a:rPr>
              <a:t>Germanic</a:t>
            </a:r>
            <a:r>
              <a:rPr lang="de-DE" sz="2600" b="1" spc="-10" dirty="0">
                <a:latin typeface="Perpetua"/>
                <a:cs typeface="Perpetua"/>
              </a:rPr>
              <a:t>:</a:t>
            </a:r>
            <a:endParaRPr lang="de-DE" sz="2600" dirty="0">
              <a:latin typeface="Perpetua"/>
              <a:cs typeface="Perpetua"/>
            </a:endParaRPr>
          </a:p>
          <a:p>
            <a:pPr marL="561340" lvl="1" indent="-229235">
              <a:spcBef>
                <a:spcPts val="425"/>
              </a:spcBef>
              <a:buClr>
                <a:srgbClr val="009CD9"/>
              </a:buClr>
              <a:buSzPct val="85416"/>
              <a:buFont typeface="Arial"/>
              <a:buChar char="•"/>
              <a:tabLst>
                <a:tab pos="561340" algn="l"/>
                <a:tab pos="561975" algn="l"/>
              </a:tabLst>
            </a:pPr>
            <a:r>
              <a:rPr lang="de-DE" sz="2400" spc="-65" dirty="0">
                <a:latin typeface="Perpetua"/>
                <a:cs typeface="Perpetua"/>
              </a:rPr>
              <a:t>West</a:t>
            </a:r>
            <a:r>
              <a:rPr lang="de-DE" sz="2400" spc="-45" dirty="0">
                <a:latin typeface="Times New Roman"/>
                <a:cs typeface="Times New Roman"/>
              </a:rPr>
              <a:t> </a:t>
            </a:r>
            <a:r>
              <a:rPr lang="de-DE" sz="2400" dirty="0" err="1">
                <a:latin typeface="Perpetua"/>
                <a:cs typeface="Perpetua"/>
              </a:rPr>
              <a:t>Germanic</a:t>
            </a:r>
            <a:r>
              <a:rPr lang="de-DE" sz="2400" dirty="0">
                <a:latin typeface="Perpetua"/>
                <a:cs typeface="Perpetua"/>
              </a:rPr>
              <a:t>:</a:t>
            </a:r>
            <a:r>
              <a:rPr lang="de-DE" sz="2400" spc="-145" dirty="0">
                <a:latin typeface="Times New Roman"/>
                <a:cs typeface="Times New Roman"/>
              </a:rPr>
              <a:t> </a:t>
            </a:r>
            <a:r>
              <a:rPr lang="de-DE" sz="2400" spc="-10" dirty="0">
                <a:latin typeface="Perpetua"/>
                <a:cs typeface="Perpetua"/>
              </a:rPr>
              <a:t>German</a:t>
            </a:r>
            <a:endParaRPr lang="de-DE" sz="2400" dirty="0">
              <a:latin typeface="Perpetua"/>
              <a:cs typeface="Perpetua"/>
            </a:endParaRPr>
          </a:p>
          <a:p>
            <a:pPr marL="561340" lvl="1" indent="-229235">
              <a:spcBef>
                <a:spcPts val="400"/>
              </a:spcBef>
              <a:buClr>
                <a:srgbClr val="009CD9"/>
              </a:buClr>
              <a:buSzPct val="85416"/>
              <a:buFont typeface="Arial"/>
              <a:buChar char="•"/>
              <a:tabLst>
                <a:tab pos="561340" algn="l"/>
                <a:tab pos="561975" algn="l"/>
              </a:tabLst>
            </a:pPr>
            <a:r>
              <a:rPr lang="de-DE" sz="2400" dirty="0">
                <a:latin typeface="Perpetua"/>
                <a:cs typeface="Perpetua"/>
              </a:rPr>
              <a:t>North</a:t>
            </a:r>
            <a:r>
              <a:rPr lang="de-DE" sz="2400" dirty="0">
                <a:latin typeface="Times New Roman"/>
                <a:cs typeface="Times New Roman"/>
              </a:rPr>
              <a:t> </a:t>
            </a:r>
            <a:r>
              <a:rPr lang="de-DE" sz="2400" dirty="0" err="1">
                <a:latin typeface="Perpetua"/>
                <a:cs typeface="Perpetua"/>
              </a:rPr>
              <a:t>Germanic</a:t>
            </a:r>
            <a:r>
              <a:rPr lang="de-DE" sz="2400" dirty="0">
                <a:latin typeface="Perpetua"/>
                <a:cs typeface="Perpetua"/>
              </a:rPr>
              <a:t>:</a:t>
            </a:r>
            <a:r>
              <a:rPr lang="de-DE" sz="2400" spc="-105" dirty="0">
                <a:latin typeface="Times New Roman"/>
                <a:cs typeface="Times New Roman"/>
              </a:rPr>
              <a:t> </a:t>
            </a:r>
            <a:r>
              <a:rPr lang="de-DE" sz="2400" spc="-20" dirty="0">
                <a:latin typeface="Perpetua"/>
                <a:cs typeface="Perpetua"/>
              </a:rPr>
              <a:t>Swedish,</a:t>
            </a:r>
            <a:r>
              <a:rPr lang="de-DE" sz="2400" spc="-100" dirty="0">
                <a:latin typeface="Times New Roman"/>
                <a:cs typeface="Times New Roman"/>
              </a:rPr>
              <a:t> </a:t>
            </a:r>
            <a:r>
              <a:rPr lang="de-DE" sz="2400" spc="-10" dirty="0" err="1">
                <a:latin typeface="Perpetua"/>
                <a:cs typeface="Perpetua"/>
              </a:rPr>
              <a:t>Norwegian</a:t>
            </a:r>
            <a:r>
              <a:rPr lang="de-DE" sz="2400" spc="-10" dirty="0">
                <a:latin typeface="Perpetua"/>
                <a:cs typeface="Perpetua"/>
              </a:rPr>
              <a:t>,</a:t>
            </a:r>
            <a:r>
              <a:rPr lang="de-DE" sz="2400" spc="-100" dirty="0">
                <a:latin typeface="Times New Roman"/>
                <a:cs typeface="Times New Roman"/>
              </a:rPr>
              <a:t> </a:t>
            </a:r>
            <a:r>
              <a:rPr lang="de-DE" sz="2400" spc="-10" dirty="0" err="1">
                <a:latin typeface="Perpetua"/>
                <a:cs typeface="Perpetua"/>
              </a:rPr>
              <a:t>Danish</a:t>
            </a:r>
            <a:endParaRPr lang="de-DE" sz="2400" dirty="0">
              <a:latin typeface="Perpetua"/>
              <a:cs typeface="Perpetua"/>
            </a:endParaRPr>
          </a:p>
          <a:p>
            <a:pPr marL="287020" indent="-274320">
              <a:spcBef>
                <a:spcPts val="580"/>
              </a:spcBef>
              <a:buClr>
                <a:srgbClr val="0E6EC5"/>
              </a:buClr>
              <a:buSzPct val="84615"/>
              <a:buFont typeface="Wingdings 2"/>
              <a:buChar char=""/>
              <a:tabLst>
                <a:tab pos="287020" algn="l"/>
              </a:tabLst>
            </a:pPr>
            <a:r>
              <a:rPr lang="de-DE" sz="2600" b="1" spc="-10" dirty="0">
                <a:latin typeface="Perpetua"/>
                <a:cs typeface="Perpetua"/>
              </a:rPr>
              <a:t>Indo-European,</a:t>
            </a:r>
            <a:r>
              <a:rPr lang="de-DE" sz="2600" spc="-80" dirty="0">
                <a:latin typeface="Times New Roman"/>
                <a:cs typeface="Times New Roman"/>
              </a:rPr>
              <a:t> </a:t>
            </a:r>
            <a:r>
              <a:rPr lang="de-DE" sz="2600" b="1" spc="-10" dirty="0" err="1">
                <a:latin typeface="Perpetua"/>
                <a:cs typeface="Perpetua"/>
              </a:rPr>
              <a:t>Slavic</a:t>
            </a:r>
            <a:r>
              <a:rPr lang="de-DE" sz="2600" b="1" spc="-10" dirty="0">
                <a:latin typeface="Perpetua"/>
                <a:cs typeface="Perpetua"/>
              </a:rPr>
              <a:t>:</a:t>
            </a:r>
            <a:endParaRPr lang="de-DE" sz="2600" dirty="0">
              <a:latin typeface="Perpetua"/>
              <a:cs typeface="Perpetua"/>
            </a:endParaRPr>
          </a:p>
          <a:p>
            <a:pPr marL="561340" lvl="1" indent="-229235">
              <a:spcBef>
                <a:spcPts val="430"/>
              </a:spcBef>
              <a:buClr>
                <a:srgbClr val="009CD9"/>
              </a:buClr>
              <a:buSzPct val="85416"/>
              <a:buFont typeface="Arial"/>
              <a:buChar char="•"/>
              <a:tabLst>
                <a:tab pos="561340" algn="l"/>
                <a:tab pos="561975" algn="l"/>
              </a:tabLst>
            </a:pPr>
            <a:r>
              <a:rPr lang="de-DE" sz="2400" dirty="0">
                <a:latin typeface="Perpetua"/>
                <a:cs typeface="Perpetua"/>
              </a:rPr>
              <a:t>East</a:t>
            </a:r>
            <a:r>
              <a:rPr lang="de-DE" sz="2400" spc="-50" dirty="0">
                <a:latin typeface="Times New Roman"/>
                <a:cs typeface="Times New Roman"/>
              </a:rPr>
              <a:t> </a:t>
            </a:r>
            <a:r>
              <a:rPr lang="de-DE" sz="2400" spc="-20" dirty="0" err="1">
                <a:latin typeface="Perpetua"/>
                <a:cs typeface="Perpetua"/>
              </a:rPr>
              <a:t>Slavic</a:t>
            </a:r>
            <a:r>
              <a:rPr lang="de-DE" sz="2400" spc="-20" dirty="0">
                <a:latin typeface="Perpetua"/>
                <a:cs typeface="Perpetua"/>
              </a:rPr>
              <a:t>:</a:t>
            </a:r>
            <a:r>
              <a:rPr lang="de-DE" sz="2400" spc="-150" dirty="0">
                <a:latin typeface="Times New Roman"/>
                <a:cs typeface="Times New Roman"/>
              </a:rPr>
              <a:t> </a:t>
            </a:r>
            <a:r>
              <a:rPr lang="de-DE" sz="2400" dirty="0">
                <a:latin typeface="Perpetua"/>
                <a:cs typeface="Perpetua"/>
              </a:rPr>
              <a:t>Russian,</a:t>
            </a:r>
            <a:r>
              <a:rPr lang="de-DE" sz="2400" spc="-175" dirty="0">
                <a:latin typeface="Times New Roman"/>
                <a:cs typeface="Times New Roman"/>
              </a:rPr>
              <a:t> </a:t>
            </a:r>
            <a:r>
              <a:rPr lang="de-DE" sz="2400" spc="-10" dirty="0" err="1">
                <a:latin typeface="Perpetua"/>
                <a:cs typeface="Perpetua"/>
              </a:rPr>
              <a:t>Belarusian</a:t>
            </a:r>
            <a:endParaRPr lang="de-DE" sz="2400" dirty="0">
              <a:latin typeface="Perpetua"/>
              <a:cs typeface="Perpetua"/>
            </a:endParaRPr>
          </a:p>
          <a:p>
            <a:pPr marL="561340" lvl="1" indent="-229235">
              <a:spcBef>
                <a:spcPts val="395"/>
              </a:spcBef>
              <a:buClr>
                <a:srgbClr val="009CD9"/>
              </a:buClr>
              <a:buSzPct val="85416"/>
              <a:buFont typeface="Arial"/>
              <a:buChar char="•"/>
              <a:tabLst>
                <a:tab pos="561340" algn="l"/>
                <a:tab pos="561975" algn="l"/>
              </a:tabLst>
            </a:pPr>
            <a:r>
              <a:rPr lang="de-DE" sz="2400" spc="-65" dirty="0">
                <a:latin typeface="Perpetua"/>
                <a:cs typeface="Perpetua"/>
              </a:rPr>
              <a:t>West</a:t>
            </a:r>
            <a:r>
              <a:rPr lang="de-DE" sz="2400" spc="-45" dirty="0">
                <a:latin typeface="Times New Roman"/>
                <a:cs typeface="Times New Roman"/>
              </a:rPr>
              <a:t> </a:t>
            </a:r>
            <a:r>
              <a:rPr lang="de-DE" sz="2400" spc="-20" dirty="0" err="1">
                <a:latin typeface="Perpetua"/>
                <a:cs typeface="Perpetua"/>
              </a:rPr>
              <a:t>Slavic</a:t>
            </a:r>
            <a:r>
              <a:rPr lang="de-DE" sz="2400" spc="-20" dirty="0">
                <a:latin typeface="Perpetua"/>
                <a:cs typeface="Perpetua"/>
              </a:rPr>
              <a:t>:</a:t>
            </a:r>
            <a:r>
              <a:rPr lang="de-DE" sz="2400" spc="-130" dirty="0">
                <a:latin typeface="Times New Roman"/>
                <a:cs typeface="Times New Roman"/>
              </a:rPr>
              <a:t> </a:t>
            </a:r>
            <a:r>
              <a:rPr lang="de-DE" sz="2400" spc="-10" dirty="0" err="1">
                <a:latin typeface="Perpetua"/>
                <a:cs typeface="Perpetua"/>
              </a:rPr>
              <a:t>Polish</a:t>
            </a:r>
            <a:endParaRPr lang="de-DE" sz="2400" dirty="0">
              <a:latin typeface="Perpetua"/>
              <a:cs typeface="Perpetua"/>
            </a:endParaRPr>
          </a:p>
          <a:p>
            <a:pPr marL="287020" indent="-274320">
              <a:spcBef>
                <a:spcPts val="570"/>
              </a:spcBef>
              <a:buClr>
                <a:srgbClr val="0E6EC5"/>
              </a:buClr>
              <a:buSzPct val="84615"/>
              <a:buFont typeface="Wingdings 2"/>
              <a:buChar char=""/>
              <a:tabLst>
                <a:tab pos="287020" algn="l"/>
              </a:tabLst>
            </a:pPr>
            <a:r>
              <a:rPr lang="de-DE" sz="2600" b="1" spc="-10" dirty="0">
                <a:latin typeface="Perpetua"/>
                <a:cs typeface="Perpetua"/>
              </a:rPr>
              <a:t>Indo-European,</a:t>
            </a:r>
            <a:r>
              <a:rPr lang="de-DE" sz="2600" spc="-70" dirty="0">
                <a:latin typeface="Times New Roman"/>
                <a:cs typeface="Times New Roman"/>
              </a:rPr>
              <a:t> </a:t>
            </a:r>
            <a:r>
              <a:rPr lang="de-DE" sz="2600" b="1" spc="-10" dirty="0">
                <a:latin typeface="Perpetua"/>
                <a:cs typeface="Perpetua"/>
              </a:rPr>
              <a:t>Baltic:</a:t>
            </a:r>
            <a:endParaRPr lang="de-DE" sz="2600" dirty="0">
              <a:latin typeface="Perpetua"/>
              <a:cs typeface="Perpetua"/>
            </a:endParaRPr>
          </a:p>
          <a:p>
            <a:pPr marL="561340" lvl="1" indent="-229235">
              <a:spcBef>
                <a:spcPts val="425"/>
              </a:spcBef>
              <a:buClr>
                <a:srgbClr val="009CD9"/>
              </a:buClr>
              <a:buSzPct val="85416"/>
              <a:buFont typeface="Arial"/>
              <a:buChar char="•"/>
              <a:tabLst>
                <a:tab pos="561340" algn="l"/>
                <a:tab pos="561975" algn="l"/>
              </a:tabLst>
            </a:pPr>
            <a:r>
              <a:rPr lang="de-DE" sz="2400" dirty="0">
                <a:latin typeface="Perpetua"/>
                <a:cs typeface="Perpetua"/>
              </a:rPr>
              <a:t>East</a:t>
            </a:r>
            <a:r>
              <a:rPr lang="de-DE" sz="2400" spc="-40" dirty="0">
                <a:latin typeface="Times New Roman"/>
                <a:cs typeface="Times New Roman"/>
              </a:rPr>
              <a:t> </a:t>
            </a:r>
            <a:r>
              <a:rPr lang="de-DE" sz="2400" spc="-10" dirty="0">
                <a:latin typeface="Perpetua"/>
                <a:cs typeface="Perpetua"/>
              </a:rPr>
              <a:t>Baltic:</a:t>
            </a:r>
            <a:r>
              <a:rPr lang="de-DE" sz="2400" spc="-135" dirty="0">
                <a:latin typeface="Times New Roman"/>
                <a:cs typeface="Times New Roman"/>
              </a:rPr>
              <a:t> </a:t>
            </a:r>
            <a:r>
              <a:rPr lang="de-DE" sz="2400" spc="-10" dirty="0" err="1">
                <a:latin typeface="Perpetua"/>
                <a:cs typeface="Perpetua"/>
              </a:rPr>
              <a:t>Latvian</a:t>
            </a:r>
            <a:r>
              <a:rPr lang="de-DE" sz="2400" spc="-10" dirty="0">
                <a:latin typeface="Perpetua"/>
                <a:cs typeface="Perpetua"/>
              </a:rPr>
              <a:t>,</a:t>
            </a:r>
            <a:r>
              <a:rPr lang="de-DE" sz="2400" spc="-135" dirty="0">
                <a:latin typeface="Times New Roman"/>
                <a:cs typeface="Times New Roman"/>
              </a:rPr>
              <a:t> </a:t>
            </a:r>
            <a:r>
              <a:rPr lang="de-DE" sz="2400" spc="-10" dirty="0" err="1">
                <a:latin typeface="Perpetua"/>
                <a:cs typeface="Perpetua"/>
              </a:rPr>
              <a:t>Latgalian</a:t>
            </a:r>
            <a:r>
              <a:rPr lang="de-DE" sz="2400" spc="-10" dirty="0">
                <a:latin typeface="Perpetua"/>
                <a:cs typeface="Perpetua"/>
              </a:rPr>
              <a:t>,</a:t>
            </a:r>
            <a:r>
              <a:rPr lang="de-DE" sz="2400" spc="-130" dirty="0">
                <a:latin typeface="Times New Roman"/>
                <a:cs typeface="Times New Roman"/>
              </a:rPr>
              <a:t> </a:t>
            </a:r>
            <a:r>
              <a:rPr lang="de-DE" sz="2400" spc="-10" dirty="0" err="1">
                <a:latin typeface="Perpetua"/>
                <a:cs typeface="Perpetua"/>
              </a:rPr>
              <a:t>Lithuanian</a:t>
            </a:r>
            <a:endParaRPr lang="de-DE" sz="2400" dirty="0">
              <a:latin typeface="Perpetua"/>
              <a:cs typeface="Perpetua"/>
            </a:endParaRPr>
          </a:p>
          <a:p>
            <a:pPr marL="287020" indent="-274320">
              <a:spcBef>
                <a:spcPts val="585"/>
              </a:spcBef>
              <a:buClr>
                <a:srgbClr val="0E6EC5"/>
              </a:buClr>
              <a:buSzPct val="84615"/>
              <a:buFont typeface="Wingdings 2"/>
              <a:buChar char=""/>
              <a:tabLst>
                <a:tab pos="287020" algn="l"/>
              </a:tabLst>
            </a:pPr>
            <a:r>
              <a:rPr lang="de-DE" sz="2600" b="1" dirty="0" err="1">
                <a:latin typeface="Perpetua"/>
                <a:cs typeface="Perpetua"/>
              </a:rPr>
              <a:t>Ugro-Finnic</a:t>
            </a:r>
            <a:r>
              <a:rPr lang="de-DE" sz="2600" b="1" dirty="0">
                <a:latin typeface="Perpetua"/>
                <a:cs typeface="Perpetua"/>
              </a:rPr>
              <a:t>,</a:t>
            </a:r>
            <a:r>
              <a:rPr lang="de-DE" sz="2600" spc="-105" dirty="0">
                <a:latin typeface="Times New Roman"/>
                <a:cs typeface="Times New Roman"/>
              </a:rPr>
              <a:t> </a:t>
            </a:r>
            <a:r>
              <a:rPr lang="de-DE" sz="2600" b="1" spc="-10" dirty="0" err="1">
                <a:latin typeface="Perpetua"/>
                <a:cs typeface="Perpetua"/>
              </a:rPr>
              <a:t>Finnic</a:t>
            </a:r>
            <a:r>
              <a:rPr lang="de-DE" sz="2600" b="1" spc="-10" dirty="0">
                <a:latin typeface="Perpetua"/>
                <a:cs typeface="Perpetua"/>
              </a:rPr>
              <a:t>:</a:t>
            </a:r>
            <a:endParaRPr lang="de-DE" sz="2600" dirty="0">
              <a:latin typeface="Perpetua"/>
              <a:cs typeface="Perpetua"/>
            </a:endParaRPr>
          </a:p>
          <a:p>
            <a:pPr marL="561340" lvl="1" indent="-229235">
              <a:spcBef>
                <a:spcPts val="430"/>
              </a:spcBef>
              <a:buClr>
                <a:srgbClr val="009CD9"/>
              </a:buClr>
              <a:buSzPct val="85416"/>
              <a:buFont typeface="Arial"/>
              <a:buChar char="•"/>
              <a:tabLst>
                <a:tab pos="561340" algn="l"/>
                <a:tab pos="561975" algn="l"/>
              </a:tabLst>
            </a:pPr>
            <a:r>
              <a:rPr lang="de-DE" sz="2400" dirty="0" err="1">
                <a:latin typeface="Perpetua"/>
                <a:cs typeface="Perpetua"/>
              </a:rPr>
              <a:t>Finnish</a:t>
            </a:r>
            <a:r>
              <a:rPr lang="de-DE" sz="2400" dirty="0">
                <a:latin typeface="Perpetua"/>
                <a:cs typeface="Perpetua"/>
              </a:rPr>
              <a:t>,</a:t>
            </a:r>
            <a:r>
              <a:rPr lang="de-DE" sz="2400" spc="-125" dirty="0">
                <a:latin typeface="Times New Roman"/>
                <a:cs typeface="Times New Roman"/>
              </a:rPr>
              <a:t> </a:t>
            </a:r>
            <a:r>
              <a:rPr lang="de-DE" sz="2400" spc="-20" dirty="0" err="1">
                <a:latin typeface="Perpetua"/>
                <a:cs typeface="Perpetua"/>
              </a:rPr>
              <a:t>Estonian,Veps,Votic</a:t>
            </a:r>
            <a:r>
              <a:rPr lang="de-DE" sz="2400" spc="-20" dirty="0">
                <a:latin typeface="Perpetua"/>
                <a:cs typeface="Perpetua"/>
              </a:rPr>
              <a:t>,</a:t>
            </a:r>
            <a:r>
              <a:rPr lang="de-DE" sz="2400" spc="-85" dirty="0">
                <a:latin typeface="Times New Roman"/>
                <a:cs typeface="Times New Roman"/>
              </a:rPr>
              <a:t> </a:t>
            </a:r>
            <a:r>
              <a:rPr lang="de-DE" sz="2400" spc="-10" dirty="0" err="1">
                <a:latin typeface="Perpetua"/>
                <a:cs typeface="Perpetua"/>
              </a:rPr>
              <a:t>Karelian</a:t>
            </a:r>
            <a:r>
              <a:rPr lang="de-DE" sz="2400" spc="-10" dirty="0">
                <a:latin typeface="Perpetua"/>
                <a:cs typeface="Perpetua"/>
              </a:rPr>
              <a:t>,</a:t>
            </a:r>
            <a:r>
              <a:rPr lang="de-DE" sz="2400" spc="-100" dirty="0">
                <a:latin typeface="Times New Roman"/>
                <a:cs typeface="Times New Roman"/>
              </a:rPr>
              <a:t> </a:t>
            </a:r>
            <a:r>
              <a:rPr lang="de-DE" sz="2400" spc="-10" dirty="0" err="1">
                <a:latin typeface="Perpetua"/>
                <a:cs typeface="Perpetua"/>
              </a:rPr>
              <a:t>Livonian</a:t>
            </a:r>
            <a:r>
              <a:rPr lang="de-DE" sz="2400" spc="-10" dirty="0">
                <a:latin typeface="Perpetua"/>
                <a:cs typeface="Perpetua"/>
              </a:rPr>
              <a:t>, </a:t>
            </a:r>
            <a:r>
              <a:rPr lang="de-DE" sz="2400" spc="-10" dirty="0" err="1">
                <a:latin typeface="Perpetua"/>
                <a:cs typeface="Perpetua"/>
              </a:rPr>
              <a:t>Ingrian</a:t>
            </a:r>
            <a:endParaRPr lang="de-DE" sz="2400" dirty="0">
              <a:latin typeface="Perpetua"/>
              <a:cs typeface="Perpetua"/>
            </a:endParaRPr>
          </a:p>
          <a:p>
            <a:pPr marL="287020" indent="-274320">
              <a:spcBef>
                <a:spcPts val="570"/>
              </a:spcBef>
              <a:buClr>
                <a:srgbClr val="0E6EC5"/>
              </a:buClr>
              <a:buSzPct val="84615"/>
              <a:buFont typeface="Wingdings 2"/>
              <a:buChar char=""/>
              <a:tabLst>
                <a:tab pos="287020" algn="l"/>
              </a:tabLst>
            </a:pPr>
            <a:r>
              <a:rPr lang="de-DE" sz="2600" b="1" dirty="0" err="1">
                <a:latin typeface="Perpetua"/>
                <a:cs typeface="Perpetua"/>
              </a:rPr>
              <a:t>Ugro-Finnic</a:t>
            </a:r>
            <a:r>
              <a:rPr lang="de-DE" sz="2600" b="1" dirty="0">
                <a:latin typeface="Perpetua"/>
                <a:cs typeface="Perpetua"/>
              </a:rPr>
              <a:t>,</a:t>
            </a:r>
            <a:r>
              <a:rPr lang="de-DE" sz="2600" spc="-105" dirty="0">
                <a:latin typeface="Times New Roman"/>
                <a:cs typeface="Times New Roman"/>
              </a:rPr>
              <a:t> </a:t>
            </a:r>
            <a:r>
              <a:rPr lang="de-DE" sz="2600" b="1" spc="-10" dirty="0" err="1">
                <a:latin typeface="Perpetua"/>
                <a:cs typeface="Perpetua"/>
              </a:rPr>
              <a:t>Saami</a:t>
            </a:r>
            <a:r>
              <a:rPr lang="de-DE" sz="2600" b="1" spc="-10" dirty="0">
                <a:latin typeface="Perpetua"/>
                <a:cs typeface="Perpetua"/>
              </a:rPr>
              <a:t>:</a:t>
            </a:r>
            <a:endParaRPr lang="de-DE" sz="2600" dirty="0">
              <a:latin typeface="Perpetua"/>
              <a:cs typeface="Perpetua"/>
            </a:endParaRPr>
          </a:p>
          <a:p>
            <a:pPr marL="561340" lvl="1" indent="-229235">
              <a:spcBef>
                <a:spcPts val="425"/>
              </a:spcBef>
              <a:buClr>
                <a:srgbClr val="009CD9"/>
              </a:buClr>
              <a:buSzPct val="85416"/>
              <a:buFont typeface="Arial"/>
              <a:buChar char="•"/>
              <a:tabLst>
                <a:tab pos="561340" algn="l"/>
                <a:tab pos="561975" algn="l"/>
              </a:tabLst>
            </a:pPr>
            <a:r>
              <a:rPr lang="de-DE" sz="2400" dirty="0">
                <a:latin typeface="Perpetua"/>
                <a:cs typeface="Perpetua"/>
              </a:rPr>
              <a:t>North</a:t>
            </a:r>
            <a:r>
              <a:rPr lang="de-DE" sz="2400" spc="-5" dirty="0">
                <a:latin typeface="Times New Roman"/>
                <a:cs typeface="Times New Roman"/>
              </a:rPr>
              <a:t> </a:t>
            </a:r>
            <a:r>
              <a:rPr lang="de-DE" sz="2400" spc="-20" dirty="0" err="1">
                <a:latin typeface="Perpetua"/>
                <a:cs typeface="Perpetua"/>
              </a:rPr>
              <a:t>Saami</a:t>
            </a:r>
            <a:endParaRPr lang="de-DE" sz="2400" dirty="0">
              <a:latin typeface="Perpetua"/>
              <a:cs typeface="Perpetua"/>
            </a:endParaRPr>
          </a:p>
          <a:p>
            <a:endParaRPr lang="de-DE" dirty="0"/>
          </a:p>
        </p:txBody>
      </p:sp>
    </p:spTree>
    <p:extLst>
      <p:ext uri="{BB962C8B-B14F-4D97-AF65-F5344CB8AC3E}">
        <p14:creationId xmlns:p14="http://schemas.microsoft.com/office/powerpoint/2010/main" val="794704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185F633-99B9-6A0D-5ACE-A182C29FED27}"/>
              </a:ext>
            </a:extLst>
          </p:cNvPr>
          <p:cNvSpPr>
            <a:spLocks noGrp="1"/>
          </p:cNvSpPr>
          <p:nvPr>
            <p:ph type="title"/>
          </p:nvPr>
        </p:nvSpPr>
        <p:spPr/>
        <p:txBody>
          <a:bodyPr/>
          <a:lstStyle/>
          <a:p>
            <a:pPr algn="ctr"/>
            <a:r>
              <a:rPr lang="it-IT" dirty="0" err="1"/>
              <a:t>Diseases</a:t>
            </a:r>
            <a:r>
              <a:rPr lang="it-IT" dirty="0"/>
              <a:t> in </a:t>
            </a:r>
            <a:r>
              <a:rPr lang="sl-SI" dirty="0"/>
              <a:t>Finnic</a:t>
            </a:r>
            <a:endParaRPr lang="de-DE" dirty="0"/>
          </a:p>
        </p:txBody>
      </p:sp>
      <p:sp>
        <p:nvSpPr>
          <p:cNvPr id="5" name="Inhaltsplatzhalter 4">
            <a:extLst>
              <a:ext uri="{FF2B5EF4-FFF2-40B4-BE49-F238E27FC236}">
                <a16:creationId xmlns:a16="http://schemas.microsoft.com/office/drawing/2014/main" id="{0037C8DE-F4DA-1D6B-C1AF-AF40FCBDB521}"/>
              </a:ext>
            </a:extLst>
          </p:cNvPr>
          <p:cNvSpPr>
            <a:spLocks noGrp="1"/>
          </p:cNvSpPr>
          <p:nvPr>
            <p:ph idx="1"/>
          </p:nvPr>
        </p:nvSpPr>
        <p:spPr/>
        <p:txBody>
          <a:bodyPr>
            <a:normAutofit fontScale="85000" lnSpcReduction="20000"/>
          </a:bodyPr>
          <a:lstStyle/>
          <a:p>
            <a:r>
              <a:rPr lang="sl-SI" sz="2800" spc="-10" dirty="0">
                <a:latin typeface="Times New Roman"/>
                <a:cs typeface="Times New Roman"/>
              </a:rPr>
              <a:t>Estonian and Votic seem not to accept the inessive encoding of the experiencer of a disease</a:t>
            </a:r>
          </a:p>
          <a:p>
            <a:pPr marL="0" indent="0">
              <a:buNone/>
            </a:pPr>
            <a:r>
              <a:rPr lang="it-IT" dirty="0" err="1"/>
              <a:t>Votic</a:t>
            </a:r>
            <a:r>
              <a:rPr lang="it-IT" dirty="0"/>
              <a:t> </a:t>
            </a:r>
          </a:p>
          <a:p>
            <a:pPr marL="0" indent="0" algn="just">
              <a:buNone/>
            </a:pPr>
            <a:r>
              <a:rPr lang="it-IT" b="1" i="1" dirty="0"/>
              <a:t>S</a:t>
            </a:r>
            <a:r>
              <a:rPr lang="sl-SI" b="1" i="1" dirty="0"/>
              <a:t>iллə</a:t>
            </a:r>
            <a:r>
              <a:rPr lang="en-GB" cap="small" baseline="-25000" dirty="0"/>
              <a:t>ad</a:t>
            </a:r>
            <a:r>
              <a:rPr lang="it-IT" i="1" dirty="0"/>
              <a:t>/ *</a:t>
            </a:r>
            <a:r>
              <a:rPr lang="it-IT" b="1" i="1" dirty="0" err="1"/>
              <a:t>sinuZ</a:t>
            </a:r>
            <a:r>
              <a:rPr lang="en-GB" cap="small" baseline="-25000" dirty="0"/>
              <a:t>in</a:t>
            </a:r>
            <a:r>
              <a:rPr lang="sl-SI" i="1" dirty="0"/>
              <a:t>on žaaru</a:t>
            </a:r>
            <a:r>
              <a:rPr lang="it-IT" dirty="0"/>
              <a:t> ‘</a:t>
            </a:r>
            <a:r>
              <a:rPr lang="it-IT" dirty="0" err="1"/>
              <a:t>You</a:t>
            </a:r>
            <a:r>
              <a:rPr lang="it-IT" dirty="0"/>
              <a:t> </a:t>
            </a:r>
            <a:r>
              <a:rPr lang="it-IT" dirty="0" err="1"/>
              <a:t>have</a:t>
            </a:r>
            <a:r>
              <a:rPr lang="it-IT" dirty="0"/>
              <a:t> a </a:t>
            </a:r>
            <a:r>
              <a:rPr lang="it-IT" dirty="0" err="1"/>
              <a:t>fever</a:t>
            </a:r>
            <a:r>
              <a:rPr lang="it-IT" dirty="0"/>
              <a:t>’ </a:t>
            </a:r>
            <a:r>
              <a:rPr lang="sl-SI" dirty="0"/>
              <a:t>(fieldowrk data provided by Feder Rožanskij</a:t>
            </a:r>
            <a:r>
              <a:rPr lang="it-IT" dirty="0"/>
              <a:t>)</a:t>
            </a:r>
          </a:p>
          <a:p>
            <a:pPr marL="0" indent="0">
              <a:buNone/>
            </a:pPr>
            <a:endParaRPr lang="it-IT" dirty="0"/>
          </a:p>
          <a:p>
            <a:r>
              <a:rPr lang="it-IT" dirty="0"/>
              <a:t>A</a:t>
            </a:r>
            <a:r>
              <a:rPr lang="sl-SI" spc="-10" dirty="0">
                <a:latin typeface="Times New Roman"/>
                <a:cs typeface="Times New Roman"/>
              </a:rPr>
              <a:t>ll Finnic languages, except Votic, accept, at least with some types of disease, the inessive encoding of the disease itself</a:t>
            </a:r>
          </a:p>
          <a:p>
            <a:endParaRPr lang="it-IT" dirty="0"/>
          </a:p>
          <a:p>
            <a:pPr marL="0" indent="0">
              <a:buNone/>
            </a:pPr>
            <a:r>
              <a:rPr lang="it-IT" dirty="0" err="1"/>
              <a:t>Estonian</a:t>
            </a:r>
            <a:endParaRPr lang="it-IT" dirty="0"/>
          </a:p>
          <a:p>
            <a:pPr marL="0" indent="0">
              <a:buNone/>
            </a:pPr>
            <a:r>
              <a:rPr lang="it-IT" i="1" dirty="0"/>
              <a:t>Ma </a:t>
            </a:r>
            <a:r>
              <a:rPr lang="it-IT" i="1" dirty="0" err="1"/>
              <a:t>olen</a:t>
            </a:r>
            <a:r>
              <a:rPr lang="it-IT" i="1" dirty="0"/>
              <a:t> </a:t>
            </a:r>
            <a:r>
              <a:rPr lang="it-IT" b="1" i="1" dirty="0" err="1"/>
              <a:t>palavikus</a:t>
            </a:r>
            <a:r>
              <a:rPr lang="it-IT" i="1" dirty="0"/>
              <a:t> </a:t>
            </a:r>
            <a:r>
              <a:rPr lang="it-IT" dirty="0"/>
              <a:t>‘I </a:t>
            </a:r>
            <a:r>
              <a:rPr lang="it-IT" dirty="0" err="1"/>
              <a:t>am</a:t>
            </a:r>
            <a:r>
              <a:rPr lang="it-IT" dirty="0"/>
              <a:t> in </a:t>
            </a:r>
            <a:r>
              <a:rPr lang="it-IT" dirty="0" err="1"/>
              <a:t>fever</a:t>
            </a:r>
            <a:r>
              <a:rPr lang="it-IT" dirty="0"/>
              <a:t> = I </a:t>
            </a:r>
            <a:r>
              <a:rPr lang="it-IT" dirty="0" err="1"/>
              <a:t>have</a:t>
            </a:r>
            <a:r>
              <a:rPr lang="it-IT" dirty="0"/>
              <a:t> a </a:t>
            </a:r>
            <a:r>
              <a:rPr lang="it-IT" dirty="0" err="1"/>
              <a:t>fever</a:t>
            </a:r>
            <a:r>
              <a:rPr lang="it-IT" dirty="0"/>
              <a:t>’</a:t>
            </a:r>
            <a:r>
              <a:rPr lang="sl-SI" dirty="0"/>
              <a:t> </a:t>
            </a:r>
            <a:endParaRPr lang="it-IT" dirty="0"/>
          </a:p>
          <a:p>
            <a:pPr marL="0" indent="0">
              <a:buNone/>
            </a:pPr>
            <a:r>
              <a:rPr lang="it-IT" dirty="0"/>
              <a:t>(But: ‘</a:t>
            </a:r>
            <a:r>
              <a:rPr lang="it-IT" dirty="0" err="1"/>
              <a:t>cancer</a:t>
            </a:r>
            <a:r>
              <a:rPr lang="it-IT" dirty="0"/>
              <a:t>’ </a:t>
            </a:r>
            <a:r>
              <a:rPr lang="it-IT" dirty="0" err="1"/>
              <a:t>seems</a:t>
            </a:r>
            <a:r>
              <a:rPr lang="it-IT" dirty="0"/>
              <a:t> to be </a:t>
            </a:r>
            <a:r>
              <a:rPr lang="it-IT" dirty="0" err="1"/>
              <a:t>much</a:t>
            </a:r>
            <a:r>
              <a:rPr lang="it-IT" dirty="0"/>
              <a:t> </a:t>
            </a:r>
            <a:r>
              <a:rPr lang="it-IT" dirty="0" err="1"/>
              <a:t>rarer</a:t>
            </a:r>
            <a:r>
              <a:rPr lang="it-IT" dirty="0"/>
              <a:t>: F. ?</a:t>
            </a:r>
            <a:r>
              <a:rPr lang="it-IT" i="1" dirty="0" err="1"/>
              <a:t>olen</a:t>
            </a:r>
            <a:r>
              <a:rPr lang="it-IT" i="1" dirty="0"/>
              <a:t> </a:t>
            </a:r>
            <a:r>
              <a:rPr lang="it-IT" i="1" dirty="0" err="1"/>
              <a:t>sy</a:t>
            </a:r>
            <a:r>
              <a:rPr lang="de-DE" i="1" dirty="0" err="1"/>
              <a:t>övässä</a:t>
            </a:r>
            <a:r>
              <a:rPr lang="de-DE" dirty="0"/>
              <a:t>; E. ?</a:t>
            </a:r>
            <a:r>
              <a:rPr lang="de-DE" i="1" dirty="0" err="1"/>
              <a:t>ma</a:t>
            </a:r>
            <a:r>
              <a:rPr lang="de-DE" i="1" dirty="0"/>
              <a:t> </a:t>
            </a:r>
            <a:r>
              <a:rPr lang="de-DE" i="1" dirty="0" err="1"/>
              <a:t>olen</a:t>
            </a:r>
            <a:r>
              <a:rPr lang="de-DE" i="1" dirty="0"/>
              <a:t> </a:t>
            </a:r>
            <a:r>
              <a:rPr lang="de-DE" i="1" dirty="0" err="1"/>
              <a:t>vähis</a:t>
            </a:r>
            <a:r>
              <a:rPr lang="de-DE" dirty="0"/>
              <a:t>)</a:t>
            </a:r>
            <a:endParaRPr lang="it-IT" dirty="0"/>
          </a:p>
          <a:p>
            <a:pPr marL="0" indent="0">
              <a:buNone/>
            </a:pPr>
            <a:endParaRPr lang="sl-SI" spc="-10" dirty="0">
              <a:latin typeface="Times New Roman"/>
              <a:cs typeface="Times New Roman"/>
            </a:endParaRPr>
          </a:p>
          <a:p>
            <a:pPr marL="0" indent="0">
              <a:buNone/>
            </a:pPr>
            <a:endParaRPr lang="sl-SI" sz="2800" spc="-10" dirty="0">
              <a:latin typeface="Times New Roman"/>
              <a:cs typeface="Times New Roman"/>
            </a:endParaRPr>
          </a:p>
          <a:p>
            <a:pPr marL="0" indent="0">
              <a:buNone/>
            </a:pPr>
            <a:endParaRPr lang="sl-SI" spc="-10" dirty="0">
              <a:latin typeface="Times New Roman"/>
              <a:cs typeface="Times New Roman"/>
            </a:endParaRPr>
          </a:p>
          <a:p>
            <a:pPr marL="0" indent="0">
              <a:buNone/>
            </a:pPr>
            <a:endParaRPr lang="sl-SI" spc="-10" dirty="0">
              <a:latin typeface="Times New Roman"/>
              <a:cs typeface="Times New Roman"/>
            </a:endParaRPr>
          </a:p>
          <a:p>
            <a:pPr marL="0" indent="0">
              <a:buNone/>
            </a:pPr>
            <a:endParaRPr lang="de-DE" sz="2800" spc="-10" dirty="0">
              <a:latin typeface="Times New Roman"/>
              <a:cs typeface="Times New Roman"/>
            </a:endParaRPr>
          </a:p>
          <a:p>
            <a:pPr marL="0" indent="0">
              <a:buNone/>
            </a:pPr>
            <a:endParaRPr lang="de-DE" sz="2800" dirty="0">
              <a:latin typeface="Times New Roman"/>
              <a:cs typeface="Times New Roman"/>
            </a:endParaRPr>
          </a:p>
          <a:p>
            <a:endParaRPr lang="de-DE" sz="2800" spc="-10" dirty="0">
              <a:latin typeface="+mj-lt"/>
              <a:cs typeface="Times New Roman"/>
            </a:endParaRPr>
          </a:p>
          <a:p>
            <a:pPr marL="0" indent="0">
              <a:buNone/>
            </a:pPr>
            <a:endParaRPr lang="de-DE" spc="-10" dirty="0">
              <a:latin typeface="+mj-lt"/>
              <a:cs typeface="Times New Roman"/>
            </a:endParaRPr>
          </a:p>
          <a:p>
            <a:endParaRPr lang="de-DE" sz="2800" dirty="0">
              <a:latin typeface="+mj-lt"/>
              <a:cs typeface="Times New Roman"/>
            </a:endParaRPr>
          </a:p>
          <a:p>
            <a:endParaRPr lang="it-IT" dirty="0"/>
          </a:p>
          <a:p>
            <a:pPr marL="0" indent="0">
              <a:buNone/>
            </a:pPr>
            <a:endParaRPr lang="de-DE" dirty="0"/>
          </a:p>
        </p:txBody>
      </p:sp>
    </p:spTree>
    <p:extLst>
      <p:ext uri="{BB962C8B-B14F-4D97-AF65-F5344CB8AC3E}">
        <p14:creationId xmlns:p14="http://schemas.microsoft.com/office/powerpoint/2010/main" val="30653755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6C06D0C-72BB-CB18-1A52-FF558ED73911}"/>
              </a:ext>
            </a:extLst>
          </p:cNvPr>
          <p:cNvSpPr>
            <a:spLocks noGrp="1"/>
          </p:cNvSpPr>
          <p:nvPr>
            <p:ph type="ctrTitle"/>
          </p:nvPr>
        </p:nvSpPr>
        <p:spPr/>
        <p:txBody>
          <a:bodyPr/>
          <a:lstStyle/>
          <a:p>
            <a:r>
              <a:rPr lang="sl-SI" dirty="0"/>
              <a:t>Location: Part-whole relations with spatial inclusion</a:t>
            </a:r>
            <a:endParaRPr lang="de-DE" dirty="0"/>
          </a:p>
        </p:txBody>
      </p:sp>
      <p:sp>
        <p:nvSpPr>
          <p:cNvPr id="5" name="Untertitel 4">
            <a:extLst>
              <a:ext uri="{FF2B5EF4-FFF2-40B4-BE49-F238E27FC236}">
                <a16:creationId xmlns:a16="http://schemas.microsoft.com/office/drawing/2014/main" id="{47B84601-3F88-2C04-7282-7A7C63DC0A2C}"/>
              </a:ext>
            </a:extLst>
          </p:cNvPr>
          <p:cNvSpPr>
            <a:spLocks noGrp="1"/>
          </p:cNvSpPr>
          <p:nvPr>
            <p:ph type="subTitle" idx="1"/>
          </p:nvPr>
        </p:nvSpPr>
        <p:spPr/>
        <p:txBody>
          <a:bodyPr/>
          <a:lstStyle/>
          <a:p>
            <a:r>
              <a:rPr lang="it-IT" dirty="0"/>
              <a:t>‘The house </a:t>
            </a:r>
            <a:r>
              <a:rPr lang="it-IT" dirty="0" err="1"/>
              <a:t>has</a:t>
            </a:r>
            <a:r>
              <a:rPr lang="it-IT" dirty="0"/>
              <a:t> </a:t>
            </a:r>
            <a:r>
              <a:rPr lang="it-IT" dirty="0" err="1"/>
              <a:t>three</a:t>
            </a:r>
            <a:r>
              <a:rPr lang="it-IT" dirty="0"/>
              <a:t> rooms’</a:t>
            </a:r>
          </a:p>
          <a:p>
            <a:r>
              <a:rPr lang="it-IT" dirty="0"/>
              <a:t>‘The </a:t>
            </a:r>
            <a:r>
              <a:rPr lang="it-IT" dirty="0" err="1"/>
              <a:t>apartment</a:t>
            </a:r>
            <a:r>
              <a:rPr lang="it-IT" dirty="0"/>
              <a:t> </a:t>
            </a:r>
            <a:r>
              <a:rPr lang="it-IT" dirty="0" err="1"/>
              <a:t>has</a:t>
            </a:r>
            <a:r>
              <a:rPr lang="it-IT" dirty="0"/>
              <a:t> a </a:t>
            </a:r>
            <a:r>
              <a:rPr lang="it-IT" dirty="0" err="1"/>
              <a:t>bathroom</a:t>
            </a:r>
            <a:r>
              <a:rPr lang="it-IT" dirty="0"/>
              <a:t>’</a:t>
            </a:r>
            <a:endParaRPr lang="de-DE" dirty="0"/>
          </a:p>
        </p:txBody>
      </p:sp>
    </p:spTree>
    <p:extLst>
      <p:ext uri="{BB962C8B-B14F-4D97-AF65-F5344CB8AC3E}">
        <p14:creationId xmlns:p14="http://schemas.microsoft.com/office/powerpoint/2010/main" val="40902360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185F633-99B9-6A0D-5ACE-A182C29FED27}"/>
              </a:ext>
            </a:extLst>
          </p:cNvPr>
          <p:cNvSpPr>
            <a:spLocks noGrp="1"/>
          </p:cNvSpPr>
          <p:nvPr>
            <p:ph type="title"/>
          </p:nvPr>
        </p:nvSpPr>
        <p:spPr/>
        <p:txBody>
          <a:bodyPr/>
          <a:lstStyle/>
          <a:p>
            <a:pPr algn="ctr"/>
            <a:r>
              <a:rPr lang="sl-SI" dirty="0"/>
              <a:t>Location: Part-whole relations with spatial inclusion</a:t>
            </a:r>
            <a:endParaRPr lang="de-DE" dirty="0"/>
          </a:p>
        </p:txBody>
      </p:sp>
      <p:sp>
        <p:nvSpPr>
          <p:cNvPr id="5" name="Inhaltsplatzhalter 4">
            <a:extLst>
              <a:ext uri="{FF2B5EF4-FFF2-40B4-BE49-F238E27FC236}">
                <a16:creationId xmlns:a16="http://schemas.microsoft.com/office/drawing/2014/main" id="{0037C8DE-F4DA-1D6B-C1AF-AF40FCBDB521}"/>
              </a:ext>
            </a:extLst>
          </p:cNvPr>
          <p:cNvSpPr>
            <a:spLocks noGrp="1"/>
          </p:cNvSpPr>
          <p:nvPr>
            <p:ph idx="1"/>
          </p:nvPr>
        </p:nvSpPr>
        <p:spPr/>
        <p:txBody>
          <a:bodyPr>
            <a:normAutofit/>
          </a:bodyPr>
          <a:lstStyle/>
          <a:p>
            <a:pPr marL="0" indent="0">
              <a:buNone/>
            </a:pPr>
            <a:endParaRPr lang="it-IT" spc="-10" dirty="0">
              <a:latin typeface="+mj-lt"/>
              <a:cs typeface="Times New Roman"/>
            </a:endParaRPr>
          </a:p>
          <a:p>
            <a:r>
              <a:rPr lang="sl-SI" sz="2800" spc="-10" dirty="0">
                <a:latin typeface="+mj-lt"/>
                <a:cs typeface="Times New Roman"/>
              </a:rPr>
              <a:t>All the ‚have‘-languages of the </a:t>
            </a:r>
            <a:r>
              <a:rPr lang="it-IT" spc="-10" dirty="0">
                <a:latin typeface="+mj-lt"/>
                <a:cs typeface="Times New Roman"/>
              </a:rPr>
              <a:t>CBA</a:t>
            </a:r>
            <a:r>
              <a:rPr lang="sl-SI" sz="2800" spc="-10" dirty="0">
                <a:latin typeface="+mj-lt"/>
                <a:cs typeface="Times New Roman"/>
              </a:rPr>
              <a:t> can use the ownership construction to express locative relations</a:t>
            </a:r>
          </a:p>
          <a:p>
            <a:pPr marL="0" indent="0">
              <a:buNone/>
            </a:pPr>
            <a:endParaRPr lang="it-IT" spc="-10" dirty="0">
              <a:latin typeface="+mj-lt"/>
              <a:cs typeface="Times New Roman"/>
            </a:endParaRPr>
          </a:p>
          <a:p>
            <a:pPr marL="0" indent="0">
              <a:buNone/>
            </a:pPr>
            <a:r>
              <a:rPr lang="sl-SI" spc="-10" dirty="0">
                <a:latin typeface="+mj-lt"/>
                <a:cs typeface="Times New Roman"/>
              </a:rPr>
              <a:t>Swedish </a:t>
            </a:r>
            <a:endParaRPr lang="it-IT" spc="-10" dirty="0">
              <a:latin typeface="+mj-lt"/>
              <a:cs typeface="Times New Roman"/>
            </a:endParaRPr>
          </a:p>
          <a:p>
            <a:pPr marL="0" indent="0">
              <a:buNone/>
            </a:pPr>
            <a:r>
              <a:rPr lang="sl-SI" i="1" spc="-10" dirty="0">
                <a:latin typeface="+mj-lt"/>
                <a:cs typeface="Times New Roman"/>
              </a:rPr>
              <a:t>Huset har tre rum </a:t>
            </a:r>
            <a:endParaRPr lang="it-IT" i="1" spc="-10" dirty="0">
              <a:latin typeface="+mj-lt"/>
              <a:cs typeface="Times New Roman"/>
            </a:endParaRPr>
          </a:p>
          <a:p>
            <a:pPr marL="0" indent="0">
              <a:buNone/>
            </a:pPr>
            <a:r>
              <a:rPr lang="sl-SI" spc="-10" dirty="0">
                <a:latin typeface="+mj-lt"/>
                <a:cs typeface="Times New Roman"/>
              </a:rPr>
              <a:t>‚The house has three rooms‘</a:t>
            </a:r>
            <a:endParaRPr lang="sl-SI" dirty="0"/>
          </a:p>
          <a:p>
            <a:pPr marL="0" indent="0">
              <a:buNone/>
            </a:pPr>
            <a:endParaRPr lang="sl-SI" spc="-10" dirty="0">
              <a:latin typeface="Times New Roman"/>
              <a:cs typeface="Times New Roman"/>
            </a:endParaRPr>
          </a:p>
          <a:p>
            <a:pPr marL="0" indent="0">
              <a:buNone/>
            </a:pPr>
            <a:endParaRPr lang="sl-SI" sz="2800" spc="-10" dirty="0">
              <a:latin typeface="Times New Roman"/>
              <a:cs typeface="Times New Roman"/>
            </a:endParaRPr>
          </a:p>
          <a:p>
            <a:pPr marL="0" indent="0">
              <a:buNone/>
            </a:pPr>
            <a:endParaRPr lang="sl-SI" spc="-10" dirty="0">
              <a:latin typeface="Times New Roman"/>
              <a:cs typeface="Times New Roman"/>
            </a:endParaRPr>
          </a:p>
          <a:p>
            <a:pPr marL="0" indent="0">
              <a:buNone/>
            </a:pPr>
            <a:endParaRPr lang="sl-SI" spc="-10" dirty="0">
              <a:latin typeface="Times New Roman"/>
              <a:cs typeface="Times New Roman"/>
            </a:endParaRPr>
          </a:p>
          <a:p>
            <a:pPr marL="0" indent="0">
              <a:buNone/>
            </a:pPr>
            <a:endParaRPr lang="de-DE" sz="2800" spc="-10" dirty="0">
              <a:latin typeface="Times New Roman"/>
              <a:cs typeface="Times New Roman"/>
            </a:endParaRPr>
          </a:p>
          <a:p>
            <a:pPr marL="0" indent="0">
              <a:buNone/>
            </a:pPr>
            <a:endParaRPr lang="de-DE" sz="2800" dirty="0">
              <a:latin typeface="Times New Roman"/>
              <a:cs typeface="Times New Roman"/>
            </a:endParaRPr>
          </a:p>
          <a:p>
            <a:endParaRPr lang="de-DE" sz="2800" spc="-10" dirty="0">
              <a:latin typeface="+mj-lt"/>
              <a:cs typeface="Times New Roman"/>
            </a:endParaRPr>
          </a:p>
          <a:p>
            <a:pPr marL="0" indent="0">
              <a:buNone/>
            </a:pPr>
            <a:endParaRPr lang="de-DE" spc="-10" dirty="0">
              <a:latin typeface="+mj-lt"/>
              <a:cs typeface="Times New Roman"/>
            </a:endParaRPr>
          </a:p>
          <a:p>
            <a:endParaRPr lang="de-DE" sz="2800" dirty="0">
              <a:latin typeface="+mj-lt"/>
              <a:cs typeface="Times New Roman"/>
            </a:endParaRPr>
          </a:p>
          <a:p>
            <a:endParaRPr lang="it-IT" dirty="0"/>
          </a:p>
          <a:p>
            <a:pPr marL="0" indent="0">
              <a:buNone/>
            </a:pPr>
            <a:endParaRPr lang="de-DE" dirty="0"/>
          </a:p>
        </p:txBody>
      </p:sp>
    </p:spTree>
    <p:extLst>
      <p:ext uri="{BB962C8B-B14F-4D97-AF65-F5344CB8AC3E}">
        <p14:creationId xmlns:p14="http://schemas.microsoft.com/office/powerpoint/2010/main" val="30136714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185F633-99B9-6A0D-5ACE-A182C29FED27}"/>
              </a:ext>
            </a:extLst>
          </p:cNvPr>
          <p:cNvSpPr>
            <a:spLocks noGrp="1"/>
          </p:cNvSpPr>
          <p:nvPr>
            <p:ph type="title"/>
          </p:nvPr>
        </p:nvSpPr>
        <p:spPr/>
        <p:txBody>
          <a:bodyPr/>
          <a:lstStyle/>
          <a:p>
            <a:pPr algn="ctr"/>
            <a:r>
              <a:rPr lang="sl-SI" dirty="0"/>
              <a:t>Location: Part-whole relations with spatial inclusion</a:t>
            </a:r>
            <a:endParaRPr lang="de-DE" dirty="0"/>
          </a:p>
        </p:txBody>
      </p:sp>
      <p:sp>
        <p:nvSpPr>
          <p:cNvPr id="5" name="Inhaltsplatzhalter 4">
            <a:extLst>
              <a:ext uri="{FF2B5EF4-FFF2-40B4-BE49-F238E27FC236}">
                <a16:creationId xmlns:a16="http://schemas.microsoft.com/office/drawing/2014/main" id="{0037C8DE-F4DA-1D6B-C1AF-AF40FCBDB521}"/>
              </a:ext>
            </a:extLst>
          </p:cNvPr>
          <p:cNvSpPr>
            <a:spLocks noGrp="1"/>
          </p:cNvSpPr>
          <p:nvPr>
            <p:ph idx="1"/>
          </p:nvPr>
        </p:nvSpPr>
        <p:spPr>
          <a:xfrm>
            <a:off x="838200" y="1825625"/>
            <a:ext cx="10515600" cy="4667250"/>
          </a:xfrm>
        </p:spPr>
        <p:txBody>
          <a:bodyPr>
            <a:normAutofit/>
          </a:bodyPr>
          <a:lstStyle/>
          <a:p>
            <a:r>
              <a:rPr lang="sl-SI" sz="2000" dirty="0"/>
              <a:t>The languages that use an adessive construction, conversely, prefer another locative encoding </a:t>
            </a:r>
          </a:p>
          <a:p>
            <a:pPr marL="0" indent="0">
              <a:buNone/>
            </a:pPr>
            <a:r>
              <a:rPr lang="sl-SI" sz="2000" dirty="0">
                <a:latin typeface="+mj-lt"/>
              </a:rPr>
              <a:t>Russian </a:t>
            </a:r>
            <a:endParaRPr lang="it-IT" sz="2000" dirty="0">
              <a:latin typeface="+mj-lt"/>
            </a:endParaRPr>
          </a:p>
          <a:p>
            <a:pPr marL="0" indent="0">
              <a:buNone/>
            </a:pPr>
            <a:r>
              <a:rPr lang="sl-SI" sz="2000" i="1" dirty="0">
                <a:latin typeface="+mj-lt"/>
              </a:rPr>
              <a:t>Kvartira </a:t>
            </a:r>
            <a:r>
              <a:rPr lang="sl-SI" sz="2000" b="1" i="1" dirty="0">
                <a:latin typeface="+mj-lt"/>
              </a:rPr>
              <a:t>imeet</a:t>
            </a:r>
            <a:r>
              <a:rPr lang="sl-SI" sz="2000" i="1" dirty="0">
                <a:latin typeface="+mj-lt"/>
              </a:rPr>
              <a:t> vannuju // </a:t>
            </a:r>
            <a:r>
              <a:rPr lang="sl-SI" sz="2000" b="1" i="1" dirty="0">
                <a:latin typeface="+mj-lt"/>
              </a:rPr>
              <a:t>v kvartire est</a:t>
            </a:r>
            <a:r>
              <a:rPr lang="it-IT" sz="2000" b="1" i="1" dirty="0">
                <a:latin typeface="+mj-lt"/>
              </a:rPr>
              <a:t>’ </a:t>
            </a:r>
            <a:r>
              <a:rPr lang="it-IT" sz="2000" i="1" dirty="0" err="1">
                <a:latin typeface="+mj-lt"/>
              </a:rPr>
              <a:t>vannaja</a:t>
            </a:r>
            <a:r>
              <a:rPr lang="it-IT" sz="2000" i="1" dirty="0">
                <a:latin typeface="+mj-lt"/>
              </a:rPr>
              <a:t> </a:t>
            </a:r>
            <a:r>
              <a:rPr lang="it-IT" sz="2000" spc="-10" dirty="0">
                <a:latin typeface="+mj-lt"/>
                <a:cs typeface="Times New Roman"/>
              </a:rPr>
              <a:t>‘The </a:t>
            </a:r>
            <a:r>
              <a:rPr lang="it-IT" sz="2000" spc="-10" dirty="0" err="1">
                <a:latin typeface="+mj-lt"/>
                <a:cs typeface="Times New Roman"/>
              </a:rPr>
              <a:t>apartment</a:t>
            </a:r>
            <a:r>
              <a:rPr lang="it-IT" sz="2000" spc="-10" dirty="0">
                <a:latin typeface="+mj-lt"/>
                <a:cs typeface="Times New Roman"/>
              </a:rPr>
              <a:t> </a:t>
            </a:r>
            <a:r>
              <a:rPr lang="it-IT" sz="2000" spc="-10" dirty="0" err="1">
                <a:latin typeface="+mj-lt"/>
                <a:cs typeface="Times New Roman"/>
              </a:rPr>
              <a:t>has</a:t>
            </a:r>
            <a:r>
              <a:rPr lang="it-IT" sz="2000" spc="-10" dirty="0">
                <a:latin typeface="+mj-lt"/>
                <a:cs typeface="Times New Roman"/>
              </a:rPr>
              <a:t> a </a:t>
            </a:r>
            <a:r>
              <a:rPr lang="it-IT" sz="2000" spc="-10" dirty="0" err="1">
                <a:latin typeface="+mj-lt"/>
                <a:cs typeface="Times New Roman"/>
              </a:rPr>
              <a:t>bathroom</a:t>
            </a:r>
            <a:r>
              <a:rPr lang="it-IT" sz="2000" spc="-10" dirty="0">
                <a:latin typeface="+mj-lt"/>
                <a:cs typeface="Times New Roman"/>
              </a:rPr>
              <a:t>’</a:t>
            </a:r>
          </a:p>
          <a:p>
            <a:pPr marL="0" indent="0">
              <a:buNone/>
            </a:pPr>
            <a:r>
              <a:rPr lang="it-IT" sz="2000" spc="-10" dirty="0">
                <a:latin typeface="+mj-lt"/>
                <a:cs typeface="Times New Roman"/>
              </a:rPr>
              <a:t>(?? </a:t>
            </a:r>
            <a:r>
              <a:rPr lang="it-IT" sz="2000" i="1" spc="-10" dirty="0">
                <a:latin typeface="+mj-lt"/>
                <a:cs typeface="Times New Roman"/>
              </a:rPr>
              <a:t>U </a:t>
            </a:r>
            <a:r>
              <a:rPr lang="it-IT" sz="2000" i="1" spc="-10" dirty="0" err="1">
                <a:latin typeface="+mj-lt"/>
                <a:cs typeface="Times New Roman"/>
              </a:rPr>
              <a:t>kvartiry</a:t>
            </a:r>
            <a:r>
              <a:rPr lang="it-IT" sz="2000" i="1" spc="-10" dirty="0">
                <a:latin typeface="+mj-lt"/>
                <a:cs typeface="Times New Roman"/>
              </a:rPr>
              <a:t> est’ </a:t>
            </a:r>
            <a:r>
              <a:rPr lang="it-IT" sz="2000" i="1" spc="-10" dirty="0" err="1">
                <a:latin typeface="+mj-lt"/>
                <a:cs typeface="Times New Roman"/>
              </a:rPr>
              <a:t>vannaja</a:t>
            </a:r>
            <a:r>
              <a:rPr lang="it-IT" sz="2000" spc="-10" dirty="0">
                <a:latin typeface="+mj-lt"/>
                <a:cs typeface="Times New Roman"/>
              </a:rPr>
              <a:t>)</a:t>
            </a:r>
          </a:p>
          <a:p>
            <a:pPr marL="0" indent="0">
              <a:buNone/>
            </a:pPr>
            <a:r>
              <a:rPr lang="it-IT" sz="2000" spc="-10" dirty="0" err="1">
                <a:latin typeface="+mj-lt"/>
                <a:cs typeface="Times New Roman"/>
              </a:rPr>
              <a:t>Finnish</a:t>
            </a:r>
            <a:endParaRPr lang="it-IT" sz="2000" spc="-10" dirty="0">
              <a:latin typeface="+mj-lt"/>
              <a:cs typeface="Times New Roman"/>
            </a:endParaRPr>
          </a:p>
          <a:p>
            <a:pPr marL="0" indent="0">
              <a:buNone/>
            </a:pPr>
            <a:r>
              <a:rPr lang="it-IT" sz="2000" b="1" i="1" spc="-10" dirty="0">
                <a:latin typeface="+mj-lt"/>
                <a:cs typeface="Times New Roman"/>
              </a:rPr>
              <a:t>A</a:t>
            </a:r>
            <a:r>
              <a:rPr lang="sl-SI" sz="2000" b="1" i="1" spc="-10" dirty="0">
                <a:latin typeface="+mj-lt"/>
                <a:cs typeface="Times New Roman"/>
              </a:rPr>
              <a:t>sunnossa</a:t>
            </a:r>
            <a:r>
              <a:rPr lang="sl-SI" sz="2000" i="1" spc="-10" dirty="0">
                <a:latin typeface="+mj-lt"/>
                <a:cs typeface="Times New Roman"/>
              </a:rPr>
              <a:t>.IN/*asunnolla.AD on</a:t>
            </a:r>
            <a:r>
              <a:rPr lang="it-IT" sz="2000" i="1" spc="-10" dirty="0">
                <a:latin typeface="+mj-lt"/>
                <a:cs typeface="Times New Roman"/>
              </a:rPr>
              <a:t> </a:t>
            </a:r>
            <a:r>
              <a:rPr lang="sl-SI" sz="2000" i="1" spc="-10" dirty="0">
                <a:latin typeface="+mj-lt"/>
                <a:cs typeface="Times New Roman"/>
              </a:rPr>
              <a:t>kylpyhuone.</a:t>
            </a:r>
            <a:r>
              <a:rPr lang="it-IT" sz="2000" i="1" spc="-10" dirty="0">
                <a:latin typeface="+mj-lt"/>
                <a:cs typeface="Times New Roman"/>
              </a:rPr>
              <a:t> </a:t>
            </a:r>
            <a:r>
              <a:rPr lang="sl-SI" sz="2000" spc="-10" dirty="0">
                <a:latin typeface="+mj-lt"/>
                <a:cs typeface="Times New Roman"/>
              </a:rPr>
              <a:t>‘</a:t>
            </a:r>
            <a:r>
              <a:rPr lang="it-IT" sz="2000" spc="-10" dirty="0">
                <a:latin typeface="+mj-lt"/>
                <a:cs typeface="Times New Roman"/>
              </a:rPr>
              <a:t>I</a:t>
            </a:r>
            <a:r>
              <a:rPr lang="sl-SI" sz="2000" spc="-10" dirty="0">
                <a:latin typeface="+mj-lt"/>
                <a:cs typeface="Times New Roman"/>
              </a:rPr>
              <a:t>n the apartment there is a bathroom’ (Eeva Sippola, p.c.).</a:t>
            </a:r>
            <a:endParaRPr lang="it-IT" sz="2000" spc="-10" dirty="0">
              <a:latin typeface="+mj-lt"/>
              <a:cs typeface="Times New Roman"/>
            </a:endParaRPr>
          </a:p>
          <a:p>
            <a:pPr marL="0" indent="0">
              <a:buNone/>
            </a:pPr>
            <a:endParaRPr lang="it-IT" sz="2000" spc="-10" dirty="0">
              <a:latin typeface="+mj-lt"/>
              <a:cs typeface="Times New Roman"/>
            </a:endParaRPr>
          </a:p>
          <a:p>
            <a:pPr marL="0" indent="0">
              <a:buNone/>
            </a:pPr>
            <a:r>
              <a:rPr lang="it-IT" sz="2000" spc="-10" dirty="0">
                <a:latin typeface="+mj-lt"/>
                <a:cs typeface="Times New Roman"/>
              </a:rPr>
              <a:t>But </a:t>
            </a:r>
            <a:r>
              <a:rPr lang="it-IT" sz="2000" spc="-10" dirty="0" err="1">
                <a:latin typeface="+mj-lt"/>
                <a:cs typeface="Times New Roman"/>
              </a:rPr>
              <a:t>Estonian</a:t>
            </a:r>
            <a:r>
              <a:rPr lang="it-IT" sz="2000" spc="-10" dirty="0">
                <a:latin typeface="+mj-lt"/>
                <a:cs typeface="Times New Roman"/>
              </a:rPr>
              <a:t> </a:t>
            </a:r>
            <a:r>
              <a:rPr lang="it-IT" sz="2000" spc="-10" dirty="0" err="1">
                <a:latin typeface="+mj-lt"/>
                <a:cs typeface="Times New Roman"/>
              </a:rPr>
              <a:t>allows</a:t>
            </a:r>
            <a:r>
              <a:rPr lang="it-IT" sz="2000" spc="-10" dirty="0">
                <a:latin typeface="+mj-lt"/>
                <a:cs typeface="Times New Roman"/>
              </a:rPr>
              <a:t> </a:t>
            </a:r>
            <a:r>
              <a:rPr lang="it-IT" sz="2000" spc="-10" dirty="0" err="1">
                <a:latin typeface="+mj-lt"/>
                <a:cs typeface="Times New Roman"/>
              </a:rPr>
              <a:t>also</a:t>
            </a:r>
            <a:r>
              <a:rPr lang="it-IT" sz="2000" spc="-10" dirty="0">
                <a:latin typeface="+mj-lt"/>
                <a:cs typeface="Times New Roman"/>
              </a:rPr>
              <a:t> adessive (</a:t>
            </a:r>
            <a:r>
              <a:rPr lang="it-IT" sz="2000" spc="-10" dirty="0" err="1">
                <a:latin typeface="+mj-lt"/>
                <a:cs typeface="Times New Roman"/>
              </a:rPr>
              <a:t>as</a:t>
            </a:r>
            <a:r>
              <a:rPr lang="it-IT" sz="2000" spc="-10" dirty="0">
                <a:latin typeface="+mj-lt"/>
                <a:cs typeface="Times New Roman"/>
              </a:rPr>
              <a:t> </a:t>
            </a:r>
            <a:r>
              <a:rPr lang="it-IT" sz="2000" spc="-10" dirty="0" err="1">
                <a:latin typeface="+mj-lt"/>
                <a:cs typeface="Times New Roman"/>
              </a:rPr>
              <a:t>well</a:t>
            </a:r>
            <a:r>
              <a:rPr lang="it-IT" sz="2000" spc="-10" dirty="0">
                <a:latin typeface="+mj-lt"/>
                <a:cs typeface="Times New Roman"/>
              </a:rPr>
              <a:t> </a:t>
            </a:r>
            <a:r>
              <a:rPr lang="it-IT" sz="2000" spc="-10" dirty="0" err="1">
                <a:latin typeface="+mj-lt"/>
                <a:cs typeface="Times New Roman"/>
              </a:rPr>
              <a:t>as</a:t>
            </a:r>
            <a:r>
              <a:rPr lang="it-IT" sz="2000" spc="-10" dirty="0">
                <a:latin typeface="+mj-lt"/>
                <a:cs typeface="Times New Roman"/>
              </a:rPr>
              <a:t> </a:t>
            </a:r>
            <a:r>
              <a:rPr lang="it-IT" sz="2000" spc="-10" dirty="0" err="1">
                <a:latin typeface="+mj-lt"/>
                <a:cs typeface="Times New Roman"/>
              </a:rPr>
              <a:t>inessive</a:t>
            </a:r>
            <a:r>
              <a:rPr lang="it-IT" sz="2000" spc="-10" dirty="0">
                <a:latin typeface="+mj-lt"/>
                <a:cs typeface="Times New Roman"/>
              </a:rPr>
              <a:t>) </a:t>
            </a:r>
          </a:p>
          <a:p>
            <a:pPr marL="0" indent="0">
              <a:buNone/>
            </a:pPr>
            <a:endParaRPr lang="sl-SI" sz="2000" spc="-10" dirty="0">
              <a:latin typeface="+mj-lt"/>
              <a:cs typeface="Times New Roman"/>
            </a:endParaRPr>
          </a:p>
          <a:p>
            <a:pPr marL="0" indent="0">
              <a:buNone/>
            </a:pPr>
            <a:endParaRPr lang="sl-SI" sz="2000" spc="-10" dirty="0">
              <a:latin typeface="+mj-lt"/>
              <a:cs typeface="Times New Roman"/>
            </a:endParaRPr>
          </a:p>
          <a:p>
            <a:pPr marL="0" indent="0">
              <a:buNone/>
            </a:pPr>
            <a:endParaRPr lang="sl-SI" sz="2000" spc="-10" dirty="0">
              <a:latin typeface="+mj-lt"/>
              <a:cs typeface="Times New Roman"/>
            </a:endParaRPr>
          </a:p>
          <a:p>
            <a:pPr marL="0" indent="0">
              <a:buNone/>
            </a:pPr>
            <a:endParaRPr lang="de-DE" sz="2000" spc="-10" dirty="0">
              <a:latin typeface="+mj-lt"/>
              <a:cs typeface="Times New Roman"/>
            </a:endParaRPr>
          </a:p>
          <a:p>
            <a:pPr marL="0" indent="0">
              <a:buNone/>
            </a:pPr>
            <a:endParaRPr lang="de-DE" sz="2000" dirty="0">
              <a:latin typeface="+mj-lt"/>
              <a:cs typeface="Times New Roman"/>
            </a:endParaRPr>
          </a:p>
          <a:p>
            <a:endParaRPr lang="de-DE" sz="2800" spc="-10" dirty="0">
              <a:latin typeface="+mj-lt"/>
              <a:cs typeface="Times New Roman"/>
            </a:endParaRPr>
          </a:p>
          <a:p>
            <a:pPr marL="0" indent="0">
              <a:buNone/>
            </a:pPr>
            <a:endParaRPr lang="de-DE" spc="-10" dirty="0">
              <a:latin typeface="+mj-lt"/>
              <a:cs typeface="Times New Roman"/>
            </a:endParaRPr>
          </a:p>
          <a:p>
            <a:endParaRPr lang="de-DE" sz="2800" dirty="0">
              <a:latin typeface="+mj-lt"/>
              <a:cs typeface="Times New Roman"/>
            </a:endParaRPr>
          </a:p>
          <a:p>
            <a:endParaRPr lang="it-IT" dirty="0"/>
          </a:p>
          <a:p>
            <a:pPr marL="0" indent="0">
              <a:buNone/>
            </a:pPr>
            <a:endParaRPr lang="de-DE" dirty="0"/>
          </a:p>
        </p:txBody>
      </p:sp>
      <p:pic>
        <p:nvPicPr>
          <p:cNvPr id="3" name="Grafik 2">
            <a:extLst>
              <a:ext uri="{FF2B5EF4-FFF2-40B4-BE49-F238E27FC236}">
                <a16:creationId xmlns:a16="http://schemas.microsoft.com/office/drawing/2014/main" id="{E6C522A7-A1FE-23F4-3E11-BA2851BFB49A}"/>
              </a:ext>
            </a:extLst>
          </p:cNvPr>
          <p:cNvPicPr>
            <a:picLocks noChangeAspect="1"/>
          </p:cNvPicPr>
          <p:nvPr/>
        </p:nvPicPr>
        <p:blipFill>
          <a:blip r:embed="rId2"/>
          <a:stretch>
            <a:fillRect/>
          </a:stretch>
        </p:blipFill>
        <p:spPr>
          <a:xfrm>
            <a:off x="838200" y="5082998"/>
            <a:ext cx="4439270" cy="1267002"/>
          </a:xfrm>
          <a:prstGeom prst="rect">
            <a:avLst/>
          </a:prstGeom>
        </p:spPr>
      </p:pic>
    </p:spTree>
    <p:extLst>
      <p:ext uri="{BB962C8B-B14F-4D97-AF65-F5344CB8AC3E}">
        <p14:creationId xmlns:p14="http://schemas.microsoft.com/office/powerpoint/2010/main" val="13643807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20692" y="3605657"/>
            <a:ext cx="1078230" cy="525780"/>
          </a:xfrm>
          <a:custGeom>
            <a:avLst/>
            <a:gdLst/>
            <a:ahLst/>
            <a:cxnLst/>
            <a:rect l="l" t="t" r="r" b="b"/>
            <a:pathLst>
              <a:path w="1078229" h="525779">
                <a:moveTo>
                  <a:pt x="1077977" y="0"/>
                </a:moveTo>
                <a:lnTo>
                  <a:pt x="0" y="0"/>
                </a:lnTo>
                <a:lnTo>
                  <a:pt x="0" y="525780"/>
                </a:lnTo>
                <a:lnTo>
                  <a:pt x="1077977" y="525780"/>
                </a:lnTo>
                <a:lnTo>
                  <a:pt x="1077977" y="0"/>
                </a:lnTo>
                <a:close/>
              </a:path>
            </a:pathLst>
          </a:custGeom>
          <a:solidFill>
            <a:srgbClr val="FFFFFF"/>
          </a:solidFill>
        </p:spPr>
        <p:txBody>
          <a:bodyPr wrap="square" lIns="0" tIns="0" rIns="0" bIns="0" rtlCol="0"/>
          <a:lstStyle/>
          <a:p>
            <a:endParaRPr/>
          </a:p>
        </p:txBody>
      </p:sp>
      <p:sp>
        <p:nvSpPr>
          <p:cNvPr id="3" name="object 3"/>
          <p:cNvSpPr/>
          <p:nvPr/>
        </p:nvSpPr>
        <p:spPr>
          <a:xfrm>
            <a:off x="6176645" y="3605657"/>
            <a:ext cx="1078230" cy="525780"/>
          </a:xfrm>
          <a:custGeom>
            <a:avLst/>
            <a:gdLst/>
            <a:ahLst/>
            <a:cxnLst/>
            <a:rect l="l" t="t" r="r" b="b"/>
            <a:pathLst>
              <a:path w="1078229" h="525779">
                <a:moveTo>
                  <a:pt x="1077977" y="0"/>
                </a:moveTo>
                <a:lnTo>
                  <a:pt x="0" y="0"/>
                </a:lnTo>
                <a:lnTo>
                  <a:pt x="0" y="525780"/>
                </a:lnTo>
                <a:lnTo>
                  <a:pt x="1077977" y="525780"/>
                </a:lnTo>
                <a:lnTo>
                  <a:pt x="1077977" y="0"/>
                </a:lnTo>
                <a:close/>
              </a:path>
            </a:pathLst>
          </a:custGeom>
          <a:solidFill>
            <a:srgbClr val="FFFFFF"/>
          </a:solidFill>
        </p:spPr>
        <p:txBody>
          <a:bodyPr wrap="square" lIns="0" tIns="0" rIns="0" bIns="0" rtlCol="0"/>
          <a:lstStyle/>
          <a:p>
            <a:endParaRPr/>
          </a:p>
        </p:txBody>
      </p:sp>
      <p:sp>
        <p:nvSpPr>
          <p:cNvPr id="4" name="object 4"/>
          <p:cNvSpPr/>
          <p:nvPr/>
        </p:nvSpPr>
        <p:spPr>
          <a:xfrm>
            <a:off x="8332596" y="3605657"/>
            <a:ext cx="1078230" cy="525780"/>
          </a:xfrm>
          <a:custGeom>
            <a:avLst/>
            <a:gdLst/>
            <a:ahLst/>
            <a:cxnLst/>
            <a:rect l="l" t="t" r="r" b="b"/>
            <a:pathLst>
              <a:path w="1078229" h="525779">
                <a:moveTo>
                  <a:pt x="1077972" y="0"/>
                </a:moveTo>
                <a:lnTo>
                  <a:pt x="0" y="0"/>
                </a:lnTo>
                <a:lnTo>
                  <a:pt x="0" y="525780"/>
                </a:lnTo>
                <a:lnTo>
                  <a:pt x="1077972" y="525780"/>
                </a:lnTo>
                <a:lnTo>
                  <a:pt x="1077972" y="0"/>
                </a:lnTo>
                <a:close/>
              </a:path>
            </a:pathLst>
          </a:custGeom>
          <a:solidFill>
            <a:srgbClr val="FFFFFF"/>
          </a:solidFill>
        </p:spPr>
        <p:txBody>
          <a:bodyPr wrap="square" lIns="0" tIns="0" rIns="0" bIns="0" rtlCol="0"/>
          <a:lstStyle/>
          <a:p>
            <a:endParaRPr/>
          </a:p>
        </p:txBody>
      </p:sp>
      <p:sp>
        <p:nvSpPr>
          <p:cNvPr id="5" name="object 5"/>
          <p:cNvSpPr/>
          <p:nvPr/>
        </p:nvSpPr>
        <p:spPr>
          <a:xfrm>
            <a:off x="4020692" y="4131501"/>
            <a:ext cx="1078230" cy="380365"/>
          </a:xfrm>
          <a:custGeom>
            <a:avLst/>
            <a:gdLst/>
            <a:ahLst/>
            <a:cxnLst/>
            <a:rect l="l" t="t" r="r" b="b"/>
            <a:pathLst>
              <a:path w="1078229" h="380364">
                <a:moveTo>
                  <a:pt x="1077977" y="0"/>
                </a:moveTo>
                <a:lnTo>
                  <a:pt x="0" y="0"/>
                </a:lnTo>
                <a:lnTo>
                  <a:pt x="0" y="380047"/>
                </a:lnTo>
                <a:lnTo>
                  <a:pt x="1077977" y="380047"/>
                </a:lnTo>
                <a:lnTo>
                  <a:pt x="1077977" y="0"/>
                </a:lnTo>
                <a:close/>
              </a:path>
            </a:pathLst>
          </a:custGeom>
          <a:solidFill>
            <a:srgbClr val="FFFFFF"/>
          </a:solidFill>
        </p:spPr>
        <p:txBody>
          <a:bodyPr wrap="square" lIns="0" tIns="0" rIns="0" bIns="0" rtlCol="0"/>
          <a:lstStyle/>
          <a:p>
            <a:endParaRPr/>
          </a:p>
        </p:txBody>
      </p:sp>
      <p:sp>
        <p:nvSpPr>
          <p:cNvPr id="6" name="object 6"/>
          <p:cNvSpPr/>
          <p:nvPr/>
        </p:nvSpPr>
        <p:spPr>
          <a:xfrm>
            <a:off x="6176645" y="4131501"/>
            <a:ext cx="1078230" cy="380365"/>
          </a:xfrm>
          <a:custGeom>
            <a:avLst/>
            <a:gdLst/>
            <a:ahLst/>
            <a:cxnLst/>
            <a:rect l="l" t="t" r="r" b="b"/>
            <a:pathLst>
              <a:path w="1078229" h="380364">
                <a:moveTo>
                  <a:pt x="1077977" y="0"/>
                </a:moveTo>
                <a:lnTo>
                  <a:pt x="0" y="0"/>
                </a:lnTo>
                <a:lnTo>
                  <a:pt x="0" y="380047"/>
                </a:lnTo>
                <a:lnTo>
                  <a:pt x="1077977" y="380047"/>
                </a:lnTo>
                <a:lnTo>
                  <a:pt x="1077977" y="0"/>
                </a:lnTo>
                <a:close/>
              </a:path>
            </a:pathLst>
          </a:custGeom>
          <a:solidFill>
            <a:srgbClr val="FFFFFF"/>
          </a:solidFill>
        </p:spPr>
        <p:txBody>
          <a:bodyPr wrap="square" lIns="0" tIns="0" rIns="0" bIns="0" rtlCol="0"/>
          <a:lstStyle/>
          <a:p>
            <a:endParaRPr/>
          </a:p>
        </p:txBody>
      </p:sp>
      <p:sp>
        <p:nvSpPr>
          <p:cNvPr id="7" name="object 7"/>
          <p:cNvSpPr/>
          <p:nvPr/>
        </p:nvSpPr>
        <p:spPr>
          <a:xfrm>
            <a:off x="8332596" y="4131501"/>
            <a:ext cx="1078230" cy="380365"/>
          </a:xfrm>
          <a:custGeom>
            <a:avLst/>
            <a:gdLst/>
            <a:ahLst/>
            <a:cxnLst/>
            <a:rect l="l" t="t" r="r" b="b"/>
            <a:pathLst>
              <a:path w="1078229" h="380364">
                <a:moveTo>
                  <a:pt x="1077972" y="0"/>
                </a:moveTo>
                <a:lnTo>
                  <a:pt x="0" y="0"/>
                </a:lnTo>
                <a:lnTo>
                  <a:pt x="0" y="380047"/>
                </a:lnTo>
                <a:lnTo>
                  <a:pt x="1077972" y="380047"/>
                </a:lnTo>
                <a:lnTo>
                  <a:pt x="1077972" y="0"/>
                </a:lnTo>
                <a:close/>
              </a:path>
            </a:pathLst>
          </a:custGeom>
          <a:solidFill>
            <a:srgbClr val="FFFFFF"/>
          </a:solidFill>
        </p:spPr>
        <p:txBody>
          <a:bodyPr wrap="square" lIns="0" tIns="0" rIns="0" bIns="0" rtlCol="0"/>
          <a:lstStyle/>
          <a:p>
            <a:endParaRPr/>
          </a:p>
        </p:txBody>
      </p:sp>
      <p:sp>
        <p:nvSpPr>
          <p:cNvPr id="8" name="object 8"/>
          <p:cNvSpPr/>
          <p:nvPr/>
        </p:nvSpPr>
        <p:spPr>
          <a:xfrm>
            <a:off x="4020693" y="4862067"/>
            <a:ext cx="5389880" cy="701040"/>
          </a:xfrm>
          <a:custGeom>
            <a:avLst/>
            <a:gdLst/>
            <a:ahLst/>
            <a:cxnLst/>
            <a:rect l="l" t="t" r="r" b="b"/>
            <a:pathLst>
              <a:path w="5389880" h="701039">
                <a:moveTo>
                  <a:pt x="5389867" y="0"/>
                </a:moveTo>
                <a:lnTo>
                  <a:pt x="5389867" y="0"/>
                </a:lnTo>
                <a:lnTo>
                  <a:pt x="0" y="0"/>
                </a:lnTo>
                <a:lnTo>
                  <a:pt x="0" y="350532"/>
                </a:lnTo>
                <a:lnTo>
                  <a:pt x="0" y="701040"/>
                </a:lnTo>
                <a:lnTo>
                  <a:pt x="1077976" y="701040"/>
                </a:lnTo>
                <a:lnTo>
                  <a:pt x="2155952" y="701040"/>
                </a:lnTo>
                <a:lnTo>
                  <a:pt x="3233928" y="701040"/>
                </a:lnTo>
                <a:lnTo>
                  <a:pt x="4311904" y="701040"/>
                </a:lnTo>
                <a:lnTo>
                  <a:pt x="5389867" y="701040"/>
                </a:lnTo>
                <a:lnTo>
                  <a:pt x="5389867" y="350532"/>
                </a:lnTo>
                <a:lnTo>
                  <a:pt x="5389867" y="0"/>
                </a:lnTo>
                <a:close/>
              </a:path>
            </a:pathLst>
          </a:custGeom>
          <a:solidFill>
            <a:srgbClr val="FFFFFF"/>
          </a:solidFill>
        </p:spPr>
        <p:txBody>
          <a:bodyPr wrap="square" lIns="0" tIns="0" rIns="0" bIns="0" rtlCol="0"/>
          <a:lstStyle/>
          <a:p>
            <a:endParaRPr/>
          </a:p>
        </p:txBody>
      </p:sp>
      <p:graphicFrame>
        <p:nvGraphicFramePr>
          <p:cNvPr id="9" name="object 9"/>
          <p:cNvGraphicFramePr>
            <a:graphicFrameLocks noGrp="1"/>
          </p:cNvGraphicFramePr>
          <p:nvPr>
            <p:extLst>
              <p:ext uri="{D42A27DB-BD31-4B8C-83A1-F6EECF244321}">
                <p14:modId xmlns:p14="http://schemas.microsoft.com/office/powerpoint/2010/main" val="2079881872"/>
              </p:ext>
            </p:extLst>
          </p:nvPr>
        </p:nvGraphicFramePr>
        <p:xfrm>
          <a:off x="323850" y="220233"/>
          <a:ext cx="11544299" cy="6417533"/>
        </p:xfrm>
        <a:graphic>
          <a:graphicData uri="http://schemas.openxmlformats.org/drawingml/2006/table">
            <a:tbl>
              <a:tblPr firstRow="1" bandRow="1">
                <a:tableStyleId>{2D5ABB26-0587-4C30-8999-92F81FD0307C}</a:tableStyleId>
              </a:tblPr>
              <a:tblGrid>
                <a:gridCol w="1486735">
                  <a:extLst>
                    <a:ext uri="{9D8B030D-6E8A-4147-A177-3AD203B41FA5}">
                      <a16:colId xmlns:a16="http://schemas.microsoft.com/office/drawing/2014/main" val="20000"/>
                    </a:ext>
                  </a:extLst>
                </a:gridCol>
                <a:gridCol w="1557651">
                  <a:extLst>
                    <a:ext uri="{9D8B030D-6E8A-4147-A177-3AD203B41FA5}">
                      <a16:colId xmlns:a16="http://schemas.microsoft.com/office/drawing/2014/main" val="20001"/>
                    </a:ext>
                  </a:extLst>
                </a:gridCol>
                <a:gridCol w="1416653">
                  <a:extLst>
                    <a:ext uri="{9D8B030D-6E8A-4147-A177-3AD203B41FA5}">
                      <a16:colId xmlns:a16="http://schemas.microsoft.com/office/drawing/2014/main" val="20002"/>
                    </a:ext>
                  </a:extLst>
                </a:gridCol>
                <a:gridCol w="1416652">
                  <a:extLst>
                    <a:ext uri="{9D8B030D-6E8A-4147-A177-3AD203B41FA5}">
                      <a16:colId xmlns:a16="http://schemas.microsoft.com/office/drawing/2014/main" val="20003"/>
                    </a:ext>
                  </a:extLst>
                </a:gridCol>
                <a:gridCol w="1416652">
                  <a:extLst>
                    <a:ext uri="{9D8B030D-6E8A-4147-A177-3AD203B41FA5}">
                      <a16:colId xmlns:a16="http://schemas.microsoft.com/office/drawing/2014/main" val="20004"/>
                    </a:ext>
                  </a:extLst>
                </a:gridCol>
                <a:gridCol w="1416652">
                  <a:extLst>
                    <a:ext uri="{9D8B030D-6E8A-4147-A177-3AD203B41FA5}">
                      <a16:colId xmlns:a16="http://schemas.microsoft.com/office/drawing/2014/main" val="20005"/>
                    </a:ext>
                  </a:extLst>
                </a:gridCol>
                <a:gridCol w="1416652">
                  <a:extLst>
                    <a:ext uri="{9D8B030D-6E8A-4147-A177-3AD203B41FA5}">
                      <a16:colId xmlns:a16="http://schemas.microsoft.com/office/drawing/2014/main" val="20006"/>
                    </a:ext>
                  </a:extLst>
                </a:gridCol>
                <a:gridCol w="1416652">
                  <a:extLst>
                    <a:ext uri="{9D8B030D-6E8A-4147-A177-3AD203B41FA5}">
                      <a16:colId xmlns:a16="http://schemas.microsoft.com/office/drawing/2014/main" val="20007"/>
                    </a:ext>
                  </a:extLst>
                </a:gridCol>
              </a:tblGrid>
              <a:tr h="351244">
                <a:tc>
                  <a:txBody>
                    <a:bodyPr/>
                    <a:lstStyle/>
                    <a:p>
                      <a:pPr algn="ctr">
                        <a:lnSpc>
                          <a:spcPct val="100000"/>
                        </a:lnSpc>
                      </a:pPr>
                      <a:endParaRPr sz="1100" dirty="0">
                        <a:latin typeface="+mj-lt"/>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gn="ctr">
                        <a:lnSpc>
                          <a:spcPct val="100000"/>
                        </a:lnSpc>
                        <a:spcBef>
                          <a:spcPts val="20"/>
                        </a:spcBef>
                      </a:pPr>
                      <a:r>
                        <a:rPr sz="1100" b="1" spc="-10" dirty="0">
                          <a:latin typeface="+mj-lt"/>
                          <a:cs typeface="Perpetua"/>
                        </a:rPr>
                        <a:t>Ownership</a:t>
                      </a:r>
                      <a:endParaRPr sz="1100">
                        <a:latin typeface="+mj-lt"/>
                        <a:cs typeface="Perpetua"/>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gn="ctr">
                        <a:lnSpc>
                          <a:spcPts val="1195"/>
                        </a:lnSpc>
                      </a:pPr>
                      <a:r>
                        <a:rPr sz="1100" b="1" spc="-10" dirty="0">
                          <a:latin typeface="+mj-lt"/>
                          <a:cs typeface="Perpetua"/>
                        </a:rPr>
                        <a:t>Physical</a:t>
                      </a:r>
                      <a:endParaRPr sz="1100" dirty="0">
                        <a:latin typeface="+mj-lt"/>
                        <a:cs typeface="Perpetua"/>
                      </a:endParaRPr>
                    </a:p>
                    <a:p>
                      <a:pPr marL="68580" algn="ctr">
                        <a:lnSpc>
                          <a:spcPct val="100000"/>
                        </a:lnSpc>
                        <a:spcBef>
                          <a:spcPts val="200"/>
                        </a:spcBef>
                      </a:pPr>
                      <a:r>
                        <a:rPr sz="1100" b="1" spc="-10" dirty="0">
                          <a:latin typeface="+mj-lt"/>
                          <a:cs typeface="Perpetua"/>
                        </a:rPr>
                        <a:t>characteristics</a:t>
                      </a:r>
                      <a:endParaRPr sz="1100" dirty="0">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gn="ctr">
                        <a:lnSpc>
                          <a:spcPct val="100000"/>
                        </a:lnSpc>
                        <a:spcBef>
                          <a:spcPts val="20"/>
                        </a:spcBef>
                      </a:pPr>
                      <a:r>
                        <a:rPr sz="1100" b="1" spc="-10" dirty="0">
                          <a:latin typeface="+mj-lt"/>
                          <a:cs typeface="Perpetua"/>
                        </a:rPr>
                        <a:t>Diseases</a:t>
                      </a:r>
                      <a:endParaRPr sz="1100" dirty="0">
                        <a:latin typeface="+mj-lt"/>
                        <a:cs typeface="Perpetua"/>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gn="ctr">
                        <a:lnSpc>
                          <a:spcPts val="1065"/>
                        </a:lnSpc>
                      </a:pPr>
                      <a:r>
                        <a:rPr sz="1100" b="1" dirty="0">
                          <a:latin typeface="+mj-lt"/>
                          <a:cs typeface="Perpetua"/>
                        </a:rPr>
                        <a:t>Being</a:t>
                      </a:r>
                      <a:r>
                        <a:rPr sz="1100" spc="-50" dirty="0">
                          <a:latin typeface="+mj-lt"/>
                          <a:cs typeface="Times New Roman"/>
                        </a:rPr>
                        <a:t> </a:t>
                      </a:r>
                      <a:r>
                        <a:rPr sz="1100" b="1" spc="-20" dirty="0">
                          <a:latin typeface="+mj-lt"/>
                          <a:cs typeface="Perpetua"/>
                        </a:rPr>
                        <a:t>cold</a:t>
                      </a:r>
                      <a:endParaRPr sz="1100" dirty="0">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gn="ctr">
                        <a:lnSpc>
                          <a:spcPts val="1135"/>
                        </a:lnSpc>
                      </a:pPr>
                      <a:r>
                        <a:rPr sz="1100" b="1" dirty="0">
                          <a:latin typeface="+mj-lt"/>
                          <a:cs typeface="Calibri"/>
                        </a:rPr>
                        <a:t>Being</a:t>
                      </a:r>
                      <a:r>
                        <a:rPr sz="1100" spc="-55" dirty="0">
                          <a:latin typeface="+mj-lt"/>
                          <a:cs typeface="Times New Roman"/>
                        </a:rPr>
                        <a:t> </a:t>
                      </a:r>
                      <a:r>
                        <a:rPr sz="1100" b="1" spc="-10" dirty="0">
                          <a:latin typeface="+mj-lt"/>
                          <a:cs typeface="Calibri"/>
                        </a:rPr>
                        <a:t>hungry</a:t>
                      </a:r>
                      <a:endParaRPr sz="1100">
                        <a:latin typeface="+mj-lt"/>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gn="ctr">
                        <a:lnSpc>
                          <a:spcPts val="1135"/>
                        </a:lnSpc>
                      </a:pPr>
                      <a:r>
                        <a:rPr sz="1100" b="1" dirty="0">
                          <a:latin typeface="+mj-lt"/>
                          <a:cs typeface="Calibri"/>
                        </a:rPr>
                        <a:t>Being</a:t>
                      </a:r>
                      <a:r>
                        <a:rPr sz="1100" spc="-55" dirty="0">
                          <a:latin typeface="+mj-lt"/>
                          <a:cs typeface="Times New Roman"/>
                        </a:rPr>
                        <a:t> </a:t>
                      </a:r>
                      <a:r>
                        <a:rPr sz="1100" b="1" spc="-10" dirty="0">
                          <a:latin typeface="+mj-lt"/>
                          <a:cs typeface="Calibri"/>
                        </a:rPr>
                        <a:t>sorry,</a:t>
                      </a:r>
                      <a:endParaRPr sz="1100" dirty="0">
                        <a:latin typeface="+mj-lt"/>
                        <a:cs typeface="Calibri"/>
                      </a:endParaRPr>
                    </a:p>
                    <a:p>
                      <a:pPr marL="69215" algn="ctr">
                        <a:lnSpc>
                          <a:spcPct val="100000"/>
                        </a:lnSpc>
                      </a:pPr>
                      <a:r>
                        <a:rPr sz="1100" b="1" spc="-10" dirty="0">
                          <a:latin typeface="+mj-lt"/>
                          <a:cs typeface="Calibri"/>
                        </a:rPr>
                        <a:t>afraid,</a:t>
                      </a:r>
                      <a:endParaRPr sz="1100" dirty="0">
                        <a:latin typeface="+mj-lt"/>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8425" algn="ctr">
                        <a:lnSpc>
                          <a:spcPct val="100000"/>
                        </a:lnSpc>
                        <a:spcBef>
                          <a:spcPts val="20"/>
                        </a:spcBef>
                      </a:pPr>
                      <a:r>
                        <a:rPr sz="1100" b="1" spc="-25" dirty="0">
                          <a:latin typeface="+mj-lt"/>
                          <a:cs typeface="Perpetua"/>
                        </a:rPr>
                        <a:t>Age</a:t>
                      </a:r>
                      <a:endParaRPr sz="1100">
                        <a:latin typeface="+mj-lt"/>
                        <a:cs typeface="Perpetua"/>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33442">
                <a:tc>
                  <a:txBody>
                    <a:bodyPr/>
                    <a:lstStyle/>
                    <a:p>
                      <a:pPr marL="68580" algn="ctr">
                        <a:lnSpc>
                          <a:spcPts val="1195"/>
                        </a:lnSpc>
                      </a:pPr>
                      <a:r>
                        <a:rPr sz="1100" b="1" spc="-10" dirty="0">
                          <a:solidFill>
                            <a:schemeClr val="accent2">
                              <a:lumMod val="75000"/>
                            </a:schemeClr>
                          </a:solidFill>
                          <a:latin typeface="+mj-lt"/>
                          <a:cs typeface="Perpetua"/>
                        </a:rPr>
                        <a:t>Polish</a:t>
                      </a:r>
                      <a:endParaRPr sz="1100" b="1" dirty="0">
                        <a:solidFill>
                          <a:schemeClr val="accent2">
                            <a:lumMod val="75000"/>
                          </a:schemeClr>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gn="ctr">
                        <a:lnSpc>
                          <a:spcPts val="1195"/>
                        </a:lnSpc>
                      </a:pPr>
                      <a:r>
                        <a:rPr lang="de-DE" sz="1100" spc="-20" dirty="0" err="1">
                          <a:solidFill>
                            <a:schemeClr val="tx1"/>
                          </a:solidFill>
                          <a:latin typeface="+mj-lt"/>
                          <a:cs typeface="Perpetua"/>
                        </a:rPr>
                        <a:t>have</a:t>
                      </a:r>
                      <a:endParaRPr lang="de-DE" sz="1100" dirty="0">
                        <a:solidFill>
                          <a:schemeClr val="tx1"/>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8580" algn="ctr">
                        <a:lnSpc>
                          <a:spcPts val="1195"/>
                        </a:lnSpc>
                      </a:pPr>
                      <a:r>
                        <a:rPr lang="de-DE" sz="1100" spc="-20" dirty="0" err="1">
                          <a:solidFill>
                            <a:schemeClr val="tx1"/>
                          </a:solidFill>
                          <a:latin typeface="+mj-lt"/>
                          <a:cs typeface="Perpetua"/>
                        </a:rPr>
                        <a:t>have</a:t>
                      </a:r>
                      <a:endParaRPr lang="de-DE" sz="1100" dirty="0">
                        <a:solidFill>
                          <a:schemeClr val="tx1"/>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8580" algn="ctr">
                        <a:lnSpc>
                          <a:spcPts val="1195"/>
                        </a:lnSpc>
                      </a:pPr>
                      <a:r>
                        <a:rPr lang="de-DE" sz="1100" spc="-20" dirty="0" err="1">
                          <a:solidFill>
                            <a:schemeClr val="tx1"/>
                          </a:solidFill>
                          <a:latin typeface="+mj-lt"/>
                          <a:cs typeface="Perpetua"/>
                        </a:rPr>
                        <a:t>have</a:t>
                      </a:r>
                      <a:endParaRPr lang="de-DE" sz="1100" dirty="0">
                        <a:solidFill>
                          <a:schemeClr val="tx1"/>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9215" algn="ctr">
                        <a:lnSpc>
                          <a:spcPts val="1065"/>
                        </a:lnSpc>
                      </a:pPr>
                      <a:r>
                        <a:rPr lang="de-DE" sz="1100" spc="-10" dirty="0" err="1">
                          <a:solidFill>
                            <a:schemeClr val="tx1"/>
                          </a:solidFill>
                          <a:latin typeface="+mj-lt"/>
                          <a:cs typeface="Perpetua"/>
                        </a:rPr>
                        <a:t>dative</a:t>
                      </a:r>
                      <a:endParaRPr lang="de-DE" sz="1100" dirty="0">
                        <a:solidFill>
                          <a:schemeClr val="tx1"/>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3">
                        <a:lumMod val="60000"/>
                        <a:lumOff val="40000"/>
                      </a:schemeClr>
                    </a:solidFill>
                  </a:tcPr>
                </a:tc>
                <a:tc>
                  <a:txBody>
                    <a:bodyPr/>
                    <a:lstStyle/>
                    <a:p>
                      <a:pPr marL="6985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10" normalizeH="0" baseline="0" noProof="0">
                          <a:ln>
                            <a:noFill/>
                          </a:ln>
                          <a:solidFill>
                            <a:prstClr val="black"/>
                          </a:solidFill>
                          <a:effectLst/>
                          <a:uLnTx/>
                          <a:uFillTx/>
                          <a:latin typeface="Sitka Banner"/>
                          <a:ea typeface="+mn-ea"/>
                          <a:cs typeface="Perpetua"/>
                        </a:rPr>
                        <a:t> non possessive</a:t>
                      </a:r>
                      <a:endParaRPr kumimoji="0" lang="it-IT" sz="1100" b="0" i="0" u="none" strike="noStrike" kern="1200" cap="none" spc="0" normalizeH="0" baseline="0" noProof="0" dirty="0">
                        <a:ln>
                          <a:noFill/>
                        </a:ln>
                        <a:solidFill>
                          <a:prstClr val="black"/>
                        </a:solidFill>
                        <a:effectLst/>
                        <a:uLnTx/>
                        <a:uFillTx/>
                        <a:latin typeface="Sitka Banner"/>
                        <a:ea typeface="+mn-ea"/>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a:txBody>
                    <a:bodyPr/>
                    <a:lstStyle/>
                    <a:p>
                      <a:pPr marL="69215" algn="ctr">
                        <a:lnSpc>
                          <a:spcPct val="100000"/>
                        </a:lnSpc>
                        <a:spcBef>
                          <a:spcPts val="10"/>
                        </a:spcBef>
                      </a:pPr>
                      <a:r>
                        <a:rPr lang="de-DE" sz="1100" spc="-10" dirty="0" err="1">
                          <a:solidFill>
                            <a:schemeClr val="tx1"/>
                          </a:solidFill>
                          <a:latin typeface="+mj-lt"/>
                          <a:cs typeface="Perpetua"/>
                        </a:rPr>
                        <a:t>dative</a:t>
                      </a:r>
                      <a:endParaRPr lang="de-DE" sz="1100" dirty="0">
                        <a:solidFill>
                          <a:schemeClr val="tx1"/>
                        </a:solidFill>
                        <a:latin typeface="+mj-lt"/>
                        <a:cs typeface="Perpetua"/>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3">
                        <a:lumMod val="60000"/>
                        <a:lumOff val="40000"/>
                      </a:schemeClr>
                    </a:solidFill>
                  </a:tcPr>
                </a:tc>
                <a:tc>
                  <a:txBody>
                    <a:bodyPr/>
                    <a:lstStyle/>
                    <a:p>
                      <a:pPr marL="69850" algn="ctr">
                        <a:lnSpc>
                          <a:spcPts val="1195"/>
                        </a:lnSpc>
                      </a:pPr>
                      <a:r>
                        <a:rPr lang="de-DE" sz="1100" spc="-20" dirty="0" err="1">
                          <a:solidFill>
                            <a:schemeClr val="tx1"/>
                          </a:solidFill>
                          <a:latin typeface="+mj-lt"/>
                          <a:cs typeface="Perpetua"/>
                        </a:rPr>
                        <a:t>have</a:t>
                      </a:r>
                      <a:endParaRPr lang="de-DE" sz="1100" dirty="0">
                        <a:solidFill>
                          <a:schemeClr val="tx1"/>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extLst>
                  <a:ext uri="{0D108BD9-81ED-4DB2-BD59-A6C34878D82A}">
                    <a16:rowId xmlns:a16="http://schemas.microsoft.com/office/drawing/2014/main" val="10001"/>
                  </a:ext>
                </a:extLst>
              </a:tr>
              <a:tr h="302550">
                <a:tc>
                  <a:txBody>
                    <a:bodyPr/>
                    <a:lstStyle/>
                    <a:p>
                      <a:pPr marL="68580" algn="ctr">
                        <a:lnSpc>
                          <a:spcPts val="1195"/>
                        </a:lnSpc>
                      </a:pPr>
                      <a:r>
                        <a:rPr sz="1100" b="1" spc="-10" dirty="0">
                          <a:solidFill>
                            <a:schemeClr val="accent2">
                              <a:lumMod val="75000"/>
                            </a:schemeClr>
                          </a:solidFill>
                          <a:latin typeface="+mj-lt"/>
                          <a:cs typeface="Perpetua"/>
                        </a:rPr>
                        <a:t>Russian</a:t>
                      </a:r>
                      <a:endParaRPr sz="1100" b="1" dirty="0">
                        <a:solidFill>
                          <a:schemeClr val="accent2">
                            <a:lumMod val="75000"/>
                          </a:schemeClr>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gn="ctr">
                        <a:lnSpc>
                          <a:spcPts val="1195"/>
                        </a:lnSpc>
                      </a:pPr>
                      <a:r>
                        <a:rPr lang="de-DE" sz="1100" spc="-10" dirty="0">
                          <a:solidFill>
                            <a:schemeClr val="tx1"/>
                          </a:solidFill>
                          <a:latin typeface="+mj-lt"/>
                          <a:cs typeface="Perpetua"/>
                        </a:rPr>
                        <a:t>adessive</a:t>
                      </a:r>
                      <a:endParaRPr lang="de-DE" sz="1100" dirty="0">
                        <a:solidFill>
                          <a:schemeClr val="tx1"/>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8580" algn="ctr">
                        <a:lnSpc>
                          <a:spcPts val="1195"/>
                        </a:lnSpc>
                      </a:pPr>
                      <a:r>
                        <a:rPr lang="de-DE" sz="1100" spc="-10" dirty="0">
                          <a:solidFill>
                            <a:schemeClr val="tx1"/>
                          </a:solidFill>
                          <a:latin typeface="+mj-lt"/>
                          <a:cs typeface="Perpetua"/>
                        </a:rPr>
                        <a:t>adessive</a:t>
                      </a:r>
                      <a:endParaRPr lang="de-DE" sz="1100" dirty="0">
                        <a:solidFill>
                          <a:schemeClr val="tx1"/>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8580" algn="ctr">
                        <a:lnSpc>
                          <a:spcPts val="1065"/>
                        </a:lnSpc>
                      </a:pPr>
                      <a:r>
                        <a:rPr lang="de-DE" sz="1100" spc="-10" dirty="0">
                          <a:solidFill>
                            <a:schemeClr val="tx1"/>
                          </a:solidFill>
                          <a:latin typeface="+mj-lt"/>
                          <a:cs typeface="Perpetua"/>
                        </a:rPr>
                        <a:t>adessive</a:t>
                      </a:r>
                      <a:endParaRPr lang="de-DE" sz="1100" dirty="0">
                        <a:solidFill>
                          <a:schemeClr val="tx1"/>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9215" algn="ctr">
                        <a:lnSpc>
                          <a:spcPts val="1195"/>
                        </a:lnSpc>
                      </a:pPr>
                      <a:r>
                        <a:rPr lang="de-DE" sz="1100" spc="-10" dirty="0" err="1">
                          <a:solidFill>
                            <a:schemeClr val="tx1"/>
                          </a:solidFill>
                          <a:latin typeface="+mj-lt"/>
                          <a:cs typeface="Perpetua"/>
                        </a:rPr>
                        <a:t>dative</a:t>
                      </a:r>
                      <a:endParaRPr lang="de-DE" sz="1100" dirty="0">
                        <a:solidFill>
                          <a:schemeClr val="tx1"/>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3">
                        <a:lumMod val="60000"/>
                        <a:lumOff val="40000"/>
                      </a:schemeClr>
                    </a:solidFill>
                  </a:tcPr>
                </a:tc>
                <a:tc>
                  <a:txBody>
                    <a:bodyPr/>
                    <a:lstStyle/>
                    <a:p>
                      <a:pPr marL="6985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10" normalizeH="0" baseline="0" noProof="0">
                          <a:ln>
                            <a:noFill/>
                          </a:ln>
                          <a:solidFill>
                            <a:prstClr val="black"/>
                          </a:solidFill>
                          <a:effectLst/>
                          <a:uLnTx/>
                          <a:uFillTx/>
                          <a:latin typeface="Sitka Banner"/>
                          <a:ea typeface="+mn-ea"/>
                          <a:cs typeface="Perpetua"/>
                        </a:rPr>
                        <a:t> non possessive</a:t>
                      </a:r>
                      <a:endParaRPr kumimoji="0" lang="it-IT" sz="1100" b="0" i="0" u="none" strike="noStrike" kern="1200" cap="none" spc="0" normalizeH="0" baseline="0" noProof="0" dirty="0">
                        <a:ln>
                          <a:noFill/>
                        </a:ln>
                        <a:solidFill>
                          <a:prstClr val="black"/>
                        </a:solidFill>
                        <a:effectLst/>
                        <a:uLnTx/>
                        <a:uFillTx/>
                        <a:latin typeface="Sitka Banner"/>
                        <a:ea typeface="+mn-ea"/>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a:txBody>
                    <a:bodyPr/>
                    <a:lstStyle/>
                    <a:p>
                      <a:pPr marL="69215" algn="ctr">
                        <a:lnSpc>
                          <a:spcPts val="1195"/>
                        </a:lnSpc>
                      </a:pPr>
                      <a:r>
                        <a:rPr lang="de-DE" sz="1100" spc="-10" dirty="0" err="1">
                          <a:solidFill>
                            <a:schemeClr val="tx1"/>
                          </a:solidFill>
                          <a:latin typeface="+mj-lt"/>
                          <a:cs typeface="Perpetua"/>
                        </a:rPr>
                        <a:t>dative</a:t>
                      </a:r>
                      <a:endParaRPr lang="de-DE" sz="1100" dirty="0">
                        <a:solidFill>
                          <a:schemeClr val="tx1"/>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3">
                        <a:lumMod val="60000"/>
                        <a:lumOff val="40000"/>
                      </a:schemeClr>
                    </a:solidFill>
                  </a:tcPr>
                </a:tc>
                <a:tc>
                  <a:txBody>
                    <a:bodyPr/>
                    <a:lstStyle/>
                    <a:p>
                      <a:pPr marL="69850" algn="ctr">
                        <a:lnSpc>
                          <a:spcPts val="1195"/>
                        </a:lnSpc>
                      </a:pPr>
                      <a:r>
                        <a:rPr lang="de-DE" sz="1100" spc="-10" dirty="0" err="1">
                          <a:solidFill>
                            <a:schemeClr val="tx1"/>
                          </a:solidFill>
                          <a:latin typeface="+mj-lt"/>
                          <a:cs typeface="Perpetua"/>
                        </a:rPr>
                        <a:t>dative</a:t>
                      </a:r>
                      <a:endParaRPr lang="de-DE" sz="1100" dirty="0">
                        <a:solidFill>
                          <a:schemeClr val="tx1"/>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3">
                        <a:lumMod val="60000"/>
                        <a:lumOff val="40000"/>
                      </a:schemeClr>
                    </a:solidFill>
                  </a:tcPr>
                </a:tc>
                <a:extLst>
                  <a:ext uri="{0D108BD9-81ED-4DB2-BD59-A6C34878D82A}">
                    <a16:rowId xmlns:a16="http://schemas.microsoft.com/office/drawing/2014/main" val="10002"/>
                  </a:ext>
                </a:extLst>
              </a:tr>
              <a:tr h="351244">
                <a:tc>
                  <a:txBody>
                    <a:bodyPr/>
                    <a:lstStyle/>
                    <a:p>
                      <a:pPr marL="68580" algn="ctr">
                        <a:lnSpc>
                          <a:spcPts val="1200"/>
                        </a:lnSpc>
                      </a:pPr>
                      <a:r>
                        <a:rPr sz="1100" b="1" spc="-10" dirty="0">
                          <a:solidFill>
                            <a:schemeClr val="accent2">
                              <a:lumMod val="75000"/>
                            </a:schemeClr>
                          </a:solidFill>
                          <a:latin typeface="+mj-lt"/>
                          <a:cs typeface="Perpetua"/>
                        </a:rPr>
                        <a:t>Belarusian</a:t>
                      </a:r>
                      <a:endParaRPr sz="1100" b="1" dirty="0">
                        <a:solidFill>
                          <a:schemeClr val="accent2">
                            <a:lumMod val="75000"/>
                          </a:schemeClr>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gn="ctr">
                        <a:lnSpc>
                          <a:spcPts val="1200"/>
                        </a:lnSpc>
                      </a:pPr>
                      <a:r>
                        <a:rPr lang="de-DE" sz="1100" spc="-10" dirty="0">
                          <a:solidFill>
                            <a:schemeClr val="tx1"/>
                          </a:solidFill>
                          <a:latin typeface="+mj-lt"/>
                          <a:cs typeface="Perpetua"/>
                        </a:rPr>
                        <a:t>adessive</a:t>
                      </a:r>
                      <a:endParaRPr lang="de-DE" sz="1100" dirty="0">
                        <a:solidFill>
                          <a:schemeClr val="tx1"/>
                        </a:solidFill>
                        <a:latin typeface="+mj-lt"/>
                        <a:cs typeface="Perpetua"/>
                      </a:endParaRPr>
                    </a:p>
                    <a:p>
                      <a:pPr marL="68580" algn="ctr">
                        <a:lnSpc>
                          <a:spcPct val="100000"/>
                        </a:lnSpc>
                        <a:spcBef>
                          <a:spcPts val="180"/>
                        </a:spcBef>
                      </a:pPr>
                      <a:r>
                        <a:rPr lang="de-DE" sz="1100" spc="-20" dirty="0" err="1">
                          <a:solidFill>
                            <a:schemeClr val="tx1"/>
                          </a:solidFill>
                          <a:latin typeface="+mj-lt"/>
                          <a:cs typeface="Perpetua"/>
                        </a:rPr>
                        <a:t>have</a:t>
                      </a:r>
                      <a:endParaRPr lang="de-DE" sz="1100" dirty="0">
                        <a:solidFill>
                          <a:schemeClr val="tx1"/>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8580" algn="ctr">
                        <a:lnSpc>
                          <a:spcPts val="1200"/>
                        </a:lnSpc>
                      </a:pPr>
                      <a:r>
                        <a:rPr lang="de-DE" sz="1100" spc="-10" dirty="0">
                          <a:solidFill>
                            <a:schemeClr val="tx1"/>
                          </a:solidFill>
                          <a:latin typeface="+mj-lt"/>
                          <a:cs typeface="Perpetua"/>
                        </a:rPr>
                        <a:t>adessive</a:t>
                      </a:r>
                      <a:endParaRPr lang="de-DE" sz="1100" dirty="0">
                        <a:solidFill>
                          <a:schemeClr val="tx1"/>
                        </a:solidFill>
                        <a:latin typeface="+mj-lt"/>
                        <a:cs typeface="Perpetua"/>
                      </a:endParaRPr>
                    </a:p>
                    <a:p>
                      <a:pPr marL="68580" algn="ctr">
                        <a:lnSpc>
                          <a:spcPct val="100000"/>
                        </a:lnSpc>
                        <a:spcBef>
                          <a:spcPts val="180"/>
                        </a:spcBef>
                      </a:pPr>
                      <a:r>
                        <a:rPr lang="de-DE" sz="1100" spc="-10" dirty="0">
                          <a:solidFill>
                            <a:schemeClr val="tx1"/>
                          </a:solidFill>
                          <a:latin typeface="+mj-lt"/>
                          <a:cs typeface="Perpetua"/>
                        </a:rPr>
                        <a:t>(</a:t>
                      </a:r>
                      <a:r>
                        <a:rPr lang="de-DE" sz="1100" spc="-10" dirty="0" err="1">
                          <a:solidFill>
                            <a:schemeClr val="tx1"/>
                          </a:solidFill>
                          <a:latin typeface="+mj-lt"/>
                          <a:cs typeface="Perpetua"/>
                        </a:rPr>
                        <a:t>have</a:t>
                      </a:r>
                      <a:r>
                        <a:rPr lang="de-DE" sz="1100" spc="-10" dirty="0">
                          <a:solidFill>
                            <a:schemeClr val="tx1"/>
                          </a:solidFill>
                          <a:latin typeface="+mj-lt"/>
                          <a:cs typeface="Perpetua"/>
                        </a:rPr>
                        <a:t>)</a:t>
                      </a:r>
                      <a:endParaRPr lang="de-DE" sz="1100" dirty="0">
                        <a:solidFill>
                          <a:schemeClr val="tx1"/>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C000"/>
                    </a:solidFill>
                  </a:tcPr>
                </a:tc>
                <a:tc>
                  <a:txBody>
                    <a:bodyPr/>
                    <a:lstStyle/>
                    <a:p>
                      <a:pPr marL="68580" algn="ctr">
                        <a:lnSpc>
                          <a:spcPts val="1200"/>
                        </a:lnSpc>
                      </a:pPr>
                      <a:r>
                        <a:rPr lang="de-DE" sz="1100" spc="-10" dirty="0">
                          <a:solidFill>
                            <a:schemeClr val="tx1"/>
                          </a:solidFill>
                          <a:latin typeface="+mj-lt"/>
                          <a:cs typeface="Perpetua"/>
                        </a:rPr>
                        <a:t>adessive</a:t>
                      </a:r>
                      <a:endParaRPr lang="de-DE" sz="1100" dirty="0">
                        <a:solidFill>
                          <a:schemeClr val="tx1"/>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40000"/>
                        <a:lumOff val="60000"/>
                      </a:schemeClr>
                    </a:solidFill>
                  </a:tcPr>
                </a:tc>
                <a:tc>
                  <a:txBody>
                    <a:bodyPr/>
                    <a:lstStyle/>
                    <a:p>
                      <a:pPr marL="69215" algn="ctr">
                        <a:lnSpc>
                          <a:spcPts val="1200"/>
                        </a:lnSpc>
                      </a:pPr>
                      <a:r>
                        <a:rPr lang="de-DE" sz="1100" spc="-10" dirty="0" err="1">
                          <a:solidFill>
                            <a:schemeClr val="tx1"/>
                          </a:solidFill>
                          <a:latin typeface="+mj-lt"/>
                          <a:cs typeface="Perpetua"/>
                        </a:rPr>
                        <a:t>dative</a:t>
                      </a:r>
                      <a:endParaRPr lang="de-DE" sz="1100" dirty="0">
                        <a:solidFill>
                          <a:schemeClr val="tx1"/>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3">
                        <a:lumMod val="60000"/>
                        <a:lumOff val="40000"/>
                      </a:schemeClr>
                    </a:solidFill>
                  </a:tcPr>
                </a:tc>
                <a:tc>
                  <a:txBody>
                    <a:bodyPr/>
                    <a:lstStyle/>
                    <a:p>
                      <a:pPr marL="6985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10" normalizeH="0" baseline="0" noProof="0">
                          <a:ln>
                            <a:noFill/>
                          </a:ln>
                          <a:solidFill>
                            <a:prstClr val="black"/>
                          </a:solidFill>
                          <a:effectLst/>
                          <a:uLnTx/>
                          <a:uFillTx/>
                          <a:latin typeface="Sitka Banner"/>
                          <a:ea typeface="+mn-ea"/>
                          <a:cs typeface="Perpetua"/>
                        </a:rPr>
                        <a:t> non possessive</a:t>
                      </a:r>
                      <a:endParaRPr kumimoji="0" lang="it-IT" sz="1100" b="0" i="0" u="none" strike="noStrike" kern="1200" cap="none" spc="0" normalizeH="0" baseline="0" noProof="0" dirty="0">
                        <a:ln>
                          <a:noFill/>
                        </a:ln>
                        <a:solidFill>
                          <a:prstClr val="black"/>
                        </a:solidFill>
                        <a:effectLst/>
                        <a:uLnTx/>
                        <a:uFillTx/>
                        <a:latin typeface="Sitka Banner"/>
                        <a:ea typeface="+mn-ea"/>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a:txBody>
                    <a:bodyPr/>
                    <a:lstStyle/>
                    <a:p>
                      <a:pPr marL="69215" algn="ctr">
                        <a:lnSpc>
                          <a:spcPts val="1430"/>
                        </a:lnSpc>
                      </a:pPr>
                      <a:r>
                        <a:rPr lang="de-DE" sz="1100" spc="-10" dirty="0" err="1">
                          <a:solidFill>
                            <a:schemeClr val="tx1"/>
                          </a:solidFill>
                          <a:latin typeface="+mj-lt"/>
                          <a:cs typeface="Perpetua"/>
                        </a:rPr>
                        <a:t>dative</a:t>
                      </a:r>
                      <a:endParaRPr lang="de-DE" sz="1100" dirty="0">
                        <a:solidFill>
                          <a:schemeClr val="tx1"/>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3">
                        <a:lumMod val="60000"/>
                        <a:lumOff val="40000"/>
                      </a:schemeClr>
                    </a:solidFill>
                  </a:tcPr>
                </a:tc>
                <a:tc>
                  <a:txBody>
                    <a:bodyPr/>
                    <a:lstStyle/>
                    <a:p>
                      <a:pPr marL="69850" algn="ctr">
                        <a:lnSpc>
                          <a:spcPts val="1200"/>
                        </a:lnSpc>
                      </a:pPr>
                      <a:r>
                        <a:rPr lang="de-DE" sz="1100" spc="-10" dirty="0" err="1">
                          <a:solidFill>
                            <a:schemeClr val="tx1"/>
                          </a:solidFill>
                          <a:latin typeface="+mj-lt"/>
                          <a:cs typeface="Perpetua"/>
                        </a:rPr>
                        <a:t>dative</a:t>
                      </a:r>
                      <a:endParaRPr lang="de-DE" sz="1100" dirty="0">
                        <a:solidFill>
                          <a:schemeClr val="tx1"/>
                        </a:solidFill>
                        <a:latin typeface="+mj-lt"/>
                        <a:cs typeface="Perpetua"/>
                      </a:endParaRPr>
                    </a:p>
                    <a:p>
                      <a:pPr marL="69850" algn="ctr">
                        <a:lnSpc>
                          <a:spcPct val="100000"/>
                        </a:lnSpc>
                        <a:spcBef>
                          <a:spcPts val="180"/>
                        </a:spcBef>
                      </a:pPr>
                      <a:r>
                        <a:rPr lang="de-DE" sz="1100" spc="-20" dirty="0" err="1">
                          <a:solidFill>
                            <a:schemeClr val="tx1"/>
                          </a:solidFill>
                          <a:latin typeface="+mj-lt"/>
                          <a:cs typeface="Perpetua"/>
                        </a:rPr>
                        <a:t>have</a:t>
                      </a:r>
                      <a:endParaRPr lang="de-DE" sz="1100" dirty="0">
                        <a:solidFill>
                          <a:schemeClr val="tx1"/>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C000"/>
                    </a:solidFill>
                  </a:tcPr>
                </a:tc>
                <a:extLst>
                  <a:ext uri="{0D108BD9-81ED-4DB2-BD59-A6C34878D82A}">
                    <a16:rowId xmlns:a16="http://schemas.microsoft.com/office/drawing/2014/main" val="10003"/>
                  </a:ext>
                </a:extLst>
              </a:tr>
              <a:tr h="366740">
                <a:tc>
                  <a:txBody>
                    <a:bodyPr/>
                    <a:lstStyle/>
                    <a:p>
                      <a:pPr marL="68580" algn="ctr">
                        <a:lnSpc>
                          <a:spcPct val="100000"/>
                        </a:lnSpc>
                      </a:pPr>
                      <a:r>
                        <a:rPr sz="1100" b="1" spc="-10" dirty="0">
                          <a:solidFill>
                            <a:srgbClr val="0070C0"/>
                          </a:solidFill>
                          <a:latin typeface="+mj-lt"/>
                          <a:cs typeface="Perpetua"/>
                        </a:rPr>
                        <a:t>Lithuanian</a:t>
                      </a:r>
                      <a:endParaRPr sz="1100" b="1" dirty="0">
                        <a:solidFill>
                          <a:srgbClr val="0070C0"/>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gn="ctr">
                        <a:lnSpc>
                          <a:spcPct val="100000"/>
                        </a:lnSpc>
                      </a:pPr>
                      <a:r>
                        <a:rPr lang="de-DE" sz="1100" spc="-20" dirty="0" err="1">
                          <a:solidFill>
                            <a:schemeClr val="tx1"/>
                          </a:solidFill>
                          <a:latin typeface="+mj-lt"/>
                          <a:cs typeface="Perpetua"/>
                        </a:rPr>
                        <a:t>have</a:t>
                      </a:r>
                      <a:endParaRPr lang="de-DE" sz="1100" dirty="0">
                        <a:solidFill>
                          <a:schemeClr val="tx1"/>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8580" algn="ctr">
                        <a:lnSpc>
                          <a:spcPct val="100000"/>
                        </a:lnSpc>
                      </a:pPr>
                      <a:r>
                        <a:rPr lang="de-DE" sz="1100" spc="-10" dirty="0" err="1">
                          <a:solidFill>
                            <a:schemeClr val="tx1"/>
                          </a:solidFill>
                          <a:latin typeface="+mj-lt"/>
                          <a:cs typeface="Perpetua"/>
                        </a:rPr>
                        <a:t>genitive</a:t>
                      </a:r>
                      <a:endParaRPr lang="de-DE" sz="1100" dirty="0">
                        <a:solidFill>
                          <a:schemeClr val="tx1"/>
                        </a:solidFill>
                        <a:latin typeface="+mj-lt"/>
                        <a:cs typeface="Perpetua"/>
                      </a:endParaRPr>
                    </a:p>
                    <a:p>
                      <a:pPr marL="68580" algn="ctr">
                        <a:lnSpc>
                          <a:spcPct val="100000"/>
                        </a:lnSpc>
                        <a:spcBef>
                          <a:spcPts val="175"/>
                        </a:spcBef>
                      </a:pPr>
                      <a:r>
                        <a:rPr lang="de-DE" sz="1100" spc="-20" dirty="0" err="1">
                          <a:solidFill>
                            <a:schemeClr val="tx1"/>
                          </a:solidFill>
                          <a:latin typeface="+mj-lt"/>
                          <a:cs typeface="Perpetua"/>
                        </a:rPr>
                        <a:t>have</a:t>
                      </a:r>
                      <a:endParaRPr lang="de-DE" sz="1100" dirty="0">
                        <a:solidFill>
                          <a:schemeClr val="tx1"/>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C000"/>
                    </a:solidFill>
                  </a:tcPr>
                </a:tc>
                <a:tc>
                  <a:txBody>
                    <a:bodyPr/>
                    <a:lstStyle/>
                    <a:p>
                      <a:pPr marL="68580" algn="ctr">
                        <a:lnSpc>
                          <a:spcPct val="100000"/>
                        </a:lnSpc>
                      </a:pPr>
                      <a:r>
                        <a:rPr lang="de-DE" sz="1100" spc="-10" dirty="0" err="1">
                          <a:solidFill>
                            <a:schemeClr val="tx1"/>
                          </a:solidFill>
                          <a:latin typeface="+mj-lt"/>
                          <a:cs typeface="Perpetua"/>
                        </a:rPr>
                        <a:t>dative</a:t>
                      </a:r>
                      <a:endParaRPr lang="de-DE" sz="1100" dirty="0">
                        <a:solidFill>
                          <a:schemeClr val="tx1"/>
                        </a:solidFill>
                        <a:latin typeface="+mj-lt"/>
                        <a:cs typeface="Perpetua"/>
                      </a:endParaRPr>
                    </a:p>
                    <a:p>
                      <a:pPr marL="68580" algn="ctr">
                        <a:lnSpc>
                          <a:spcPct val="100000"/>
                        </a:lnSpc>
                        <a:spcBef>
                          <a:spcPts val="175"/>
                        </a:spcBef>
                      </a:pPr>
                      <a:r>
                        <a:rPr lang="de-DE" sz="1100" spc="-20" dirty="0" err="1">
                          <a:solidFill>
                            <a:schemeClr val="tx1"/>
                          </a:solidFill>
                          <a:latin typeface="+mj-lt"/>
                          <a:cs typeface="Perpetua"/>
                        </a:rPr>
                        <a:t>have</a:t>
                      </a:r>
                      <a:endParaRPr lang="de-DE" sz="1100" dirty="0">
                        <a:solidFill>
                          <a:schemeClr val="tx1"/>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C000"/>
                    </a:solidFill>
                  </a:tcPr>
                </a:tc>
                <a:tc>
                  <a:txBody>
                    <a:bodyPr/>
                    <a:lstStyle/>
                    <a:p>
                      <a:pPr marL="69215" algn="ctr">
                        <a:lnSpc>
                          <a:spcPct val="100000"/>
                        </a:lnSpc>
                      </a:pPr>
                      <a:r>
                        <a:rPr lang="de-DE" sz="1100" spc="-10" dirty="0" err="1">
                          <a:solidFill>
                            <a:schemeClr val="tx1"/>
                          </a:solidFill>
                          <a:latin typeface="+mj-lt"/>
                          <a:cs typeface="Perpetua"/>
                        </a:rPr>
                        <a:t>dative</a:t>
                      </a:r>
                      <a:endParaRPr lang="de-DE" sz="1100" dirty="0">
                        <a:solidFill>
                          <a:schemeClr val="tx1"/>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3">
                        <a:lumMod val="60000"/>
                        <a:lumOff val="40000"/>
                      </a:schemeClr>
                    </a:solidFill>
                  </a:tcPr>
                </a:tc>
                <a:tc>
                  <a:txBody>
                    <a:bodyPr/>
                    <a:lstStyle/>
                    <a:p>
                      <a:pPr marL="6985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10" normalizeH="0" baseline="0" noProof="0">
                          <a:ln>
                            <a:noFill/>
                          </a:ln>
                          <a:solidFill>
                            <a:prstClr val="black"/>
                          </a:solidFill>
                          <a:effectLst/>
                          <a:uLnTx/>
                          <a:uFillTx/>
                          <a:latin typeface="Sitka Banner"/>
                          <a:ea typeface="+mn-ea"/>
                          <a:cs typeface="Perpetua"/>
                        </a:rPr>
                        <a:t> non possessive</a:t>
                      </a:r>
                      <a:endParaRPr kumimoji="0" lang="it-IT" sz="1100" b="0" i="0" u="none" strike="noStrike" kern="1200" cap="none" spc="0" normalizeH="0" baseline="0" noProof="0" dirty="0">
                        <a:ln>
                          <a:noFill/>
                        </a:ln>
                        <a:solidFill>
                          <a:prstClr val="black"/>
                        </a:solidFill>
                        <a:effectLst/>
                        <a:uLnTx/>
                        <a:uFillTx/>
                        <a:latin typeface="Sitka Banner"/>
                        <a:ea typeface="+mn-ea"/>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a:txBody>
                    <a:bodyPr/>
                    <a:lstStyle/>
                    <a:p>
                      <a:pPr marL="69215" algn="ctr">
                        <a:lnSpc>
                          <a:spcPct val="100000"/>
                        </a:lnSpc>
                        <a:spcBef>
                          <a:spcPts val="15"/>
                        </a:spcBef>
                      </a:pPr>
                      <a:r>
                        <a:rPr lang="de-DE" sz="1100" spc="-10" dirty="0" err="1">
                          <a:solidFill>
                            <a:schemeClr val="tx1"/>
                          </a:solidFill>
                          <a:latin typeface="+mj-lt"/>
                          <a:cs typeface="Perpetua"/>
                        </a:rPr>
                        <a:t>dative</a:t>
                      </a:r>
                      <a:endParaRPr lang="de-DE" sz="1100" dirty="0">
                        <a:solidFill>
                          <a:schemeClr val="tx1"/>
                        </a:solidFill>
                        <a:latin typeface="+mj-lt"/>
                        <a:cs typeface="Perpetua"/>
                      </a:endParaRPr>
                    </a:p>
                  </a:txBody>
                  <a:tcPr marL="0" marR="0" marT="19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3">
                        <a:lumMod val="60000"/>
                        <a:lumOff val="40000"/>
                      </a:schemeClr>
                    </a:solidFill>
                  </a:tcPr>
                </a:tc>
                <a:tc>
                  <a:txBody>
                    <a:bodyPr/>
                    <a:lstStyle/>
                    <a:p>
                      <a:pPr marL="69850" algn="ctr">
                        <a:lnSpc>
                          <a:spcPct val="100000"/>
                        </a:lnSpc>
                      </a:pPr>
                      <a:r>
                        <a:rPr lang="de-DE" sz="1100" spc="-10" dirty="0" err="1">
                          <a:solidFill>
                            <a:schemeClr val="tx1"/>
                          </a:solidFill>
                          <a:latin typeface="+mj-lt"/>
                          <a:cs typeface="Perpetua"/>
                        </a:rPr>
                        <a:t>dative</a:t>
                      </a:r>
                      <a:endParaRPr lang="de-DE" sz="1100" dirty="0">
                        <a:solidFill>
                          <a:schemeClr val="tx1"/>
                        </a:solidFill>
                        <a:latin typeface="+mj-lt"/>
                        <a:cs typeface="Perpetua"/>
                      </a:endParaRPr>
                    </a:p>
                    <a:p>
                      <a:pPr marL="69850" algn="ctr">
                        <a:lnSpc>
                          <a:spcPct val="100000"/>
                        </a:lnSpc>
                        <a:spcBef>
                          <a:spcPts val="175"/>
                        </a:spcBef>
                      </a:pPr>
                      <a:r>
                        <a:rPr lang="de-DE" sz="1100" spc="-10" dirty="0">
                          <a:solidFill>
                            <a:schemeClr val="tx1"/>
                          </a:solidFill>
                          <a:latin typeface="+mj-lt"/>
                          <a:cs typeface="Perpetua"/>
                        </a:rPr>
                        <a:t>(</a:t>
                      </a:r>
                      <a:r>
                        <a:rPr lang="de-DE" sz="1100" spc="-10" dirty="0" err="1">
                          <a:solidFill>
                            <a:schemeClr val="tx1"/>
                          </a:solidFill>
                          <a:latin typeface="+mj-lt"/>
                          <a:cs typeface="Perpetua"/>
                        </a:rPr>
                        <a:t>have</a:t>
                      </a:r>
                      <a:r>
                        <a:rPr lang="de-DE" sz="1100" spc="-10" dirty="0">
                          <a:solidFill>
                            <a:schemeClr val="tx1"/>
                          </a:solidFill>
                          <a:latin typeface="+mj-lt"/>
                          <a:cs typeface="Perpetua"/>
                        </a:rPr>
                        <a:t>)</a:t>
                      </a:r>
                      <a:endParaRPr lang="de-DE" sz="1100" dirty="0">
                        <a:solidFill>
                          <a:schemeClr val="tx1"/>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C000"/>
                    </a:solidFill>
                  </a:tcPr>
                </a:tc>
                <a:extLst>
                  <a:ext uri="{0D108BD9-81ED-4DB2-BD59-A6C34878D82A}">
                    <a16:rowId xmlns:a16="http://schemas.microsoft.com/office/drawing/2014/main" val="10004"/>
                  </a:ext>
                </a:extLst>
              </a:tr>
              <a:tr h="420455">
                <a:tc>
                  <a:txBody>
                    <a:bodyPr/>
                    <a:lstStyle/>
                    <a:p>
                      <a:pPr marL="68580" algn="ctr">
                        <a:lnSpc>
                          <a:spcPct val="100000"/>
                        </a:lnSpc>
                      </a:pPr>
                      <a:r>
                        <a:rPr sz="1100" b="1" spc="-10" dirty="0">
                          <a:solidFill>
                            <a:srgbClr val="0070C0"/>
                          </a:solidFill>
                          <a:latin typeface="+mj-lt"/>
                          <a:cs typeface="Perpetua"/>
                        </a:rPr>
                        <a:t>Latgalian</a:t>
                      </a:r>
                      <a:endParaRPr sz="1100" b="1" dirty="0">
                        <a:solidFill>
                          <a:srgbClr val="0070C0"/>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gn="ctr">
                        <a:lnSpc>
                          <a:spcPct val="100000"/>
                        </a:lnSpc>
                      </a:pPr>
                      <a:r>
                        <a:rPr lang="de-DE" sz="1100" spc="-10" dirty="0" err="1">
                          <a:solidFill>
                            <a:schemeClr val="tx1"/>
                          </a:solidFill>
                          <a:latin typeface="+mj-lt"/>
                          <a:cs typeface="Perpetua"/>
                        </a:rPr>
                        <a:t>dative</a:t>
                      </a:r>
                      <a:endParaRPr lang="de-DE" sz="1100" dirty="0">
                        <a:solidFill>
                          <a:schemeClr val="tx1"/>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8580" algn="ctr">
                        <a:lnSpc>
                          <a:spcPct val="100000"/>
                        </a:lnSpc>
                      </a:pPr>
                      <a:r>
                        <a:rPr lang="de-DE" sz="1100" spc="-10" dirty="0" err="1">
                          <a:solidFill>
                            <a:schemeClr val="tx1"/>
                          </a:solidFill>
                          <a:latin typeface="+mj-lt"/>
                          <a:cs typeface="Perpetua"/>
                        </a:rPr>
                        <a:t>dative</a:t>
                      </a:r>
                      <a:endParaRPr lang="de-DE" sz="1100" dirty="0">
                        <a:solidFill>
                          <a:schemeClr val="tx1"/>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8580" algn="ctr">
                        <a:lnSpc>
                          <a:spcPct val="100000"/>
                        </a:lnSpc>
                      </a:pPr>
                      <a:r>
                        <a:rPr lang="de-DE" sz="1100" spc="-10" dirty="0" err="1">
                          <a:solidFill>
                            <a:schemeClr val="tx1"/>
                          </a:solidFill>
                          <a:latin typeface="+mj-lt"/>
                          <a:cs typeface="Perpetua"/>
                        </a:rPr>
                        <a:t>dative</a:t>
                      </a:r>
                      <a:endParaRPr lang="de-DE" sz="1100" dirty="0">
                        <a:solidFill>
                          <a:schemeClr val="tx1"/>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9215" algn="ctr">
                        <a:lnSpc>
                          <a:spcPct val="100000"/>
                        </a:lnSpc>
                      </a:pPr>
                      <a:r>
                        <a:rPr lang="de-DE" sz="1100" spc="-10" dirty="0" err="1">
                          <a:solidFill>
                            <a:schemeClr val="tx1"/>
                          </a:solidFill>
                          <a:latin typeface="+mj-lt"/>
                          <a:cs typeface="Perpetua"/>
                        </a:rPr>
                        <a:t>dative</a:t>
                      </a:r>
                      <a:endParaRPr lang="de-DE" sz="1100" dirty="0">
                        <a:solidFill>
                          <a:schemeClr val="tx1"/>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985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10" normalizeH="0" baseline="0" noProof="0">
                          <a:ln>
                            <a:noFill/>
                          </a:ln>
                          <a:solidFill>
                            <a:prstClr val="black"/>
                          </a:solidFill>
                          <a:effectLst/>
                          <a:uLnTx/>
                          <a:uFillTx/>
                          <a:latin typeface="Sitka Banner"/>
                          <a:ea typeface="+mn-ea"/>
                          <a:cs typeface="Perpetua"/>
                        </a:rPr>
                        <a:t> non possessive</a:t>
                      </a:r>
                      <a:endParaRPr kumimoji="0" lang="it-IT" sz="1100" b="0" i="0" u="none" strike="noStrike" kern="1200" cap="none" spc="0" normalizeH="0" baseline="0" noProof="0" dirty="0">
                        <a:ln>
                          <a:noFill/>
                        </a:ln>
                        <a:solidFill>
                          <a:prstClr val="black"/>
                        </a:solidFill>
                        <a:effectLst/>
                        <a:uLnTx/>
                        <a:uFillTx/>
                        <a:latin typeface="Sitka Banner"/>
                        <a:ea typeface="+mn-ea"/>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a:txBody>
                    <a:bodyPr/>
                    <a:lstStyle/>
                    <a:p>
                      <a:pPr marL="69215" algn="ctr">
                        <a:lnSpc>
                          <a:spcPct val="100000"/>
                        </a:lnSpc>
                        <a:spcBef>
                          <a:spcPts val="15"/>
                        </a:spcBef>
                      </a:pPr>
                      <a:r>
                        <a:rPr lang="de-DE" sz="1100" spc="-10" dirty="0" err="1">
                          <a:solidFill>
                            <a:schemeClr val="tx1"/>
                          </a:solidFill>
                          <a:latin typeface="+mj-lt"/>
                          <a:cs typeface="Perpetua"/>
                        </a:rPr>
                        <a:t>dative</a:t>
                      </a:r>
                      <a:endParaRPr lang="de-DE" sz="1100" dirty="0">
                        <a:solidFill>
                          <a:schemeClr val="tx1"/>
                        </a:solidFill>
                        <a:latin typeface="+mj-lt"/>
                        <a:cs typeface="Perpetua"/>
                      </a:endParaRPr>
                    </a:p>
                  </a:txBody>
                  <a:tcPr marL="0" marR="0" marT="19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9850" algn="ctr">
                        <a:lnSpc>
                          <a:spcPct val="100000"/>
                        </a:lnSpc>
                      </a:pPr>
                      <a:r>
                        <a:rPr lang="it-IT" sz="1100" spc="-10" dirty="0">
                          <a:solidFill>
                            <a:schemeClr val="tx1"/>
                          </a:solidFill>
                          <a:latin typeface="+mj-lt"/>
                          <a:cs typeface="Perpetua"/>
                        </a:rPr>
                        <a:t>dative</a:t>
                      </a:r>
                      <a:endParaRPr lang="it-IT" sz="1100" dirty="0">
                        <a:solidFill>
                          <a:schemeClr val="tx1"/>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extLst>
                  <a:ext uri="{0D108BD9-81ED-4DB2-BD59-A6C34878D82A}">
                    <a16:rowId xmlns:a16="http://schemas.microsoft.com/office/drawing/2014/main" val="10005"/>
                  </a:ext>
                </a:extLst>
              </a:tr>
              <a:tr h="420455">
                <a:tc>
                  <a:txBody>
                    <a:bodyPr/>
                    <a:lstStyle/>
                    <a:p>
                      <a:pPr marL="68580" algn="ctr">
                        <a:lnSpc>
                          <a:spcPct val="100000"/>
                        </a:lnSpc>
                      </a:pPr>
                      <a:r>
                        <a:rPr sz="1100" b="1" spc="-10" dirty="0">
                          <a:solidFill>
                            <a:srgbClr val="0070C0"/>
                          </a:solidFill>
                          <a:latin typeface="+mj-lt"/>
                          <a:cs typeface="Perpetua"/>
                        </a:rPr>
                        <a:t>Latvian</a:t>
                      </a:r>
                      <a:endParaRPr sz="1100" b="1" dirty="0">
                        <a:solidFill>
                          <a:srgbClr val="0070C0"/>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gn="ctr">
                        <a:lnSpc>
                          <a:spcPct val="100000"/>
                        </a:lnSpc>
                      </a:pPr>
                      <a:r>
                        <a:rPr lang="de-DE" sz="1100" spc="-10" dirty="0" err="1">
                          <a:solidFill>
                            <a:schemeClr val="tx1"/>
                          </a:solidFill>
                          <a:latin typeface="+mj-lt"/>
                          <a:cs typeface="Perpetua"/>
                        </a:rPr>
                        <a:t>dative</a:t>
                      </a:r>
                      <a:endParaRPr lang="de-DE" sz="1100" dirty="0">
                        <a:solidFill>
                          <a:schemeClr val="tx1"/>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8580" algn="ctr">
                        <a:lnSpc>
                          <a:spcPct val="100000"/>
                        </a:lnSpc>
                      </a:pPr>
                      <a:r>
                        <a:rPr lang="de-DE" sz="1100" spc="-10" dirty="0" err="1">
                          <a:solidFill>
                            <a:schemeClr val="tx1"/>
                          </a:solidFill>
                          <a:latin typeface="+mj-lt"/>
                          <a:cs typeface="Perpetua"/>
                        </a:rPr>
                        <a:t>dative</a:t>
                      </a:r>
                      <a:endParaRPr lang="de-DE" sz="1100" dirty="0">
                        <a:solidFill>
                          <a:schemeClr val="tx1"/>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8580" algn="ctr">
                        <a:lnSpc>
                          <a:spcPct val="100000"/>
                        </a:lnSpc>
                      </a:pPr>
                      <a:r>
                        <a:rPr lang="de-DE" sz="1100" spc="-10" dirty="0" err="1">
                          <a:solidFill>
                            <a:schemeClr val="tx1"/>
                          </a:solidFill>
                          <a:latin typeface="+mj-lt"/>
                          <a:cs typeface="Perpetua"/>
                        </a:rPr>
                        <a:t>dative</a:t>
                      </a:r>
                      <a:endParaRPr lang="de-DE" sz="1100" dirty="0">
                        <a:solidFill>
                          <a:schemeClr val="tx1"/>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9215" algn="ctr">
                        <a:lnSpc>
                          <a:spcPct val="100000"/>
                        </a:lnSpc>
                      </a:pPr>
                      <a:r>
                        <a:rPr lang="de-DE" sz="1100" spc="-10" dirty="0" err="1">
                          <a:solidFill>
                            <a:schemeClr val="tx1"/>
                          </a:solidFill>
                          <a:latin typeface="+mj-lt"/>
                          <a:cs typeface="Perpetua"/>
                        </a:rPr>
                        <a:t>dative</a:t>
                      </a:r>
                      <a:endParaRPr lang="de-DE" sz="1100" dirty="0">
                        <a:solidFill>
                          <a:schemeClr val="tx1"/>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985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10" normalizeH="0" baseline="0" noProof="0" dirty="0">
                          <a:ln>
                            <a:noFill/>
                          </a:ln>
                          <a:solidFill>
                            <a:prstClr val="black"/>
                          </a:solidFill>
                          <a:effectLst/>
                          <a:uLnTx/>
                          <a:uFillTx/>
                          <a:latin typeface="Sitka Banner"/>
                          <a:ea typeface="+mn-ea"/>
                          <a:cs typeface="Perpetua"/>
                        </a:rPr>
                        <a:t> non possessive</a:t>
                      </a:r>
                      <a:endParaRPr kumimoji="0" lang="it-IT" sz="1100" b="0" i="0" u="none" strike="noStrike" kern="1200" cap="none" spc="0" normalizeH="0" baseline="0" noProof="0" dirty="0">
                        <a:ln>
                          <a:noFill/>
                        </a:ln>
                        <a:solidFill>
                          <a:prstClr val="black"/>
                        </a:solidFill>
                        <a:effectLst/>
                        <a:uLnTx/>
                        <a:uFillTx/>
                        <a:latin typeface="Sitka Banner"/>
                        <a:ea typeface="+mn-ea"/>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a:txBody>
                    <a:bodyPr/>
                    <a:lstStyle/>
                    <a:p>
                      <a:pPr marL="69215" algn="ctr">
                        <a:lnSpc>
                          <a:spcPct val="100000"/>
                        </a:lnSpc>
                        <a:spcBef>
                          <a:spcPts val="15"/>
                        </a:spcBef>
                      </a:pPr>
                      <a:r>
                        <a:rPr lang="de-DE" sz="1100" spc="-10" dirty="0" err="1">
                          <a:solidFill>
                            <a:schemeClr val="tx1"/>
                          </a:solidFill>
                          <a:latin typeface="+mj-lt"/>
                          <a:cs typeface="Perpetua"/>
                        </a:rPr>
                        <a:t>dative</a:t>
                      </a:r>
                      <a:endParaRPr lang="de-DE" sz="1100" dirty="0">
                        <a:solidFill>
                          <a:schemeClr val="tx1"/>
                        </a:solidFill>
                        <a:latin typeface="+mj-lt"/>
                        <a:cs typeface="Perpetua"/>
                      </a:endParaRPr>
                    </a:p>
                  </a:txBody>
                  <a:tcPr marL="0" marR="0" marT="19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9850" algn="ctr">
                        <a:lnSpc>
                          <a:spcPct val="100000"/>
                        </a:lnSpc>
                      </a:pPr>
                      <a:r>
                        <a:rPr lang="de-DE" sz="1100" spc="-10" dirty="0" err="1">
                          <a:solidFill>
                            <a:schemeClr val="tx1"/>
                          </a:solidFill>
                          <a:latin typeface="+mj-lt"/>
                          <a:cs typeface="Perpetua"/>
                        </a:rPr>
                        <a:t>dative</a:t>
                      </a:r>
                      <a:endParaRPr lang="de-DE" sz="1100" dirty="0">
                        <a:solidFill>
                          <a:schemeClr val="tx1"/>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extLst>
                  <a:ext uri="{0D108BD9-81ED-4DB2-BD59-A6C34878D82A}">
                    <a16:rowId xmlns:a16="http://schemas.microsoft.com/office/drawing/2014/main" val="10006"/>
                  </a:ext>
                </a:extLst>
              </a:tr>
              <a:tr h="366740">
                <a:tc>
                  <a:txBody>
                    <a:bodyPr/>
                    <a:lstStyle/>
                    <a:p>
                      <a:pPr marL="68580" algn="ctr">
                        <a:lnSpc>
                          <a:spcPct val="100000"/>
                        </a:lnSpc>
                      </a:pPr>
                      <a:r>
                        <a:rPr sz="1100" b="1" dirty="0">
                          <a:solidFill>
                            <a:srgbClr val="00B050"/>
                          </a:solidFill>
                          <a:latin typeface="+mj-lt"/>
                          <a:cs typeface="Perpetua"/>
                        </a:rPr>
                        <a:t>North</a:t>
                      </a:r>
                      <a:r>
                        <a:rPr sz="1100" b="1" spc="-50" dirty="0">
                          <a:solidFill>
                            <a:srgbClr val="00B050"/>
                          </a:solidFill>
                          <a:latin typeface="+mj-lt"/>
                          <a:cs typeface="Times New Roman"/>
                        </a:rPr>
                        <a:t> </a:t>
                      </a:r>
                      <a:r>
                        <a:rPr sz="1100" b="1" spc="-10" dirty="0">
                          <a:solidFill>
                            <a:srgbClr val="00B050"/>
                          </a:solidFill>
                          <a:latin typeface="+mj-lt"/>
                          <a:cs typeface="Perpetua"/>
                        </a:rPr>
                        <a:t>Saami</a:t>
                      </a:r>
                      <a:endParaRPr sz="1100" b="1" dirty="0">
                        <a:solidFill>
                          <a:srgbClr val="00B050"/>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gn="ctr">
                        <a:lnSpc>
                          <a:spcPct val="100000"/>
                        </a:lnSpc>
                      </a:pPr>
                      <a:r>
                        <a:rPr lang="de-DE" sz="1100" spc="-10" dirty="0" err="1">
                          <a:solidFill>
                            <a:schemeClr val="tx1"/>
                          </a:solidFill>
                          <a:latin typeface="+mj-lt"/>
                          <a:cs typeface="Perpetua"/>
                        </a:rPr>
                        <a:t>locative</a:t>
                      </a:r>
                      <a:endParaRPr lang="de-DE" sz="1100" dirty="0">
                        <a:solidFill>
                          <a:schemeClr val="tx1"/>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8580" algn="ctr">
                        <a:lnSpc>
                          <a:spcPct val="100000"/>
                        </a:lnSpc>
                      </a:pPr>
                      <a:r>
                        <a:rPr lang="de-DE" sz="1100" spc="-10" dirty="0" err="1">
                          <a:solidFill>
                            <a:schemeClr val="tx1"/>
                          </a:solidFill>
                          <a:latin typeface="+mj-lt"/>
                          <a:cs typeface="Perpetua"/>
                        </a:rPr>
                        <a:t>locative</a:t>
                      </a:r>
                      <a:endParaRPr lang="de-DE" sz="1100" dirty="0">
                        <a:solidFill>
                          <a:schemeClr val="tx1"/>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8580" algn="ctr">
                        <a:lnSpc>
                          <a:spcPct val="100000"/>
                        </a:lnSpc>
                      </a:pPr>
                      <a:r>
                        <a:rPr lang="de-DE" sz="1100" spc="-10" dirty="0" err="1">
                          <a:solidFill>
                            <a:schemeClr val="tx1"/>
                          </a:solidFill>
                          <a:latin typeface="+mj-lt"/>
                          <a:cs typeface="Perpetua"/>
                        </a:rPr>
                        <a:t>locative</a:t>
                      </a:r>
                      <a:endParaRPr lang="de-DE" sz="1100" dirty="0">
                        <a:solidFill>
                          <a:schemeClr val="tx1"/>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9215" algn="ctr">
                        <a:lnSpc>
                          <a:spcPct val="100000"/>
                        </a:lnSpc>
                      </a:pPr>
                      <a:r>
                        <a:rPr lang="de-DE" sz="1100" spc="-10" dirty="0" err="1">
                          <a:solidFill>
                            <a:schemeClr val="tx1"/>
                          </a:solidFill>
                          <a:latin typeface="+mj-lt"/>
                          <a:cs typeface="Perpetua"/>
                        </a:rPr>
                        <a:t>locative</a:t>
                      </a:r>
                      <a:endParaRPr lang="de-DE" sz="1100" dirty="0">
                        <a:solidFill>
                          <a:schemeClr val="tx1"/>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9215" algn="ctr">
                        <a:lnSpc>
                          <a:spcPct val="100000"/>
                        </a:lnSpc>
                      </a:pPr>
                      <a:r>
                        <a:rPr lang="de-DE" sz="1100" spc="-10" dirty="0" err="1">
                          <a:solidFill>
                            <a:schemeClr val="tx1"/>
                          </a:solidFill>
                          <a:latin typeface="+mj-lt"/>
                          <a:cs typeface="Perpetua"/>
                        </a:rPr>
                        <a:t>locative</a:t>
                      </a:r>
                      <a:endParaRPr lang="de-DE" sz="1100" dirty="0">
                        <a:solidFill>
                          <a:schemeClr val="tx1"/>
                        </a:solidFill>
                        <a:latin typeface="+mj-lt"/>
                        <a:cs typeface="Perpetua"/>
                      </a:endParaRPr>
                    </a:p>
                    <a:p>
                      <a:pPr marL="69215" algn="ctr">
                        <a:lnSpc>
                          <a:spcPct val="100000"/>
                        </a:lnSpc>
                        <a:spcBef>
                          <a:spcPts val="180"/>
                        </a:spcBef>
                      </a:pPr>
                      <a:r>
                        <a:rPr lang="de-DE" sz="1100" spc="-10" dirty="0" err="1">
                          <a:solidFill>
                            <a:schemeClr val="tx1"/>
                          </a:solidFill>
                          <a:latin typeface="+mj-lt"/>
                          <a:cs typeface="Perpetua"/>
                        </a:rPr>
                        <a:t>inessive</a:t>
                      </a:r>
                      <a:r>
                        <a:rPr lang="de-DE" sz="1100" spc="10" dirty="0">
                          <a:solidFill>
                            <a:schemeClr val="tx1"/>
                          </a:solidFill>
                          <a:latin typeface="+mj-lt"/>
                          <a:cs typeface="Times New Roman"/>
                        </a:rPr>
                        <a:t> </a:t>
                      </a:r>
                      <a:r>
                        <a:rPr lang="de-DE" sz="1100" spc="-20" dirty="0">
                          <a:solidFill>
                            <a:schemeClr val="tx1"/>
                          </a:solidFill>
                          <a:latin typeface="+mj-lt"/>
                          <a:cs typeface="Perpetua"/>
                        </a:rPr>
                        <a:t>(</a:t>
                      </a:r>
                      <a:r>
                        <a:rPr lang="de-DE" sz="1100" spc="-20" dirty="0" err="1">
                          <a:solidFill>
                            <a:schemeClr val="tx1"/>
                          </a:solidFill>
                          <a:latin typeface="+mj-lt"/>
                          <a:cs typeface="Perpetua"/>
                        </a:rPr>
                        <a:t>pe</a:t>
                      </a:r>
                      <a:r>
                        <a:rPr lang="de-DE" sz="1100" spc="-20" dirty="0">
                          <a:solidFill>
                            <a:schemeClr val="tx1"/>
                          </a:solidFill>
                          <a:latin typeface="+mj-lt"/>
                          <a:cs typeface="Perpetua"/>
                        </a:rPr>
                        <a:t>)</a:t>
                      </a:r>
                      <a:endParaRPr lang="de-DE" sz="1100" dirty="0">
                        <a:solidFill>
                          <a:schemeClr val="tx1"/>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C000"/>
                    </a:solidFill>
                  </a:tcPr>
                </a:tc>
                <a:tc>
                  <a:txBody>
                    <a:bodyPr/>
                    <a:lstStyle/>
                    <a:p>
                      <a:pPr marL="69215" algn="ctr">
                        <a:lnSpc>
                          <a:spcPct val="100000"/>
                        </a:lnSpc>
                        <a:spcBef>
                          <a:spcPts val="15"/>
                        </a:spcBef>
                      </a:pPr>
                      <a:r>
                        <a:rPr lang="de-DE" sz="1100" spc="-10" dirty="0" err="1">
                          <a:solidFill>
                            <a:schemeClr val="tx1"/>
                          </a:solidFill>
                          <a:latin typeface="+mj-lt"/>
                          <a:cs typeface="Perpetua"/>
                        </a:rPr>
                        <a:t>locative</a:t>
                      </a:r>
                      <a:endParaRPr lang="de-DE" sz="1100" dirty="0">
                        <a:solidFill>
                          <a:schemeClr val="tx1"/>
                        </a:solidFill>
                        <a:latin typeface="+mj-lt"/>
                        <a:cs typeface="Perpetua"/>
                      </a:endParaRPr>
                    </a:p>
                  </a:txBody>
                  <a:tcPr marL="0" marR="0" marT="19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9850" algn="ctr">
                        <a:lnSpc>
                          <a:spcPct val="100000"/>
                        </a:lnSpc>
                      </a:pPr>
                      <a:r>
                        <a:rPr lang="it-IT" sz="1100" spc="-10" dirty="0">
                          <a:solidFill>
                            <a:schemeClr val="tx1"/>
                          </a:solidFill>
                          <a:latin typeface="+mj-lt"/>
                          <a:cs typeface="Perpetua"/>
                        </a:rPr>
                        <a:t> non possessive</a:t>
                      </a:r>
                      <a:endParaRPr lang="it-IT" sz="1100" dirty="0">
                        <a:solidFill>
                          <a:schemeClr val="tx1"/>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extLst>
                  <a:ext uri="{0D108BD9-81ED-4DB2-BD59-A6C34878D82A}">
                    <a16:rowId xmlns:a16="http://schemas.microsoft.com/office/drawing/2014/main" val="10007"/>
                  </a:ext>
                </a:extLst>
              </a:tr>
              <a:tr h="412359">
                <a:tc>
                  <a:txBody>
                    <a:bodyPr/>
                    <a:lstStyle/>
                    <a:p>
                      <a:pPr marL="68580" algn="ctr">
                        <a:lnSpc>
                          <a:spcPct val="100000"/>
                        </a:lnSpc>
                      </a:pPr>
                      <a:r>
                        <a:rPr sz="1100" b="1" spc="-10" dirty="0">
                          <a:solidFill>
                            <a:srgbClr val="FF0000"/>
                          </a:solidFill>
                          <a:latin typeface="+mj-lt"/>
                          <a:cs typeface="Perpetua"/>
                        </a:rPr>
                        <a:t>Finnish</a:t>
                      </a:r>
                      <a:endParaRPr sz="1100" b="1" dirty="0">
                        <a:solidFill>
                          <a:srgbClr val="FF0000"/>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gn="ctr">
                        <a:lnSpc>
                          <a:spcPct val="100000"/>
                        </a:lnSpc>
                      </a:pPr>
                      <a:r>
                        <a:rPr lang="de-DE" sz="1100" spc="-10" dirty="0">
                          <a:solidFill>
                            <a:schemeClr val="tx1"/>
                          </a:solidFill>
                          <a:latin typeface="+mj-lt"/>
                          <a:cs typeface="Perpetua"/>
                        </a:rPr>
                        <a:t>adessive</a:t>
                      </a:r>
                      <a:endParaRPr lang="de-DE" sz="1100" dirty="0">
                        <a:solidFill>
                          <a:schemeClr val="tx1"/>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8580" algn="ctr">
                        <a:lnSpc>
                          <a:spcPct val="100000"/>
                        </a:lnSpc>
                      </a:pPr>
                      <a:r>
                        <a:rPr lang="de-DE" sz="1100" spc="-10" dirty="0">
                          <a:solidFill>
                            <a:schemeClr val="tx1"/>
                          </a:solidFill>
                          <a:latin typeface="+mj-lt"/>
                          <a:cs typeface="Perpetua"/>
                        </a:rPr>
                        <a:t>adessive</a:t>
                      </a:r>
                      <a:endParaRPr lang="de-DE" sz="1100" dirty="0">
                        <a:solidFill>
                          <a:schemeClr val="tx1"/>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8580" algn="ctr">
                        <a:lnSpc>
                          <a:spcPct val="100000"/>
                        </a:lnSpc>
                      </a:pPr>
                      <a:r>
                        <a:rPr lang="de-DE" sz="1100" spc="-10" dirty="0">
                          <a:solidFill>
                            <a:schemeClr val="tx1"/>
                          </a:solidFill>
                          <a:latin typeface="+mj-lt"/>
                          <a:cs typeface="Perpetua"/>
                        </a:rPr>
                        <a:t>adessive</a:t>
                      </a:r>
                      <a:r>
                        <a:rPr lang="de-DE" sz="1100" spc="0" dirty="0">
                          <a:solidFill>
                            <a:schemeClr val="tx1"/>
                          </a:solidFill>
                          <a:latin typeface="+mj-lt"/>
                          <a:cs typeface="Perpetua"/>
                        </a:rPr>
                        <a:t>; </a:t>
                      </a:r>
                      <a:r>
                        <a:rPr lang="de-DE" sz="1100" spc="-10" dirty="0" err="1">
                          <a:solidFill>
                            <a:schemeClr val="tx1"/>
                          </a:solidFill>
                          <a:latin typeface="+mj-lt"/>
                          <a:cs typeface="Perpetua"/>
                        </a:rPr>
                        <a:t>inessive</a:t>
                      </a:r>
                      <a:r>
                        <a:rPr lang="de-DE" sz="1100" spc="10" dirty="0">
                          <a:solidFill>
                            <a:schemeClr val="tx1"/>
                          </a:solidFill>
                          <a:latin typeface="+mj-lt"/>
                          <a:cs typeface="Times New Roman"/>
                        </a:rPr>
                        <a:t> </a:t>
                      </a:r>
                      <a:r>
                        <a:rPr lang="de-DE" sz="1100" spc="-20" dirty="0">
                          <a:solidFill>
                            <a:schemeClr val="tx1"/>
                          </a:solidFill>
                          <a:latin typeface="+mj-lt"/>
                          <a:cs typeface="Perpetua"/>
                        </a:rPr>
                        <a:t>(PR)</a:t>
                      </a:r>
                      <a:r>
                        <a:rPr lang="de-DE" sz="1100" spc="-20" dirty="0">
                          <a:solidFill>
                            <a:schemeClr val="tx1"/>
                          </a:solidFill>
                          <a:latin typeface="+mj-lt"/>
                          <a:cs typeface="Times New Roman"/>
                        </a:rPr>
                        <a:t> </a:t>
                      </a:r>
                      <a:r>
                        <a:rPr lang="de-DE" sz="1100" spc="-10" dirty="0" err="1">
                          <a:solidFill>
                            <a:schemeClr val="tx1"/>
                          </a:solidFill>
                          <a:latin typeface="+mj-lt"/>
                          <a:cs typeface="Perpetua"/>
                        </a:rPr>
                        <a:t>inessive</a:t>
                      </a:r>
                      <a:r>
                        <a:rPr lang="de-DE" sz="1100" spc="10" dirty="0">
                          <a:solidFill>
                            <a:schemeClr val="tx1"/>
                          </a:solidFill>
                          <a:latin typeface="+mj-lt"/>
                          <a:cs typeface="Times New Roman"/>
                        </a:rPr>
                        <a:t> </a:t>
                      </a:r>
                      <a:r>
                        <a:rPr lang="de-DE" sz="1100" spc="-20" dirty="0">
                          <a:solidFill>
                            <a:schemeClr val="tx1"/>
                          </a:solidFill>
                          <a:latin typeface="+mj-lt"/>
                          <a:cs typeface="Perpetua"/>
                        </a:rPr>
                        <a:t>(PE)</a:t>
                      </a:r>
                      <a:endParaRPr lang="de-DE" sz="1100" dirty="0">
                        <a:solidFill>
                          <a:schemeClr val="tx1"/>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C000"/>
                    </a:solidFill>
                  </a:tcPr>
                </a:tc>
                <a:tc>
                  <a:txBody>
                    <a:bodyPr/>
                    <a:lstStyle/>
                    <a:p>
                      <a:pPr marL="69215" algn="ctr">
                        <a:lnSpc>
                          <a:spcPct val="100000"/>
                        </a:lnSpc>
                      </a:pPr>
                      <a:r>
                        <a:rPr lang="de-DE" sz="1100" spc="-10" dirty="0">
                          <a:solidFill>
                            <a:schemeClr val="tx1"/>
                          </a:solidFill>
                          <a:latin typeface="+mj-lt"/>
                          <a:cs typeface="Perpetua"/>
                        </a:rPr>
                        <a:t>adessive</a:t>
                      </a:r>
                      <a:endParaRPr lang="de-DE" sz="1100" dirty="0">
                        <a:solidFill>
                          <a:schemeClr val="tx1"/>
                        </a:solidFill>
                        <a:latin typeface="+mj-lt"/>
                        <a:cs typeface="Perpetua"/>
                      </a:endParaRPr>
                    </a:p>
                    <a:p>
                      <a:pPr marL="69215" algn="ctr">
                        <a:lnSpc>
                          <a:spcPct val="100000"/>
                        </a:lnSpc>
                        <a:spcBef>
                          <a:spcPts val="180"/>
                        </a:spcBef>
                      </a:pPr>
                      <a:r>
                        <a:rPr lang="de-DE" sz="1100" spc="-10" dirty="0" err="1">
                          <a:solidFill>
                            <a:schemeClr val="tx1"/>
                          </a:solidFill>
                          <a:latin typeface="+mj-lt"/>
                          <a:cs typeface="Perpetua"/>
                        </a:rPr>
                        <a:t>genitive</a:t>
                      </a:r>
                      <a:endParaRPr lang="de-DE" sz="1100" dirty="0">
                        <a:solidFill>
                          <a:schemeClr val="tx1"/>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C000"/>
                    </a:solidFill>
                  </a:tcPr>
                </a:tc>
                <a:tc>
                  <a:txBody>
                    <a:bodyPr/>
                    <a:lstStyle/>
                    <a:p>
                      <a:pPr marL="69215" algn="ctr">
                        <a:lnSpc>
                          <a:spcPct val="100000"/>
                        </a:lnSpc>
                      </a:pPr>
                      <a:r>
                        <a:rPr lang="de-DE" sz="1100" spc="-10" dirty="0">
                          <a:solidFill>
                            <a:schemeClr val="tx1"/>
                          </a:solidFill>
                          <a:latin typeface="+mj-lt"/>
                          <a:cs typeface="Perpetua"/>
                        </a:rPr>
                        <a:t>adessive</a:t>
                      </a:r>
                      <a:r>
                        <a:rPr lang="de-DE" sz="1100" spc="0" dirty="0">
                          <a:solidFill>
                            <a:schemeClr val="tx1"/>
                          </a:solidFill>
                          <a:latin typeface="+mj-lt"/>
                          <a:cs typeface="Perpetua"/>
                        </a:rPr>
                        <a:t>; </a:t>
                      </a:r>
                      <a:r>
                        <a:rPr lang="de-DE" sz="1100" spc="-10" dirty="0" err="1">
                          <a:solidFill>
                            <a:schemeClr val="tx1"/>
                          </a:solidFill>
                          <a:latin typeface="+mj-lt"/>
                          <a:cs typeface="Perpetua"/>
                        </a:rPr>
                        <a:t>genitive</a:t>
                      </a:r>
                      <a:r>
                        <a:rPr lang="de-DE" sz="1100" spc="-10" dirty="0">
                          <a:solidFill>
                            <a:schemeClr val="tx1"/>
                          </a:solidFill>
                          <a:latin typeface="+mj-lt"/>
                          <a:cs typeface="Times New Roman"/>
                        </a:rPr>
                        <a:t>; </a:t>
                      </a:r>
                      <a:r>
                        <a:rPr lang="de-DE" sz="1100" spc="-10" dirty="0" err="1">
                          <a:solidFill>
                            <a:schemeClr val="tx1"/>
                          </a:solidFill>
                          <a:latin typeface="+mj-lt"/>
                          <a:cs typeface="Perpetua"/>
                        </a:rPr>
                        <a:t>inessive</a:t>
                      </a:r>
                      <a:r>
                        <a:rPr lang="de-DE" sz="1100" spc="10" dirty="0">
                          <a:solidFill>
                            <a:schemeClr val="tx1"/>
                          </a:solidFill>
                          <a:latin typeface="+mj-lt"/>
                          <a:cs typeface="Times New Roman"/>
                        </a:rPr>
                        <a:t> </a:t>
                      </a:r>
                      <a:r>
                        <a:rPr lang="de-DE" sz="1100" spc="-20" dirty="0">
                          <a:solidFill>
                            <a:schemeClr val="tx1"/>
                          </a:solidFill>
                          <a:latin typeface="+mj-lt"/>
                          <a:cs typeface="Perpetua"/>
                        </a:rPr>
                        <a:t>(PE)</a:t>
                      </a:r>
                      <a:endParaRPr lang="de-DE" sz="1100" dirty="0">
                        <a:solidFill>
                          <a:schemeClr val="tx1"/>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C000"/>
                    </a:solidFill>
                  </a:tcPr>
                </a:tc>
                <a:tc>
                  <a:txBody>
                    <a:bodyPr/>
                    <a:lstStyle/>
                    <a:p>
                      <a:pPr marL="69215" algn="ctr">
                        <a:lnSpc>
                          <a:spcPct val="100000"/>
                        </a:lnSpc>
                      </a:pPr>
                      <a:r>
                        <a:rPr lang="de-DE" sz="1100" spc="-10" dirty="0">
                          <a:solidFill>
                            <a:schemeClr val="tx1"/>
                          </a:solidFill>
                          <a:latin typeface="+mj-lt"/>
                          <a:cs typeface="Perpetua"/>
                        </a:rPr>
                        <a:t>adessive</a:t>
                      </a:r>
                      <a:r>
                        <a:rPr lang="de-DE" sz="1100" spc="0" dirty="0">
                          <a:solidFill>
                            <a:schemeClr val="tx1"/>
                          </a:solidFill>
                          <a:latin typeface="+mj-lt"/>
                          <a:cs typeface="Perpetua"/>
                        </a:rPr>
                        <a:t>; </a:t>
                      </a:r>
                      <a:r>
                        <a:rPr lang="de-DE" sz="1100" spc="-10" dirty="0" err="1">
                          <a:solidFill>
                            <a:schemeClr val="tx1"/>
                          </a:solidFill>
                          <a:latin typeface="+mj-lt"/>
                          <a:cs typeface="Perpetua"/>
                        </a:rPr>
                        <a:t>genitive</a:t>
                      </a:r>
                      <a:endParaRPr lang="de-DE" sz="1100" dirty="0">
                        <a:solidFill>
                          <a:schemeClr val="tx1"/>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C000"/>
                    </a:solidFill>
                  </a:tcPr>
                </a:tc>
                <a:tc>
                  <a:txBody>
                    <a:bodyPr/>
                    <a:lstStyle/>
                    <a:p>
                      <a:pPr marL="6985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10" normalizeH="0" baseline="0" noProof="0" dirty="0">
                          <a:ln>
                            <a:noFill/>
                          </a:ln>
                          <a:solidFill>
                            <a:schemeClr val="tx1"/>
                          </a:solidFill>
                          <a:effectLst/>
                          <a:uLnTx/>
                          <a:uFillTx/>
                          <a:latin typeface="+mj-lt"/>
                          <a:ea typeface="+mn-ea"/>
                          <a:cs typeface="Perpetua"/>
                        </a:rPr>
                        <a:t> non possessive</a:t>
                      </a:r>
                      <a:endParaRPr kumimoji="0" lang="it-IT" sz="1100" b="0" i="0" u="none" strike="noStrike" kern="1200" cap="none" spc="0" normalizeH="0" baseline="0" noProof="0" dirty="0">
                        <a:ln>
                          <a:noFill/>
                        </a:ln>
                        <a:solidFill>
                          <a:schemeClr val="tx1"/>
                        </a:solidFill>
                        <a:effectLst/>
                        <a:uLnTx/>
                        <a:uFillTx/>
                        <a:latin typeface="+mj-lt"/>
                        <a:ea typeface="+mn-ea"/>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extLst>
                  <a:ext uri="{0D108BD9-81ED-4DB2-BD59-A6C34878D82A}">
                    <a16:rowId xmlns:a16="http://schemas.microsoft.com/office/drawing/2014/main" val="10008"/>
                  </a:ext>
                </a:extLst>
              </a:tr>
              <a:tr h="382849">
                <a:tc>
                  <a:txBody>
                    <a:bodyPr/>
                    <a:lstStyle/>
                    <a:p>
                      <a:pPr marL="68580" algn="ctr">
                        <a:lnSpc>
                          <a:spcPct val="100000"/>
                        </a:lnSpc>
                        <a:spcBef>
                          <a:spcPts val="5"/>
                        </a:spcBef>
                      </a:pPr>
                      <a:r>
                        <a:rPr sz="1100" b="1" spc="-10" dirty="0">
                          <a:solidFill>
                            <a:srgbClr val="FF0000"/>
                          </a:solidFill>
                          <a:latin typeface="+mj-lt"/>
                          <a:cs typeface="Perpetua"/>
                        </a:rPr>
                        <a:t>Karelian</a:t>
                      </a:r>
                      <a:endParaRPr sz="1100" b="1" dirty="0">
                        <a:solidFill>
                          <a:srgbClr val="FF0000"/>
                        </a:solidFill>
                        <a:latin typeface="+mj-lt"/>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gn="ctr">
                        <a:lnSpc>
                          <a:spcPct val="100000"/>
                        </a:lnSpc>
                        <a:spcBef>
                          <a:spcPts val="5"/>
                        </a:spcBef>
                      </a:pPr>
                      <a:r>
                        <a:rPr lang="de-DE" sz="1100" spc="-10" dirty="0">
                          <a:solidFill>
                            <a:schemeClr val="tx1"/>
                          </a:solidFill>
                          <a:latin typeface="+mj-lt"/>
                          <a:cs typeface="Perpetua"/>
                        </a:rPr>
                        <a:t>adessive</a:t>
                      </a:r>
                      <a:endParaRPr lang="de-DE" sz="1100" dirty="0">
                        <a:solidFill>
                          <a:schemeClr val="tx1"/>
                        </a:solidFill>
                        <a:latin typeface="+mj-lt"/>
                        <a:cs typeface="Perpetua"/>
                      </a:endParaRPr>
                    </a:p>
                    <a:p>
                      <a:pPr marL="68580" algn="ctr">
                        <a:lnSpc>
                          <a:spcPct val="100000"/>
                        </a:lnSpc>
                        <a:spcBef>
                          <a:spcPts val="180"/>
                        </a:spcBef>
                      </a:pPr>
                      <a:r>
                        <a:rPr lang="de-DE" sz="1100" spc="-10" dirty="0">
                          <a:solidFill>
                            <a:schemeClr val="tx1"/>
                          </a:solidFill>
                          <a:latin typeface="+mj-lt"/>
                          <a:cs typeface="Perpetua"/>
                        </a:rPr>
                        <a:t>/</a:t>
                      </a:r>
                      <a:r>
                        <a:rPr lang="de-DE" sz="1100" spc="-10" dirty="0" err="1">
                          <a:solidFill>
                            <a:schemeClr val="tx1"/>
                          </a:solidFill>
                          <a:latin typeface="+mj-lt"/>
                          <a:cs typeface="Perpetua"/>
                        </a:rPr>
                        <a:t>allative</a:t>
                      </a:r>
                      <a:endParaRPr lang="de-DE" sz="1100" dirty="0">
                        <a:solidFill>
                          <a:schemeClr val="tx1"/>
                        </a:solidFill>
                        <a:latin typeface="+mj-lt"/>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8580" algn="ctr">
                        <a:lnSpc>
                          <a:spcPct val="100000"/>
                        </a:lnSpc>
                        <a:spcBef>
                          <a:spcPts val="5"/>
                        </a:spcBef>
                      </a:pPr>
                      <a:r>
                        <a:rPr lang="de-DE" sz="1100" spc="-25" dirty="0">
                          <a:solidFill>
                            <a:schemeClr val="tx1"/>
                          </a:solidFill>
                          <a:latin typeface="+mj-lt"/>
                          <a:cs typeface="Perpetua"/>
                        </a:rPr>
                        <a:t>NA</a:t>
                      </a:r>
                      <a:endParaRPr lang="de-DE" sz="1100" dirty="0">
                        <a:solidFill>
                          <a:schemeClr val="tx1"/>
                        </a:solidFill>
                        <a:latin typeface="+mj-lt"/>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gn="ctr">
                        <a:lnSpc>
                          <a:spcPct val="100000"/>
                        </a:lnSpc>
                        <a:spcBef>
                          <a:spcPts val="5"/>
                        </a:spcBef>
                      </a:pPr>
                      <a:r>
                        <a:rPr lang="it-IT" sz="1100" spc="-10" dirty="0">
                          <a:solidFill>
                            <a:schemeClr val="tx1"/>
                          </a:solidFill>
                          <a:latin typeface="+mj-lt"/>
                          <a:cs typeface="Perpetua"/>
                        </a:rPr>
                        <a:t>adessive/allative</a:t>
                      </a:r>
                      <a:r>
                        <a:rPr lang="it-IT" sz="1100" spc="0" dirty="0">
                          <a:solidFill>
                            <a:schemeClr val="tx1"/>
                          </a:solidFill>
                          <a:latin typeface="+mj-lt"/>
                          <a:cs typeface="Perpetua"/>
                        </a:rPr>
                        <a:t>; </a:t>
                      </a:r>
                      <a:r>
                        <a:rPr lang="it-IT" sz="1100" spc="-10" dirty="0" err="1">
                          <a:solidFill>
                            <a:schemeClr val="tx1"/>
                          </a:solidFill>
                          <a:latin typeface="+mj-lt"/>
                          <a:cs typeface="Perpetua"/>
                        </a:rPr>
                        <a:t>inessive</a:t>
                      </a:r>
                      <a:r>
                        <a:rPr lang="it-IT" sz="1100" spc="5" dirty="0">
                          <a:solidFill>
                            <a:schemeClr val="tx1"/>
                          </a:solidFill>
                          <a:latin typeface="+mj-lt"/>
                          <a:cs typeface="Times New Roman"/>
                        </a:rPr>
                        <a:t> </a:t>
                      </a:r>
                      <a:r>
                        <a:rPr lang="it-IT" sz="1100" spc="-20" dirty="0">
                          <a:solidFill>
                            <a:schemeClr val="tx1"/>
                          </a:solidFill>
                          <a:latin typeface="+mj-lt"/>
                          <a:cs typeface="Perpetua"/>
                        </a:rPr>
                        <a:t>(PR)</a:t>
                      </a:r>
                      <a:r>
                        <a:rPr lang="it-IT" sz="1100" spc="-20" dirty="0">
                          <a:solidFill>
                            <a:schemeClr val="tx1"/>
                          </a:solidFill>
                          <a:latin typeface="+mj-lt"/>
                          <a:cs typeface="Times New Roman"/>
                        </a:rPr>
                        <a:t>; </a:t>
                      </a:r>
                      <a:r>
                        <a:rPr lang="it-IT" sz="1100" spc="-10" dirty="0" err="1">
                          <a:solidFill>
                            <a:schemeClr val="tx1"/>
                          </a:solidFill>
                          <a:latin typeface="+mj-lt"/>
                          <a:cs typeface="Perpetua"/>
                        </a:rPr>
                        <a:t>inessive</a:t>
                      </a:r>
                      <a:r>
                        <a:rPr lang="it-IT" sz="1100" spc="5" dirty="0">
                          <a:solidFill>
                            <a:schemeClr val="tx1"/>
                          </a:solidFill>
                          <a:latin typeface="+mj-lt"/>
                          <a:cs typeface="Times New Roman"/>
                        </a:rPr>
                        <a:t> </a:t>
                      </a:r>
                      <a:r>
                        <a:rPr lang="it-IT" sz="1100" spc="-20" dirty="0">
                          <a:solidFill>
                            <a:schemeClr val="tx1"/>
                          </a:solidFill>
                          <a:latin typeface="+mj-lt"/>
                          <a:cs typeface="Perpetua"/>
                        </a:rPr>
                        <a:t>(PE)</a:t>
                      </a:r>
                      <a:endParaRPr lang="it-IT" sz="1100" dirty="0">
                        <a:solidFill>
                          <a:schemeClr val="tx1"/>
                        </a:solidFill>
                        <a:latin typeface="+mj-lt"/>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C000"/>
                    </a:solidFill>
                  </a:tcPr>
                </a:tc>
                <a:tc>
                  <a:txBody>
                    <a:bodyPr/>
                    <a:lstStyle/>
                    <a:p>
                      <a:pPr marL="69215" algn="ctr">
                        <a:lnSpc>
                          <a:spcPct val="100000"/>
                        </a:lnSpc>
                        <a:spcBef>
                          <a:spcPts val="5"/>
                        </a:spcBef>
                      </a:pPr>
                      <a:r>
                        <a:rPr lang="de-DE" sz="1100" spc="-25" dirty="0">
                          <a:solidFill>
                            <a:schemeClr val="tx1"/>
                          </a:solidFill>
                          <a:latin typeface="+mj-lt"/>
                          <a:cs typeface="Perpetua"/>
                        </a:rPr>
                        <a:t>NA</a:t>
                      </a:r>
                      <a:endParaRPr lang="de-DE" sz="1100" dirty="0">
                        <a:solidFill>
                          <a:schemeClr val="tx1"/>
                        </a:solidFill>
                        <a:latin typeface="+mj-lt"/>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gn="ctr">
                        <a:lnSpc>
                          <a:spcPct val="100000"/>
                        </a:lnSpc>
                        <a:spcBef>
                          <a:spcPts val="5"/>
                        </a:spcBef>
                      </a:pPr>
                      <a:r>
                        <a:rPr lang="de-DE" sz="1100" spc="-10" dirty="0">
                          <a:solidFill>
                            <a:schemeClr val="tx1"/>
                          </a:solidFill>
                          <a:latin typeface="+mj-lt"/>
                          <a:cs typeface="Perpetua"/>
                        </a:rPr>
                        <a:t>adessive/</a:t>
                      </a:r>
                      <a:r>
                        <a:rPr lang="de-DE" sz="1100" spc="-10" dirty="0" err="1">
                          <a:solidFill>
                            <a:schemeClr val="tx1"/>
                          </a:solidFill>
                          <a:latin typeface="+mj-lt"/>
                          <a:cs typeface="Perpetua"/>
                        </a:rPr>
                        <a:t>allative</a:t>
                      </a:r>
                      <a:endParaRPr lang="de-DE" sz="1100" dirty="0">
                        <a:solidFill>
                          <a:schemeClr val="tx1"/>
                        </a:solidFill>
                        <a:latin typeface="+mj-lt"/>
                        <a:cs typeface="Perpetua"/>
                      </a:endParaRPr>
                    </a:p>
                    <a:p>
                      <a:pPr marL="69215" algn="ctr">
                        <a:lnSpc>
                          <a:spcPct val="100000"/>
                        </a:lnSpc>
                        <a:spcBef>
                          <a:spcPts val="180"/>
                        </a:spcBef>
                      </a:pPr>
                      <a:r>
                        <a:rPr lang="de-DE" sz="1100" spc="-10" dirty="0" err="1">
                          <a:solidFill>
                            <a:schemeClr val="tx1"/>
                          </a:solidFill>
                          <a:latin typeface="+mj-lt"/>
                          <a:cs typeface="Perpetua"/>
                        </a:rPr>
                        <a:t>inessive</a:t>
                      </a:r>
                      <a:r>
                        <a:rPr lang="de-DE" sz="1100" spc="10" dirty="0">
                          <a:solidFill>
                            <a:schemeClr val="tx1"/>
                          </a:solidFill>
                          <a:latin typeface="+mj-lt"/>
                          <a:cs typeface="Times New Roman"/>
                        </a:rPr>
                        <a:t> </a:t>
                      </a:r>
                      <a:r>
                        <a:rPr lang="de-DE" sz="1100" spc="-20" dirty="0">
                          <a:solidFill>
                            <a:schemeClr val="tx1"/>
                          </a:solidFill>
                          <a:latin typeface="+mj-lt"/>
                          <a:cs typeface="Perpetua"/>
                        </a:rPr>
                        <a:t>(PE)</a:t>
                      </a:r>
                      <a:endParaRPr lang="de-DE" sz="1100" dirty="0">
                        <a:solidFill>
                          <a:schemeClr val="tx1"/>
                        </a:solidFill>
                        <a:latin typeface="+mj-lt"/>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C000"/>
                    </a:solidFill>
                  </a:tcPr>
                </a:tc>
                <a:tc>
                  <a:txBody>
                    <a:bodyPr/>
                    <a:lstStyle/>
                    <a:p>
                      <a:pPr marL="69215" algn="ctr">
                        <a:lnSpc>
                          <a:spcPct val="100000"/>
                        </a:lnSpc>
                        <a:spcBef>
                          <a:spcPts val="5"/>
                        </a:spcBef>
                      </a:pPr>
                      <a:r>
                        <a:rPr lang="de-DE" sz="1100" spc="-25" dirty="0">
                          <a:solidFill>
                            <a:schemeClr val="tx1"/>
                          </a:solidFill>
                          <a:latin typeface="+mj-lt"/>
                          <a:cs typeface="Perpetua"/>
                        </a:rPr>
                        <a:t>NA</a:t>
                      </a:r>
                      <a:endParaRPr lang="de-DE" sz="1100" dirty="0">
                        <a:solidFill>
                          <a:schemeClr val="tx1"/>
                        </a:solidFill>
                        <a:latin typeface="+mj-lt"/>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85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10" normalizeH="0" baseline="0" noProof="0" dirty="0">
                          <a:ln>
                            <a:noFill/>
                          </a:ln>
                          <a:solidFill>
                            <a:schemeClr val="tx1"/>
                          </a:solidFill>
                          <a:effectLst/>
                          <a:uLnTx/>
                          <a:uFillTx/>
                          <a:latin typeface="+mj-lt"/>
                          <a:ea typeface="+mn-ea"/>
                          <a:cs typeface="Perpetua"/>
                        </a:rPr>
                        <a:t> non possessive</a:t>
                      </a:r>
                      <a:endParaRPr kumimoji="0" lang="it-IT" sz="1100" b="0" i="0" u="none" strike="noStrike" kern="1200" cap="none" spc="0" normalizeH="0" baseline="0" noProof="0" dirty="0">
                        <a:ln>
                          <a:noFill/>
                        </a:ln>
                        <a:solidFill>
                          <a:schemeClr val="tx1"/>
                        </a:solidFill>
                        <a:effectLst/>
                        <a:uLnTx/>
                        <a:uFillTx/>
                        <a:latin typeface="+mj-lt"/>
                        <a:ea typeface="+mn-ea"/>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extLst>
                  <a:ext uri="{0D108BD9-81ED-4DB2-BD59-A6C34878D82A}">
                    <a16:rowId xmlns:a16="http://schemas.microsoft.com/office/drawing/2014/main" val="10009"/>
                  </a:ext>
                </a:extLst>
              </a:tr>
              <a:tr h="379806">
                <a:tc>
                  <a:txBody>
                    <a:bodyPr/>
                    <a:lstStyle/>
                    <a:p>
                      <a:pPr marL="68580" algn="ctr">
                        <a:lnSpc>
                          <a:spcPct val="100000"/>
                        </a:lnSpc>
                        <a:spcBef>
                          <a:spcPts val="5"/>
                        </a:spcBef>
                      </a:pPr>
                      <a:r>
                        <a:rPr sz="1100" b="1" spc="-20" dirty="0">
                          <a:solidFill>
                            <a:srgbClr val="FF0000"/>
                          </a:solidFill>
                          <a:latin typeface="+mj-lt"/>
                          <a:cs typeface="Perpetua"/>
                        </a:rPr>
                        <a:t>Veps</a:t>
                      </a:r>
                      <a:endParaRPr sz="1100" b="1" dirty="0">
                        <a:solidFill>
                          <a:srgbClr val="FF0000"/>
                        </a:solidFill>
                        <a:latin typeface="+mj-lt"/>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gn="ctr">
                        <a:lnSpc>
                          <a:spcPct val="100000"/>
                        </a:lnSpc>
                        <a:spcBef>
                          <a:spcPts val="5"/>
                        </a:spcBef>
                      </a:pPr>
                      <a:r>
                        <a:rPr lang="de-DE" sz="1100" spc="-10" dirty="0">
                          <a:solidFill>
                            <a:schemeClr val="tx1"/>
                          </a:solidFill>
                          <a:latin typeface="+mj-lt"/>
                          <a:cs typeface="Perpetua"/>
                        </a:rPr>
                        <a:t>adessive</a:t>
                      </a:r>
                      <a:endParaRPr lang="de-DE" sz="1100" dirty="0">
                        <a:solidFill>
                          <a:schemeClr val="tx1"/>
                        </a:solidFill>
                        <a:latin typeface="+mj-lt"/>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8580" algn="ctr">
                        <a:lnSpc>
                          <a:spcPct val="100000"/>
                        </a:lnSpc>
                        <a:spcBef>
                          <a:spcPts val="5"/>
                        </a:spcBef>
                      </a:pPr>
                      <a:r>
                        <a:rPr lang="de-DE" sz="1100" spc="-25" dirty="0">
                          <a:solidFill>
                            <a:schemeClr val="tx1"/>
                          </a:solidFill>
                          <a:latin typeface="+mj-lt"/>
                          <a:cs typeface="Perpetua"/>
                        </a:rPr>
                        <a:t>NA</a:t>
                      </a:r>
                      <a:endParaRPr lang="de-DE" sz="1100" dirty="0">
                        <a:solidFill>
                          <a:schemeClr val="tx1"/>
                        </a:solidFill>
                        <a:latin typeface="+mj-lt"/>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gn="ctr">
                        <a:lnSpc>
                          <a:spcPct val="100000"/>
                        </a:lnSpc>
                        <a:spcBef>
                          <a:spcPts val="5"/>
                        </a:spcBef>
                      </a:pPr>
                      <a:r>
                        <a:rPr lang="de-DE" sz="1100" spc="-10" dirty="0">
                          <a:solidFill>
                            <a:schemeClr val="tx1"/>
                          </a:solidFill>
                          <a:latin typeface="+mj-lt"/>
                          <a:cs typeface="Perpetua"/>
                        </a:rPr>
                        <a:t>adessive</a:t>
                      </a:r>
                      <a:r>
                        <a:rPr lang="de-DE" sz="1100" spc="0" dirty="0">
                          <a:solidFill>
                            <a:schemeClr val="tx1"/>
                          </a:solidFill>
                          <a:latin typeface="+mj-lt"/>
                          <a:cs typeface="Perpetua"/>
                        </a:rPr>
                        <a:t>; </a:t>
                      </a:r>
                      <a:r>
                        <a:rPr lang="de-DE" sz="1100" spc="-10" dirty="0" err="1">
                          <a:solidFill>
                            <a:schemeClr val="tx1"/>
                          </a:solidFill>
                          <a:latin typeface="+mj-lt"/>
                          <a:cs typeface="Perpetua"/>
                        </a:rPr>
                        <a:t>inessive</a:t>
                      </a:r>
                      <a:r>
                        <a:rPr lang="de-DE" sz="1100" spc="5" dirty="0">
                          <a:solidFill>
                            <a:schemeClr val="tx1"/>
                          </a:solidFill>
                          <a:latin typeface="+mj-lt"/>
                          <a:cs typeface="Times New Roman"/>
                        </a:rPr>
                        <a:t> </a:t>
                      </a:r>
                      <a:r>
                        <a:rPr lang="de-DE" sz="1100" spc="-20" dirty="0">
                          <a:solidFill>
                            <a:schemeClr val="tx1"/>
                          </a:solidFill>
                          <a:latin typeface="+mj-lt"/>
                          <a:cs typeface="Perpetua"/>
                        </a:rPr>
                        <a:t>(PE)</a:t>
                      </a:r>
                      <a:endParaRPr lang="de-DE" sz="1100" dirty="0">
                        <a:solidFill>
                          <a:schemeClr val="tx1"/>
                        </a:solidFill>
                        <a:latin typeface="+mj-lt"/>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C000"/>
                    </a:solidFill>
                  </a:tcPr>
                </a:tc>
                <a:tc>
                  <a:txBody>
                    <a:bodyPr/>
                    <a:lstStyle/>
                    <a:p>
                      <a:pPr marL="69215" algn="ctr">
                        <a:lnSpc>
                          <a:spcPct val="100000"/>
                        </a:lnSpc>
                        <a:spcBef>
                          <a:spcPts val="5"/>
                        </a:spcBef>
                      </a:pPr>
                      <a:r>
                        <a:rPr lang="de-DE" sz="1100" spc="-25" dirty="0">
                          <a:solidFill>
                            <a:schemeClr val="tx1"/>
                          </a:solidFill>
                          <a:latin typeface="+mj-lt"/>
                          <a:cs typeface="Perpetua"/>
                        </a:rPr>
                        <a:t>NA</a:t>
                      </a:r>
                      <a:endParaRPr lang="de-DE" sz="1100" dirty="0">
                        <a:solidFill>
                          <a:schemeClr val="tx1"/>
                        </a:solidFill>
                        <a:latin typeface="+mj-lt"/>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gn="ctr">
                        <a:lnSpc>
                          <a:spcPct val="100000"/>
                        </a:lnSpc>
                        <a:spcBef>
                          <a:spcPts val="5"/>
                        </a:spcBef>
                      </a:pPr>
                      <a:r>
                        <a:rPr lang="de-DE" sz="1100" spc="-10" dirty="0">
                          <a:solidFill>
                            <a:schemeClr val="tx1"/>
                          </a:solidFill>
                          <a:latin typeface="+mj-lt"/>
                          <a:cs typeface="Perpetua"/>
                        </a:rPr>
                        <a:t>adessive</a:t>
                      </a:r>
                      <a:r>
                        <a:rPr lang="de-DE" sz="1100" spc="0" dirty="0">
                          <a:solidFill>
                            <a:schemeClr val="tx1"/>
                          </a:solidFill>
                          <a:latin typeface="+mj-lt"/>
                          <a:cs typeface="Perpetua"/>
                        </a:rPr>
                        <a:t>; </a:t>
                      </a:r>
                      <a:r>
                        <a:rPr lang="de-DE" sz="1100" spc="-10" dirty="0" err="1">
                          <a:solidFill>
                            <a:schemeClr val="tx1"/>
                          </a:solidFill>
                          <a:latin typeface="+mj-lt"/>
                          <a:cs typeface="Perpetua"/>
                        </a:rPr>
                        <a:t>inessive</a:t>
                      </a:r>
                      <a:r>
                        <a:rPr lang="de-DE" sz="1100" spc="10" dirty="0">
                          <a:solidFill>
                            <a:schemeClr val="tx1"/>
                          </a:solidFill>
                          <a:latin typeface="+mj-lt"/>
                          <a:cs typeface="Times New Roman"/>
                        </a:rPr>
                        <a:t> </a:t>
                      </a:r>
                      <a:r>
                        <a:rPr lang="de-DE" sz="1100" spc="-20" dirty="0">
                          <a:solidFill>
                            <a:schemeClr val="tx1"/>
                          </a:solidFill>
                          <a:latin typeface="+mj-lt"/>
                          <a:cs typeface="Perpetua"/>
                        </a:rPr>
                        <a:t>(PE)</a:t>
                      </a:r>
                      <a:endParaRPr lang="de-DE" sz="1100" dirty="0">
                        <a:solidFill>
                          <a:schemeClr val="tx1"/>
                        </a:solidFill>
                        <a:latin typeface="+mj-lt"/>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C000"/>
                    </a:solidFill>
                  </a:tcPr>
                </a:tc>
                <a:tc>
                  <a:txBody>
                    <a:bodyPr/>
                    <a:lstStyle/>
                    <a:p>
                      <a:pPr marL="69215" algn="ctr">
                        <a:lnSpc>
                          <a:spcPct val="100000"/>
                        </a:lnSpc>
                        <a:spcBef>
                          <a:spcPts val="5"/>
                        </a:spcBef>
                      </a:pPr>
                      <a:r>
                        <a:rPr lang="de-DE" sz="1100" spc="-25" dirty="0">
                          <a:solidFill>
                            <a:schemeClr val="tx1"/>
                          </a:solidFill>
                          <a:latin typeface="+mj-lt"/>
                          <a:cs typeface="Perpetua"/>
                        </a:rPr>
                        <a:t>NA</a:t>
                      </a:r>
                      <a:endParaRPr lang="de-DE" sz="1100" dirty="0">
                        <a:solidFill>
                          <a:schemeClr val="tx1"/>
                        </a:solidFill>
                        <a:latin typeface="+mj-lt"/>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85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10" normalizeH="0" baseline="0" noProof="0" dirty="0">
                          <a:ln>
                            <a:noFill/>
                          </a:ln>
                          <a:solidFill>
                            <a:schemeClr val="tx1"/>
                          </a:solidFill>
                          <a:effectLst/>
                          <a:uLnTx/>
                          <a:uFillTx/>
                          <a:latin typeface="+mj-lt"/>
                          <a:ea typeface="+mn-ea"/>
                          <a:cs typeface="Perpetua"/>
                        </a:rPr>
                        <a:t> non possessive</a:t>
                      </a:r>
                      <a:endParaRPr kumimoji="0" lang="it-IT" sz="1100" b="0" i="0" u="none" strike="noStrike" kern="1200" cap="none" spc="0" normalizeH="0" baseline="0" noProof="0" dirty="0">
                        <a:ln>
                          <a:noFill/>
                        </a:ln>
                        <a:solidFill>
                          <a:schemeClr val="tx1"/>
                        </a:solidFill>
                        <a:effectLst/>
                        <a:uLnTx/>
                        <a:uFillTx/>
                        <a:latin typeface="+mj-lt"/>
                        <a:ea typeface="+mn-ea"/>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extLst>
                  <a:ext uri="{0D108BD9-81ED-4DB2-BD59-A6C34878D82A}">
                    <a16:rowId xmlns:a16="http://schemas.microsoft.com/office/drawing/2014/main" val="10010"/>
                  </a:ext>
                </a:extLst>
              </a:tr>
              <a:tr h="350590">
                <a:tc>
                  <a:txBody>
                    <a:bodyPr/>
                    <a:lstStyle/>
                    <a:p>
                      <a:pPr marL="68580" algn="ctr">
                        <a:lnSpc>
                          <a:spcPct val="100000"/>
                        </a:lnSpc>
                        <a:spcBef>
                          <a:spcPts val="5"/>
                        </a:spcBef>
                      </a:pPr>
                      <a:r>
                        <a:rPr sz="1100" b="1" spc="-10" dirty="0">
                          <a:solidFill>
                            <a:srgbClr val="FF0000"/>
                          </a:solidFill>
                          <a:latin typeface="+mj-lt"/>
                          <a:cs typeface="Perpetua"/>
                        </a:rPr>
                        <a:t>Estonian</a:t>
                      </a:r>
                      <a:endParaRPr sz="1100" b="1" dirty="0">
                        <a:solidFill>
                          <a:srgbClr val="FF0000"/>
                        </a:solidFill>
                        <a:latin typeface="+mj-lt"/>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gn="ctr">
                        <a:lnSpc>
                          <a:spcPct val="100000"/>
                        </a:lnSpc>
                        <a:spcBef>
                          <a:spcPts val="5"/>
                        </a:spcBef>
                      </a:pPr>
                      <a:r>
                        <a:rPr lang="de-DE" sz="1100" spc="-10" dirty="0">
                          <a:solidFill>
                            <a:schemeClr val="tx1"/>
                          </a:solidFill>
                          <a:latin typeface="+mj-lt"/>
                          <a:cs typeface="Perpetua"/>
                        </a:rPr>
                        <a:t>adessive</a:t>
                      </a:r>
                      <a:endParaRPr lang="de-DE" sz="1100" dirty="0">
                        <a:solidFill>
                          <a:schemeClr val="tx1"/>
                        </a:solidFill>
                        <a:latin typeface="+mj-lt"/>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8580" algn="ctr">
                        <a:lnSpc>
                          <a:spcPct val="100000"/>
                        </a:lnSpc>
                        <a:spcBef>
                          <a:spcPts val="5"/>
                        </a:spcBef>
                      </a:pPr>
                      <a:r>
                        <a:rPr lang="de-DE" sz="1100" spc="-10" dirty="0">
                          <a:solidFill>
                            <a:schemeClr val="tx1"/>
                          </a:solidFill>
                          <a:latin typeface="+mj-lt"/>
                          <a:cs typeface="Perpetua"/>
                        </a:rPr>
                        <a:t>adessive</a:t>
                      </a:r>
                      <a:endParaRPr lang="de-DE" sz="1100" dirty="0">
                        <a:solidFill>
                          <a:schemeClr val="tx1"/>
                        </a:solidFill>
                        <a:latin typeface="+mj-lt"/>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8580" algn="ctr">
                        <a:lnSpc>
                          <a:spcPct val="100000"/>
                        </a:lnSpc>
                        <a:spcBef>
                          <a:spcPts val="5"/>
                        </a:spcBef>
                      </a:pPr>
                      <a:r>
                        <a:rPr lang="de-DE" sz="1100" spc="-10" dirty="0">
                          <a:solidFill>
                            <a:schemeClr val="tx1"/>
                          </a:solidFill>
                          <a:latin typeface="+mj-lt"/>
                          <a:cs typeface="Perpetua"/>
                        </a:rPr>
                        <a:t>adessive</a:t>
                      </a:r>
                      <a:r>
                        <a:rPr lang="de-DE" sz="1100" spc="0" dirty="0">
                          <a:solidFill>
                            <a:schemeClr val="tx1"/>
                          </a:solidFill>
                          <a:latin typeface="+mj-lt"/>
                          <a:cs typeface="Perpetua"/>
                        </a:rPr>
                        <a:t>; </a:t>
                      </a:r>
                      <a:r>
                        <a:rPr lang="de-DE" sz="1100" spc="-10" dirty="0" err="1">
                          <a:solidFill>
                            <a:schemeClr val="tx1"/>
                          </a:solidFill>
                          <a:latin typeface="+mj-lt"/>
                          <a:cs typeface="Perpetua"/>
                        </a:rPr>
                        <a:t>inessive</a:t>
                      </a:r>
                      <a:r>
                        <a:rPr lang="de-DE" sz="1100" spc="10" dirty="0">
                          <a:solidFill>
                            <a:schemeClr val="tx1"/>
                          </a:solidFill>
                          <a:latin typeface="+mj-lt"/>
                          <a:cs typeface="Times New Roman"/>
                        </a:rPr>
                        <a:t> </a:t>
                      </a:r>
                      <a:r>
                        <a:rPr lang="de-DE" sz="1100" spc="-20" dirty="0">
                          <a:solidFill>
                            <a:schemeClr val="tx1"/>
                          </a:solidFill>
                          <a:latin typeface="+mj-lt"/>
                          <a:cs typeface="Perpetua"/>
                        </a:rPr>
                        <a:t>(PE)</a:t>
                      </a:r>
                      <a:endParaRPr lang="de-DE" sz="1100" dirty="0">
                        <a:solidFill>
                          <a:schemeClr val="tx1"/>
                        </a:solidFill>
                        <a:latin typeface="+mj-lt"/>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C000"/>
                    </a:solidFill>
                  </a:tcPr>
                </a:tc>
                <a:tc>
                  <a:txBody>
                    <a:bodyPr/>
                    <a:lstStyle/>
                    <a:p>
                      <a:pPr marL="69215" algn="ctr">
                        <a:lnSpc>
                          <a:spcPct val="100000"/>
                        </a:lnSpc>
                        <a:spcBef>
                          <a:spcPts val="5"/>
                        </a:spcBef>
                      </a:pPr>
                      <a:r>
                        <a:rPr lang="de-DE" sz="1100" spc="-10" dirty="0">
                          <a:solidFill>
                            <a:schemeClr val="tx1"/>
                          </a:solidFill>
                          <a:latin typeface="+mj-lt"/>
                          <a:cs typeface="Perpetua"/>
                        </a:rPr>
                        <a:t>adessive</a:t>
                      </a:r>
                      <a:endParaRPr lang="de-DE" sz="1100" dirty="0">
                        <a:solidFill>
                          <a:schemeClr val="tx1"/>
                        </a:solidFill>
                        <a:latin typeface="+mj-lt"/>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9215" algn="ctr">
                        <a:lnSpc>
                          <a:spcPct val="100000"/>
                        </a:lnSpc>
                        <a:spcBef>
                          <a:spcPts val="5"/>
                        </a:spcBef>
                      </a:pPr>
                      <a:r>
                        <a:rPr lang="de-DE" sz="1100" spc="-10" dirty="0">
                          <a:solidFill>
                            <a:schemeClr val="tx1"/>
                          </a:solidFill>
                          <a:latin typeface="+mj-lt"/>
                          <a:cs typeface="Perpetua"/>
                        </a:rPr>
                        <a:t>adessive</a:t>
                      </a:r>
                      <a:r>
                        <a:rPr lang="de-DE" sz="1100" spc="0" dirty="0">
                          <a:solidFill>
                            <a:schemeClr val="tx1"/>
                          </a:solidFill>
                          <a:latin typeface="+mj-lt"/>
                          <a:cs typeface="Perpetua"/>
                        </a:rPr>
                        <a:t>; </a:t>
                      </a:r>
                      <a:r>
                        <a:rPr lang="de-DE" sz="1100" spc="-10" dirty="0" err="1">
                          <a:solidFill>
                            <a:schemeClr val="tx1"/>
                          </a:solidFill>
                          <a:latin typeface="+mj-lt"/>
                          <a:cs typeface="Perpetua"/>
                        </a:rPr>
                        <a:t>inessive</a:t>
                      </a:r>
                      <a:endParaRPr lang="de-DE" sz="1100" dirty="0">
                        <a:solidFill>
                          <a:schemeClr val="tx1"/>
                        </a:solidFill>
                        <a:latin typeface="+mj-lt"/>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C000"/>
                    </a:solidFill>
                  </a:tcPr>
                </a:tc>
                <a:tc>
                  <a:txBody>
                    <a:bodyPr/>
                    <a:lstStyle/>
                    <a:p>
                      <a:pPr marL="69215" algn="ctr">
                        <a:lnSpc>
                          <a:spcPct val="100000"/>
                        </a:lnSpc>
                        <a:spcBef>
                          <a:spcPts val="5"/>
                        </a:spcBef>
                      </a:pPr>
                      <a:r>
                        <a:rPr lang="de-DE" sz="1100" spc="-10" dirty="0">
                          <a:solidFill>
                            <a:schemeClr val="tx1"/>
                          </a:solidFill>
                          <a:latin typeface="+mj-lt"/>
                          <a:cs typeface="Perpetua"/>
                        </a:rPr>
                        <a:t>adessive</a:t>
                      </a:r>
                      <a:endParaRPr lang="de-DE" sz="1100" dirty="0">
                        <a:solidFill>
                          <a:schemeClr val="tx1"/>
                        </a:solidFill>
                        <a:latin typeface="+mj-lt"/>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985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10" normalizeH="0" baseline="0" noProof="0" dirty="0">
                          <a:ln>
                            <a:noFill/>
                          </a:ln>
                          <a:solidFill>
                            <a:schemeClr val="tx1"/>
                          </a:solidFill>
                          <a:effectLst/>
                          <a:uLnTx/>
                          <a:uFillTx/>
                          <a:latin typeface="+mj-lt"/>
                          <a:ea typeface="+mn-ea"/>
                          <a:cs typeface="Perpetua"/>
                        </a:rPr>
                        <a:t> non possessive</a:t>
                      </a:r>
                      <a:endParaRPr kumimoji="0" lang="it-IT" sz="1100" b="0" i="0" u="none" strike="noStrike" kern="1200" cap="none" spc="0" normalizeH="0" baseline="0" noProof="0" dirty="0">
                        <a:ln>
                          <a:noFill/>
                        </a:ln>
                        <a:solidFill>
                          <a:schemeClr val="tx1"/>
                        </a:solidFill>
                        <a:effectLst/>
                        <a:uLnTx/>
                        <a:uFillTx/>
                        <a:latin typeface="+mj-lt"/>
                        <a:ea typeface="+mn-ea"/>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extLst>
                  <a:ext uri="{0D108BD9-81ED-4DB2-BD59-A6C34878D82A}">
                    <a16:rowId xmlns:a16="http://schemas.microsoft.com/office/drawing/2014/main" val="10011"/>
                  </a:ext>
                </a:extLst>
              </a:tr>
              <a:tr h="350590">
                <a:tc>
                  <a:txBody>
                    <a:bodyPr/>
                    <a:lstStyle/>
                    <a:p>
                      <a:pPr marL="68580" algn="ctr">
                        <a:lnSpc>
                          <a:spcPct val="100000"/>
                        </a:lnSpc>
                        <a:spcBef>
                          <a:spcPts val="5"/>
                        </a:spcBef>
                      </a:pPr>
                      <a:r>
                        <a:rPr sz="1100" b="1" spc="-10" dirty="0">
                          <a:solidFill>
                            <a:srgbClr val="FF0000"/>
                          </a:solidFill>
                          <a:latin typeface="+mj-lt"/>
                          <a:cs typeface="Perpetua"/>
                        </a:rPr>
                        <a:t>Votic</a:t>
                      </a:r>
                      <a:endParaRPr sz="1100" b="1" dirty="0">
                        <a:solidFill>
                          <a:srgbClr val="FF0000"/>
                        </a:solidFill>
                        <a:latin typeface="+mj-lt"/>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gn="ctr">
                        <a:lnSpc>
                          <a:spcPct val="100000"/>
                        </a:lnSpc>
                        <a:spcBef>
                          <a:spcPts val="5"/>
                        </a:spcBef>
                      </a:pPr>
                      <a:r>
                        <a:rPr lang="de-DE" sz="1100" spc="-10" dirty="0">
                          <a:solidFill>
                            <a:schemeClr val="tx1"/>
                          </a:solidFill>
                          <a:latin typeface="+mj-lt"/>
                          <a:cs typeface="Perpetua"/>
                        </a:rPr>
                        <a:t>adessive</a:t>
                      </a:r>
                      <a:endParaRPr lang="de-DE" sz="1100" dirty="0">
                        <a:solidFill>
                          <a:schemeClr val="tx1"/>
                        </a:solidFill>
                        <a:latin typeface="+mj-lt"/>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8580" algn="ctr">
                        <a:lnSpc>
                          <a:spcPct val="100000"/>
                        </a:lnSpc>
                        <a:spcBef>
                          <a:spcPts val="5"/>
                        </a:spcBef>
                      </a:pPr>
                      <a:r>
                        <a:rPr lang="de-DE" sz="1100" spc="-25" dirty="0">
                          <a:solidFill>
                            <a:schemeClr val="tx1"/>
                          </a:solidFill>
                          <a:latin typeface="+mj-lt"/>
                          <a:cs typeface="Perpetua"/>
                        </a:rPr>
                        <a:t>NA</a:t>
                      </a:r>
                      <a:endParaRPr lang="de-DE" sz="1100" dirty="0">
                        <a:solidFill>
                          <a:schemeClr val="tx1"/>
                        </a:solidFill>
                        <a:latin typeface="+mj-lt"/>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gn="ctr">
                        <a:lnSpc>
                          <a:spcPct val="100000"/>
                        </a:lnSpc>
                        <a:spcBef>
                          <a:spcPts val="5"/>
                        </a:spcBef>
                      </a:pPr>
                      <a:r>
                        <a:rPr lang="de-DE" sz="1100" spc="-25" dirty="0">
                          <a:solidFill>
                            <a:schemeClr val="tx1"/>
                          </a:solidFill>
                          <a:latin typeface="+mj-lt"/>
                          <a:cs typeface="Perpetua"/>
                        </a:rPr>
                        <a:t>NA</a:t>
                      </a:r>
                      <a:endParaRPr lang="de-DE" sz="1100" dirty="0">
                        <a:solidFill>
                          <a:schemeClr val="tx1"/>
                        </a:solidFill>
                        <a:latin typeface="+mj-lt"/>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gn="ctr">
                        <a:lnSpc>
                          <a:spcPct val="100000"/>
                        </a:lnSpc>
                        <a:spcBef>
                          <a:spcPts val="5"/>
                        </a:spcBef>
                      </a:pPr>
                      <a:r>
                        <a:rPr lang="de-DE" sz="1100" spc="-25" dirty="0">
                          <a:solidFill>
                            <a:schemeClr val="tx1"/>
                          </a:solidFill>
                          <a:latin typeface="+mj-lt"/>
                          <a:cs typeface="Perpetua"/>
                        </a:rPr>
                        <a:t>NA</a:t>
                      </a:r>
                      <a:endParaRPr lang="de-DE" sz="1100" dirty="0">
                        <a:solidFill>
                          <a:schemeClr val="tx1"/>
                        </a:solidFill>
                        <a:latin typeface="+mj-lt"/>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gn="ctr">
                        <a:lnSpc>
                          <a:spcPts val="1440"/>
                        </a:lnSpc>
                      </a:pPr>
                      <a:r>
                        <a:rPr lang="de-DE" sz="1100" spc="-25" dirty="0">
                          <a:solidFill>
                            <a:schemeClr val="tx1"/>
                          </a:solidFill>
                          <a:latin typeface="+mj-lt"/>
                          <a:cs typeface="Perpetua"/>
                        </a:rPr>
                        <a:t>NA</a:t>
                      </a:r>
                      <a:endParaRPr lang="de-DE" sz="1100" dirty="0">
                        <a:solidFill>
                          <a:schemeClr val="tx1"/>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gn="ctr">
                        <a:lnSpc>
                          <a:spcPct val="100000"/>
                        </a:lnSpc>
                        <a:spcBef>
                          <a:spcPts val="20"/>
                        </a:spcBef>
                      </a:pPr>
                      <a:r>
                        <a:rPr lang="de-DE" sz="1100" spc="-25" dirty="0">
                          <a:solidFill>
                            <a:schemeClr val="tx1"/>
                          </a:solidFill>
                          <a:latin typeface="+mj-lt"/>
                          <a:cs typeface="Perpetua"/>
                        </a:rPr>
                        <a:t>NA</a:t>
                      </a:r>
                      <a:endParaRPr lang="de-DE" sz="1100" dirty="0">
                        <a:solidFill>
                          <a:schemeClr val="tx1"/>
                        </a:solidFill>
                        <a:latin typeface="+mj-lt"/>
                        <a:cs typeface="Perpetua"/>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85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10" normalizeH="0" baseline="0" noProof="0" dirty="0">
                          <a:ln>
                            <a:noFill/>
                          </a:ln>
                          <a:solidFill>
                            <a:schemeClr val="tx1"/>
                          </a:solidFill>
                          <a:effectLst/>
                          <a:uLnTx/>
                          <a:uFillTx/>
                          <a:latin typeface="+mj-lt"/>
                          <a:ea typeface="+mn-ea"/>
                          <a:cs typeface="Perpetua"/>
                        </a:rPr>
                        <a:t> non possessive</a:t>
                      </a:r>
                      <a:endParaRPr kumimoji="0" lang="it-IT" sz="1100" b="0" i="0" u="none" strike="noStrike" kern="1200" cap="none" spc="0" normalizeH="0" baseline="0" noProof="0" dirty="0">
                        <a:ln>
                          <a:noFill/>
                        </a:ln>
                        <a:solidFill>
                          <a:schemeClr val="tx1"/>
                        </a:solidFill>
                        <a:effectLst/>
                        <a:uLnTx/>
                        <a:uFillTx/>
                        <a:latin typeface="+mj-lt"/>
                        <a:ea typeface="+mn-ea"/>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extLst>
                  <a:ext uri="{0D108BD9-81ED-4DB2-BD59-A6C34878D82A}">
                    <a16:rowId xmlns:a16="http://schemas.microsoft.com/office/drawing/2014/main" val="10012"/>
                  </a:ext>
                </a:extLst>
              </a:tr>
              <a:tr h="350590">
                <a:tc>
                  <a:txBody>
                    <a:bodyPr/>
                    <a:lstStyle/>
                    <a:p>
                      <a:pPr marL="68580" algn="ctr">
                        <a:lnSpc>
                          <a:spcPct val="100000"/>
                        </a:lnSpc>
                        <a:spcBef>
                          <a:spcPts val="5"/>
                        </a:spcBef>
                      </a:pPr>
                      <a:r>
                        <a:rPr sz="1100" b="1" spc="-10" dirty="0">
                          <a:solidFill>
                            <a:srgbClr val="FF0000"/>
                          </a:solidFill>
                          <a:latin typeface="+mj-lt"/>
                          <a:cs typeface="Perpetua"/>
                        </a:rPr>
                        <a:t>Livonian</a:t>
                      </a:r>
                      <a:endParaRPr sz="1100" b="1" dirty="0">
                        <a:solidFill>
                          <a:srgbClr val="FF0000"/>
                        </a:solidFill>
                        <a:latin typeface="+mj-lt"/>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gn="ctr">
                        <a:lnSpc>
                          <a:spcPct val="100000"/>
                        </a:lnSpc>
                        <a:spcBef>
                          <a:spcPts val="5"/>
                        </a:spcBef>
                      </a:pPr>
                      <a:r>
                        <a:rPr lang="de-DE" sz="1100" dirty="0" err="1">
                          <a:solidFill>
                            <a:schemeClr val="tx1"/>
                          </a:solidFill>
                          <a:latin typeface="+mj-lt"/>
                          <a:cs typeface="Perpetua"/>
                        </a:rPr>
                        <a:t>dative</a:t>
                      </a:r>
                      <a:r>
                        <a:rPr lang="de-DE" sz="1100" spc="-60" dirty="0">
                          <a:solidFill>
                            <a:schemeClr val="tx1"/>
                          </a:solidFill>
                          <a:latin typeface="+mj-lt"/>
                          <a:cs typeface="Times New Roman"/>
                        </a:rPr>
                        <a:t> </a:t>
                      </a:r>
                      <a:r>
                        <a:rPr lang="de-DE" sz="1100" spc="-20" dirty="0" err="1">
                          <a:solidFill>
                            <a:schemeClr val="tx1"/>
                          </a:solidFill>
                          <a:latin typeface="+mj-lt"/>
                          <a:cs typeface="Perpetua"/>
                        </a:rPr>
                        <a:t>case</a:t>
                      </a:r>
                      <a:endParaRPr lang="de-DE" sz="1100" dirty="0">
                        <a:solidFill>
                          <a:schemeClr val="tx1"/>
                        </a:solidFill>
                        <a:latin typeface="+mj-lt"/>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8580" algn="ctr">
                        <a:lnSpc>
                          <a:spcPct val="100000"/>
                        </a:lnSpc>
                        <a:spcBef>
                          <a:spcPts val="5"/>
                        </a:spcBef>
                      </a:pPr>
                      <a:r>
                        <a:rPr lang="de-DE" sz="1100" spc="-25" dirty="0">
                          <a:solidFill>
                            <a:schemeClr val="tx1"/>
                          </a:solidFill>
                          <a:latin typeface="+mj-lt"/>
                          <a:cs typeface="Perpetua"/>
                        </a:rPr>
                        <a:t>NA</a:t>
                      </a:r>
                      <a:endParaRPr lang="de-DE" sz="1100" dirty="0">
                        <a:solidFill>
                          <a:schemeClr val="tx1"/>
                        </a:solidFill>
                        <a:latin typeface="+mj-lt"/>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gn="ctr">
                        <a:lnSpc>
                          <a:spcPct val="100000"/>
                        </a:lnSpc>
                        <a:spcBef>
                          <a:spcPts val="5"/>
                        </a:spcBef>
                      </a:pPr>
                      <a:r>
                        <a:rPr lang="de-DE" sz="1100" spc="-25" dirty="0">
                          <a:solidFill>
                            <a:schemeClr val="tx1"/>
                          </a:solidFill>
                          <a:latin typeface="+mj-lt"/>
                          <a:cs typeface="Perpetua"/>
                        </a:rPr>
                        <a:t>NA</a:t>
                      </a:r>
                      <a:endParaRPr lang="de-DE" sz="1100" dirty="0">
                        <a:solidFill>
                          <a:schemeClr val="tx1"/>
                        </a:solidFill>
                        <a:latin typeface="+mj-lt"/>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gn="ctr">
                        <a:lnSpc>
                          <a:spcPct val="100000"/>
                        </a:lnSpc>
                        <a:spcBef>
                          <a:spcPts val="5"/>
                        </a:spcBef>
                      </a:pPr>
                      <a:r>
                        <a:rPr lang="de-DE" sz="1100" spc="-25" dirty="0">
                          <a:solidFill>
                            <a:schemeClr val="tx1"/>
                          </a:solidFill>
                          <a:latin typeface="+mj-lt"/>
                          <a:cs typeface="Perpetua"/>
                        </a:rPr>
                        <a:t>NA</a:t>
                      </a:r>
                      <a:endParaRPr lang="de-DE" sz="1100" dirty="0">
                        <a:solidFill>
                          <a:schemeClr val="tx1"/>
                        </a:solidFill>
                        <a:latin typeface="+mj-lt"/>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gn="ctr">
                        <a:lnSpc>
                          <a:spcPts val="1440"/>
                        </a:lnSpc>
                      </a:pPr>
                      <a:r>
                        <a:rPr lang="de-DE" sz="1100" spc="-25" dirty="0">
                          <a:solidFill>
                            <a:schemeClr val="tx1"/>
                          </a:solidFill>
                          <a:latin typeface="+mj-lt"/>
                          <a:cs typeface="Perpetua"/>
                        </a:rPr>
                        <a:t>NA</a:t>
                      </a:r>
                      <a:endParaRPr lang="de-DE" sz="1100" dirty="0">
                        <a:solidFill>
                          <a:schemeClr val="tx1"/>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gn="ctr">
                        <a:lnSpc>
                          <a:spcPct val="100000"/>
                        </a:lnSpc>
                        <a:spcBef>
                          <a:spcPts val="20"/>
                        </a:spcBef>
                      </a:pPr>
                      <a:r>
                        <a:rPr lang="de-DE" sz="1100" spc="-25" dirty="0">
                          <a:solidFill>
                            <a:schemeClr val="tx1"/>
                          </a:solidFill>
                          <a:latin typeface="+mj-lt"/>
                          <a:cs typeface="Perpetua"/>
                        </a:rPr>
                        <a:t>NA</a:t>
                      </a:r>
                      <a:endParaRPr lang="de-DE" sz="1100" dirty="0">
                        <a:solidFill>
                          <a:schemeClr val="tx1"/>
                        </a:solidFill>
                        <a:latin typeface="+mj-lt"/>
                        <a:cs typeface="Perpetua"/>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85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10" normalizeH="0" baseline="0" noProof="0" dirty="0">
                          <a:ln>
                            <a:noFill/>
                          </a:ln>
                          <a:solidFill>
                            <a:schemeClr val="tx1"/>
                          </a:solidFill>
                          <a:effectLst/>
                          <a:uLnTx/>
                          <a:uFillTx/>
                          <a:latin typeface="+mj-lt"/>
                          <a:ea typeface="+mn-ea"/>
                          <a:cs typeface="Perpetua"/>
                        </a:rPr>
                        <a:t> non possessive</a:t>
                      </a:r>
                      <a:endParaRPr kumimoji="0" lang="it-IT" sz="1100" b="0" i="0" u="none" strike="noStrike" kern="1200" cap="none" spc="0" normalizeH="0" baseline="0" noProof="0" dirty="0">
                        <a:ln>
                          <a:noFill/>
                        </a:ln>
                        <a:solidFill>
                          <a:schemeClr val="tx1"/>
                        </a:solidFill>
                        <a:effectLst/>
                        <a:uLnTx/>
                        <a:uFillTx/>
                        <a:latin typeface="+mj-lt"/>
                        <a:ea typeface="+mn-ea"/>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extLst>
                  <a:ext uri="{0D108BD9-81ED-4DB2-BD59-A6C34878D82A}">
                    <a16:rowId xmlns:a16="http://schemas.microsoft.com/office/drawing/2014/main" val="10013"/>
                  </a:ext>
                </a:extLst>
              </a:tr>
              <a:tr h="285808">
                <a:tc>
                  <a:txBody>
                    <a:bodyPr/>
                    <a:lstStyle/>
                    <a:p>
                      <a:pPr marL="68580" algn="ctr">
                        <a:lnSpc>
                          <a:spcPct val="100000"/>
                        </a:lnSpc>
                        <a:spcBef>
                          <a:spcPts val="5"/>
                        </a:spcBef>
                      </a:pPr>
                      <a:r>
                        <a:rPr sz="1100" b="1" spc="-10" dirty="0">
                          <a:solidFill>
                            <a:srgbClr val="7030A0"/>
                          </a:solidFill>
                          <a:latin typeface="+mj-lt"/>
                          <a:cs typeface="Perpetua"/>
                        </a:rPr>
                        <a:t>Swedish</a:t>
                      </a:r>
                      <a:endParaRPr sz="1100" b="1" dirty="0">
                        <a:solidFill>
                          <a:srgbClr val="7030A0"/>
                        </a:solidFill>
                        <a:latin typeface="+mj-lt"/>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gn="ctr">
                        <a:lnSpc>
                          <a:spcPct val="100000"/>
                        </a:lnSpc>
                        <a:spcBef>
                          <a:spcPts val="5"/>
                        </a:spcBef>
                      </a:pPr>
                      <a:r>
                        <a:rPr lang="de-DE" sz="1100" spc="-20" dirty="0" err="1">
                          <a:solidFill>
                            <a:schemeClr val="tx1"/>
                          </a:solidFill>
                          <a:latin typeface="+mj-lt"/>
                          <a:cs typeface="Perpetua"/>
                        </a:rPr>
                        <a:t>have</a:t>
                      </a:r>
                      <a:endParaRPr lang="de-DE" sz="1100" dirty="0">
                        <a:solidFill>
                          <a:schemeClr val="tx1"/>
                        </a:solidFill>
                        <a:latin typeface="+mj-lt"/>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8580" algn="ctr">
                        <a:lnSpc>
                          <a:spcPct val="100000"/>
                        </a:lnSpc>
                        <a:spcBef>
                          <a:spcPts val="5"/>
                        </a:spcBef>
                      </a:pPr>
                      <a:r>
                        <a:rPr lang="de-DE" sz="1100" spc="-20" dirty="0" err="1">
                          <a:solidFill>
                            <a:schemeClr val="tx1"/>
                          </a:solidFill>
                          <a:latin typeface="+mj-lt"/>
                          <a:cs typeface="Perpetua"/>
                        </a:rPr>
                        <a:t>have</a:t>
                      </a:r>
                      <a:endParaRPr lang="de-DE" sz="1100" dirty="0">
                        <a:solidFill>
                          <a:schemeClr val="tx1"/>
                        </a:solidFill>
                        <a:latin typeface="+mj-lt"/>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8580" algn="ctr">
                        <a:lnSpc>
                          <a:spcPct val="100000"/>
                        </a:lnSpc>
                        <a:spcBef>
                          <a:spcPts val="5"/>
                        </a:spcBef>
                      </a:pPr>
                      <a:r>
                        <a:rPr lang="de-DE" sz="1100" spc="-20" dirty="0" err="1">
                          <a:solidFill>
                            <a:schemeClr val="tx1"/>
                          </a:solidFill>
                          <a:latin typeface="+mj-lt"/>
                          <a:cs typeface="Perpetua"/>
                        </a:rPr>
                        <a:t>have</a:t>
                      </a:r>
                      <a:endParaRPr lang="de-DE" sz="1100" dirty="0">
                        <a:solidFill>
                          <a:schemeClr val="tx1"/>
                        </a:solidFill>
                        <a:latin typeface="+mj-lt"/>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985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10" normalizeH="0" baseline="0" noProof="0" dirty="0">
                          <a:ln>
                            <a:noFill/>
                          </a:ln>
                          <a:solidFill>
                            <a:schemeClr val="tx1"/>
                          </a:solidFill>
                          <a:effectLst/>
                          <a:uLnTx/>
                          <a:uFillTx/>
                          <a:latin typeface="+mj-lt"/>
                          <a:ea typeface="+mn-ea"/>
                          <a:cs typeface="Perpetua"/>
                        </a:rPr>
                        <a:t> non possessive</a:t>
                      </a:r>
                      <a:endParaRPr kumimoji="0" lang="it-IT" sz="1100" b="0" i="0" u="none" strike="noStrike" kern="1200" cap="none" spc="0" normalizeH="0" baseline="0" noProof="0" dirty="0">
                        <a:ln>
                          <a:noFill/>
                        </a:ln>
                        <a:solidFill>
                          <a:schemeClr val="tx1"/>
                        </a:solidFill>
                        <a:effectLst/>
                        <a:uLnTx/>
                        <a:uFillTx/>
                        <a:latin typeface="+mj-lt"/>
                        <a:ea typeface="+mn-ea"/>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a:txBody>
                    <a:bodyPr/>
                    <a:lstStyle/>
                    <a:p>
                      <a:pPr marL="6985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10" normalizeH="0" baseline="0" noProof="0" dirty="0">
                          <a:ln>
                            <a:noFill/>
                          </a:ln>
                          <a:solidFill>
                            <a:schemeClr val="tx1"/>
                          </a:solidFill>
                          <a:effectLst/>
                          <a:uLnTx/>
                          <a:uFillTx/>
                          <a:latin typeface="+mj-lt"/>
                          <a:ea typeface="+mn-ea"/>
                          <a:cs typeface="Perpetua"/>
                        </a:rPr>
                        <a:t> non possessive</a:t>
                      </a:r>
                      <a:endParaRPr kumimoji="0" lang="it-IT" sz="1100" b="0" i="0" u="none" strike="noStrike" kern="1200" cap="none" spc="0" normalizeH="0" baseline="0" noProof="0" dirty="0">
                        <a:ln>
                          <a:noFill/>
                        </a:ln>
                        <a:solidFill>
                          <a:schemeClr val="tx1"/>
                        </a:solidFill>
                        <a:effectLst/>
                        <a:uLnTx/>
                        <a:uFillTx/>
                        <a:latin typeface="+mj-lt"/>
                        <a:ea typeface="+mn-ea"/>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a:txBody>
                    <a:bodyPr/>
                    <a:lstStyle/>
                    <a:p>
                      <a:pPr marL="6985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10" normalizeH="0" baseline="0" noProof="0" dirty="0">
                          <a:ln>
                            <a:noFill/>
                          </a:ln>
                          <a:solidFill>
                            <a:schemeClr val="tx1"/>
                          </a:solidFill>
                          <a:effectLst/>
                          <a:uLnTx/>
                          <a:uFillTx/>
                          <a:latin typeface="+mj-lt"/>
                          <a:ea typeface="+mn-ea"/>
                          <a:cs typeface="Perpetua"/>
                        </a:rPr>
                        <a:t> non possessive</a:t>
                      </a:r>
                      <a:endParaRPr kumimoji="0" lang="it-IT" sz="1100" b="0" i="0" u="none" strike="noStrike" kern="1200" cap="none" spc="0" normalizeH="0" baseline="0" noProof="0" dirty="0">
                        <a:ln>
                          <a:noFill/>
                        </a:ln>
                        <a:solidFill>
                          <a:schemeClr val="tx1"/>
                        </a:solidFill>
                        <a:effectLst/>
                        <a:uLnTx/>
                        <a:uFillTx/>
                        <a:latin typeface="+mj-lt"/>
                        <a:ea typeface="+mn-ea"/>
                        <a:cs typeface="Perpetua"/>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a:txBody>
                    <a:bodyPr/>
                    <a:lstStyle/>
                    <a:p>
                      <a:pPr marL="6985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10" normalizeH="0" baseline="0" noProof="0" dirty="0">
                          <a:ln>
                            <a:noFill/>
                          </a:ln>
                          <a:solidFill>
                            <a:schemeClr val="tx1"/>
                          </a:solidFill>
                          <a:effectLst/>
                          <a:uLnTx/>
                          <a:uFillTx/>
                          <a:latin typeface="+mj-lt"/>
                          <a:ea typeface="+mn-ea"/>
                          <a:cs typeface="Perpetua"/>
                        </a:rPr>
                        <a:t> non possessive</a:t>
                      </a:r>
                      <a:endParaRPr kumimoji="0" lang="it-IT" sz="1100" b="0" i="0" u="none" strike="noStrike" kern="1200" cap="none" spc="0" normalizeH="0" baseline="0" noProof="0" dirty="0">
                        <a:ln>
                          <a:noFill/>
                        </a:ln>
                        <a:solidFill>
                          <a:schemeClr val="tx1"/>
                        </a:solidFill>
                        <a:effectLst/>
                        <a:uLnTx/>
                        <a:uFillTx/>
                        <a:latin typeface="+mj-lt"/>
                        <a:ea typeface="+mn-ea"/>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extLst>
                  <a:ext uri="{0D108BD9-81ED-4DB2-BD59-A6C34878D82A}">
                    <a16:rowId xmlns:a16="http://schemas.microsoft.com/office/drawing/2014/main" val="10014"/>
                  </a:ext>
                </a:extLst>
              </a:tr>
              <a:tr h="285808">
                <a:tc>
                  <a:txBody>
                    <a:bodyPr/>
                    <a:lstStyle/>
                    <a:p>
                      <a:pPr marL="68580" algn="ctr">
                        <a:lnSpc>
                          <a:spcPct val="100000"/>
                        </a:lnSpc>
                        <a:spcBef>
                          <a:spcPts val="5"/>
                        </a:spcBef>
                      </a:pPr>
                      <a:r>
                        <a:rPr sz="1100" b="1" spc="-10" dirty="0">
                          <a:solidFill>
                            <a:srgbClr val="7030A0"/>
                          </a:solidFill>
                          <a:latin typeface="+mj-lt"/>
                          <a:cs typeface="Perpetua"/>
                        </a:rPr>
                        <a:t>Danish</a:t>
                      </a:r>
                      <a:endParaRPr sz="1100" b="1" dirty="0">
                        <a:solidFill>
                          <a:srgbClr val="7030A0"/>
                        </a:solidFill>
                        <a:latin typeface="+mj-lt"/>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gn="ctr">
                        <a:lnSpc>
                          <a:spcPct val="100000"/>
                        </a:lnSpc>
                        <a:spcBef>
                          <a:spcPts val="5"/>
                        </a:spcBef>
                      </a:pPr>
                      <a:r>
                        <a:rPr lang="de-DE" sz="1100" spc="-20" dirty="0" err="1">
                          <a:solidFill>
                            <a:schemeClr val="tx1"/>
                          </a:solidFill>
                          <a:latin typeface="+mj-lt"/>
                          <a:cs typeface="Perpetua"/>
                        </a:rPr>
                        <a:t>have</a:t>
                      </a:r>
                      <a:endParaRPr lang="de-DE" sz="1100" dirty="0">
                        <a:solidFill>
                          <a:schemeClr val="tx1"/>
                        </a:solidFill>
                        <a:latin typeface="+mj-lt"/>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8580" algn="ctr">
                        <a:lnSpc>
                          <a:spcPct val="100000"/>
                        </a:lnSpc>
                        <a:spcBef>
                          <a:spcPts val="5"/>
                        </a:spcBef>
                      </a:pPr>
                      <a:r>
                        <a:rPr lang="de-DE" sz="1100" spc="-20" dirty="0" err="1">
                          <a:solidFill>
                            <a:schemeClr val="tx1"/>
                          </a:solidFill>
                          <a:latin typeface="+mj-lt"/>
                          <a:cs typeface="Perpetua"/>
                        </a:rPr>
                        <a:t>have</a:t>
                      </a:r>
                      <a:endParaRPr lang="de-DE" sz="1100" dirty="0">
                        <a:solidFill>
                          <a:schemeClr val="tx1"/>
                        </a:solidFill>
                        <a:latin typeface="+mj-lt"/>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8580" algn="ctr">
                        <a:lnSpc>
                          <a:spcPct val="100000"/>
                        </a:lnSpc>
                        <a:spcBef>
                          <a:spcPts val="5"/>
                        </a:spcBef>
                      </a:pPr>
                      <a:r>
                        <a:rPr lang="de-DE" sz="1100" spc="-20" dirty="0" err="1">
                          <a:solidFill>
                            <a:schemeClr val="tx1"/>
                          </a:solidFill>
                          <a:latin typeface="+mj-lt"/>
                          <a:cs typeface="Perpetua"/>
                        </a:rPr>
                        <a:t>have</a:t>
                      </a:r>
                      <a:endParaRPr lang="de-DE" sz="1100" dirty="0">
                        <a:solidFill>
                          <a:schemeClr val="tx1"/>
                        </a:solidFill>
                        <a:latin typeface="+mj-lt"/>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985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10" normalizeH="0" baseline="0" noProof="0" dirty="0">
                          <a:ln>
                            <a:noFill/>
                          </a:ln>
                          <a:solidFill>
                            <a:schemeClr val="tx1"/>
                          </a:solidFill>
                          <a:effectLst/>
                          <a:uLnTx/>
                          <a:uFillTx/>
                          <a:latin typeface="+mj-lt"/>
                          <a:ea typeface="+mn-ea"/>
                          <a:cs typeface="Perpetua"/>
                        </a:rPr>
                        <a:t> non possessive</a:t>
                      </a:r>
                      <a:endParaRPr kumimoji="0" lang="it-IT" sz="1100" b="0" i="0" u="none" strike="noStrike" kern="1200" cap="none" spc="0" normalizeH="0" baseline="0" noProof="0" dirty="0">
                        <a:ln>
                          <a:noFill/>
                        </a:ln>
                        <a:solidFill>
                          <a:schemeClr val="tx1"/>
                        </a:solidFill>
                        <a:effectLst/>
                        <a:uLnTx/>
                        <a:uFillTx/>
                        <a:latin typeface="+mj-lt"/>
                        <a:ea typeface="+mn-ea"/>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a:txBody>
                    <a:bodyPr/>
                    <a:lstStyle/>
                    <a:p>
                      <a:pPr marL="6985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10" normalizeH="0" baseline="0" noProof="0" dirty="0">
                          <a:ln>
                            <a:noFill/>
                          </a:ln>
                          <a:solidFill>
                            <a:schemeClr val="tx1"/>
                          </a:solidFill>
                          <a:effectLst/>
                          <a:uLnTx/>
                          <a:uFillTx/>
                          <a:latin typeface="+mj-lt"/>
                          <a:ea typeface="+mn-ea"/>
                          <a:cs typeface="Perpetua"/>
                        </a:rPr>
                        <a:t> non possessive</a:t>
                      </a:r>
                      <a:endParaRPr kumimoji="0" lang="it-IT" sz="1100" b="0" i="0" u="none" strike="noStrike" kern="1200" cap="none" spc="0" normalizeH="0" baseline="0" noProof="0" dirty="0">
                        <a:ln>
                          <a:noFill/>
                        </a:ln>
                        <a:solidFill>
                          <a:schemeClr val="tx1"/>
                        </a:solidFill>
                        <a:effectLst/>
                        <a:uLnTx/>
                        <a:uFillTx/>
                        <a:latin typeface="+mj-lt"/>
                        <a:ea typeface="+mn-ea"/>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a:txBody>
                    <a:bodyPr/>
                    <a:lstStyle/>
                    <a:p>
                      <a:pPr marL="6985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10" normalizeH="0" baseline="0" noProof="0" dirty="0">
                          <a:ln>
                            <a:noFill/>
                          </a:ln>
                          <a:solidFill>
                            <a:schemeClr val="tx1"/>
                          </a:solidFill>
                          <a:effectLst/>
                          <a:uLnTx/>
                          <a:uFillTx/>
                          <a:latin typeface="+mj-lt"/>
                          <a:ea typeface="+mn-ea"/>
                          <a:cs typeface="Perpetua"/>
                        </a:rPr>
                        <a:t> non possessive</a:t>
                      </a:r>
                      <a:endParaRPr kumimoji="0" lang="it-IT" sz="1100" b="0" i="0" u="none" strike="noStrike" kern="1200" cap="none" spc="0" normalizeH="0" baseline="0" noProof="0" dirty="0">
                        <a:ln>
                          <a:noFill/>
                        </a:ln>
                        <a:solidFill>
                          <a:schemeClr val="tx1"/>
                        </a:solidFill>
                        <a:effectLst/>
                        <a:uLnTx/>
                        <a:uFillTx/>
                        <a:latin typeface="+mj-lt"/>
                        <a:ea typeface="+mn-ea"/>
                        <a:cs typeface="Perpetua"/>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a:txBody>
                    <a:bodyPr/>
                    <a:lstStyle/>
                    <a:p>
                      <a:pPr marL="6985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10" normalizeH="0" baseline="0" noProof="0" dirty="0">
                          <a:ln>
                            <a:noFill/>
                          </a:ln>
                          <a:solidFill>
                            <a:schemeClr val="tx1"/>
                          </a:solidFill>
                          <a:effectLst/>
                          <a:uLnTx/>
                          <a:uFillTx/>
                          <a:latin typeface="+mj-lt"/>
                          <a:ea typeface="+mn-ea"/>
                          <a:cs typeface="Perpetua"/>
                        </a:rPr>
                        <a:t> non possessive</a:t>
                      </a:r>
                      <a:endParaRPr kumimoji="0" lang="it-IT" sz="1100" b="0" i="0" u="none" strike="noStrike" kern="1200" cap="none" spc="0" normalizeH="0" baseline="0" noProof="0" dirty="0">
                        <a:ln>
                          <a:noFill/>
                        </a:ln>
                        <a:solidFill>
                          <a:schemeClr val="tx1"/>
                        </a:solidFill>
                        <a:effectLst/>
                        <a:uLnTx/>
                        <a:uFillTx/>
                        <a:latin typeface="+mj-lt"/>
                        <a:ea typeface="+mn-ea"/>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extLst>
                  <a:ext uri="{0D108BD9-81ED-4DB2-BD59-A6C34878D82A}">
                    <a16:rowId xmlns:a16="http://schemas.microsoft.com/office/drawing/2014/main" val="10015"/>
                  </a:ext>
                </a:extLst>
              </a:tr>
              <a:tr h="285808">
                <a:tc>
                  <a:txBody>
                    <a:bodyPr/>
                    <a:lstStyle/>
                    <a:p>
                      <a:pPr marL="68580" algn="ctr">
                        <a:lnSpc>
                          <a:spcPct val="100000"/>
                        </a:lnSpc>
                        <a:spcBef>
                          <a:spcPts val="5"/>
                        </a:spcBef>
                      </a:pPr>
                      <a:r>
                        <a:rPr sz="1100" b="1" spc="-10" dirty="0">
                          <a:solidFill>
                            <a:srgbClr val="7030A0"/>
                          </a:solidFill>
                          <a:latin typeface="+mj-lt"/>
                          <a:cs typeface="Perpetua"/>
                        </a:rPr>
                        <a:t>Norwegian</a:t>
                      </a:r>
                      <a:endParaRPr sz="1100" b="1" dirty="0">
                        <a:solidFill>
                          <a:srgbClr val="7030A0"/>
                        </a:solidFill>
                        <a:latin typeface="+mj-lt"/>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gn="ctr">
                        <a:lnSpc>
                          <a:spcPct val="100000"/>
                        </a:lnSpc>
                        <a:spcBef>
                          <a:spcPts val="5"/>
                        </a:spcBef>
                      </a:pPr>
                      <a:r>
                        <a:rPr lang="de-DE" sz="1100" spc="-20" dirty="0" err="1">
                          <a:solidFill>
                            <a:schemeClr val="tx1"/>
                          </a:solidFill>
                          <a:latin typeface="+mj-lt"/>
                          <a:cs typeface="Perpetua"/>
                        </a:rPr>
                        <a:t>have</a:t>
                      </a:r>
                      <a:endParaRPr lang="de-DE" sz="1100" dirty="0">
                        <a:solidFill>
                          <a:schemeClr val="tx1"/>
                        </a:solidFill>
                        <a:latin typeface="+mj-lt"/>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8580" algn="ctr">
                        <a:lnSpc>
                          <a:spcPct val="100000"/>
                        </a:lnSpc>
                        <a:spcBef>
                          <a:spcPts val="5"/>
                        </a:spcBef>
                      </a:pPr>
                      <a:r>
                        <a:rPr lang="de-DE" sz="1100" spc="-20" dirty="0" err="1">
                          <a:solidFill>
                            <a:schemeClr val="tx1"/>
                          </a:solidFill>
                          <a:latin typeface="+mj-lt"/>
                          <a:cs typeface="Perpetua"/>
                        </a:rPr>
                        <a:t>have</a:t>
                      </a:r>
                      <a:endParaRPr lang="de-DE" sz="1100" dirty="0">
                        <a:solidFill>
                          <a:schemeClr val="tx1"/>
                        </a:solidFill>
                        <a:latin typeface="+mj-lt"/>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8580" algn="ctr">
                        <a:lnSpc>
                          <a:spcPct val="100000"/>
                        </a:lnSpc>
                        <a:spcBef>
                          <a:spcPts val="5"/>
                        </a:spcBef>
                      </a:pPr>
                      <a:r>
                        <a:rPr lang="de-DE" sz="1100" spc="-20" dirty="0" err="1">
                          <a:solidFill>
                            <a:schemeClr val="tx1"/>
                          </a:solidFill>
                          <a:latin typeface="+mj-lt"/>
                          <a:cs typeface="Perpetua"/>
                        </a:rPr>
                        <a:t>have</a:t>
                      </a:r>
                      <a:endParaRPr lang="de-DE" sz="1100" dirty="0">
                        <a:solidFill>
                          <a:schemeClr val="tx1"/>
                        </a:solidFill>
                        <a:latin typeface="+mj-lt"/>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985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10" normalizeH="0" baseline="0" noProof="0" dirty="0">
                          <a:ln>
                            <a:noFill/>
                          </a:ln>
                          <a:solidFill>
                            <a:schemeClr val="tx1"/>
                          </a:solidFill>
                          <a:effectLst/>
                          <a:uLnTx/>
                          <a:uFillTx/>
                          <a:latin typeface="+mj-lt"/>
                          <a:ea typeface="+mn-ea"/>
                          <a:cs typeface="Perpetua"/>
                        </a:rPr>
                        <a:t> non possessive</a:t>
                      </a:r>
                      <a:endParaRPr kumimoji="0" lang="it-IT" sz="1100" b="0" i="0" u="none" strike="noStrike" kern="1200" cap="none" spc="0" normalizeH="0" baseline="0" noProof="0" dirty="0">
                        <a:ln>
                          <a:noFill/>
                        </a:ln>
                        <a:solidFill>
                          <a:schemeClr val="tx1"/>
                        </a:solidFill>
                        <a:effectLst/>
                        <a:uLnTx/>
                        <a:uFillTx/>
                        <a:latin typeface="+mj-lt"/>
                        <a:ea typeface="+mn-ea"/>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a:txBody>
                    <a:bodyPr/>
                    <a:lstStyle/>
                    <a:p>
                      <a:pPr marL="6985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10" normalizeH="0" baseline="0" noProof="0" dirty="0">
                          <a:ln>
                            <a:noFill/>
                          </a:ln>
                          <a:solidFill>
                            <a:schemeClr val="tx1"/>
                          </a:solidFill>
                          <a:effectLst/>
                          <a:uLnTx/>
                          <a:uFillTx/>
                          <a:latin typeface="+mj-lt"/>
                          <a:ea typeface="+mn-ea"/>
                          <a:cs typeface="Perpetua"/>
                        </a:rPr>
                        <a:t> non possessive</a:t>
                      </a:r>
                      <a:endParaRPr kumimoji="0" lang="it-IT" sz="1100" b="0" i="0" u="none" strike="noStrike" kern="1200" cap="none" spc="0" normalizeH="0" baseline="0" noProof="0" dirty="0">
                        <a:ln>
                          <a:noFill/>
                        </a:ln>
                        <a:solidFill>
                          <a:schemeClr val="tx1"/>
                        </a:solidFill>
                        <a:effectLst/>
                        <a:uLnTx/>
                        <a:uFillTx/>
                        <a:latin typeface="+mj-lt"/>
                        <a:ea typeface="+mn-ea"/>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a:txBody>
                    <a:bodyPr/>
                    <a:lstStyle/>
                    <a:p>
                      <a:pPr marL="6985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10" normalizeH="0" baseline="0" noProof="0" dirty="0">
                          <a:ln>
                            <a:noFill/>
                          </a:ln>
                          <a:solidFill>
                            <a:schemeClr val="tx1"/>
                          </a:solidFill>
                          <a:effectLst/>
                          <a:uLnTx/>
                          <a:uFillTx/>
                          <a:latin typeface="+mj-lt"/>
                          <a:ea typeface="+mn-ea"/>
                          <a:cs typeface="Perpetua"/>
                        </a:rPr>
                        <a:t> non possessive</a:t>
                      </a:r>
                      <a:endParaRPr kumimoji="0" lang="it-IT" sz="1100" b="0" i="0" u="none" strike="noStrike" kern="1200" cap="none" spc="0" normalizeH="0" baseline="0" noProof="0" dirty="0">
                        <a:ln>
                          <a:noFill/>
                        </a:ln>
                        <a:solidFill>
                          <a:schemeClr val="tx1"/>
                        </a:solidFill>
                        <a:effectLst/>
                        <a:uLnTx/>
                        <a:uFillTx/>
                        <a:latin typeface="+mj-lt"/>
                        <a:ea typeface="+mn-ea"/>
                        <a:cs typeface="Perpetua"/>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a:txBody>
                    <a:bodyPr/>
                    <a:lstStyle/>
                    <a:p>
                      <a:pPr marL="6985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10" normalizeH="0" baseline="0" noProof="0" dirty="0">
                          <a:ln>
                            <a:noFill/>
                          </a:ln>
                          <a:solidFill>
                            <a:schemeClr val="tx1"/>
                          </a:solidFill>
                          <a:effectLst/>
                          <a:uLnTx/>
                          <a:uFillTx/>
                          <a:latin typeface="+mj-lt"/>
                          <a:ea typeface="+mn-ea"/>
                          <a:cs typeface="Perpetua"/>
                        </a:rPr>
                        <a:t> non possessive</a:t>
                      </a:r>
                      <a:endParaRPr kumimoji="0" lang="it-IT" sz="1100" b="0" i="0" u="none" strike="noStrike" kern="1200" cap="none" spc="0" normalizeH="0" baseline="0" noProof="0" dirty="0">
                        <a:ln>
                          <a:noFill/>
                        </a:ln>
                        <a:solidFill>
                          <a:schemeClr val="tx1"/>
                        </a:solidFill>
                        <a:effectLst/>
                        <a:uLnTx/>
                        <a:uFillTx/>
                        <a:latin typeface="+mj-lt"/>
                        <a:ea typeface="+mn-ea"/>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extLst>
                  <a:ext uri="{0D108BD9-81ED-4DB2-BD59-A6C34878D82A}">
                    <a16:rowId xmlns:a16="http://schemas.microsoft.com/office/drawing/2014/main" val="10016"/>
                  </a:ext>
                </a:extLst>
              </a:tr>
              <a:tr h="420455">
                <a:tc>
                  <a:txBody>
                    <a:bodyPr/>
                    <a:lstStyle/>
                    <a:p>
                      <a:pPr marL="68580" algn="ctr">
                        <a:lnSpc>
                          <a:spcPct val="100000"/>
                        </a:lnSpc>
                        <a:spcBef>
                          <a:spcPts val="5"/>
                        </a:spcBef>
                      </a:pPr>
                      <a:r>
                        <a:rPr sz="1100" b="1" spc="-10" dirty="0">
                          <a:solidFill>
                            <a:srgbClr val="7030A0"/>
                          </a:solidFill>
                          <a:latin typeface="+mj-lt"/>
                          <a:cs typeface="Perpetua"/>
                        </a:rPr>
                        <a:t>German</a:t>
                      </a:r>
                      <a:endParaRPr sz="1100" b="1" dirty="0">
                        <a:solidFill>
                          <a:srgbClr val="7030A0"/>
                        </a:solidFill>
                        <a:latin typeface="+mj-lt"/>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gn="ctr">
                        <a:lnSpc>
                          <a:spcPct val="100000"/>
                        </a:lnSpc>
                        <a:spcBef>
                          <a:spcPts val="5"/>
                        </a:spcBef>
                      </a:pPr>
                      <a:r>
                        <a:rPr lang="de-DE" sz="1100" spc="-20" dirty="0" err="1">
                          <a:solidFill>
                            <a:schemeClr val="tx1"/>
                          </a:solidFill>
                          <a:latin typeface="+mj-lt"/>
                          <a:cs typeface="Perpetua"/>
                        </a:rPr>
                        <a:t>have</a:t>
                      </a:r>
                      <a:endParaRPr lang="de-DE" sz="1100" dirty="0">
                        <a:solidFill>
                          <a:schemeClr val="tx1"/>
                        </a:solidFill>
                        <a:latin typeface="+mj-lt"/>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8580" algn="ctr">
                        <a:lnSpc>
                          <a:spcPct val="100000"/>
                        </a:lnSpc>
                        <a:spcBef>
                          <a:spcPts val="5"/>
                        </a:spcBef>
                      </a:pPr>
                      <a:r>
                        <a:rPr lang="de-DE" sz="1100" spc="-20" dirty="0" err="1">
                          <a:solidFill>
                            <a:schemeClr val="tx1"/>
                          </a:solidFill>
                          <a:latin typeface="+mj-lt"/>
                          <a:cs typeface="Perpetua"/>
                        </a:rPr>
                        <a:t>have</a:t>
                      </a:r>
                      <a:endParaRPr lang="de-DE" sz="1100" dirty="0">
                        <a:solidFill>
                          <a:schemeClr val="tx1"/>
                        </a:solidFill>
                        <a:latin typeface="+mj-lt"/>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8580" algn="ctr">
                        <a:lnSpc>
                          <a:spcPct val="100000"/>
                        </a:lnSpc>
                        <a:spcBef>
                          <a:spcPts val="5"/>
                        </a:spcBef>
                      </a:pPr>
                      <a:r>
                        <a:rPr lang="de-DE" sz="1100" spc="-20" dirty="0" err="1">
                          <a:solidFill>
                            <a:schemeClr val="tx1"/>
                          </a:solidFill>
                          <a:latin typeface="+mj-lt"/>
                          <a:cs typeface="Perpetua"/>
                        </a:rPr>
                        <a:t>have</a:t>
                      </a:r>
                      <a:endParaRPr lang="de-DE" sz="1100" dirty="0">
                        <a:solidFill>
                          <a:schemeClr val="tx1"/>
                        </a:solidFill>
                        <a:latin typeface="+mj-lt"/>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7E3FB"/>
                    </a:solidFill>
                  </a:tcPr>
                </a:tc>
                <a:tc>
                  <a:txBody>
                    <a:bodyPr/>
                    <a:lstStyle/>
                    <a:p>
                      <a:pPr marL="69850" algn="ctr">
                        <a:lnSpc>
                          <a:spcPct val="100000"/>
                        </a:lnSpc>
                      </a:pPr>
                      <a:r>
                        <a:rPr lang="it-IT" sz="1100" kern="1200" spc="-10" dirty="0">
                          <a:solidFill>
                            <a:schemeClr val="tx1"/>
                          </a:solidFill>
                          <a:latin typeface="+mj-lt"/>
                          <a:ea typeface="+mn-ea"/>
                          <a:cs typeface="Perpetua"/>
                        </a:rPr>
                        <a:t> non possessive</a:t>
                      </a:r>
                      <a:endParaRPr lang="it-IT" sz="1100" kern="1200" dirty="0">
                        <a:solidFill>
                          <a:schemeClr val="tx1"/>
                        </a:solidFill>
                        <a:latin typeface="+mj-lt"/>
                        <a:ea typeface="+mn-ea"/>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a:txBody>
                    <a:bodyPr/>
                    <a:lstStyle/>
                    <a:p>
                      <a:pPr marL="69215" algn="ctr">
                        <a:lnSpc>
                          <a:spcPct val="100000"/>
                        </a:lnSpc>
                        <a:spcBef>
                          <a:spcPts val="5"/>
                        </a:spcBef>
                      </a:pPr>
                      <a:r>
                        <a:rPr lang="de-DE" sz="1100" dirty="0">
                          <a:solidFill>
                            <a:schemeClr val="tx1"/>
                          </a:solidFill>
                          <a:latin typeface="+mj-lt"/>
                          <a:cs typeface="Perpetua"/>
                        </a:rPr>
                        <a:t>non possessive</a:t>
                      </a:r>
                    </a:p>
                    <a:p>
                      <a:pPr marL="69215" algn="ctr">
                        <a:lnSpc>
                          <a:spcPct val="100000"/>
                        </a:lnSpc>
                        <a:spcBef>
                          <a:spcPts val="185"/>
                        </a:spcBef>
                      </a:pPr>
                      <a:r>
                        <a:rPr lang="de-DE" sz="1100" spc="-20" dirty="0" err="1">
                          <a:solidFill>
                            <a:schemeClr val="tx1"/>
                          </a:solidFill>
                          <a:latin typeface="+mj-lt"/>
                          <a:cs typeface="Perpetua"/>
                        </a:rPr>
                        <a:t>have</a:t>
                      </a:r>
                      <a:endParaRPr lang="de-DE" sz="1100" dirty="0">
                        <a:solidFill>
                          <a:schemeClr val="tx1"/>
                        </a:solidFill>
                        <a:latin typeface="+mj-lt"/>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C000"/>
                    </a:solidFill>
                  </a:tcPr>
                </a:tc>
                <a:tc>
                  <a:txBody>
                    <a:bodyPr/>
                    <a:lstStyle/>
                    <a:p>
                      <a:pPr marL="69215" algn="ctr">
                        <a:lnSpc>
                          <a:spcPct val="100000"/>
                        </a:lnSpc>
                      </a:pPr>
                      <a:r>
                        <a:rPr lang="de-DE" sz="1100" spc="-10" dirty="0" err="1">
                          <a:solidFill>
                            <a:schemeClr val="tx1"/>
                          </a:solidFill>
                          <a:latin typeface="+mj-lt"/>
                          <a:cs typeface="Perpetua"/>
                        </a:rPr>
                        <a:t>dative</a:t>
                      </a:r>
                      <a:endParaRPr lang="de-DE" sz="1100" dirty="0">
                        <a:solidFill>
                          <a:schemeClr val="tx1"/>
                        </a:solidFill>
                        <a:latin typeface="+mj-lt"/>
                        <a:cs typeface="Perpetua"/>
                      </a:endParaRPr>
                    </a:p>
                    <a:p>
                      <a:pPr marL="69215" algn="ctr">
                        <a:lnSpc>
                          <a:spcPct val="100000"/>
                        </a:lnSpc>
                        <a:spcBef>
                          <a:spcPts val="215"/>
                        </a:spcBef>
                      </a:pPr>
                      <a:r>
                        <a:rPr lang="de-DE" sz="1100" spc="-20" dirty="0" err="1">
                          <a:solidFill>
                            <a:schemeClr val="tx1"/>
                          </a:solidFill>
                          <a:latin typeface="+mj-lt"/>
                          <a:cs typeface="Perpetua"/>
                        </a:rPr>
                        <a:t>have</a:t>
                      </a:r>
                      <a:endParaRPr lang="de-DE" sz="1100" dirty="0">
                        <a:solidFill>
                          <a:schemeClr val="tx1"/>
                        </a:solidFill>
                        <a:latin typeface="+mj-lt"/>
                        <a:cs typeface="Perpet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C000"/>
                    </a:solidFill>
                  </a:tcPr>
                </a:tc>
                <a:tc>
                  <a:txBody>
                    <a:bodyPr/>
                    <a:lstStyle/>
                    <a:p>
                      <a:pPr marL="6985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10" normalizeH="0" baseline="0" noProof="0" dirty="0">
                          <a:ln>
                            <a:noFill/>
                          </a:ln>
                          <a:solidFill>
                            <a:schemeClr val="tx1"/>
                          </a:solidFill>
                          <a:effectLst/>
                          <a:uLnTx/>
                          <a:uFillTx/>
                          <a:latin typeface="+mj-lt"/>
                          <a:ea typeface="+mn-ea"/>
                          <a:cs typeface="Perpetua"/>
                        </a:rPr>
                        <a:t> non possessive</a:t>
                      </a:r>
                      <a:endParaRPr kumimoji="0" lang="it-IT" sz="1100" b="0" i="0" u="none" strike="noStrike" kern="1200" cap="none" spc="0" normalizeH="0" baseline="0" noProof="0" dirty="0">
                        <a:ln>
                          <a:noFill/>
                        </a:ln>
                        <a:solidFill>
                          <a:schemeClr val="tx1"/>
                        </a:solidFill>
                        <a:effectLst/>
                        <a:uLnTx/>
                        <a:uFillTx/>
                        <a:latin typeface="+mj-lt"/>
                        <a:ea typeface="+mn-ea"/>
                        <a:cs typeface="Perpetua"/>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extLst>
                  <a:ext uri="{0D108BD9-81ED-4DB2-BD59-A6C34878D82A}">
                    <a16:rowId xmlns:a16="http://schemas.microsoft.com/office/drawing/2014/main" val="10017"/>
                  </a:ext>
                </a:extLst>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185F633-99B9-6A0D-5ACE-A182C29FED27}"/>
              </a:ext>
            </a:extLst>
          </p:cNvPr>
          <p:cNvSpPr>
            <a:spLocks noGrp="1"/>
          </p:cNvSpPr>
          <p:nvPr>
            <p:ph type="title"/>
          </p:nvPr>
        </p:nvSpPr>
        <p:spPr/>
        <p:txBody>
          <a:bodyPr/>
          <a:lstStyle/>
          <a:p>
            <a:pPr algn="ctr"/>
            <a:r>
              <a:rPr lang="it-IT" dirty="0" err="1"/>
              <a:t>Conclusions</a:t>
            </a:r>
            <a:r>
              <a:rPr lang="it-IT" dirty="0"/>
              <a:t> - 1</a:t>
            </a:r>
            <a:endParaRPr lang="de-DE" dirty="0"/>
          </a:p>
        </p:txBody>
      </p:sp>
      <p:sp>
        <p:nvSpPr>
          <p:cNvPr id="5" name="Inhaltsplatzhalter 4">
            <a:extLst>
              <a:ext uri="{FF2B5EF4-FFF2-40B4-BE49-F238E27FC236}">
                <a16:creationId xmlns:a16="http://schemas.microsoft.com/office/drawing/2014/main" id="{0037C8DE-F4DA-1D6B-C1AF-AF40FCBDB521}"/>
              </a:ext>
            </a:extLst>
          </p:cNvPr>
          <p:cNvSpPr>
            <a:spLocks noGrp="1"/>
          </p:cNvSpPr>
          <p:nvPr>
            <p:ph idx="1"/>
          </p:nvPr>
        </p:nvSpPr>
        <p:spPr>
          <a:xfrm>
            <a:off x="838200" y="1825625"/>
            <a:ext cx="10515600" cy="4667250"/>
          </a:xfrm>
        </p:spPr>
        <p:txBody>
          <a:bodyPr>
            <a:normAutofit/>
          </a:bodyPr>
          <a:lstStyle/>
          <a:p>
            <a:pPr marL="0" indent="0">
              <a:buNone/>
            </a:pPr>
            <a:endParaRPr lang="de-DE" sz="2000" spc="-10" dirty="0">
              <a:latin typeface="+mj-lt"/>
              <a:cs typeface="Times New Roman"/>
            </a:endParaRPr>
          </a:p>
          <a:p>
            <a:pPr marL="0" indent="0">
              <a:buNone/>
            </a:pPr>
            <a:endParaRPr lang="de-DE" sz="2000" dirty="0">
              <a:latin typeface="+mj-lt"/>
              <a:cs typeface="Times New Roman"/>
            </a:endParaRPr>
          </a:p>
          <a:p>
            <a:endParaRPr lang="de-DE" sz="2800" spc="-10" dirty="0">
              <a:latin typeface="+mj-lt"/>
              <a:cs typeface="Times New Roman"/>
            </a:endParaRPr>
          </a:p>
          <a:p>
            <a:pPr marL="0" indent="0">
              <a:buNone/>
            </a:pPr>
            <a:endParaRPr lang="de-DE" spc="-10" dirty="0">
              <a:latin typeface="+mj-lt"/>
              <a:cs typeface="Times New Roman"/>
            </a:endParaRPr>
          </a:p>
          <a:p>
            <a:endParaRPr lang="de-DE" sz="2800" dirty="0">
              <a:latin typeface="+mj-lt"/>
              <a:cs typeface="Times New Roman"/>
            </a:endParaRPr>
          </a:p>
          <a:p>
            <a:endParaRPr lang="it-IT" dirty="0"/>
          </a:p>
          <a:p>
            <a:pPr marL="0" indent="0">
              <a:buNone/>
            </a:pPr>
            <a:endParaRPr lang="de-DE" dirty="0"/>
          </a:p>
        </p:txBody>
      </p:sp>
      <p:sp>
        <p:nvSpPr>
          <p:cNvPr id="6" name="Textfeld 5">
            <a:extLst>
              <a:ext uri="{FF2B5EF4-FFF2-40B4-BE49-F238E27FC236}">
                <a16:creationId xmlns:a16="http://schemas.microsoft.com/office/drawing/2014/main" id="{3CCC27DD-34D1-1CAC-1D02-C6B0205E5A8A}"/>
              </a:ext>
            </a:extLst>
          </p:cNvPr>
          <p:cNvSpPr txBox="1"/>
          <p:nvPr/>
        </p:nvSpPr>
        <p:spPr>
          <a:xfrm>
            <a:off x="319087" y="1539296"/>
            <a:ext cx="11553825" cy="4628960"/>
          </a:xfrm>
          <a:prstGeom prst="rect">
            <a:avLst/>
          </a:prstGeom>
          <a:noFill/>
        </p:spPr>
        <p:txBody>
          <a:bodyPr wrap="square">
            <a:spAutoFit/>
          </a:bodyPr>
          <a:lstStyle/>
          <a:p>
            <a:pPr>
              <a:spcBef>
                <a:spcPts val="50"/>
              </a:spcBef>
              <a:buClr>
                <a:srgbClr val="0E6EC5"/>
              </a:buClr>
              <a:buFont typeface="Wingdings 2"/>
              <a:buChar char=""/>
            </a:pPr>
            <a:endParaRPr lang="en-US" sz="3600" dirty="0">
              <a:latin typeface="+mj-lt"/>
              <a:cs typeface="Perpetua"/>
            </a:endParaRPr>
          </a:p>
          <a:p>
            <a:pPr marL="286385" marR="287020" indent="-274320">
              <a:lnSpc>
                <a:spcPts val="2590"/>
              </a:lnSpc>
              <a:buClr>
                <a:srgbClr val="0E6EC5"/>
              </a:buClr>
              <a:buSzPct val="85416"/>
              <a:buFont typeface="Wingdings 2"/>
              <a:buChar char=""/>
              <a:tabLst>
                <a:tab pos="286385" algn="l"/>
                <a:tab pos="287020" algn="l"/>
              </a:tabLst>
            </a:pPr>
            <a:r>
              <a:rPr lang="en-US" sz="2400" dirty="0">
                <a:latin typeface="+mj-lt"/>
                <a:cs typeface="Perpetua"/>
              </a:rPr>
              <a:t>Physical</a:t>
            </a:r>
            <a:r>
              <a:rPr lang="en-US" sz="2400" spc="-85" dirty="0">
                <a:latin typeface="+mj-lt"/>
                <a:cs typeface="Times New Roman"/>
              </a:rPr>
              <a:t> </a:t>
            </a:r>
            <a:r>
              <a:rPr lang="en-US" sz="2400" dirty="0">
                <a:latin typeface="+mj-lt"/>
                <a:cs typeface="Perpetua"/>
              </a:rPr>
              <a:t>characteristics</a:t>
            </a:r>
            <a:r>
              <a:rPr lang="en-US" sz="2400" spc="-95" dirty="0">
                <a:latin typeface="+mj-lt"/>
                <a:cs typeface="Times New Roman"/>
              </a:rPr>
              <a:t> </a:t>
            </a:r>
            <a:r>
              <a:rPr lang="en-US" sz="2400" dirty="0">
                <a:latin typeface="+mj-lt"/>
                <a:cs typeface="Perpetua"/>
              </a:rPr>
              <a:t>are</a:t>
            </a:r>
            <a:r>
              <a:rPr lang="en-US" sz="2400" spc="-70" dirty="0">
                <a:latin typeface="+mj-lt"/>
                <a:cs typeface="Times New Roman"/>
              </a:rPr>
              <a:t> </a:t>
            </a:r>
            <a:r>
              <a:rPr lang="en-US" sz="2400" dirty="0">
                <a:latin typeface="+mj-lt"/>
                <a:cs typeface="Perpetua"/>
              </a:rPr>
              <a:t>treated</a:t>
            </a:r>
            <a:r>
              <a:rPr lang="en-US" sz="2400" spc="-75" dirty="0">
                <a:latin typeface="+mj-lt"/>
                <a:cs typeface="Times New Roman"/>
              </a:rPr>
              <a:t> </a:t>
            </a:r>
            <a:r>
              <a:rPr lang="en-US" sz="2400" dirty="0">
                <a:latin typeface="+mj-lt"/>
                <a:cs typeface="Perpetua"/>
              </a:rPr>
              <a:t>as</a:t>
            </a:r>
            <a:r>
              <a:rPr lang="en-US" sz="2400" spc="-75" dirty="0">
                <a:latin typeface="+mj-lt"/>
                <a:cs typeface="Times New Roman"/>
              </a:rPr>
              <a:t> </a:t>
            </a:r>
            <a:r>
              <a:rPr lang="en-US" sz="2400" dirty="0">
                <a:latin typeface="+mj-lt"/>
                <a:cs typeface="Perpetua"/>
              </a:rPr>
              <a:t>canonical</a:t>
            </a:r>
            <a:r>
              <a:rPr lang="en-US" sz="2400" spc="-95" dirty="0">
                <a:latin typeface="+mj-lt"/>
                <a:cs typeface="Times New Roman"/>
              </a:rPr>
              <a:t> </a:t>
            </a:r>
            <a:r>
              <a:rPr lang="en-US" sz="2400" dirty="0" err="1">
                <a:latin typeface="+mj-lt"/>
                <a:cs typeface="Perpetua"/>
              </a:rPr>
              <a:t>possessees</a:t>
            </a:r>
            <a:r>
              <a:rPr lang="en-US" sz="2400" spc="-95" dirty="0">
                <a:latin typeface="+mj-lt"/>
                <a:cs typeface="Times New Roman"/>
              </a:rPr>
              <a:t> </a:t>
            </a:r>
            <a:r>
              <a:rPr lang="en-US" sz="2400" dirty="0">
                <a:latin typeface="+mj-lt"/>
                <a:cs typeface="Perpetua"/>
              </a:rPr>
              <a:t>in</a:t>
            </a:r>
            <a:r>
              <a:rPr lang="en-US" sz="2400" spc="-70" dirty="0">
                <a:latin typeface="+mj-lt"/>
                <a:cs typeface="Times New Roman"/>
              </a:rPr>
              <a:t> </a:t>
            </a:r>
            <a:r>
              <a:rPr lang="en-US" sz="2400" spc="-25" dirty="0">
                <a:latin typeface="+mj-lt"/>
                <a:cs typeface="Perpetua"/>
              </a:rPr>
              <a:t>all</a:t>
            </a:r>
            <a:r>
              <a:rPr lang="en-US" sz="2400" spc="-25" dirty="0">
                <a:latin typeface="+mj-lt"/>
                <a:cs typeface="Times New Roman"/>
              </a:rPr>
              <a:t> </a:t>
            </a:r>
            <a:r>
              <a:rPr lang="en-US" sz="2400" dirty="0">
                <a:latin typeface="+mj-lt"/>
                <a:cs typeface="Perpetua"/>
              </a:rPr>
              <a:t>the</a:t>
            </a:r>
            <a:r>
              <a:rPr lang="en-US" sz="2400" spc="-70" dirty="0">
                <a:latin typeface="+mj-lt"/>
                <a:cs typeface="Times New Roman"/>
              </a:rPr>
              <a:t> </a:t>
            </a:r>
            <a:r>
              <a:rPr lang="en-US" sz="2400" dirty="0">
                <a:latin typeface="+mj-lt"/>
                <a:cs typeface="Perpetua"/>
              </a:rPr>
              <a:t>languages</a:t>
            </a:r>
            <a:r>
              <a:rPr lang="en-US" sz="2400" spc="-75" dirty="0">
                <a:latin typeface="+mj-lt"/>
                <a:cs typeface="Times New Roman"/>
              </a:rPr>
              <a:t> </a:t>
            </a:r>
            <a:r>
              <a:rPr lang="en-US" sz="2400" dirty="0">
                <a:latin typeface="+mj-lt"/>
                <a:cs typeface="Perpetua"/>
              </a:rPr>
              <a:t>of</a:t>
            </a:r>
            <a:r>
              <a:rPr lang="en-US" sz="2400" spc="-60" dirty="0">
                <a:latin typeface="+mj-lt"/>
                <a:cs typeface="Times New Roman"/>
              </a:rPr>
              <a:t> </a:t>
            </a:r>
            <a:r>
              <a:rPr lang="en-US" sz="2400" dirty="0">
                <a:latin typeface="+mj-lt"/>
                <a:cs typeface="Perpetua"/>
              </a:rPr>
              <a:t>area</a:t>
            </a:r>
            <a:r>
              <a:rPr lang="en-US" sz="2400" spc="-80" dirty="0">
                <a:latin typeface="+mj-lt"/>
                <a:cs typeface="Times New Roman"/>
              </a:rPr>
              <a:t> </a:t>
            </a:r>
            <a:r>
              <a:rPr lang="en-US" sz="2400" dirty="0">
                <a:latin typeface="+mj-lt"/>
                <a:cs typeface="Perpetua"/>
              </a:rPr>
              <a:t>with</a:t>
            </a:r>
            <a:r>
              <a:rPr lang="en-US" sz="2400" spc="-60" dirty="0">
                <a:latin typeface="+mj-lt"/>
                <a:cs typeface="Times New Roman"/>
              </a:rPr>
              <a:t> </a:t>
            </a:r>
            <a:r>
              <a:rPr lang="en-US" sz="2400" dirty="0">
                <a:latin typeface="+mj-lt"/>
                <a:cs typeface="Perpetua"/>
              </a:rPr>
              <a:t>the</a:t>
            </a:r>
            <a:r>
              <a:rPr lang="en-US" sz="2400" spc="-60" dirty="0">
                <a:latin typeface="+mj-lt"/>
                <a:cs typeface="Times New Roman"/>
              </a:rPr>
              <a:t> </a:t>
            </a:r>
            <a:r>
              <a:rPr lang="en-US" sz="2400" dirty="0">
                <a:latin typeface="+mj-lt"/>
                <a:cs typeface="Perpetua"/>
              </a:rPr>
              <a:t>exception</a:t>
            </a:r>
            <a:r>
              <a:rPr lang="en-US" sz="2400" spc="-70" dirty="0">
                <a:latin typeface="+mj-lt"/>
                <a:cs typeface="Times New Roman"/>
              </a:rPr>
              <a:t> </a:t>
            </a:r>
            <a:r>
              <a:rPr lang="en-US" sz="2400" dirty="0">
                <a:latin typeface="+mj-lt"/>
                <a:cs typeface="Perpetua"/>
              </a:rPr>
              <a:t>of</a:t>
            </a:r>
            <a:r>
              <a:rPr lang="en-US" sz="2400" spc="-60" dirty="0">
                <a:latin typeface="+mj-lt"/>
                <a:cs typeface="Times New Roman"/>
              </a:rPr>
              <a:t> </a:t>
            </a:r>
            <a:r>
              <a:rPr lang="en-US" sz="2400" dirty="0">
                <a:latin typeface="+mj-lt"/>
                <a:cs typeface="Perpetua"/>
              </a:rPr>
              <a:t>Belarusian</a:t>
            </a:r>
            <a:r>
              <a:rPr lang="en-US" sz="2400" spc="-75" dirty="0">
                <a:latin typeface="+mj-lt"/>
                <a:cs typeface="Times New Roman"/>
              </a:rPr>
              <a:t> </a:t>
            </a:r>
            <a:r>
              <a:rPr lang="en-US" sz="2400" spc="-25" dirty="0">
                <a:latin typeface="+mj-lt"/>
                <a:cs typeface="Perpetua"/>
              </a:rPr>
              <a:t>and</a:t>
            </a:r>
            <a:r>
              <a:rPr lang="en-US" sz="2400" spc="-25" dirty="0">
                <a:latin typeface="+mj-lt"/>
                <a:cs typeface="Times New Roman"/>
              </a:rPr>
              <a:t> </a:t>
            </a:r>
            <a:r>
              <a:rPr lang="en-US" sz="2400" spc="-10" dirty="0">
                <a:latin typeface="+mj-lt"/>
                <a:cs typeface="Perpetua"/>
              </a:rPr>
              <a:t>Lithuanian </a:t>
            </a:r>
          </a:p>
          <a:p>
            <a:pPr marL="286385" marR="287020" indent="-274320">
              <a:lnSpc>
                <a:spcPts val="2590"/>
              </a:lnSpc>
              <a:buClr>
                <a:srgbClr val="0E6EC5"/>
              </a:buClr>
              <a:buSzPct val="85416"/>
              <a:buFont typeface="Wingdings 2"/>
              <a:buChar char=""/>
              <a:tabLst>
                <a:tab pos="286385" algn="l"/>
                <a:tab pos="287020" algn="l"/>
              </a:tabLst>
            </a:pPr>
            <a:endParaRPr lang="en-US" sz="2400" spc="-10" dirty="0">
              <a:latin typeface="+mj-lt"/>
              <a:cs typeface="Perpetua"/>
            </a:endParaRPr>
          </a:p>
          <a:p>
            <a:pPr marL="286385" marR="287020" indent="-274320">
              <a:lnSpc>
                <a:spcPts val="2590"/>
              </a:lnSpc>
              <a:buClr>
                <a:srgbClr val="0E6EC5"/>
              </a:buClr>
              <a:buSzPct val="85416"/>
              <a:buFont typeface="Wingdings 2"/>
              <a:buChar char=""/>
              <a:tabLst>
                <a:tab pos="286385" algn="l"/>
                <a:tab pos="287020" algn="l"/>
              </a:tabLst>
            </a:pPr>
            <a:r>
              <a:rPr lang="en-US" sz="2400" dirty="0">
                <a:latin typeface="+mj-lt"/>
                <a:cs typeface="Perpetua"/>
              </a:rPr>
              <a:t>Age</a:t>
            </a:r>
            <a:r>
              <a:rPr lang="en-US" sz="2400" spc="-75" dirty="0">
                <a:latin typeface="+mj-lt"/>
                <a:cs typeface="Times New Roman"/>
              </a:rPr>
              <a:t> </a:t>
            </a:r>
            <a:r>
              <a:rPr lang="en-US" sz="2400" dirty="0">
                <a:latin typeface="+mj-lt"/>
                <a:cs typeface="Perpetua"/>
              </a:rPr>
              <a:t>is</a:t>
            </a:r>
            <a:r>
              <a:rPr lang="en-US" sz="2400" spc="-70" dirty="0">
                <a:latin typeface="+mj-lt"/>
                <a:cs typeface="Times New Roman"/>
              </a:rPr>
              <a:t> </a:t>
            </a:r>
            <a:r>
              <a:rPr lang="en-US" sz="2400" dirty="0">
                <a:latin typeface="+mj-lt"/>
                <a:cs typeface="Perpetua"/>
              </a:rPr>
              <a:t>mostly</a:t>
            </a:r>
            <a:r>
              <a:rPr lang="en-US" sz="2400" spc="-70" dirty="0">
                <a:latin typeface="+mj-lt"/>
                <a:cs typeface="Times New Roman"/>
              </a:rPr>
              <a:t> </a:t>
            </a:r>
            <a:r>
              <a:rPr lang="en-US" sz="2400" dirty="0">
                <a:latin typeface="+mj-lt"/>
                <a:cs typeface="Perpetua"/>
              </a:rPr>
              <a:t>expressed</a:t>
            </a:r>
            <a:r>
              <a:rPr lang="en-US" sz="2400" spc="-85" dirty="0">
                <a:latin typeface="+mj-lt"/>
                <a:cs typeface="Times New Roman"/>
              </a:rPr>
              <a:t> </a:t>
            </a:r>
            <a:r>
              <a:rPr lang="en-US" sz="2400" dirty="0">
                <a:latin typeface="+mj-lt"/>
                <a:cs typeface="Perpetua"/>
              </a:rPr>
              <a:t>not</a:t>
            </a:r>
            <a:r>
              <a:rPr lang="en-US" sz="2400" spc="-85" dirty="0">
                <a:latin typeface="+mj-lt"/>
                <a:cs typeface="Times New Roman"/>
              </a:rPr>
              <a:t> </a:t>
            </a:r>
            <a:r>
              <a:rPr lang="en-US" sz="2400" dirty="0">
                <a:latin typeface="+mj-lt"/>
                <a:cs typeface="Perpetua"/>
              </a:rPr>
              <a:t>in</a:t>
            </a:r>
            <a:r>
              <a:rPr lang="en-US" sz="2400" spc="-65" dirty="0">
                <a:latin typeface="+mj-lt"/>
                <a:cs typeface="Times New Roman"/>
              </a:rPr>
              <a:t> </a:t>
            </a:r>
            <a:r>
              <a:rPr lang="en-US" sz="2400" dirty="0">
                <a:latin typeface="+mj-lt"/>
                <a:cs typeface="Perpetua"/>
              </a:rPr>
              <a:t>terms</a:t>
            </a:r>
            <a:r>
              <a:rPr lang="en-US" sz="2400" spc="-75" dirty="0">
                <a:latin typeface="+mj-lt"/>
                <a:cs typeface="Times New Roman"/>
              </a:rPr>
              <a:t> </a:t>
            </a:r>
            <a:r>
              <a:rPr lang="en-US" sz="2400" dirty="0">
                <a:latin typeface="+mj-lt"/>
                <a:cs typeface="Perpetua"/>
              </a:rPr>
              <a:t>of</a:t>
            </a:r>
            <a:r>
              <a:rPr lang="en-US" sz="2400" spc="-40" dirty="0">
                <a:latin typeface="+mj-lt"/>
                <a:cs typeface="Times New Roman"/>
              </a:rPr>
              <a:t> </a:t>
            </a:r>
            <a:r>
              <a:rPr lang="en-US" sz="2400" spc="-10" dirty="0">
                <a:latin typeface="+mj-lt"/>
                <a:cs typeface="Perpetua"/>
              </a:rPr>
              <a:t>possession; in Slavic and Baltic, age can be expressed in terms of possession through the use of the dative case; a notable exception is Polish, which uses its ownership construction with the verb </a:t>
            </a:r>
            <a:r>
              <a:rPr lang="en-US" sz="2400" i="1" spc="-10" dirty="0">
                <a:latin typeface="+mj-lt"/>
                <a:cs typeface="Perpetua"/>
              </a:rPr>
              <a:t>mec’ </a:t>
            </a:r>
            <a:r>
              <a:rPr lang="en-US" sz="2400" spc="-10" dirty="0">
                <a:latin typeface="+mj-lt"/>
                <a:cs typeface="Perpetua"/>
              </a:rPr>
              <a:t>‘have’ </a:t>
            </a:r>
            <a:endParaRPr lang="en-US" sz="2400" dirty="0">
              <a:latin typeface="+mj-lt"/>
              <a:cs typeface="Perpetua"/>
            </a:endParaRPr>
          </a:p>
          <a:p>
            <a:pPr>
              <a:spcBef>
                <a:spcPts val="35"/>
              </a:spcBef>
              <a:buClr>
                <a:srgbClr val="0E6EC5"/>
              </a:buClr>
            </a:pPr>
            <a:endParaRPr lang="en-US" sz="3600" dirty="0">
              <a:latin typeface="+mj-lt"/>
              <a:cs typeface="Perpetua"/>
            </a:endParaRPr>
          </a:p>
          <a:p>
            <a:pPr marL="286385" marR="171450" indent="-274320" algn="just">
              <a:lnSpc>
                <a:spcPct val="90000"/>
              </a:lnSpc>
              <a:buClr>
                <a:srgbClr val="0E6EC5"/>
              </a:buClr>
              <a:buSzPct val="85416"/>
              <a:buFont typeface="Wingdings 2"/>
              <a:buChar char=""/>
              <a:tabLst>
                <a:tab pos="287020" algn="l"/>
              </a:tabLst>
            </a:pPr>
            <a:r>
              <a:rPr lang="en-US" sz="2400" dirty="0">
                <a:latin typeface="+mj-lt"/>
                <a:cs typeface="Perpetua"/>
              </a:rPr>
              <a:t>Diseases</a:t>
            </a:r>
            <a:r>
              <a:rPr lang="en-US" sz="2400" spc="-85" dirty="0">
                <a:latin typeface="+mj-lt"/>
                <a:cs typeface="Times New Roman"/>
              </a:rPr>
              <a:t> </a:t>
            </a:r>
            <a:r>
              <a:rPr lang="en-US" sz="2400" dirty="0">
                <a:latin typeface="+mj-lt"/>
                <a:cs typeface="Perpetua"/>
              </a:rPr>
              <a:t>are</a:t>
            </a:r>
            <a:r>
              <a:rPr lang="en-US" sz="2400" spc="-75" dirty="0">
                <a:latin typeface="+mj-lt"/>
                <a:cs typeface="Times New Roman"/>
              </a:rPr>
              <a:t> </a:t>
            </a:r>
            <a:r>
              <a:rPr lang="en-US" sz="2400" dirty="0">
                <a:latin typeface="+mj-lt"/>
                <a:cs typeface="Perpetua"/>
              </a:rPr>
              <a:t>treated</a:t>
            </a:r>
            <a:r>
              <a:rPr lang="en-US" sz="2400" spc="-80" dirty="0">
                <a:latin typeface="+mj-lt"/>
                <a:cs typeface="Times New Roman"/>
              </a:rPr>
              <a:t> </a:t>
            </a:r>
            <a:r>
              <a:rPr lang="en-US" sz="2400" dirty="0">
                <a:latin typeface="+mj-lt"/>
                <a:cs typeface="Perpetua"/>
              </a:rPr>
              <a:t>as</a:t>
            </a:r>
            <a:r>
              <a:rPr lang="en-US" sz="2400" spc="-80" dirty="0">
                <a:latin typeface="+mj-lt"/>
                <a:cs typeface="Times New Roman"/>
              </a:rPr>
              <a:t> </a:t>
            </a:r>
            <a:r>
              <a:rPr lang="en-US" sz="2400" dirty="0">
                <a:latin typeface="+mj-lt"/>
                <a:cs typeface="Perpetua"/>
              </a:rPr>
              <a:t>canonical</a:t>
            </a:r>
            <a:r>
              <a:rPr lang="en-US" sz="2400" spc="-90" dirty="0">
                <a:latin typeface="+mj-lt"/>
                <a:cs typeface="Times New Roman"/>
              </a:rPr>
              <a:t> </a:t>
            </a:r>
            <a:r>
              <a:rPr lang="en-US" sz="2400" dirty="0" err="1">
                <a:latin typeface="+mj-lt"/>
                <a:cs typeface="Perpetua"/>
              </a:rPr>
              <a:t>possessees</a:t>
            </a:r>
            <a:r>
              <a:rPr lang="en-US" sz="2400" spc="-110" dirty="0">
                <a:latin typeface="+mj-lt"/>
                <a:cs typeface="Times New Roman"/>
              </a:rPr>
              <a:t> </a:t>
            </a:r>
            <a:r>
              <a:rPr lang="en-US" sz="2400" dirty="0">
                <a:latin typeface="+mj-lt"/>
                <a:cs typeface="Perpetua"/>
              </a:rPr>
              <a:t>in</a:t>
            </a:r>
            <a:r>
              <a:rPr lang="en-US" sz="2400" spc="-80" dirty="0">
                <a:latin typeface="+mj-lt"/>
                <a:cs typeface="Times New Roman"/>
              </a:rPr>
              <a:t> </a:t>
            </a:r>
            <a:r>
              <a:rPr lang="en-US" sz="2400" dirty="0">
                <a:latin typeface="+mj-lt"/>
                <a:cs typeface="Perpetua"/>
              </a:rPr>
              <a:t>all</a:t>
            </a:r>
            <a:r>
              <a:rPr lang="en-US" sz="2400" spc="-60" dirty="0">
                <a:latin typeface="+mj-lt"/>
                <a:cs typeface="Times New Roman"/>
              </a:rPr>
              <a:t> </a:t>
            </a:r>
            <a:r>
              <a:rPr lang="en-US" sz="2400" dirty="0">
                <a:latin typeface="+mj-lt"/>
                <a:cs typeface="Perpetua"/>
              </a:rPr>
              <a:t>languages</a:t>
            </a:r>
            <a:r>
              <a:rPr lang="en-US" sz="2400" spc="-80" dirty="0">
                <a:latin typeface="+mj-lt"/>
                <a:cs typeface="Times New Roman"/>
              </a:rPr>
              <a:t> </a:t>
            </a:r>
            <a:r>
              <a:rPr lang="en-US" sz="2400" spc="-20" dirty="0">
                <a:latin typeface="+mj-lt"/>
                <a:cs typeface="Perpetua"/>
              </a:rPr>
              <a:t>with</a:t>
            </a:r>
            <a:r>
              <a:rPr lang="en-US" sz="2400" spc="-20" dirty="0">
                <a:latin typeface="+mj-lt"/>
                <a:cs typeface="Times New Roman"/>
              </a:rPr>
              <a:t> </a:t>
            </a:r>
            <a:r>
              <a:rPr lang="en-US" sz="2400" dirty="0">
                <a:latin typeface="+mj-lt"/>
                <a:cs typeface="Perpetua"/>
              </a:rPr>
              <a:t>the</a:t>
            </a:r>
            <a:r>
              <a:rPr lang="en-US" sz="2400" spc="-80" dirty="0">
                <a:latin typeface="+mj-lt"/>
                <a:cs typeface="Times New Roman"/>
              </a:rPr>
              <a:t> </a:t>
            </a:r>
            <a:r>
              <a:rPr lang="en-US" sz="2400" dirty="0">
                <a:latin typeface="+mj-lt"/>
                <a:cs typeface="Perpetua"/>
              </a:rPr>
              <a:t>exception</a:t>
            </a:r>
            <a:r>
              <a:rPr lang="en-US" sz="2400" spc="-75" dirty="0">
                <a:latin typeface="+mj-lt"/>
                <a:cs typeface="Times New Roman"/>
              </a:rPr>
              <a:t> </a:t>
            </a:r>
            <a:r>
              <a:rPr lang="en-US" sz="2400" dirty="0">
                <a:latin typeface="+mj-lt"/>
                <a:cs typeface="Perpetua"/>
              </a:rPr>
              <a:t>of</a:t>
            </a:r>
            <a:r>
              <a:rPr lang="en-US" sz="2400" spc="-65" dirty="0">
                <a:latin typeface="+mj-lt"/>
                <a:cs typeface="Times New Roman"/>
              </a:rPr>
              <a:t> </a:t>
            </a:r>
            <a:r>
              <a:rPr lang="en-US" sz="2400" dirty="0">
                <a:latin typeface="+mj-lt"/>
                <a:cs typeface="Perpetua"/>
              </a:rPr>
              <a:t>Belarusian</a:t>
            </a:r>
            <a:r>
              <a:rPr lang="en-US" sz="2400" spc="-80" dirty="0">
                <a:latin typeface="+mj-lt"/>
                <a:cs typeface="Times New Roman"/>
              </a:rPr>
              <a:t> </a:t>
            </a:r>
            <a:r>
              <a:rPr lang="en-US" sz="2400" dirty="0">
                <a:latin typeface="+mj-lt"/>
                <a:cs typeface="Perpetua"/>
              </a:rPr>
              <a:t>and</a:t>
            </a:r>
            <a:r>
              <a:rPr lang="en-US" sz="2400" spc="-70" dirty="0">
                <a:latin typeface="+mj-lt"/>
                <a:cs typeface="Times New Roman"/>
              </a:rPr>
              <a:t> </a:t>
            </a:r>
            <a:r>
              <a:rPr lang="en-US" sz="2400" dirty="0">
                <a:latin typeface="+mj-lt"/>
                <a:cs typeface="Perpetua"/>
              </a:rPr>
              <a:t>Lithuanian</a:t>
            </a:r>
            <a:r>
              <a:rPr lang="en-US" sz="2400" spc="-80" dirty="0">
                <a:latin typeface="+mj-lt"/>
                <a:cs typeface="Times New Roman"/>
              </a:rPr>
              <a:t> </a:t>
            </a:r>
            <a:r>
              <a:rPr lang="en-US" sz="2400" dirty="0">
                <a:latin typeface="+mj-lt"/>
                <a:cs typeface="Perpetua"/>
              </a:rPr>
              <a:t>–</a:t>
            </a:r>
            <a:r>
              <a:rPr lang="en-US" sz="2400" spc="-5" dirty="0">
                <a:latin typeface="+mj-lt"/>
                <a:cs typeface="Perpetua"/>
              </a:rPr>
              <a:t> </a:t>
            </a:r>
            <a:r>
              <a:rPr lang="en-US" sz="2400" dirty="0">
                <a:latin typeface="+mj-lt"/>
                <a:cs typeface="Perpetua"/>
              </a:rPr>
              <a:t>they</a:t>
            </a:r>
            <a:r>
              <a:rPr lang="en-US" sz="2400" spc="-75" dirty="0">
                <a:latin typeface="+mj-lt"/>
                <a:cs typeface="Times New Roman"/>
              </a:rPr>
              <a:t> </a:t>
            </a:r>
            <a:r>
              <a:rPr lang="en-US" sz="2400" dirty="0">
                <a:latin typeface="+mj-lt"/>
                <a:cs typeface="Perpetua"/>
              </a:rPr>
              <a:t>can</a:t>
            </a:r>
            <a:r>
              <a:rPr lang="en-US" sz="2400" spc="-65" dirty="0">
                <a:latin typeface="+mj-lt"/>
                <a:cs typeface="Times New Roman"/>
              </a:rPr>
              <a:t> </a:t>
            </a:r>
            <a:r>
              <a:rPr lang="en-US" sz="2400" dirty="0">
                <a:latin typeface="+mj-lt"/>
                <a:cs typeface="Perpetua"/>
              </a:rPr>
              <a:t>be</a:t>
            </a:r>
            <a:r>
              <a:rPr lang="en-US" sz="2400" spc="-75" dirty="0">
                <a:latin typeface="+mj-lt"/>
                <a:cs typeface="Times New Roman"/>
              </a:rPr>
              <a:t> </a:t>
            </a:r>
            <a:r>
              <a:rPr lang="en-US" sz="2400" dirty="0">
                <a:latin typeface="+mj-lt"/>
                <a:cs typeface="Perpetua"/>
              </a:rPr>
              <a:t>given</a:t>
            </a:r>
            <a:r>
              <a:rPr lang="en-US" sz="2400" spc="-60" dirty="0">
                <a:latin typeface="+mj-lt"/>
                <a:cs typeface="Times New Roman"/>
              </a:rPr>
              <a:t> </a:t>
            </a:r>
            <a:r>
              <a:rPr lang="en-US" sz="2400" spc="-50" dirty="0">
                <a:latin typeface="+mj-lt"/>
                <a:cs typeface="Perpetua"/>
              </a:rPr>
              <a:t>a</a:t>
            </a:r>
            <a:r>
              <a:rPr lang="en-US" sz="2400" spc="-50" dirty="0">
                <a:latin typeface="+mj-lt"/>
                <a:cs typeface="Times New Roman"/>
              </a:rPr>
              <a:t> </a:t>
            </a:r>
            <a:r>
              <a:rPr lang="en-US" sz="2400" dirty="0">
                <a:latin typeface="+mj-lt"/>
                <a:cs typeface="Perpetua"/>
              </a:rPr>
              <a:t>particular</a:t>
            </a:r>
            <a:r>
              <a:rPr lang="en-US" sz="2400" spc="-70" dirty="0">
                <a:latin typeface="+mj-lt"/>
                <a:cs typeface="Times New Roman"/>
              </a:rPr>
              <a:t> </a:t>
            </a:r>
            <a:r>
              <a:rPr lang="en-US" sz="2400" dirty="0">
                <a:latin typeface="+mj-lt"/>
                <a:cs typeface="Perpetua"/>
              </a:rPr>
              <a:t>encoding</a:t>
            </a:r>
            <a:r>
              <a:rPr lang="en-US" sz="2400" spc="-65" dirty="0">
                <a:latin typeface="+mj-lt"/>
                <a:cs typeface="Times New Roman"/>
              </a:rPr>
              <a:t> </a:t>
            </a:r>
            <a:r>
              <a:rPr lang="en-US" sz="2400" dirty="0">
                <a:latin typeface="+mj-lt"/>
                <a:cs typeface="Perpetua"/>
              </a:rPr>
              <a:t>in</a:t>
            </a:r>
            <a:r>
              <a:rPr lang="en-US" sz="2400" spc="-65" dirty="0">
                <a:latin typeface="+mj-lt"/>
                <a:cs typeface="Times New Roman"/>
              </a:rPr>
              <a:t> </a:t>
            </a:r>
            <a:r>
              <a:rPr lang="en-US" sz="2400" dirty="0">
                <a:latin typeface="+mj-lt"/>
                <a:cs typeface="Perpetua"/>
              </a:rPr>
              <a:t>Finnic</a:t>
            </a:r>
            <a:r>
              <a:rPr lang="en-US" sz="2400" spc="-70" dirty="0">
                <a:latin typeface="+mj-lt"/>
                <a:cs typeface="Times New Roman"/>
              </a:rPr>
              <a:t> </a:t>
            </a:r>
            <a:r>
              <a:rPr lang="en-US" sz="2400" dirty="0">
                <a:latin typeface="+mj-lt"/>
                <a:cs typeface="Perpetua"/>
              </a:rPr>
              <a:t>(inessive</a:t>
            </a:r>
            <a:r>
              <a:rPr lang="en-US" sz="2400" spc="-70" dirty="0">
                <a:latin typeface="+mj-lt"/>
                <a:cs typeface="Times New Roman"/>
              </a:rPr>
              <a:t> </a:t>
            </a:r>
            <a:r>
              <a:rPr lang="en-US" sz="2400" dirty="0">
                <a:latin typeface="+mj-lt"/>
                <a:cs typeface="Perpetua"/>
              </a:rPr>
              <a:t>case</a:t>
            </a:r>
            <a:r>
              <a:rPr lang="en-US" sz="2400" spc="-65" dirty="0">
                <a:latin typeface="+mj-lt"/>
                <a:cs typeface="Times New Roman"/>
              </a:rPr>
              <a:t> </a:t>
            </a:r>
            <a:r>
              <a:rPr lang="en-US" sz="2400" dirty="0">
                <a:latin typeface="+mj-lt"/>
                <a:cs typeface="Perpetua"/>
              </a:rPr>
              <a:t>both</a:t>
            </a:r>
            <a:r>
              <a:rPr lang="en-US" sz="2400" spc="-65" dirty="0">
                <a:latin typeface="+mj-lt"/>
                <a:cs typeface="Times New Roman"/>
              </a:rPr>
              <a:t> </a:t>
            </a:r>
            <a:r>
              <a:rPr lang="en-US" sz="2400" dirty="0">
                <a:latin typeface="+mj-lt"/>
                <a:cs typeface="Perpetua"/>
              </a:rPr>
              <a:t>of</a:t>
            </a:r>
            <a:r>
              <a:rPr lang="en-US" sz="2400" spc="-60" dirty="0">
                <a:latin typeface="+mj-lt"/>
                <a:cs typeface="Times New Roman"/>
              </a:rPr>
              <a:t> </a:t>
            </a:r>
            <a:r>
              <a:rPr lang="en-US" sz="2400" dirty="0">
                <a:latin typeface="+mj-lt"/>
                <a:cs typeface="Perpetua"/>
              </a:rPr>
              <a:t>PE</a:t>
            </a:r>
            <a:r>
              <a:rPr lang="en-US" sz="2400" spc="-55" dirty="0">
                <a:latin typeface="+mj-lt"/>
                <a:cs typeface="Times New Roman"/>
              </a:rPr>
              <a:t> </a:t>
            </a:r>
            <a:r>
              <a:rPr lang="en-US" sz="2400" dirty="0">
                <a:latin typeface="+mj-lt"/>
                <a:cs typeface="Perpetua"/>
              </a:rPr>
              <a:t>and</a:t>
            </a:r>
            <a:r>
              <a:rPr lang="en-US" sz="2400" spc="-60" dirty="0">
                <a:latin typeface="+mj-lt"/>
                <a:cs typeface="Times New Roman"/>
              </a:rPr>
              <a:t> </a:t>
            </a:r>
            <a:r>
              <a:rPr lang="en-US" sz="2400" spc="-25" dirty="0">
                <a:latin typeface="+mj-lt"/>
                <a:cs typeface="Perpetua"/>
              </a:rPr>
              <a:t>PR)</a:t>
            </a:r>
            <a:endParaRPr lang="en-US" sz="2400" dirty="0">
              <a:latin typeface="+mj-lt"/>
              <a:cs typeface="Perpetua"/>
            </a:endParaRPr>
          </a:p>
          <a:p>
            <a:pPr>
              <a:spcBef>
                <a:spcPts val="10"/>
              </a:spcBef>
              <a:buClr>
                <a:srgbClr val="0E6EC5"/>
              </a:buClr>
            </a:pPr>
            <a:endParaRPr lang="en-US" sz="2800" dirty="0">
              <a:latin typeface="+mj-lt"/>
              <a:cs typeface="Perpetua"/>
            </a:endParaRPr>
          </a:p>
        </p:txBody>
      </p:sp>
    </p:spTree>
    <p:extLst>
      <p:ext uri="{BB962C8B-B14F-4D97-AF65-F5344CB8AC3E}">
        <p14:creationId xmlns:p14="http://schemas.microsoft.com/office/powerpoint/2010/main" val="3283877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185F633-99B9-6A0D-5ACE-A182C29FED27}"/>
              </a:ext>
            </a:extLst>
          </p:cNvPr>
          <p:cNvSpPr>
            <a:spLocks noGrp="1"/>
          </p:cNvSpPr>
          <p:nvPr>
            <p:ph type="title"/>
          </p:nvPr>
        </p:nvSpPr>
        <p:spPr/>
        <p:txBody>
          <a:bodyPr/>
          <a:lstStyle/>
          <a:p>
            <a:pPr algn="ctr"/>
            <a:r>
              <a:rPr lang="it-IT" dirty="0" err="1"/>
              <a:t>Conclusions</a:t>
            </a:r>
            <a:r>
              <a:rPr lang="it-IT" dirty="0"/>
              <a:t> - 2</a:t>
            </a:r>
            <a:endParaRPr lang="de-DE" dirty="0"/>
          </a:p>
        </p:txBody>
      </p:sp>
      <p:sp>
        <p:nvSpPr>
          <p:cNvPr id="5" name="Inhaltsplatzhalter 4">
            <a:extLst>
              <a:ext uri="{FF2B5EF4-FFF2-40B4-BE49-F238E27FC236}">
                <a16:creationId xmlns:a16="http://schemas.microsoft.com/office/drawing/2014/main" id="{0037C8DE-F4DA-1D6B-C1AF-AF40FCBDB521}"/>
              </a:ext>
            </a:extLst>
          </p:cNvPr>
          <p:cNvSpPr>
            <a:spLocks noGrp="1"/>
          </p:cNvSpPr>
          <p:nvPr>
            <p:ph idx="1"/>
          </p:nvPr>
        </p:nvSpPr>
        <p:spPr>
          <a:xfrm>
            <a:off x="838200" y="1825625"/>
            <a:ext cx="10515600" cy="4667250"/>
          </a:xfrm>
        </p:spPr>
        <p:txBody>
          <a:bodyPr>
            <a:normAutofit/>
          </a:bodyPr>
          <a:lstStyle/>
          <a:p>
            <a:pPr marL="0" indent="0">
              <a:buNone/>
            </a:pPr>
            <a:endParaRPr lang="de-DE" sz="2000" spc="-10" dirty="0">
              <a:latin typeface="+mj-lt"/>
              <a:cs typeface="Times New Roman"/>
            </a:endParaRPr>
          </a:p>
          <a:p>
            <a:pPr marL="0" indent="0">
              <a:buNone/>
            </a:pPr>
            <a:endParaRPr lang="de-DE" sz="2000" dirty="0">
              <a:latin typeface="+mj-lt"/>
              <a:cs typeface="Times New Roman"/>
            </a:endParaRPr>
          </a:p>
          <a:p>
            <a:endParaRPr lang="de-DE" sz="2800" spc="-10" dirty="0">
              <a:latin typeface="+mj-lt"/>
              <a:cs typeface="Times New Roman"/>
            </a:endParaRPr>
          </a:p>
          <a:p>
            <a:pPr marL="0" indent="0">
              <a:buNone/>
            </a:pPr>
            <a:endParaRPr lang="de-DE" spc="-10" dirty="0">
              <a:latin typeface="+mj-lt"/>
              <a:cs typeface="Times New Roman"/>
            </a:endParaRPr>
          </a:p>
          <a:p>
            <a:endParaRPr lang="de-DE" sz="2800" dirty="0">
              <a:latin typeface="+mj-lt"/>
              <a:cs typeface="Times New Roman"/>
            </a:endParaRPr>
          </a:p>
          <a:p>
            <a:endParaRPr lang="it-IT" dirty="0"/>
          </a:p>
          <a:p>
            <a:pPr marL="0" indent="0">
              <a:buNone/>
            </a:pPr>
            <a:endParaRPr lang="de-DE" dirty="0"/>
          </a:p>
        </p:txBody>
      </p:sp>
      <p:sp>
        <p:nvSpPr>
          <p:cNvPr id="6" name="Textfeld 5">
            <a:extLst>
              <a:ext uri="{FF2B5EF4-FFF2-40B4-BE49-F238E27FC236}">
                <a16:creationId xmlns:a16="http://schemas.microsoft.com/office/drawing/2014/main" id="{3CCC27DD-34D1-1CAC-1D02-C6B0205E5A8A}"/>
              </a:ext>
            </a:extLst>
          </p:cNvPr>
          <p:cNvSpPr txBox="1"/>
          <p:nvPr/>
        </p:nvSpPr>
        <p:spPr>
          <a:xfrm>
            <a:off x="319087" y="1539296"/>
            <a:ext cx="11553825" cy="5613845"/>
          </a:xfrm>
          <a:prstGeom prst="rect">
            <a:avLst/>
          </a:prstGeom>
          <a:noFill/>
        </p:spPr>
        <p:txBody>
          <a:bodyPr wrap="square">
            <a:spAutoFit/>
          </a:bodyPr>
          <a:lstStyle/>
          <a:p>
            <a:pPr marL="469265" marR="5080" indent="-457200" algn="just">
              <a:lnSpc>
                <a:spcPct val="90000"/>
              </a:lnSpc>
              <a:buClr>
                <a:srgbClr val="0E6EC5"/>
              </a:buClr>
              <a:buSzPct val="84615"/>
              <a:buFont typeface="Arial" panose="020B0604020202020204" pitchFamily="34" charset="0"/>
              <a:buChar char="•"/>
              <a:tabLst>
                <a:tab pos="287020" algn="l"/>
              </a:tabLst>
            </a:pPr>
            <a:r>
              <a:rPr lang="en-US" sz="2400" dirty="0">
                <a:latin typeface="+mj-lt"/>
                <a:cs typeface="Perpetua"/>
              </a:rPr>
              <a:t>The</a:t>
            </a:r>
            <a:r>
              <a:rPr lang="en-US" sz="2400" spc="125" dirty="0">
                <a:latin typeface="+mj-lt"/>
                <a:cs typeface="Times New Roman"/>
              </a:rPr>
              <a:t> </a:t>
            </a:r>
            <a:r>
              <a:rPr lang="en-US" sz="2400" dirty="0">
                <a:latin typeface="+mj-lt"/>
                <a:cs typeface="Perpetua"/>
              </a:rPr>
              <a:t>Finnic</a:t>
            </a:r>
            <a:r>
              <a:rPr lang="en-US" sz="2400" spc="145" dirty="0">
                <a:latin typeface="+mj-lt"/>
                <a:cs typeface="Times New Roman"/>
              </a:rPr>
              <a:t> </a:t>
            </a:r>
            <a:r>
              <a:rPr lang="en-US" sz="2400" dirty="0">
                <a:latin typeface="+mj-lt"/>
                <a:cs typeface="Perpetua"/>
              </a:rPr>
              <a:t>languages</a:t>
            </a:r>
            <a:r>
              <a:rPr lang="en-US" sz="2400" spc="140" dirty="0">
                <a:latin typeface="+mj-lt"/>
                <a:cs typeface="Times New Roman"/>
              </a:rPr>
              <a:t> </a:t>
            </a:r>
            <a:r>
              <a:rPr lang="en-US" sz="2400" dirty="0">
                <a:latin typeface="+mj-lt"/>
                <a:cs typeface="Perpetua"/>
              </a:rPr>
              <a:t>display</a:t>
            </a:r>
            <a:r>
              <a:rPr lang="en-US" sz="2400" spc="155" dirty="0">
                <a:latin typeface="+mj-lt"/>
                <a:cs typeface="Times New Roman"/>
              </a:rPr>
              <a:t> </a:t>
            </a:r>
            <a:r>
              <a:rPr lang="en-US" sz="2400" dirty="0">
                <a:latin typeface="+mj-lt"/>
                <a:cs typeface="Perpetua"/>
              </a:rPr>
              <a:t>splits</a:t>
            </a:r>
            <a:r>
              <a:rPr lang="en-US" sz="2400" spc="140" dirty="0">
                <a:latin typeface="+mj-lt"/>
                <a:cs typeface="Times New Roman"/>
              </a:rPr>
              <a:t> </a:t>
            </a:r>
            <a:r>
              <a:rPr lang="en-US" sz="2400" dirty="0">
                <a:latin typeface="+mj-lt"/>
                <a:cs typeface="Perpetua"/>
              </a:rPr>
              <a:t>in</a:t>
            </a:r>
            <a:r>
              <a:rPr lang="en-US" sz="2400" spc="150" dirty="0">
                <a:latin typeface="+mj-lt"/>
                <a:cs typeface="Times New Roman"/>
              </a:rPr>
              <a:t> </a:t>
            </a:r>
            <a:r>
              <a:rPr lang="en-US" sz="2400" dirty="0">
                <a:latin typeface="+mj-lt"/>
                <a:cs typeface="Perpetua"/>
              </a:rPr>
              <a:t>the</a:t>
            </a:r>
            <a:r>
              <a:rPr lang="en-US" sz="2400" spc="140" dirty="0">
                <a:latin typeface="+mj-lt"/>
                <a:cs typeface="Times New Roman"/>
              </a:rPr>
              <a:t> </a:t>
            </a:r>
            <a:r>
              <a:rPr lang="en-US" sz="2400" dirty="0">
                <a:latin typeface="+mj-lt"/>
                <a:cs typeface="Perpetua"/>
              </a:rPr>
              <a:t>field</a:t>
            </a:r>
            <a:r>
              <a:rPr lang="en-US" sz="2400" spc="145" dirty="0">
                <a:latin typeface="+mj-lt"/>
                <a:cs typeface="Times New Roman"/>
              </a:rPr>
              <a:t> </a:t>
            </a:r>
            <a:r>
              <a:rPr lang="en-US" sz="2400" dirty="0">
                <a:latin typeface="+mj-lt"/>
                <a:cs typeface="Perpetua"/>
              </a:rPr>
              <a:t>of</a:t>
            </a:r>
            <a:r>
              <a:rPr lang="en-US" sz="2400" spc="150" dirty="0">
                <a:latin typeface="+mj-lt"/>
                <a:cs typeface="Times New Roman"/>
              </a:rPr>
              <a:t> </a:t>
            </a:r>
            <a:r>
              <a:rPr lang="en-US" sz="2400" spc="-10" dirty="0">
                <a:latin typeface="+mj-lt"/>
                <a:cs typeface="Perpetua"/>
              </a:rPr>
              <a:t>expression</a:t>
            </a:r>
            <a:r>
              <a:rPr lang="en-US" sz="2400" spc="-10" dirty="0">
                <a:latin typeface="+mj-lt"/>
                <a:cs typeface="Times New Roman"/>
              </a:rPr>
              <a:t> </a:t>
            </a:r>
            <a:r>
              <a:rPr lang="en-US" sz="2400" dirty="0">
                <a:latin typeface="+mj-lt"/>
                <a:cs typeface="Perpetua"/>
              </a:rPr>
              <a:t>of</a:t>
            </a:r>
            <a:r>
              <a:rPr lang="en-US" sz="2400" spc="85" dirty="0">
                <a:latin typeface="+mj-lt"/>
                <a:cs typeface="Times New Roman"/>
              </a:rPr>
              <a:t> </a:t>
            </a:r>
            <a:r>
              <a:rPr lang="en-US" sz="2400" dirty="0">
                <a:latin typeface="+mj-lt"/>
                <a:cs typeface="Perpetua"/>
              </a:rPr>
              <a:t>diseases</a:t>
            </a:r>
            <a:r>
              <a:rPr lang="en-US" sz="2400" spc="100" dirty="0">
                <a:latin typeface="+mj-lt"/>
                <a:cs typeface="Times New Roman"/>
              </a:rPr>
              <a:t> </a:t>
            </a:r>
            <a:r>
              <a:rPr lang="en-US" sz="2400" dirty="0">
                <a:latin typeface="+mj-lt"/>
                <a:cs typeface="Perpetua"/>
              </a:rPr>
              <a:t>and</a:t>
            </a:r>
            <a:r>
              <a:rPr lang="en-US" sz="2400" spc="80" dirty="0">
                <a:latin typeface="+mj-lt"/>
                <a:cs typeface="Times New Roman"/>
              </a:rPr>
              <a:t> </a:t>
            </a:r>
            <a:r>
              <a:rPr lang="en-US" sz="2400" dirty="0">
                <a:latin typeface="+mj-lt"/>
                <a:cs typeface="Perpetua"/>
              </a:rPr>
              <a:t>psycho-physical</a:t>
            </a:r>
            <a:r>
              <a:rPr lang="en-US" sz="2400" spc="95" dirty="0">
                <a:latin typeface="+mj-lt"/>
                <a:cs typeface="Times New Roman"/>
              </a:rPr>
              <a:t> </a:t>
            </a:r>
            <a:r>
              <a:rPr lang="en-US" sz="2400" dirty="0">
                <a:latin typeface="+mj-lt"/>
                <a:cs typeface="Perpetua"/>
              </a:rPr>
              <a:t>states (‘to be sorry, to be hungry’):</a:t>
            </a:r>
            <a:r>
              <a:rPr lang="en-US" sz="2400" spc="-15" dirty="0">
                <a:latin typeface="+mj-lt"/>
                <a:cs typeface="Times New Roman"/>
              </a:rPr>
              <a:t> </a:t>
            </a:r>
            <a:r>
              <a:rPr lang="en-US" sz="2400" dirty="0">
                <a:latin typeface="+mj-lt"/>
                <a:cs typeface="Perpetua"/>
              </a:rPr>
              <a:t>yet</a:t>
            </a:r>
            <a:r>
              <a:rPr lang="en-US" sz="2400" spc="105" dirty="0">
                <a:latin typeface="+mj-lt"/>
                <a:cs typeface="Times New Roman"/>
              </a:rPr>
              <a:t> </a:t>
            </a:r>
            <a:r>
              <a:rPr lang="en-US" sz="2400" dirty="0">
                <a:latin typeface="+mj-lt"/>
                <a:cs typeface="Perpetua"/>
              </a:rPr>
              <a:t>they</a:t>
            </a:r>
            <a:r>
              <a:rPr lang="en-US" sz="2400" spc="90" dirty="0">
                <a:latin typeface="+mj-lt"/>
                <a:cs typeface="Times New Roman"/>
              </a:rPr>
              <a:t> </a:t>
            </a:r>
            <a:r>
              <a:rPr lang="en-US" sz="2400" dirty="0">
                <a:latin typeface="+mj-lt"/>
                <a:cs typeface="Perpetua"/>
              </a:rPr>
              <a:t>can</a:t>
            </a:r>
            <a:r>
              <a:rPr lang="en-US" sz="2400" spc="90" dirty="0">
                <a:latin typeface="+mj-lt"/>
                <a:cs typeface="Times New Roman"/>
              </a:rPr>
              <a:t> </a:t>
            </a:r>
            <a:r>
              <a:rPr lang="en-US" sz="2400" dirty="0">
                <a:latin typeface="+mj-lt"/>
                <a:cs typeface="Perpetua"/>
              </a:rPr>
              <a:t>use</a:t>
            </a:r>
            <a:r>
              <a:rPr lang="en-US" sz="2400" spc="95" dirty="0">
                <a:latin typeface="+mj-lt"/>
                <a:cs typeface="Times New Roman"/>
              </a:rPr>
              <a:t> </a:t>
            </a:r>
            <a:r>
              <a:rPr lang="en-US" sz="2400" dirty="0">
                <a:latin typeface="+mj-lt"/>
                <a:cs typeface="Perpetua"/>
              </a:rPr>
              <a:t>in</a:t>
            </a:r>
            <a:r>
              <a:rPr lang="en-US" sz="2400" spc="90" dirty="0">
                <a:latin typeface="+mj-lt"/>
                <a:cs typeface="Times New Roman"/>
              </a:rPr>
              <a:t> </a:t>
            </a:r>
            <a:r>
              <a:rPr lang="en-US" sz="2400" spc="-25" dirty="0">
                <a:latin typeface="+mj-lt"/>
                <a:cs typeface="Perpetua"/>
              </a:rPr>
              <a:t>all</a:t>
            </a:r>
            <a:r>
              <a:rPr lang="en-US" sz="2400" spc="-25" dirty="0">
                <a:latin typeface="+mj-lt"/>
                <a:cs typeface="Times New Roman"/>
              </a:rPr>
              <a:t> </a:t>
            </a:r>
            <a:r>
              <a:rPr lang="en-US" sz="2400" dirty="0">
                <a:latin typeface="+mj-lt"/>
                <a:cs typeface="Perpetua"/>
              </a:rPr>
              <a:t>these</a:t>
            </a:r>
            <a:r>
              <a:rPr lang="en-US" sz="2400" spc="10" dirty="0">
                <a:latin typeface="+mj-lt"/>
                <a:cs typeface="Times New Roman"/>
              </a:rPr>
              <a:t> </a:t>
            </a:r>
            <a:r>
              <a:rPr lang="en-US" sz="2400" dirty="0">
                <a:latin typeface="+mj-lt"/>
                <a:cs typeface="Perpetua"/>
              </a:rPr>
              <a:t>contexts</a:t>
            </a:r>
            <a:r>
              <a:rPr lang="en-US" sz="2400" spc="20" dirty="0">
                <a:latin typeface="+mj-lt"/>
                <a:cs typeface="Times New Roman"/>
              </a:rPr>
              <a:t> </a:t>
            </a:r>
            <a:r>
              <a:rPr lang="en-US" sz="2400" dirty="0">
                <a:latin typeface="+mj-lt"/>
                <a:cs typeface="Perpetua"/>
              </a:rPr>
              <a:t>their</a:t>
            </a:r>
            <a:r>
              <a:rPr lang="en-US" sz="2400" spc="25" dirty="0">
                <a:latin typeface="+mj-lt"/>
                <a:cs typeface="Times New Roman"/>
              </a:rPr>
              <a:t> </a:t>
            </a:r>
            <a:r>
              <a:rPr lang="en-US" sz="2400" dirty="0">
                <a:latin typeface="+mj-lt"/>
                <a:cs typeface="Perpetua"/>
              </a:rPr>
              <a:t>adessive</a:t>
            </a:r>
            <a:r>
              <a:rPr lang="en-US" sz="2400" spc="25" dirty="0">
                <a:latin typeface="+mj-lt"/>
                <a:cs typeface="Times New Roman"/>
              </a:rPr>
              <a:t> </a:t>
            </a:r>
            <a:r>
              <a:rPr lang="en-US" sz="2400" dirty="0">
                <a:latin typeface="+mj-lt"/>
                <a:cs typeface="Perpetua"/>
              </a:rPr>
              <a:t>ownership</a:t>
            </a:r>
            <a:r>
              <a:rPr lang="en-US" sz="2400" spc="20" dirty="0">
                <a:latin typeface="+mj-lt"/>
                <a:cs typeface="Times New Roman"/>
              </a:rPr>
              <a:t> </a:t>
            </a:r>
            <a:r>
              <a:rPr lang="en-US" sz="2400" dirty="0">
                <a:latin typeface="+mj-lt"/>
                <a:cs typeface="Perpetua"/>
              </a:rPr>
              <a:t>construction</a:t>
            </a:r>
            <a:r>
              <a:rPr lang="en-US" sz="2400" spc="10" dirty="0">
                <a:latin typeface="+mj-lt"/>
                <a:cs typeface="Times New Roman"/>
              </a:rPr>
              <a:t> </a:t>
            </a:r>
            <a:r>
              <a:rPr lang="en-US" sz="2400" dirty="0">
                <a:latin typeface="+mj-lt"/>
                <a:cs typeface="Perpetua"/>
              </a:rPr>
              <a:t>as</a:t>
            </a:r>
            <a:r>
              <a:rPr lang="en-US" sz="2400" spc="25" dirty="0">
                <a:latin typeface="+mj-lt"/>
                <a:cs typeface="Times New Roman"/>
              </a:rPr>
              <a:t> </a:t>
            </a:r>
            <a:r>
              <a:rPr lang="en-US" sz="2400" spc="-10" dirty="0">
                <a:latin typeface="+mj-lt"/>
                <a:cs typeface="Perpetua"/>
              </a:rPr>
              <a:t>well; </a:t>
            </a:r>
            <a:r>
              <a:rPr lang="en-US" sz="2400" dirty="0">
                <a:latin typeface="+mj-lt"/>
                <a:cs typeface="Perpetua"/>
              </a:rPr>
              <a:t>in</a:t>
            </a:r>
            <a:r>
              <a:rPr lang="en-US" sz="2400" spc="320" dirty="0">
                <a:latin typeface="+mj-lt"/>
                <a:cs typeface="Times New Roman"/>
              </a:rPr>
              <a:t> </a:t>
            </a:r>
            <a:r>
              <a:rPr lang="en-US" sz="2400" dirty="0">
                <a:latin typeface="+mj-lt"/>
                <a:cs typeface="Perpetua"/>
              </a:rPr>
              <a:t>particular,</a:t>
            </a:r>
            <a:r>
              <a:rPr lang="en-US" sz="2400" spc="360" dirty="0">
                <a:latin typeface="+mj-lt"/>
                <a:cs typeface="Times New Roman"/>
              </a:rPr>
              <a:t> </a:t>
            </a:r>
            <a:r>
              <a:rPr lang="en-US" sz="2400" dirty="0">
                <a:latin typeface="+mj-lt"/>
                <a:cs typeface="Perpetua"/>
              </a:rPr>
              <a:t>Estonian</a:t>
            </a:r>
            <a:r>
              <a:rPr lang="en-US" sz="2400" spc="335" dirty="0">
                <a:latin typeface="+mj-lt"/>
                <a:cs typeface="Times New Roman"/>
              </a:rPr>
              <a:t> </a:t>
            </a:r>
            <a:r>
              <a:rPr lang="en-US" sz="2400" dirty="0">
                <a:latin typeface="+mj-lt"/>
                <a:cs typeface="Perpetua"/>
              </a:rPr>
              <a:t>has</a:t>
            </a:r>
            <a:r>
              <a:rPr lang="en-US" sz="2400" spc="345" dirty="0">
                <a:latin typeface="+mj-lt"/>
                <a:cs typeface="Times New Roman"/>
              </a:rPr>
              <a:t> </a:t>
            </a:r>
            <a:r>
              <a:rPr lang="en-US" sz="2400" dirty="0">
                <a:latin typeface="+mj-lt"/>
                <a:cs typeface="Perpetua"/>
              </a:rPr>
              <a:t>largely</a:t>
            </a:r>
            <a:r>
              <a:rPr lang="en-US" sz="2400" spc="340" dirty="0">
                <a:latin typeface="+mj-lt"/>
                <a:cs typeface="Times New Roman"/>
              </a:rPr>
              <a:t> </a:t>
            </a:r>
            <a:r>
              <a:rPr lang="en-US" sz="2400" dirty="0" err="1">
                <a:latin typeface="+mj-lt"/>
                <a:cs typeface="Perpetua"/>
              </a:rPr>
              <a:t>generalised</a:t>
            </a:r>
            <a:r>
              <a:rPr lang="en-US" sz="2400" spc="335" dirty="0">
                <a:latin typeface="+mj-lt"/>
                <a:cs typeface="Times New Roman"/>
              </a:rPr>
              <a:t> </a:t>
            </a:r>
            <a:r>
              <a:rPr lang="en-US" sz="2400" dirty="0">
                <a:latin typeface="+mj-lt"/>
                <a:cs typeface="Perpetua"/>
              </a:rPr>
              <a:t>its</a:t>
            </a:r>
            <a:r>
              <a:rPr lang="en-US" sz="2400" spc="345" dirty="0">
                <a:latin typeface="+mj-lt"/>
                <a:cs typeface="Times New Roman"/>
              </a:rPr>
              <a:t> </a:t>
            </a:r>
            <a:r>
              <a:rPr lang="en-US" sz="2400" spc="-10" dirty="0">
                <a:latin typeface="+mj-lt"/>
                <a:cs typeface="Perpetua"/>
              </a:rPr>
              <a:t>ownership</a:t>
            </a:r>
            <a:r>
              <a:rPr lang="en-US" sz="2400" spc="-10" dirty="0">
                <a:latin typeface="+mj-lt"/>
                <a:cs typeface="Times New Roman"/>
              </a:rPr>
              <a:t> </a:t>
            </a:r>
            <a:r>
              <a:rPr lang="en-US" sz="2400" spc="-10" dirty="0">
                <a:latin typeface="+mj-lt"/>
                <a:cs typeface="Perpetua"/>
              </a:rPr>
              <a:t>construction;</a:t>
            </a:r>
          </a:p>
          <a:p>
            <a:pPr marL="469265" marR="5080" indent="-457200" algn="just">
              <a:lnSpc>
                <a:spcPct val="90000"/>
              </a:lnSpc>
              <a:buClr>
                <a:srgbClr val="0E6EC5"/>
              </a:buClr>
              <a:buSzPct val="84615"/>
              <a:buFont typeface="Arial" panose="020B0604020202020204" pitchFamily="34" charset="0"/>
              <a:buChar char="•"/>
              <a:tabLst>
                <a:tab pos="287020" algn="l"/>
              </a:tabLst>
            </a:pPr>
            <a:endParaRPr lang="en-US" sz="2400" dirty="0">
              <a:latin typeface="+mj-lt"/>
              <a:cs typeface="Perpetua"/>
            </a:endParaRPr>
          </a:p>
          <a:p>
            <a:pPr marL="469265" marR="5080" indent="-457200" algn="just">
              <a:lnSpc>
                <a:spcPct val="90000"/>
              </a:lnSpc>
              <a:buClr>
                <a:srgbClr val="0E6EC5"/>
              </a:buClr>
              <a:buSzPct val="84615"/>
              <a:buFont typeface="Arial" panose="020B0604020202020204" pitchFamily="34" charset="0"/>
              <a:buChar char="•"/>
              <a:tabLst>
                <a:tab pos="287020" algn="l"/>
              </a:tabLst>
            </a:pPr>
            <a:r>
              <a:rPr lang="en-US" sz="2400" dirty="0">
                <a:latin typeface="+mj-lt"/>
                <a:cs typeface="Perpetua"/>
              </a:rPr>
              <a:t>Belarusian</a:t>
            </a:r>
            <a:r>
              <a:rPr lang="en-US" sz="2400" spc="-80" dirty="0">
                <a:latin typeface="+mj-lt"/>
                <a:cs typeface="Times New Roman"/>
              </a:rPr>
              <a:t> </a:t>
            </a:r>
            <a:r>
              <a:rPr lang="en-US" sz="2400" dirty="0">
                <a:latin typeface="+mj-lt"/>
                <a:cs typeface="Perpetua"/>
              </a:rPr>
              <a:t>and</a:t>
            </a:r>
            <a:r>
              <a:rPr lang="en-US" sz="2400" spc="-70" dirty="0">
                <a:latin typeface="+mj-lt"/>
                <a:cs typeface="Times New Roman"/>
              </a:rPr>
              <a:t> </a:t>
            </a:r>
            <a:r>
              <a:rPr lang="en-US" sz="2400" dirty="0">
                <a:latin typeface="+mj-lt"/>
                <a:cs typeface="Perpetua"/>
              </a:rPr>
              <a:t>Lithuanian</a:t>
            </a:r>
            <a:r>
              <a:rPr lang="en-US" sz="2400" spc="-70" dirty="0">
                <a:latin typeface="+mj-lt"/>
                <a:cs typeface="Times New Roman"/>
              </a:rPr>
              <a:t> </a:t>
            </a:r>
            <a:r>
              <a:rPr lang="en-US" sz="2400" dirty="0">
                <a:latin typeface="+mj-lt"/>
                <a:cs typeface="Perpetua"/>
              </a:rPr>
              <a:t>are</a:t>
            </a:r>
            <a:r>
              <a:rPr lang="en-US" sz="2400" spc="-60" dirty="0">
                <a:latin typeface="+mj-lt"/>
                <a:cs typeface="Times New Roman"/>
              </a:rPr>
              <a:t> </a:t>
            </a:r>
            <a:r>
              <a:rPr lang="en-US" sz="2400" dirty="0">
                <a:latin typeface="+mj-lt"/>
                <a:cs typeface="Perpetua"/>
              </a:rPr>
              <a:t>the</a:t>
            </a:r>
            <a:r>
              <a:rPr lang="en-US" sz="2400" spc="-70" dirty="0">
                <a:latin typeface="+mj-lt"/>
                <a:cs typeface="Times New Roman"/>
              </a:rPr>
              <a:t> </a:t>
            </a:r>
            <a:r>
              <a:rPr lang="en-US" sz="2400" dirty="0">
                <a:latin typeface="+mj-lt"/>
                <a:cs typeface="Perpetua"/>
              </a:rPr>
              <a:t>languages</a:t>
            </a:r>
            <a:r>
              <a:rPr lang="en-US" sz="2400" spc="-55" dirty="0">
                <a:latin typeface="+mj-lt"/>
                <a:cs typeface="Times New Roman"/>
              </a:rPr>
              <a:t> </a:t>
            </a:r>
            <a:r>
              <a:rPr lang="en-US" sz="2400" dirty="0">
                <a:latin typeface="+mj-lt"/>
                <a:cs typeface="Perpetua"/>
              </a:rPr>
              <a:t>that</a:t>
            </a:r>
            <a:r>
              <a:rPr lang="en-US" sz="2400" spc="-65" dirty="0">
                <a:latin typeface="+mj-lt"/>
                <a:cs typeface="Times New Roman"/>
              </a:rPr>
              <a:t> </a:t>
            </a:r>
            <a:r>
              <a:rPr lang="en-US" sz="2400" dirty="0">
                <a:latin typeface="+mj-lt"/>
                <a:cs typeface="Perpetua"/>
              </a:rPr>
              <a:t>present</a:t>
            </a:r>
            <a:r>
              <a:rPr lang="en-US" sz="2400" spc="-70" dirty="0">
                <a:latin typeface="+mj-lt"/>
                <a:cs typeface="Times New Roman"/>
              </a:rPr>
              <a:t> </a:t>
            </a:r>
            <a:r>
              <a:rPr lang="en-US" sz="2400" spc="-20" dirty="0">
                <a:latin typeface="+mj-lt"/>
                <a:cs typeface="Perpetua"/>
              </a:rPr>
              <a:t>most</a:t>
            </a:r>
            <a:r>
              <a:rPr lang="en-US" sz="2400" spc="-20" dirty="0">
                <a:latin typeface="+mj-lt"/>
                <a:cs typeface="Times New Roman"/>
              </a:rPr>
              <a:t> </a:t>
            </a:r>
            <a:r>
              <a:rPr lang="en-US" sz="2400" dirty="0">
                <a:latin typeface="+mj-lt"/>
                <a:cs typeface="Perpetua"/>
              </a:rPr>
              <a:t>splits</a:t>
            </a:r>
            <a:r>
              <a:rPr lang="en-US" sz="2400" spc="110" dirty="0">
                <a:latin typeface="+mj-lt"/>
                <a:cs typeface="Times New Roman"/>
              </a:rPr>
              <a:t>  </a:t>
            </a:r>
            <a:r>
              <a:rPr lang="en-US" sz="2400" dirty="0">
                <a:latin typeface="+mj-lt"/>
                <a:cs typeface="Perpetua"/>
              </a:rPr>
              <a:t>in</a:t>
            </a:r>
            <a:r>
              <a:rPr lang="en-US" sz="2400" spc="110" dirty="0">
                <a:latin typeface="+mj-lt"/>
                <a:cs typeface="Times New Roman"/>
              </a:rPr>
              <a:t>  </a:t>
            </a:r>
            <a:r>
              <a:rPr lang="en-US" sz="2400" dirty="0">
                <a:latin typeface="+mj-lt"/>
                <a:cs typeface="Perpetua"/>
              </a:rPr>
              <a:t>the</a:t>
            </a:r>
            <a:r>
              <a:rPr lang="en-US" sz="2400" spc="120" dirty="0">
                <a:latin typeface="+mj-lt"/>
                <a:cs typeface="Times New Roman"/>
              </a:rPr>
              <a:t>  </a:t>
            </a:r>
            <a:r>
              <a:rPr lang="en-US" sz="2400" dirty="0">
                <a:latin typeface="+mj-lt"/>
                <a:cs typeface="Perpetua"/>
              </a:rPr>
              <a:t>expression</a:t>
            </a:r>
            <a:r>
              <a:rPr lang="en-US" sz="2400" spc="110" dirty="0">
                <a:latin typeface="+mj-lt"/>
                <a:cs typeface="Times New Roman"/>
              </a:rPr>
              <a:t>  </a:t>
            </a:r>
            <a:r>
              <a:rPr lang="en-US" sz="2400" dirty="0">
                <a:latin typeface="+mj-lt"/>
                <a:cs typeface="Perpetua"/>
              </a:rPr>
              <a:t>of</a:t>
            </a:r>
            <a:r>
              <a:rPr lang="en-US" sz="2400" spc="114" dirty="0">
                <a:latin typeface="+mj-lt"/>
                <a:cs typeface="Times New Roman"/>
              </a:rPr>
              <a:t>  </a:t>
            </a:r>
            <a:r>
              <a:rPr lang="en-US" sz="2400" dirty="0">
                <a:latin typeface="+mj-lt"/>
                <a:cs typeface="Perpetua"/>
              </a:rPr>
              <a:t>possession,</a:t>
            </a:r>
            <a:r>
              <a:rPr lang="en-US" sz="2400" spc="60" dirty="0">
                <a:latin typeface="+mj-lt"/>
                <a:cs typeface="Times New Roman"/>
              </a:rPr>
              <a:t>  </a:t>
            </a:r>
            <a:r>
              <a:rPr lang="en-US" sz="2400" dirty="0">
                <a:latin typeface="+mj-lt"/>
                <a:cs typeface="Perpetua"/>
              </a:rPr>
              <a:t>because</a:t>
            </a:r>
            <a:r>
              <a:rPr lang="en-US" sz="2400" spc="110" dirty="0">
                <a:latin typeface="+mj-lt"/>
                <a:cs typeface="Times New Roman"/>
              </a:rPr>
              <a:t>  </a:t>
            </a:r>
            <a:r>
              <a:rPr lang="en-US" sz="2400" dirty="0">
                <a:latin typeface="+mj-lt"/>
                <a:cs typeface="Perpetua"/>
              </a:rPr>
              <a:t>of</a:t>
            </a:r>
            <a:r>
              <a:rPr lang="en-US" sz="2400" spc="114" dirty="0">
                <a:latin typeface="+mj-lt"/>
                <a:cs typeface="Times New Roman"/>
              </a:rPr>
              <a:t>  </a:t>
            </a:r>
            <a:r>
              <a:rPr lang="en-US" sz="2400" spc="-10" dirty="0">
                <a:latin typeface="+mj-lt"/>
                <a:cs typeface="Perpetua"/>
              </a:rPr>
              <a:t>their</a:t>
            </a:r>
            <a:r>
              <a:rPr lang="en-US" sz="2400" spc="-10" dirty="0">
                <a:latin typeface="+mj-lt"/>
                <a:cs typeface="Times New Roman"/>
              </a:rPr>
              <a:t> </a:t>
            </a:r>
            <a:r>
              <a:rPr lang="en-US" sz="2400" dirty="0">
                <a:latin typeface="+mj-lt"/>
                <a:cs typeface="Perpetua"/>
              </a:rPr>
              <a:t>tendency</a:t>
            </a:r>
            <a:r>
              <a:rPr lang="en-US" sz="2400" spc="-70" dirty="0">
                <a:latin typeface="+mj-lt"/>
                <a:cs typeface="Times New Roman"/>
              </a:rPr>
              <a:t> </a:t>
            </a:r>
            <a:r>
              <a:rPr lang="en-US" sz="2400" dirty="0">
                <a:latin typeface="+mj-lt"/>
                <a:cs typeface="Perpetua"/>
              </a:rPr>
              <a:t>to</a:t>
            </a:r>
            <a:r>
              <a:rPr lang="en-US" sz="2400" spc="-70" dirty="0">
                <a:latin typeface="+mj-lt"/>
                <a:cs typeface="Times New Roman"/>
              </a:rPr>
              <a:t> </a:t>
            </a:r>
            <a:r>
              <a:rPr lang="en-US" sz="2400" spc="-10" dirty="0">
                <a:latin typeface="+mj-lt"/>
                <a:cs typeface="Perpetua"/>
              </a:rPr>
              <a:t>dislike the extension of ‘have’ to non-possessive contexts (such as possession of physical characteristics and diseases )</a:t>
            </a:r>
          </a:p>
          <a:p>
            <a:pPr marL="469265" marR="5080" indent="-457200" algn="just">
              <a:lnSpc>
                <a:spcPct val="90000"/>
              </a:lnSpc>
              <a:buClr>
                <a:srgbClr val="0E6EC5"/>
              </a:buClr>
              <a:buSzPct val="84615"/>
              <a:buFont typeface="Arial" panose="020B0604020202020204" pitchFamily="34" charset="0"/>
              <a:buChar char="•"/>
              <a:tabLst>
                <a:tab pos="287020" algn="l"/>
              </a:tabLst>
            </a:pPr>
            <a:endParaRPr lang="en-US" sz="2400" spc="-10" dirty="0">
              <a:latin typeface="+mj-lt"/>
              <a:cs typeface="Perpetua"/>
            </a:endParaRPr>
          </a:p>
          <a:p>
            <a:pPr marL="469265" marR="5080" indent="-457200" algn="just">
              <a:lnSpc>
                <a:spcPct val="90000"/>
              </a:lnSpc>
              <a:buClr>
                <a:srgbClr val="0E6EC5"/>
              </a:buClr>
              <a:buSzPct val="84615"/>
              <a:buFont typeface="Arial" panose="020B0604020202020204" pitchFamily="34" charset="0"/>
              <a:buChar char="•"/>
              <a:tabLst>
                <a:tab pos="287020" algn="l"/>
              </a:tabLst>
            </a:pPr>
            <a:r>
              <a:rPr lang="en-US" sz="2400" dirty="0">
                <a:latin typeface="+mj-lt"/>
                <a:cs typeface="Perpetua"/>
              </a:rPr>
              <a:t>Conversely, Latvian, </a:t>
            </a:r>
            <a:r>
              <a:rPr lang="en-US" sz="2400" dirty="0" err="1">
                <a:latin typeface="+mj-lt"/>
                <a:cs typeface="Perpetua"/>
              </a:rPr>
              <a:t>Latgalian</a:t>
            </a:r>
            <a:r>
              <a:rPr lang="en-US" sz="2400" dirty="0">
                <a:latin typeface="+mj-lt"/>
                <a:cs typeface="Perpetua"/>
              </a:rPr>
              <a:t>, and North Saami have the least splits: the semantics of the dative case (LTV, LGL) and of the locative case (NS) is broad and flexible enough to accommodate different domains</a:t>
            </a:r>
            <a:endParaRPr lang="en-US" sz="2400" spc="-10" dirty="0">
              <a:latin typeface="+mj-lt"/>
              <a:cs typeface="Perpetua"/>
            </a:endParaRPr>
          </a:p>
          <a:p>
            <a:pPr marL="469265" marR="5080" indent="-457200" algn="just">
              <a:lnSpc>
                <a:spcPct val="90000"/>
              </a:lnSpc>
              <a:buClr>
                <a:srgbClr val="0E6EC5"/>
              </a:buClr>
              <a:buSzPct val="84615"/>
              <a:buFont typeface="Arial" panose="020B0604020202020204" pitchFamily="34" charset="0"/>
              <a:buChar char="•"/>
              <a:tabLst>
                <a:tab pos="287020" algn="l"/>
              </a:tabLst>
            </a:pPr>
            <a:endParaRPr lang="en-US" sz="2800" spc="-10" dirty="0">
              <a:latin typeface="+mj-lt"/>
              <a:cs typeface="Perpetua"/>
            </a:endParaRPr>
          </a:p>
          <a:p>
            <a:pPr marL="469265" marR="5080" indent="-457200" algn="just">
              <a:lnSpc>
                <a:spcPct val="90000"/>
              </a:lnSpc>
              <a:buClr>
                <a:srgbClr val="0E6EC5"/>
              </a:buClr>
              <a:buSzPct val="84615"/>
              <a:buFont typeface="Arial" panose="020B0604020202020204" pitchFamily="34" charset="0"/>
              <a:buChar char="•"/>
              <a:tabLst>
                <a:tab pos="287020" algn="l"/>
              </a:tabLst>
            </a:pPr>
            <a:endParaRPr lang="en-US" sz="2800" dirty="0">
              <a:latin typeface="+mj-lt"/>
              <a:cs typeface="Perpetua"/>
            </a:endParaRPr>
          </a:p>
          <a:p>
            <a:pPr marL="469265" marR="5080" indent="-457200" algn="just">
              <a:lnSpc>
                <a:spcPct val="90000"/>
              </a:lnSpc>
              <a:buClr>
                <a:srgbClr val="0E6EC5"/>
              </a:buClr>
              <a:buSzPct val="84615"/>
              <a:buFont typeface="Arial" panose="020B0604020202020204" pitchFamily="34" charset="0"/>
              <a:buChar char="•"/>
              <a:tabLst>
                <a:tab pos="287020" algn="l"/>
              </a:tabLst>
            </a:pPr>
            <a:endParaRPr lang="en-US" sz="2800" dirty="0">
              <a:latin typeface="+mj-lt"/>
              <a:cs typeface="Perpetua"/>
            </a:endParaRPr>
          </a:p>
          <a:p>
            <a:pPr>
              <a:lnSpc>
                <a:spcPct val="100000"/>
              </a:lnSpc>
              <a:buClr>
                <a:srgbClr val="0E6EC5"/>
              </a:buClr>
              <a:buFont typeface="Wingdings 2"/>
              <a:buChar char=""/>
            </a:pPr>
            <a:endParaRPr lang="en-US" sz="2400" dirty="0">
              <a:latin typeface="Perpetua"/>
              <a:cs typeface="Perpetua"/>
            </a:endParaRPr>
          </a:p>
        </p:txBody>
      </p:sp>
    </p:spTree>
    <p:extLst>
      <p:ext uri="{BB962C8B-B14F-4D97-AF65-F5344CB8AC3E}">
        <p14:creationId xmlns:p14="http://schemas.microsoft.com/office/powerpoint/2010/main" val="21876702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185F633-99B9-6A0D-5ACE-A182C29FED27}"/>
              </a:ext>
            </a:extLst>
          </p:cNvPr>
          <p:cNvSpPr>
            <a:spLocks noGrp="1"/>
          </p:cNvSpPr>
          <p:nvPr>
            <p:ph type="title"/>
          </p:nvPr>
        </p:nvSpPr>
        <p:spPr/>
        <p:txBody>
          <a:bodyPr/>
          <a:lstStyle/>
          <a:p>
            <a:pPr algn="ctr"/>
            <a:r>
              <a:rPr lang="it-IT" dirty="0"/>
              <a:t>‘</a:t>
            </a:r>
            <a:r>
              <a:rPr lang="it-IT" dirty="0" err="1"/>
              <a:t>Have</a:t>
            </a:r>
            <a:r>
              <a:rPr lang="it-IT" dirty="0"/>
              <a:t>’ in the CBA</a:t>
            </a:r>
            <a:endParaRPr lang="de-DE" dirty="0"/>
          </a:p>
        </p:txBody>
      </p:sp>
      <p:sp>
        <p:nvSpPr>
          <p:cNvPr id="5" name="Inhaltsplatzhalter 4">
            <a:extLst>
              <a:ext uri="{FF2B5EF4-FFF2-40B4-BE49-F238E27FC236}">
                <a16:creationId xmlns:a16="http://schemas.microsoft.com/office/drawing/2014/main" id="{0037C8DE-F4DA-1D6B-C1AF-AF40FCBDB521}"/>
              </a:ext>
            </a:extLst>
          </p:cNvPr>
          <p:cNvSpPr>
            <a:spLocks noGrp="1"/>
          </p:cNvSpPr>
          <p:nvPr>
            <p:ph idx="1"/>
          </p:nvPr>
        </p:nvSpPr>
        <p:spPr>
          <a:xfrm>
            <a:off x="838200" y="1825625"/>
            <a:ext cx="10515600" cy="4667250"/>
          </a:xfrm>
        </p:spPr>
        <p:txBody>
          <a:bodyPr>
            <a:normAutofit/>
          </a:bodyPr>
          <a:lstStyle/>
          <a:p>
            <a:pPr marL="0" indent="0">
              <a:buNone/>
            </a:pPr>
            <a:endParaRPr lang="de-DE" sz="2000" spc="-10" dirty="0">
              <a:latin typeface="+mj-lt"/>
              <a:cs typeface="Times New Roman"/>
            </a:endParaRPr>
          </a:p>
          <a:p>
            <a:pPr marL="0" indent="0">
              <a:buNone/>
            </a:pPr>
            <a:endParaRPr lang="de-DE" sz="2000" dirty="0">
              <a:latin typeface="+mj-lt"/>
              <a:cs typeface="Times New Roman"/>
            </a:endParaRPr>
          </a:p>
          <a:p>
            <a:endParaRPr lang="de-DE" sz="2800" spc="-10" dirty="0">
              <a:latin typeface="+mj-lt"/>
              <a:cs typeface="Times New Roman"/>
            </a:endParaRPr>
          </a:p>
          <a:p>
            <a:pPr marL="0" indent="0">
              <a:buNone/>
            </a:pPr>
            <a:endParaRPr lang="de-DE" spc="-10" dirty="0">
              <a:latin typeface="+mj-lt"/>
              <a:cs typeface="Times New Roman"/>
            </a:endParaRPr>
          </a:p>
          <a:p>
            <a:endParaRPr lang="de-DE" sz="2800" dirty="0">
              <a:latin typeface="+mj-lt"/>
              <a:cs typeface="Times New Roman"/>
            </a:endParaRPr>
          </a:p>
          <a:p>
            <a:endParaRPr lang="it-IT" dirty="0"/>
          </a:p>
          <a:p>
            <a:pPr marL="0" indent="0">
              <a:buNone/>
            </a:pPr>
            <a:endParaRPr lang="de-DE" dirty="0"/>
          </a:p>
        </p:txBody>
      </p:sp>
      <p:sp>
        <p:nvSpPr>
          <p:cNvPr id="6" name="Textfeld 5">
            <a:extLst>
              <a:ext uri="{FF2B5EF4-FFF2-40B4-BE49-F238E27FC236}">
                <a16:creationId xmlns:a16="http://schemas.microsoft.com/office/drawing/2014/main" id="{3CCC27DD-34D1-1CAC-1D02-C6B0205E5A8A}"/>
              </a:ext>
            </a:extLst>
          </p:cNvPr>
          <p:cNvSpPr txBox="1"/>
          <p:nvPr/>
        </p:nvSpPr>
        <p:spPr>
          <a:xfrm>
            <a:off x="319087" y="1539296"/>
            <a:ext cx="11553825" cy="5158335"/>
          </a:xfrm>
          <a:prstGeom prst="rect">
            <a:avLst/>
          </a:prstGeom>
          <a:noFill/>
        </p:spPr>
        <p:txBody>
          <a:bodyPr wrap="square">
            <a:spAutoFit/>
          </a:bodyPr>
          <a:lstStyle/>
          <a:p>
            <a:pPr marL="342900" indent="-342900" algn="l">
              <a:buAutoNum type="arabicPeriod"/>
            </a:pPr>
            <a:r>
              <a:rPr lang="en-US" sz="2000" b="0" i="0" u="none" strike="noStrike" baseline="0" dirty="0">
                <a:latin typeface="+mj-lt"/>
              </a:rPr>
              <a:t>Danish, Swedish, German and Polish</a:t>
            </a:r>
          </a:p>
          <a:p>
            <a:pPr algn="l"/>
            <a:r>
              <a:rPr lang="en-US" sz="2000" b="0" i="0" u="none" strike="noStrike" baseline="0" dirty="0">
                <a:latin typeface="+mj-lt"/>
              </a:rPr>
              <a:t>“</a:t>
            </a:r>
            <a:r>
              <a:rPr lang="en-US" sz="2000" dirty="0">
                <a:latin typeface="+mj-lt"/>
              </a:rPr>
              <a:t>H</a:t>
            </a:r>
            <a:r>
              <a:rPr lang="en-US" sz="2000" b="0" i="0" u="none" strike="noStrike" baseline="0" dirty="0">
                <a:latin typeface="+mj-lt"/>
              </a:rPr>
              <a:t>ave” is the main possessive construction: it can be used to encode all possessive notions, as well as non-possessive notions such as physical descriptions and experience of diseases. In Polish, it can be used in expressions of age; in German, “have” also occurs in the expression of physical sensations like “being hungry”.</a:t>
            </a:r>
          </a:p>
          <a:p>
            <a:pPr algn="l"/>
            <a:endParaRPr lang="en-US" sz="2000" b="0" i="0" u="none" strike="noStrike" baseline="0" dirty="0">
              <a:latin typeface="+mj-lt"/>
            </a:endParaRPr>
          </a:p>
          <a:p>
            <a:pPr algn="l"/>
            <a:r>
              <a:rPr lang="en-US" sz="2000" b="0" i="0" u="none" strike="noStrike" baseline="0" dirty="0">
                <a:latin typeface="+mj-lt"/>
              </a:rPr>
              <a:t>2. Lithuanian and Belarusian</a:t>
            </a:r>
          </a:p>
          <a:p>
            <a:pPr algn="l"/>
            <a:r>
              <a:rPr lang="en-US" sz="2000" b="0" i="0" u="none" strike="noStrike" baseline="0" dirty="0">
                <a:latin typeface="+mj-lt"/>
              </a:rPr>
              <a:t>“</a:t>
            </a:r>
            <a:r>
              <a:rPr lang="en-US" sz="2000" dirty="0">
                <a:latin typeface="+mj-lt"/>
              </a:rPr>
              <a:t>H</a:t>
            </a:r>
            <a:r>
              <a:rPr lang="en-US" sz="2000" b="0" i="0" u="none" strike="noStrike" baseline="0" dirty="0">
                <a:latin typeface="+mj-lt"/>
              </a:rPr>
              <a:t>ave” is the main possessive strategy (in Belarusian together with the u + NP.GEN construction), but its scope of use is much more restricted than in the languages in group 1. Outside the domain of possession, it is barely accepted, especially in Belarusian, where u + NP.GEN is the preferred construction for the expression </a:t>
            </a:r>
            <a:r>
              <a:rPr lang="de-DE" sz="2000" b="0" i="0" u="none" strike="noStrike" baseline="0" dirty="0" err="1">
                <a:latin typeface="+mj-lt"/>
              </a:rPr>
              <a:t>of</a:t>
            </a:r>
            <a:r>
              <a:rPr lang="de-DE" sz="2000" b="0" i="0" u="none" strike="noStrike" baseline="0" dirty="0">
                <a:latin typeface="+mj-lt"/>
              </a:rPr>
              <a:t> non-possessive </a:t>
            </a:r>
            <a:r>
              <a:rPr lang="de-DE" sz="2000" b="0" i="0" u="none" strike="noStrike" baseline="0" dirty="0" err="1">
                <a:latin typeface="+mj-lt"/>
              </a:rPr>
              <a:t>notions</a:t>
            </a:r>
            <a:r>
              <a:rPr lang="de-DE" sz="2000" dirty="0">
                <a:latin typeface="+mj-lt"/>
              </a:rPr>
              <a:t> </a:t>
            </a:r>
            <a:r>
              <a:rPr lang="de-DE" sz="2000" dirty="0">
                <a:latin typeface="+mj-lt"/>
                <a:sym typeface="Wingdings" panose="05000000000000000000" pitchFamily="2" charset="2"/>
              </a:rPr>
              <a:t> in </a:t>
            </a:r>
            <a:r>
              <a:rPr lang="de-DE" sz="2000" dirty="0" err="1">
                <a:latin typeface="+mj-lt"/>
                <a:sym typeface="Wingdings" panose="05000000000000000000" pitchFamily="2" charset="2"/>
              </a:rPr>
              <a:t>Lithuanian</a:t>
            </a:r>
            <a:r>
              <a:rPr lang="de-DE" sz="2000" dirty="0">
                <a:latin typeface="+mj-lt"/>
                <a:sym typeface="Wingdings" panose="05000000000000000000" pitchFamily="2" charset="2"/>
              </a:rPr>
              <a:t>, and </a:t>
            </a:r>
            <a:r>
              <a:rPr lang="de-DE" sz="2000" dirty="0" err="1">
                <a:latin typeface="+mj-lt"/>
                <a:sym typeface="Wingdings" panose="05000000000000000000" pitchFamily="2" charset="2"/>
              </a:rPr>
              <a:t>especially</a:t>
            </a:r>
            <a:r>
              <a:rPr lang="de-DE" sz="2000" dirty="0">
                <a:latin typeface="+mj-lt"/>
                <a:sym typeface="Wingdings" panose="05000000000000000000" pitchFamily="2" charset="2"/>
              </a:rPr>
              <a:t> </a:t>
            </a:r>
            <a:r>
              <a:rPr lang="de-DE" sz="2000" dirty="0" err="1">
                <a:latin typeface="+mj-lt"/>
                <a:sym typeface="Wingdings" panose="05000000000000000000" pitchFamily="2" charset="2"/>
              </a:rPr>
              <a:t>Belarusian</a:t>
            </a:r>
            <a:r>
              <a:rPr lang="de-DE" sz="2000" dirty="0">
                <a:latin typeface="+mj-lt"/>
                <a:sym typeface="Wingdings" panose="05000000000000000000" pitchFamily="2" charset="2"/>
              </a:rPr>
              <a:t>, ‚</a:t>
            </a:r>
            <a:r>
              <a:rPr lang="de-DE" sz="2000" dirty="0" err="1">
                <a:latin typeface="+mj-lt"/>
                <a:sym typeface="Wingdings" panose="05000000000000000000" pitchFamily="2" charset="2"/>
              </a:rPr>
              <a:t>have</a:t>
            </a:r>
            <a:r>
              <a:rPr lang="de-DE" sz="2000" dirty="0">
                <a:latin typeface="+mj-lt"/>
                <a:sym typeface="Wingdings" panose="05000000000000000000" pitchFamily="2" charset="2"/>
              </a:rPr>
              <a:t>‘ </a:t>
            </a:r>
            <a:r>
              <a:rPr lang="de-DE" sz="2000" dirty="0" err="1">
                <a:latin typeface="+mj-lt"/>
                <a:sym typeface="Wingdings" panose="05000000000000000000" pitchFamily="2" charset="2"/>
              </a:rPr>
              <a:t>has</a:t>
            </a:r>
            <a:r>
              <a:rPr lang="de-DE" sz="2000" dirty="0">
                <a:latin typeface="+mj-lt"/>
                <a:sym typeface="Wingdings" panose="05000000000000000000" pitchFamily="2" charset="2"/>
              </a:rPr>
              <a:t> a </a:t>
            </a:r>
            <a:r>
              <a:rPr lang="de-DE" sz="2000" dirty="0" err="1">
                <a:latin typeface="+mj-lt"/>
                <a:sym typeface="Wingdings" panose="05000000000000000000" pitchFamily="2" charset="2"/>
              </a:rPr>
              <a:t>much</a:t>
            </a:r>
            <a:r>
              <a:rPr lang="de-DE" sz="2000" dirty="0">
                <a:latin typeface="+mj-lt"/>
                <a:sym typeface="Wingdings" panose="05000000000000000000" pitchFamily="2" charset="2"/>
              </a:rPr>
              <a:t> </a:t>
            </a:r>
            <a:r>
              <a:rPr lang="de-DE" sz="2000" dirty="0" err="1">
                <a:latin typeface="+mj-lt"/>
                <a:sym typeface="Wingdings" panose="05000000000000000000" pitchFamily="2" charset="2"/>
              </a:rPr>
              <a:t>more</a:t>
            </a:r>
            <a:r>
              <a:rPr lang="de-DE" sz="2000" dirty="0">
                <a:latin typeface="+mj-lt"/>
                <a:sym typeface="Wingdings" panose="05000000000000000000" pitchFamily="2" charset="2"/>
              </a:rPr>
              <a:t> „possessive“ </a:t>
            </a:r>
            <a:r>
              <a:rPr lang="de-DE" sz="2000" dirty="0" err="1">
                <a:latin typeface="+mj-lt"/>
                <a:sym typeface="Wingdings" panose="05000000000000000000" pitchFamily="2" charset="2"/>
              </a:rPr>
              <a:t>flavour</a:t>
            </a:r>
            <a:r>
              <a:rPr lang="de-DE" sz="2000" dirty="0">
                <a:latin typeface="+mj-lt"/>
                <a:sym typeface="Wingdings" panose="05000000000000000000" pitchFamily="2" charset="2"/>
              </a:rPr>
              <a:t> </a:t>
            </a:r>
            <a:r>
              <a:rPr lang="de-DE" sz="2000" dirty="0" err="1">
                <a:latin typeface="+mj-lt"/>
                <a:sym typeface="Wingdings" panose="05000000000000000000" pitchFamily="2" charset="2"/>
              </a:rPr>
              <a:t>than</a:t>
            </a:r>
            <a:r>
              <a:rPr lang="de-DE" sz="2000" dirty="0">
                <a:latin typeface="+mj-lt"/>
                <a:sym typeface="Wingdings" panose="05000000000000000000" pitchFamily="2" charset="2"/>
              </a:rPr>
              <a:t> in </a:t>
            </a:r>
            <a:r>
              <a:rPr lang="de-DE" sz="2000" dirty="0" err="1">
                <a:latin typeface="+mj-lt"/>
                <a:sym typeface="Wingdings" panose="05000000000000000000" pitchFamily="2" charset="2"/>
              </a:rPr>
              <a:t>the</a:t>
            </a:r>
            <a:r>
              <a:rPr lang="de-DE" sz="2000" dirty="0">
                <a:latin typeface="+mj-lt"/>
                <a:sym typeface="Wingdings" panose="05000000000000000000" pitchFamily="2" charset="2"/>
              </a:rPr>
              <a:t> </a:t>
            </a:r>
            <a:r>
              <a:rPr lang="de-DE" sz="2000" dirty="0" err="1">
                <a:latin typeface="+mj-lt"/>
                <a:sym typeface="Wingdings" panose="05000000000000000000" pitchFamily="2" charset="2"/>
              </a:rPr>
              <a:t>languages</a:t>
            </a:r>
            <a:r>
              <a:rPr lang="de-DE" sz="2000" dirty="0">
                <a:latin typeface="+mj-lt"/>
                <a:sym typeface="Wingdings" panose="05000000000000000000" pitchFamily="2" charset="2"/>
              </a:rPr>
              <a:t> </a:t>
            </a:r>
            <a:r>
              <a:rPr lang="de-DE" sz="2000" dirty="0" err="1">
                <a:latin typeface="+mj-lt"/>
                <a:sym typeface="Wingdings" panose="05000000000000000000" pitchFamily="2" charset="2"/>
              </a:rPr>
              <a:t>of</a:t>
            </a:r>
            <a:r>
              <a:rPr lang="de-DE" sz="2000" dirty="0">
                <a:latin typeface="+mj-lt"/>
                <a:sym typeface="Wingdings" panose="05000000000000000000" pitchFamily="2" charset="2"/>
              </a:rPr>
              <a:t> </a:t>
            </a:r>
            <a:r>
              <a:rPr lang="de-DE" sz="2000" dirty="0" err="1">
                <a:latin typeface="+mj-lt"/>
                <a:sym typeface="Wingdings" panose="05000000000000000000" pitchFamily="2" charset="2"/>
              </a:rPr>
              <a:t>group</a:t>
            </a:r>
            <a:r>
              <a:rPr lang="de-DE" sz="2000" dirty="0">
                <a:latin typeface="+mj-lt"/>
                <a:sym typeface="Wingdings" panose="05000000000000000000" pitchFamily="2" charset="2"/>
              </a:rPr>
              <a:t> 1</a:t>
            </a:r>
            <a:endParaRPr lang="de-DE" sz="2000" b="0" i="0" u="none" strike="noStrike" baseline="0" dirty="0">
              <a:latin typeface="+mj-lt"/>
            </a:endParaRPr>
          </a:p>
          <a:p>
            <a:pPr algn="l"/>
            <a:endParaRPr lang="de-DE" sz="2000" b="0" i="0" u="none" strike="noStrike" baseline="0" dirty="0">
              <a:latin typeface="+mj-lt"/>
            </a:endParaRPr>
          </a:p>
          <a:p>
            <a:pPr algn="l"/>
            <a:r>
              <a:rPr lang="de-DE" sz="2000" b="0" i="0" u="none" strike="noStrike" baseline="0" dirty="0">
                <a:latin typeface="+mj-lt"/>
              </a:rPr>
              <a:t>3. Russian</a:t>
            </a:r>
          </a:p>
          <a:p>
            <a:pPr algn="l"/>
            <a:r>
              <a:rPr lang="de-DE" sz="2000" b="0" i="0" u="none" strike="noStrike" baseline="0" dirty="0">
                <a:latin typeface="+mj-lt"/>
              </a:rPr>
              <a:t>“</a:t>
            </a:r>
            <a:r>
              <a:rPr lang="de-DE" sz="2000" dirty="0" err="1">
                <a:latin typeface="+mj-lt"/>
              </a:rPr>
              <a:t>H</a:t>
            </a:r>
            <a:r>
              <a:rPr lang="de-DE" sz="2000" b="0" i="0" u="none" strike="noStrike" baseline="0" dirty="0" err="1">
                <a:latin typeface="+mj-lt"/>
              </a:rPr>
              <a:t>ave</a:t>
            </a:r>
            <a:r>
              <a:rPr lang="de-DE" sz="2000" b="0" i="0" u="none" strike="noStrike" baseline="0" dirty="0">
                <a:latin typeface="+mj-lt"/>
              </a:rPr>
              <a:t>” </a:t>
            </a:r>
            <a:r>
              <a:rPr lang="de-DE" sz="2000" b="0" i="0" u="none" strike="noStrike" baseline="0" dirty="0" err="1">
                <a:latin typeface="+mj-lt"/>
              </a:rPr>
              <a:t>represents</a:t>
            </a:r>
            <a:r>
              <a:rPr lang="de-DE" sz="2000" b="0" i="0" u="none" strike="noStrike" baseline="0" dirty="0">
                <a:latin typeface="+mj-lt"/>
              </a:rPr>
              <a:t> a marginal possessive </a:t>
            </a:r>
            <a:r>
              <a:rPr lang="de-DE" sz="2000" b="0" i="0" u="none" strike="noStrike" baseline="0" dirty="0" err="1">
                <a:latin typeface="+mj-lt"/>
              </a:rPr>
              <a:t>strategy</a:t>
            </a:r>
            <a:r>
              <a:rPr lang="de-DE" sz="2000" b="0" i="0" u="none" strike="noStrike" baseline="0" dirty="0">
                <a:latin typeface="+mj-lt"/>
              </a:rPr>
              <a:t>, </a:t>
            </a:r>
            <a:r>
              <a:rPr lang="en-US" sz="2000" b="0" i="0" u="none" strike="noStrike" baseline="0" dirty="0">
                <a:latin typeface="+mj-lt"/>
              </a:rPr>
              <a:t>whose use is limited by several semantic and stylistic constraints.</a:t>
            </a:r>
            <a:endParaRPr lang="en-US" sz="3200" dirty="0">
              <a:latin typeface="+mj-lt"/>
              <a:cs typeface="Perpetua"/>
            </a:endParaRPr>
          </a:p>
          <a:p>
            <a:pPr marL="469265" marR="5080" indent="-457200" algn="just">
              <a:lnSpc>
                <a:spcPct val="90000"/>
              </a:lnSpc>
              <a:buClr>
                <a:srgbClr val="0E6EC5"/>
              </a:buClr>
              <a:buSzPct val="84615"/>
              <a:buFont typeface="Arial" panose="020B0604020202020204" pitchFamily="34" charset="0"/>
              <a:buChar char="•"/>
              <a:tabLst>
                <a:tab pos="287020" algn="l"/>
              </a:tabLst>
            </a:pPr>
            <a:endParaRPr lang="en-US" sz="2800" dirty="0">
              <a:latin typeface="+mj-lt"/>
              <a:cs typeface="Perpetua"/>
            </a:endParaRPr>
          </a:p>
          <a:p>
            <a:pPr>
              <a:lnSpc>
                <a:spcPct val="100000"/>
              </a:lnSpc>
              <a:buClr>
                <a:srgbClr val="0E6EC5"/>
              </a:buClr>
              <a:buFont typeface="Wingdings 2"/>
              <a:buChar char=""/>
            </a:pPr>
            <a:endParaRPr lang="en-US" sz="2400" dirty="0">
              <a:latin typeface="Perpetua"/>
              <a:cs typeface="Perpetua"/>
            </a:endParaRPr>
          </a:p>
        </p:txBody>
      </p:sp>
    </p:spTree>
    <p:extLst>
      <p:ext uri="{BB962C8B-B14F-4D97-AF65-F5344CB8AC3E}">
        <p14:creationId xmlns:p14="http://schemas.microsoft.com/office/powerpoint/2010/main" val="6760273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185F633-99B9-6A0D-5ACE-A182C29FED27}"/>
              </a:ext>
            </a:extLst>
          </p:cNvPr>
          <p:cNvSpPr>
            <a:spLocks noGrp="1"/>
          </p:cNvSpPr>
          <p:nvPr>
            <p:ph type="title"/>
          </p:nvPr>
        </p:nvSpPr>
        <p:spPr/>
        <p:txBody>
          <a:bodyPr/>
          <a:lstStyle/>
          <a:p>
            <a:pPr algn="ctr"/>
            <a:r>
              <a:rPr lang="it-IT" dirty="0"/>
              <a:t>‘</a:t>
            </a:r>
            <a:r>
              <a:rPr lang="it-IT" dirty="0" err="1"/>
              <a:t>Have</a:t>
            </a:r>
            <a:r>
              <a:rPr lang="it-IT" dirty="0"/>
              <a:t>’ in the CBA</a:t>
            </a:r>
            <a:endParaRPr lang="de-DE" dirty="0"/>
          </a:p>
        </p:txBody>
      </p:sp>
      <p:sp>
        <p:nvSpPr>
          <p:cNvPr id="5" name="Inhaltsplatzhalter 4">
            <a:extLst>
              <a:ext uri="{FF2B5EF4-FFF2-40B4-BE49-F238E27FC236}">
                <a16:creationId xmlns:a16="http://schemas.microsoft.com/office/drawing/2014/main" id="{0037C8DE-F4DA-1D6B-C1AF-AF40FCBDB521}"/>
              </a:ext>
            </a:extLst>
          </p:cNvPr>
          <p:cNvSpPr>
            <a:spLocks noGrp="1"/>
          </p:cNvSpPr>
          <p:nvPr>
            <p:ph idx="1"/>
          </p:nvPr>
        </p:nvSpPr>
        <p:spPr>
          <a:xfrm>
            <a:off x="838200" y="1825625"/>
            <a:ext cx="10515600" cy="4667250"/>
          </a:xfrm>
        </p:spPr>
        <p:txBody>
          <a:bodyPr>
            <a:normAutofit/>
          </a:bodyPr>
          <a:lstStyle/>
          <a:p>
            <a:pPr marL="0" indent="0">
              <a:buNone/>
            </a:pPr>
            <a:endParaRPr lang="de-DE" sz="2000" spc="-10" dirty="0">
              <a:latin typeface="+mj-lt"/>
              <a:cs typeface="Times New Roman"/>
            </a:endParaRPr>
          </a:p>
          <a:p>
            <a:pPr marL="0" indent="0">
              <a:buNone/>
            </a:pPr>
            <a:endParaRPr lang="de-DE" sz="2000" dirty="0">
              <a:latin typeface="+mj-lt"/>
              <a:cs typeface="Times New Roman"/>
            </a:endParaRPr>
          </a:p>
          <a:p>
            <a:endParaRPr lang="de-DE" sz="2800" spc="-10" dirty="0">
              <a:latin typeface="+mj-lt"/>
              <a:cs typeface="Times New Roman"/>
            </a:endParaRPr>
          </a:p>
          <a:p>
            <a:pPr marL="0" indent="0">
              <a:buNone/>
            </a:pPr>
            <a:endParaRPr lang="de-DE" spc="-10" dirty="0">
              <a:latin typeface="+mj-lt"/>
              <a:cs typeface="Times New Roman"/>
            </a:endParaRPr>
          </a:p>
          <a:p>
            <a:endParaRPr lang="de-DE" sz="2800" dirty="0">
              <a:latin typeface="+mj-lt"/>
              <a:cs typeface="Times New Roman"/>
            </a:endParaRPr>
          </a:p>
          <a:p>
            <a:endParaRPr lang="it-IT" dirty="0"/>
          </a:p>
          <a:p>
            <a:pPr marL="0" indent="0">
              <a:buNone/>
            </a:pPr>
            <a:endParaRPr lang="de-DE" dirty="0"/>
          </a:p>
        </p:txBody>
      </p:sp>
      <p:sp>
        <p:nvSpPr>
          <p:cNvPr id="6" name="Textfeld 5">
            <a:extLst>
              <a:ext uri="{FF2B5EF4-FFF2-40B4-BE49-F238E27FC236}">
                <a16:creationId xmlns:a16="http://schemas.microsoft.com/office/drawing/2014/main" id="{3CCC27DD-34D1-1CAC-1D02-C6B0205E5A8A}"/>
              </a:ext>
            </a:extLst>
          </p:cNvPr>
          <p:cNvSpPr txBox="1"/>
          <p:nvPr/>
        </p:nvSpPr>
        <p:spPr>
          <a:xfrm>
            <a:off x="319087" y="1539296"/>
            <a:ext cx="11553825" cy="4339650"/>
          </a:xfrm>
          <a:prstGeom prst="rect">
            <a:avLst/>
          </a:prstGeom>
          <a:noFill/>
        </p:spPr>
        <p:txBody>
          <a:bodyPr wrap="square">
            <a:spAutoFit/>
          </a:bodyPr>
          <a:lstStyle/>
          <a:p>
            <a:pPr marL="285750" indent="-285750" algn="l">
              <a:buFont typeface="Arial" panose="020B0604020202020204" pitchFamily="34" charset="0"/>
              <a:buChar char="•"/>
            </a:pPr>
            <a:endParaRPr lang="de-DE" sz="2800" b="0" i="0" u="none" strike="noStrike" baseline="0" dirty="0">
              <a:latin typeface="+mj-lt"/>
            </a:endParaRPr>
          </a:p>
          <a:p>
            <a:pPr marL="285750" indent="-285750" algn="l">
              <a:buFont typeface="Arial" panose="020B0604020202020204" pitchFamily="34" charset="0"/>
              <a:buChar char="•"/>
            </a:pPr>
            <a:r>
              <a:rPr lang="de-DE" sz="2800" b="0" i="0" u="none" strike="noStrike" baseline="0" dirty="0">
                <a:latin typeface="+mj-lt"/>
              </a:rPr>
              <a:t>In </a:t>
            </a:r>
            <a:r>
              <a:rPr lang="de-DE" sz="2800" b="0" i="0" u="none" strike="noStrike" baseline="0" dirty="0" err="1">
                <a:latin typeface="+mj-lt"/>
              </a:rPr>
              <a:t>general</a:t>
            </a:r>
            <a:r>
              <a:rPr lang="de-DE" sz="2800" dirty="0">
                <a:latin typeface="+mj-lt"/>
              </a:rPr>
              <a:t>, ‚</a:t>
            </a:r>
            <a:r>
              <a:rPr lang="de-DE" sz="2800" dirty="0" err="1">
                <a:latin typeface="+mj-lt"/>
              </a:rPr>
              <a:t>have</a:t>
            </a:r>
            <a:r>
              <a:rPr lang="de-DE" sz="2800" dirty="0">
                <a:latin typeface="+mj-lt"/>
              </a:rPr>
              <a:t>‘ </a:t>
            </a:r>
            <a:r>
              <a:rPr lang="de-DE" sz="2800" dirty="0" err="1">
                <a:latin typeface="+mj-lt"/>
              </a:rPr>
              <a:t>verbs</a:t>
            </a:r>
            <a:r>
              <a:rPr lang="de-DE" sz="2800" dirty="0">
                <a:latin typeface="+mj-lt"/>
              </a:rPr>
              <a:t> </a:t>
            </a:r>
            <a:r>
              <a:rPr lang="de-DE" sz="2800" dirty="0" err="1">
                <a:latin typeface="+mj-lt"/>
              </a:rPr>
              <a:t>are</a:t>
            </a:r>
            <a:r>
              <a:rPr lang="de-DE" sz="2800" dirty="0">
                <a:latin typeface="+mj-lt"/>
              </a:rPr>
              <a:t> </a:t>
            </a:r>
            <a:r>
              <a:rPr lang="de-DE" sz="2800" dirty="0" err="1">
                <a:latin typeface="+mj-lt"/>
              </a:rPr>
              <a:t>more</a:t>
            </a:r>
            <a:r>
              <a:rPr lang="de-DE" sz="2800" dirty="0">
                <a:latin typeface="+mj-lt"/>
              </a:rPr>
              <a:t> </a:t>
            </a:r>
            <a:r>
              <a:rPr lang="de-DE" sz="2800" dirty="0" err="1">
                <a:latin typeface="+mj-lt"/>
              </a:rPr>
              <a:t>specialised</a:t>
            </a:r>
            <a:r>
              <a:rPr lang="de-DE" sz="2800" dirty="0">
                <a:latin typeface="+mj-lt"/>
              </a:rPr>
              <a:t> </a:t>
            </a:r>
            <a:r>
              <a:rPr lang="de-DE" sz="2800" dirty="0" err="1">
                <a:latin typeface="+mj-lt"/>
              </a:rPr>
              <a:t>for</a:t>
            </a:r>
            <a:r>
              <a:rPr lang="de-DE" sz="2800" dirty="0">
                <a:latin typeface="+mj-lt"/>
              </a:rPr>
              <a:t> </a:t>
            </a:r>
            <a:r>
              <a:rPr lang="de-DE" sz="2800" dirty="0" err="1">
                <a:latin typeface="+mj-lt"/>
              </a:rPr>
              <a:t>the</a:t>
            </a:r>
            <a:r>
              <a:rPr lang="de-DE" sz="2800" dirty="0">
                <a:latin typeface="+mj-lt"/>
              </a:rPr>
              <a:t> </a:t>
            </a:r>
            <a:r>
              <a:rPr lang="de-DE" sz="2800" dirty="0" err="1">
                <a:latin typeface="+mj-lt"/>
              </a:rPr>
              <a:t>expression</a:t>
            </a:r>
            <a:r>
              <a:rPr lang="de-DE" sz="2800" dirty="0">
                <a:latin typeface="+mj-lt"/>
              </a:rPr>
              <a:t> </a:t>
            </a:r>
            <a:r>
              <a:rPr lang="de-DE" sz="2800" dirty="0" err="1">
                <a:latin typeface="+mj-lt"/>
              </a:rPr>
              <a:t>of</a:t>
            </a:r>
            <a:r>
              <a:rPr lang="de-DE" sz="2800" dirty="0">
                <a:latin typeface="+mj-lt"/>
              </a:rPr>
              <a:t> </a:t>
            </a:r>
            <a:r>
              <a:rPr lang="de-DE" sz="2800" dirty="0" err="1">
                <a:latin typeface="+mj-lt"/>
              </a:rPr>
              <a:t>possession</a:t>
            </a:r>
            <a:r>
              <a:rPr lang="de-DE" sz="2800" dirty="0">
                <a:latin typeface="+mj-lt"/>
              </a:rPr>
              <a:t> </a:t>
            </a:r>
            <a:r>
              <a:rPr lang="de-DE" sz="2800" dirty="0" err="1">
                <a:latin typeface="+mj-lt"/>
              </a:rPr>
              <a:t>than</a:t>
            </a:r>
            <a:r>
              <a:rPr lang="de-DE" sz="2800" dirty="0">
                <a:latin typeface="+mj-lt"/>
              </a:rPr>
              <a:t> </a:t>
            </a:r>
            <a:r>
              <a:rPr lang="de-DE" sz="2800" dirty="0" err="1">
                <a:latin typeface="+mj-lt"/>
              </a:rPr>
              <a:t>the</a:t>
            </a:r>
            <a:r>
              <a:rPr lang="de-DE" sz="2800" dirty="0">
                <a:latin typeface="+mj-lt"/>
              </a:rPr>
              <a:t> de-</a:t>
            </a:r>
            <a:r>
              <a:rPr lang="de-DE" sz="2800" dirty="0" err="1">
                <a:latin typeface="+mj-lt"/>
              </a:rPr>
              <a:t>locative</a:t>
            </a:r>
            <a:r>
              <a:rPr lang="de-DE" sz="2800" dirty="0">
                <a:latin typeface="+mj-lt"/>
              </a:rPr>
              <a:t> and </a:t>
            </a:r>
            <a:r>
              <a:rPr lang="de-DE" sz="2800" dirty="0" err="1">
                <a:latin typeface="+mj-lt"/>
              </a:rPr>
              <a:t>dative</a:t>
            </a:r>
            <a:r>
              <a:rPr lang="de-DE" sz="2800" dirty="0">
                <a:latin typeface="+mj-lt"/>
              </a:rPr>
              <a:t> </a:t>
            </a:r>
            <a:r>
              <a:rPr lang="de-DE" sz="2800" dirty="0" err="1">
                <a:latin typeface="+mj-lt"/>
              </a:rPr>
              <a:t>strategies</a:t>
            </a:r>
            <a:r>
              <a:rPr lang="de-DE" sz="2800" dirty="0">
                <a:latin typeface="+mj-lt"/>
              </a:rPr>
              <a:t> </a:t>
            </a:r>
            <a:r>
              <a:rPr lang="de-DE" sz="2800" dirty="0" err="1">
                <a:latin typeface="+mj-lt"/>
              </a:rPr>
              <a:t>of</a:t>
            </a:r>
            <a:r>
              <a:rPr lang="de-DE" sz="2800" dirty="0">
                <a:latin typeface="+mj-lt"/>
              </a:rPr>
              <a:t> </a:t>
            </a:r>
            <a:r>
              <a:rPr lang="de-DE" sz="2800" dirty="0" err="1">
                <a:latin typeface="+mj-lt"/>
              </a:rPr>
              <a:t>Finnic</a:t>
            </a:r>
            <a:r>
              <a:rPr lang="de-DE" sz="2800" dirty="0">
                <a:latin typeface="+mj-lt"/>
              </a:rPr>
              <a:t>, </a:t>
            </a:r>
            <a:r>
              <a:rPr lang="de-DE" sz="2800" dirty="0" err="1">
                <a:latin typeface="+mj-lt"/>
              </a:rPr>
              <a:t>Saamic</a:t>
            </a:r>
            <a:r>
              <a:rPr lang="de-DE" sz="2800" dirty="0">
                <a:latin typeface="+mj-lt"/>
              </a:rPr>
              <a:t>, and </a:t>
            </a:r>
            <a:r>
              <a:rPr lang="de-DE" sz="2800" dirty="0" err="1">
                <a:latin typeface="+mj-lt"/>
              </a:rPr>
              <a:t>Latvian</a:t>
            </a:r>
            <a:r>
              <a:rPr lang="de-DE" sz="2800" dirty="0">
                <a:latin typeface="+mj-lt"/>
              </a:rPr>
              <a:t>/</a:t>
            </a:r>
            <a:r>
              <a:rPr lang="de-DE" sz="2800" dirty="0" err="1">
                <a:latin typeface="+mj-lt"/>
              </a:rPr>
              <a:t>Latgalian</a:t>
            </a:r>
            <a:endParaRPr lang="de-DE" sz="2800" dirty="0">
              <a:latin typeface="+mj-lt"/>
            </a:endParaRPr>
          </a:p>
          <a:p>
            <a:pPr marL="285750" indent="-285750" algn="l">
              <a:buFont typeface="Arial" panose="020B0604020202020204" pitchFamily="34" charset="0"/>
              <a:buChar char="•"/>
            </a:pPr>
            <a:endParaRPr lang="de-DE" sz="2800" dirty="0">
              <a:latin typeface="+mj-lt"/>
            </a:endParaRPr>
          </a:p>
          <a:p>
            <a:pPr marL="285750" indent="-285750" algn="l">
              <a:buFont typeface="Arial" panose="020B0604020202020204" pitchFamily="34" charset="0"/>
              <a:buChar char="•"/>
            </a:pPr>
            <a:r>
              <a:rPr lang="de-DE" sz="2800" dirty="0">
                <a:latin typeface="+mj-lt"/>
              </a:rPr>
              <a:t>‚</a:t>
            </a:r>
            <a:r>
              <a:rPr lang="de-DE" sz="2800" dirty="0" err="1">
                <a:latin typeface="+mj-lt"/>
              </a:rPr>
              <a:t>Have</a:t>
            </a:r>
            <a:r>
              <a:rPr lang="de-DE" sz="2800" dirty="0">
                <a:latin typeface="+mj-lt"/>
              </a:rPr>
              <a:t>‘-verbs </a:t>
            </a:r>
            <a:r>
              <a:rPr lang="de-DE" sz="2800" dirty="0" err="1">
                <a:latin typeface="+mj-lt"/>
              </a:rPr>
              <a:t>have</a:t>
            </a:r>
            <a:r>
              <a:rPr lang="de-DE" sz="2800" dirty="0">
                <a:latin typeface="+mj-lt"/>
              </a:rPr>
              <a:t> </a:t>
            </a:r>
            <a:r>
              <a:rPr lang="de-DE" sz="2800" dirty="0" err="1">
                <a:latin typeface="+mj-lt"/>
              </a:rPr>
              <a:t>developed</a:t>
            </a:r>
            <a:r>
              <a:rPr lang="de-DE" sz="2800" dirty="0">
                <a:latin typeface="+mj-lt"/>
              </a:rPr>
              <a:t> </a:t>
            </a:r>
            <a:r>
              <a:rPr lang="de-DE" sz="2800" dirty="0" err="1">
                <a:latin typeface="+mj-lt"/>
              </a:rPr>
              <a:t>from</a:t>
            </a:r>
            <a:r>
              <a:rPr lang="de-DE" sz="2800" dirty="0">
                <a:latin typeface="+mj-lt"/>
              </a:rPr>
              <a:t> ‚hold; </a:t>
            </a:r>
            <a:r>
              <a:rPr lang="de-DE" sz="2800" dirty="0" err="1">
                <a:latin typeface="+mj-lt"/>
              </a:rPr>
              <a:t>grasp</a:t>
            </a:r>
            <a:r>
              <a:rPr lang="de-DE" sz="2800" dirty="0">
                <a:latin typeface="+mj-lt"/>
              </a:rPr>
              <a:t>‘ and </a:t>
            </a:r>
            <a:r>
              <a:rPr lang="de-DE" sz="2800" dirty="0" err="1">
                <a:latin typeface="+mj-lt"/>
              </a:rPr>
              <a:t>presuppose</a:t>
            </a:r>
            <a:r>
              <a:rPr lang="de-DE" sz="2800" dirty="0">
                <a:latin typeface="+mj-lt"/>
              </a:rPr>
              <a:t> </a:t>
            </a:r>
            <a:r>
              <a:rPr lang="de-DE" sz="2800" dirty="0" err="1">
                <a:latin typeface="+mj-lt"/>
              </a:rPr>
              <a:t>control</a:t>
            </a:r>
            <a:endParaRPr lang="de-DE" sz="2800" dirty="0">
              <a:latin typeface="+mj-lt"/>
            </a:endParaRPr>
          </a:p>
          <a:p>
            <a:pPr marL="285750" indent="-285750" algn="l">
              <a:buFont typeface="Arial" panose="020B0604020202020204" pitchFamily="34" charset="0"/>
              <a:buChar char="•"/>
            </a:pPr>
            <a:endParaRPr lang="de-DE" sz="2800" dirty="0">
              <a:latin typeface="+mj-lt"/>
            </a:endParaRPr>
          </a:p>
          <a:p>
            <a:pPr marL="285750" indent="-285750" algn="l">
              <a:buFont typeface="Arial" panose="020B0604020202020204" pitchFamily="34" charset="0"/>
              <a:buChar char="•"/>
            </a:pPr>
            <a:r>
              <a:rPr lang="de-DE" sz="2800" dirty="0">
                <a:latin typeface="+mj-lt"/>
              </a:rPr>
              <a:t>The </a:t>
            </a:r>
            <a:r>
              <a:rPr lang="de-DE" sz="2800" dirty="0" err="1">
                <a:latin typeface="+mj-lt"/>
              </a:rPr>
              <a:t>dative</a:t>
            </a:r>
            <a:r>
              <a:rPr lang="de-DE" sz="2800" dirty="0">
                <a:latin typeface="+mj-lt"/>
              </a:rPr>
              <a:t> </a:t>
            </a:r>
            <a:r>
              <a:rPr lang="de-DE" sz="2800" dirty="0" err="1">
                <a:latin typeface="+mj-lt"/>
              </a:rPr>
              <a:t>strategy</a:t>
            </a:r>
            <a:r>
              <a:rPr lang="de-DE" sz="2800" dirty="0">
                <a:latin typeface="+mj-lt"/>
              </a:rPr>
              <a:t> </a:t>
            </a:r>
            <a:r>
              <a:rPr lang="de-DE" sz="2800" dirty="0" err="1">
                <a:latin typeface="+mj-lt"/>
              </a:rPr>
              <a:t>has</a:t>
            </a:r>
            <a:r>
              <a:rPr lang="de-DE" sz="2800" dirty="0">
                <a:latin typeface="+mj-lt"/>
              </a:rPr>
              <a:t> </a:t>
            </a:r>
            <a:r>
              <a:rPr lang="de-DE" sz="2800" dirty="0" err="1">
                <a:latin typeface="+mj-lt"/>
              </a:rPr>
              <a:t>grammaticalised</a:t>
            </a:r>
            <a:r>
              <a:rPr lang="de-DE" sz="2800" dirty="0">
                <a:latin typeface="+mj-lt"/>
              </a:rPr>
              <a:t> </a:t>
            </a:r>
            <a:r>
              <a:rPr lang="de-DE" sz="2800" dirty="0" err="1">
                <a:latin typeface="+mj-lt"/>
              </a:rPr>
              <a:t>into</a:t>
            </a:r>
            <a:r>
              <a:rPr lang="de-DE" sz="2800" dirty="0">
                <a:latin typeface="+mj-lt"/>
              </a:rPr>
              <a:t> a </a:t>
            </a:r>
            <a:r>
              <a:rPr lang="de-DE" sz="2800" dirty="0" err="1">
                <a:latin typeface="+mj-lt"/>
              </a:rPr>
              <a:t>strategy</a:t>
            </a:r>
            <a:r>
              <a:rPr lang="de-DE" sz="2800" dirty="0">
                <a:latin typeface="+mj-lt"/>
              </a:rPr>
              <a:t> </a:t>
            </a:r>
            <a:r>
              <a:rPr lang="de-DE" sz="2800" dirty="0" err="1">
                <a:latin typeface="+mj-lt"/>
              </a:rPr>
              <a:t>for</a:t>
            </a:r>
            <a:r>
              <a:rPr lang="de-DE" sz="2800" dirty="0">
                <a:latin typeface="+mj-lt"/>
              </a:rPr>
              <a:t> </a:t>
            </a:r>
            <a:r>
              <a:rPr lang="de-DE" sz="2800" dirty="0" err="1">
                <a:latin typeface="+mj-lt"/>
              </a:rPr>
              <a:t>the</a:t>
            </a:r>
            <a:r>
              <a:rPr lang="de-DE" sz="2800" dirty="0">
                <a:latin typeface="+mj-lt"/>
              </a:rPr>
              <a:t> </a:t>
            </a:r>
            <a:r>
              <a:rPr lang="de-DE" sz="2800" dirty="0" err="1">
                <a:latin typeface="+mj-lt"/>
              </a:rPr>
              <a:t>expression</a:t>
            </a:r>
            <a:r>
              <a:rPr lang="de-DE" sz="2800" dirty="0">
                <a:latin typeface="+mj-lt"/>
              </a:rPr>
              <a:t> </a:t>
            </a:r>
            <a:r>
              <a:rPr lang="de-DE" sz="2800" dirty="0" err="1">
                <a:latin typeface="+mj-lt"/>
              </a:rPr>
              <a:t>of</a:t>
            </a:r>
            <a:r>
              <a:rPr lang="de-DE" sz="2800" dirty="0">
                <a:latin typeface="+mj-lt"/>
              </a:rPr>
              <a:t> </a:t>
            </a:r>
            <a:r>
              <a:rPr lang="de-DE" sz="2800" dirty="0" err="1">
                <a:latin typeface="+mj-lt"/>
              </a:rPr>
              <a:t>possession</a:t>
            </a:r>
            <a:r>
              <a:rPr lang="de-DE" sz="2800" dirty="0">
                <a:latin typeface="+mj-lt"/>
              </a:rPr>
              <a:t> </a:t>
            </a:r>
            <a:r>
              <a:rPr lang="de-DE" sz="2800" dirty="0" err="1">
                <a:latin typeface="+mj-lt"/>
              </a:rPr>
              <a:t>from</a:t>
            </a:r>
            <a:r>
              <a:rPr lang="de-DE" sz="2800" dirty="0">
                <a:latin typeface="+mj-lt"/>
              </a:rPr>
              <a:t> </a:t>
            </a:r>
            <a:r>
              <a:rPr lang="de-DE" sz="2800" dirty="0" err="1">
                <a:latin typeface="+mj-lt"/>
              </a:rPr>
              <a:t>its</a:t>
            </a:r>
            <a:r>
              <a:rPr lang="de-DE" sz="2800" dirty="0">
                <a:latin typeface="+mj-lt"/>
              </a:rPr>
              <a:t> original </a:t>
            </a:r>
            <a:r>
              <a:rPr lang="de-DE" sz="2800" dirty="0" err="1">
                <a:latin typeface="+mj-lt"/>
              </a:rPr>
              <a:t>experiential</a:t>
            </a:r>
            <a:r>
              <a:rPr lang="de-DE" sz="2800" dirty="0">
                <a:latin typeface="+mj-lt"/>
              </a:rPr>
              <a:t> </a:t>
            </a:r>
            <a:r>
              <a:rPr lang="de-DE" sz="2800" dirty="0" err="1">
                <a:latin typeface="+mj-lt"/>
              </a:rPr>
              <a:t>meaning</a:t>
            </a:r>
            <a:endParaRPr lang="de-DE" sz="2800" dirty="0">
              <a:latin typeface="+mj-lt"/>
            </a:endParaRPr>
          </a:p>
          <a:p>
            <a:pPr algn="l"/>
            <a:r>
              <a:rPr lang="de-DE" sz="2800" dirty="0">
                <a:latin typeface="+mj-lt"/>
              </a:rPr>
              <a:t> </a:t>
            </a:r>
            <a:endParaRPr lang="en-US" sz="4000" dirty="0">
              <a:latin typeface="+mj-lt"/>
              <a:cs typeface="Perpetua"/>
            </a:endParaRPr>
          </a:p>
          <a:p>
            <a:pPr>
              <a:lnSpc>
                <a:spcPct val="100000"/>
              </a:lnSpc>
              <a:buClr>
                <a:srgbClr val="0E6EC5"/>
              </a:buClr>
              <a:buFont typeface="Wingdings 2"/>
              <a:buChar char=""/>
            </a:pPr>
            <a:endParaRPr lang="en-US" sz="2400" dirty="0">
              <a:latin typeface="Perpetua"/>
              <a:cs typeface="Perpetua"/>
            </a:endParaRPr>
          </a:p>
        </p:txBody>
      </p:sp>
    </p:spTree>
    <p:extLst>
      <p:ext uri="{BB962C8B-B14F-4D97-AF65-F5344CB8AC3E}">
        <p14:creationId xmlns:p14="http://schemas.microsoft.com/office/powerpoint/2010/main" val="40775018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185F633-99B9-6A0D-5ACE-A182C29FED27}"/>
              </a:ext>
            </a:extLst>
          </p:cNvPr>
          <p:cNvSpPr>
            <a:spLocks noGrp="1"/>
          </p:cNvSpPr>
          <p:nvPr>
            <p:ph type="title"/>
          </p:nvPr>
        </p:nvSpPr>
        <p:spPr/>
        <p:txBody>
          <a:bodyPr/>
          <a:lstStyle/>
          <a:p>
            <a:pPr algn="ctr"/>
            <a:r>
              <a:rPr lang="it-IT" dirty="0" err="1"/>
              <a:t>Areal</a:t>
            </a:r>
            <a:r>
              <a:rPr lang="it-IT" dirty="0"/>
              <a:t> </a:t>
            </a:r>
            <a:r>
              <a:rPr lang="it-IT" dirty="0" err="1"/>
              <a:t>convergences</a:t>
            </a:r>
            <a:r>
              <a:rPr lang="it-IT" dirty="0"/>
              <a:t> </a:t>
            </a:r>
            <a:endParaRPr lang="de-DE" dirty="0"/>
          </a:p>
        </p:txBody>
      </p:sp>
      <p:sp>
        <p:nvSpPr>
          <p:cNvPr id="5" name="Inhaltsplatzhalter 4">
            <a:extLst>
              <a:ext uri="{FF2B5EF4-FFF2-40B4-BE49-F238E27FC236}">
                <a16:creationId xmlns:a16="http://schemas.microsoft.com/office/drawing/2014/main" id="{0037C8DE-F4DA-1D6B-C1AF-AF40FCBDB521}"/>
              </a:ext>
            </a:extLst>
          </p:cNvPr>
          <p:cNvSpPr>
            <a:spLocks noGrp="1"/>
          </p:cNvSpPr>
          <p:nvPr>
            <p:ph idx="1"/>
          </p:nvPr>
        </p:nvSpPr>
        <p:spPr>
          <a:xfrm>
            <a:off x="838200" y="1825625"/>
            <a:ext cx="10515600" cy="4667250"/>
          </a:xfrm>
        </p:spPr>
        <p:txBody>
          <a:bodyPr>
            <a:normAutofit/>
          </a:bodyPr>
          <a:lstStyle/>
          <a:p>
            <a:pPr marL="0" indent="0">
              <a:buNone/>
            </a:pPr>
            <a:endParaRPr lang="de-DE" sz="2000" spc="-10" dirty="0">
              <a:latin typeface="+mj-lt"/>
              <a:cs typeface="Times New Roman"/>
            </a:endParaRPr>
          </a:p>
          <a:p>
            <a:pPr marL="0" indent="0">
              <a:buNone/>
            </a:pPr>
            <a:endParaRPr lang="de-DE" sz="2000" dirty="0">
              <a:latin typeface="+mj-lt"/>
              <a:cs typeface="Times New Roman"/>
            </a:endParaRPr>
          </a:p>
          <a:p>
            <a:endParaRPr lang="de-DE" sz="2800" spc="-10" dirty="0">
              <a:latin typeface="+mj-lt"/>
              <a:cs typeface="Times New Roman"/>
            </a:endParaRPr>
          </a:p>
          <a:p>
            <a:pPr marL="0" indent="0">
              <a:buNone/>
            </a:pPr>
            <a:endParaRPr lang="de-DE" spc="-10" dirty="0">
              <a:latin typeface="+mj-lt"/>
              <a:cs typeface="Times New Roman"/>
            </a:endParaRPr>
          </a:p>
          <a:p>
            <a:endParaRPr lang="de-DE" sz="2800" dirty="0">
              <a:latin typeface="+mj-lt"/>
              <a:cs typeface="Times New Roman"/>
            </a:endParaRPr>
          </a:p>
          <a:p>
            <a:endParaRPr lang="it-IT" dirty="0"/>
          </a:p>
          <a:p>
            <a:pPr marL="0" indent="0">
              <a:buNone/>
            </a:pPr>
            <a:endParaRPr lang="de-DE" dirty="0"/>
          </a:p>
        </p:txBody>
      </p:sp>
      <p:sp>
        <p:nvSpPr>
          <p:cNvPr id="6" name="Textfeld 5">
            <a:extLst>
              <a:ext uri="{FF2B5EF4-FFF2-40B4-BE49-F238E27FC236}">
                <a16:creationId xmlns:a16="http://schemas.microsoft.com/office/drawing/2014/main" id="{3CCC27DD-34D1-1CAC-1D02-C6B0205E5A8A}"/>
              </a:ext>
            </a:extLst>
          </p:cNvPr>
          <p:cNvSpPr txBox="1"/>
          <p:nvPr/>
        </p:nvSpPr>
        <p:spPr>
          <a:xfrm>
            <a:off x="319087" y="1539296"/>
            <a:ext cx="11553825" cy="5388655"/>
          </a:xfrm>
          <a:prstGeom prst="rect">
            <a:avLst/>
          </a:prstGeom>
          <a:noFill/>
        </p:spPr>
        <p:txBody>
          <a:bodyPr wrap="square">
            <a:spAutoFit/>
          </a:bodyPr>
          <a:lstStyle/>
          <a:p>
            <a:pPr marL="285750" indent="-285750" algn="l">
              <a:buFont typeface="Arial" panose="020B0604020202020204" pitchFamily="34" charset="0"/>
              <a:buChar char="•"/>
            </a:pPr>
            <a:endParaRPr lang="de-DE" sz="2800" b="0" i="0" u="none" strike="noStrike" baseline="0" dirty="0">
              <a:latin typeface="+mj-lt"/>
            </a:endParaRPr>
          </a:p>
          <a:p>
            <a:pPr marL="560705" lvl="1" indent="-229235">
              <a:buClr>
                <a:srgbClr val="009CD9"/>
              </a:buClr>
              <a:buSzPct val="85000"/>
              <a:buFont typeface="Wingdings 2"/>
              <a:buChar char=""/>
              <a:tabLst>
                <a:tab pos="561340" algn="l"/>
              </a:tabLst>
            </a:pPr>
            <a:r>
              <a:rPr lang="en-US" sz="2400" dirty="0">
                <a:latin typeface="+mj-lt"/>
                <a:cs typeface="Perpetua"/>
              </a:rPr>
              <a:t>the</a:t>
            </a:r>
            <a:r>
              <a:rPr lang="en-US" sz="2400" spc="-85" dirty="0">
                <a:latin typeface="+mj-lt"/>
                <a:cs typeface="Times New Roman"/>
              </a:rPr>
              <a:t> </a:t>
            </a:r>
            <a:r>
              <a:rPr lang="en-US" sz="2400" dirty="0">
                <a:latin typeface="+mj-lt"/>
                <a:cs typeface="Perpetua"/>
              </a:rPr>
              <a:t>use</a:t>
            </a:r>
            <a:r>
              <a:rPr lang="en-US" sz="2400" spc="-70" dirty="0">
                <a:latin typeface="+mj-lt"/>
                <a:cs typeface="Times New Roman"/>
              </a:rPr>
              <a:t> </a:t>
            </a:r>
            <a:r>
              <a:rPr lang="en-US" sz="2400" dirty="0">
                <a:latin typeface="+mj-lt"/>
                <a:cs typeface="Perpetua"/>
              </a:rPr>
              <a:t>of</a:t>
            </a:r>
            <a:r>
              <a:rPr lang="en-US" sz="2400" spc="-55" dirty="0">
                <a:latin typeface="+mj-lt"/>
                <a:cs typeface="Times New Roman"/>
              </a:rPr>
              <a:t> </a:t>
            </a:r>
            <a:r>
              <a:rPr lang="en-US" sz="2400" spc="-10" dirty="0">
                <a:latin typeface="+mj-lt"/>
                <a:cs typeface="Perpetua"/>
              </a:rPr>
              <a:t>adessive</a:t>
            </a:r>
            <a:r>
              <a:rPr lang="en-US" sz="2400" spc="-80" dirty="0">
                <a:latin typeface="+mj-lt"/>
                <a:cs typeface="Times New Roman"/>
              </a:rPr>
              <a:t> </a:t>
            </a:r>
            <a:r>
              <a:rPr lang="en-US" sz="2400" dirty="0">
                <a:latin typeface="+mj-lt"/>
                <a:cs typeface="Perpetua"/>
              </a:rPr>
              <a:t>constructions</a:t>
            </a:r>
            <a:r>
              <a:rPr lang="en-US" sz="2400" spc="-40" dirty="0">
                <a:latin typeface="+mj-lt"/>
                <a:cs typeface="Times New Roman"/>
              </a:rPr>
              <a:t> </a:t>
            </a:r>
            <a:r>
              <a:rPr lang="en-US" sz="2400" dirty="0">
                <a:latin typeface="+mj-lt"/>
                <a:cs typeface="Perpetua"/>
              </a:rPr>
              <a:t>in</a:t>
            </a:r>
            <a:r>
              <a:rPr lang="en-US" sz="2400" spc="-75" dirty="0">
                <a:latin typeface="+mj-lt"/>
                <a:cs typeface="Times New Roman"/>
              </a:rPr>
              <a:t> </a:t>
            </a:r>
            <a:r>
              <a:rPr lang="en-US" sz="2400" dirty="0">
                <a:latin typeface="+mj-lt"/>
                <a:cs typeface="Perpetua"/>
              </a:rPr>
              <a:t>East</a:t>
            </a:r>
            <a:r>
              <a:rPr lang="en-US" sz="2400" spc="-60" dirty="0">
                <a:latin typeface="+mj-lt"/>
                <a:cs typeface="Times New Roman"/>
              </a:rPr>
              <a:t> </a:t>
            </a:r>
            <a:r>
              <a:rPr lang="en-US" sz="2400" spc="-10" dirty="0">
                <a:latin typeface="+mj-lt"/>
                <a:cs typeface="Perpetua"/>
              </a:rPr>
              <a:t>Slavic</a:t>
            </a:r>
            <a:r>
              <a:rPr lang="en-US" sz="2400" spc="-75" dirty="0">
                <a:latin typeface="+mj-lt"/>
                <a:cs typeface="Times New Roman"/>
              </a:rPr>
              <a:t> </a:t>
            </a:r>
            <a:r>
              <a:rPr lang="en-US" sz="2400" spc="-10" dirty="0">
                <a:latin typeface="+mj-lt"/>
                <a:cs typeface="Perpetua"/>
                <a:sym typeface="Wingdings" panose="05000000000000000000" pitchFamily="2" charset="2"/>
              </a:rPr>
              <a:t> the adessive construction was already present in Proto-Slavic; contact with Finnic-speaking populations functioned as a </a:t>
            </a:r>
            <a:r>
              <a:rPr lang="en-US" sz="2400" spc="-10" dirty="0" err="1">
                <a:latin typeface="+mj-lt"/>
                <a:cs typeface="Perpetua"/>
                <a:sym typeface="Wingdings" panose="05000000000000000000" pitchFamily="2" charset="2"/>
              </a:rPr>
              <a:t>catalyser</a:t>
            </a:r>
            <a:r>
              <a:rPr lang="en-US" sz="2400" spc="-10" dirty="0">
                <a:latin typeface="+mj-lt"/>
                <a:cs typeface="Perpetua"/>
                <a:sym typeface="Wingdings" panose="05000000000000000000" pitchFamily="2" charset="2"/>
              </a:rPr>
              <a:t>, reinforcing the use of a construction which was already present in Slavic </a:t>
            </a:r>
          </a:p>
          <a:p>
            <a:pPr marL="560705" lvl="1" indent="-229235">
              <a:buClr>
                <a:srgbClr val="009CD9"/>
              </a:buClr>
              <a:buSzPct val="85000"/>
              <a:buFont typeface="Wingdings 2"/>
              <a:buChar char=""/>
              <a:tabLst>
                <a:tab pos="561340" algn="l"/>
              </a:tabLst>
            </a:pPr>
            <a:endParaRPr lang="en-US" sz="2400" spc="-10" dirty="0">
              <a:latin typeface="+mj-lt"/>
              <a:cs typeface="Perpetua"/>
              <a:sym typeface="Wingdings" panose="05000000000000000000" pitchFamily="2" charset="2"/>
            </a:endParaRPr>
          </a:p>
          <a:p>
            <a:pPr marL="560705" lvl="1" indent="-229235">
              <a:buClr>
                <a:srgbClr val="009CD9"/>
              </a:buClr>
              <a:buSzPct val="85000"/>
              <a:buFont typeface="Wingdings 2"/>
              <a:buChar char=""/>
              <a:tabLst>
                <a:tab pos="561340" algn="l"/>
              </a:tabLst>
            </a:pPr>
            <a:r>
              <a:rPr lang="en-US" sz="2400" spc="-10" dirty="0">
                <a:latin typeface="+mj-lt"/>
                <a:cs typeface="Perpetua"/>
                <a:sym typeface="Wingdings" panose="05000000000000000000" pitchFamily="2" charset="2"/>
              </a:rPr>
              <a:t>use of dative in Livonian to express possession &lt; Latvian  </a:t>
            </a:r>
            <a:endParaRPr lang="en-US" sz="2400" dirty="0">
              <a:latin typeface="+mj-lt"/>
              <a:cs typeface="Perpetua"/>
            </a:endParaRPr>
          </a:p>
          <a:p>
            <a:pPr lvl="1">
              <a:spcBef>
                <a:spcPts val="30"/>
              </a:spcBef>
              <a:buClr>
                <a:srgbClr val="009CD9"/>
              </a:buClr>
              <a:buFont typeface="Wingdings 2"/>
              <a:buChar char=""/>
            </a:pPr>
            <a:endParaRPr lang="en-US" sz="2400" dirty="0">
              <a:latin typeface="+mj-lt"/>
              <a:cs typeface="Perpetua"/>
            </a:endParaRPr>
          </a:p>
          <a:p>
            <a:pPr marL="560705" lvl="1" indent="-229235">
              <a:lnSpc>
                <a:spcPts val="2280"/>
              </a:lnSpc>
              <a:spcBef>
                <a:spcPts val="5"/>
              </a:spcBef>
              <a:buClr>
                <a:srgbClr val="009CD9"/>
              </a:buClr>
              <a:buSzPct val="85000"/>
              <a:buFont typeface="Wingdings 2"/>
              <a:buChar char=""/>
              <a:tabLst>
                <a:tab pos="561340" algn="l"/>
              </a:tabLst>
            </a:pPr>
            <a:r>
              <a:rPr lang="en-US" sz="2400" dirty="0">
                <a:latin typeface="+mj-lt"/>
                <a:cs typeface="Perpetua"/>
              </a:rPr>
              <a:t>dislike</a:t>
            </a:r>
            <a:r>
              <a:rPr lang="en-US" sz="2400" spc="-50" dirty="0">
                <a:latin typeface="+mj-lt"/>
                <a:cs typeface="Times New Roman"/>
              </a:rPr>
              <a:t> </a:t>
            </a:r>
            <a:r>
              <a:rPr lang="en-US" sz="2400" dirty="0">
                <a:latin typeface="+mj-lt"/>
                <a:cs typeface="Perpetua"/>
              </a:rPr>
              <a:t>of</a:t>
            </a:r>
            <a:r>
              <a:rPr lang="en-US" sz="2400" spc="-45" dirty="0">
                <a:latin typeface="+mj-lt"/>
                <a:cs typeface="Times New Roman"/>
              </a:rPr>
              <a:t> </a:t>
            </a:r>
            <a:r>
              <a:rPr lang="en-US" sz="2400" dirty="0">
                <a:latin typeface="+mj-lt"/>
                <a:cs typeface="Perpetua"/>
              </a:rPr>
              <a:t>Belarusian</a:t>
            </a:r>
            <a:r>
              <a:rPr lang="en-US" sz="2400" spc="-65" dirty="0">
                <a:latin typeface="+mj-lt"/>
                <a:cs typeface="Times New Roman"/>
              </a:rPr>
              <a:t> </a:t>
            </a:r>
            <a:r>
              <a:rPr lang="en-US" sz="2400" dirty="0">
                <a:latin typeface="+mj-lt"/>
                <a:cs typeface="Perpetua"/>
              </a:rPr>
              <a:t>and</a:t>
            </a:r>
            <a:r>
              <a:rPr lang="en-US" sz="2400" spc="-75" dirty="0">
                <a:latin typeface="+mj-lt"/>
                <a:cs typeface="Times New Roman"/>
              </a:rPr>
              <a:t> </a:t>
            </a:r>
            <a:r>
              <a:rPr lang="en-US" sz="2400" dirty="0">
                <a:latin typeface="+mj-lt"/>
                <a:cs typeface="Perpetua"/>
              </a:rPr>
              <a:t>Lithuanian</a:t>
            </a:r>
            <a:r>
              <a:rPr lang="en-US" sz="2400" spc="-70" dirty="0">
                <a:latin typeface="+mj-lt"/>
                <a:cs typeface="Times New Roman"/>
              </a:rPr>
              <a:t> </a:t>
            </a:r>
            <a:r>
              <a:rPr lang="en-US" sz="2400" dirty="0">
                <a:latin typeface="+mj-lt"/>
                <a:cs typeface="Perpetua"/>
              </a:rPr>
              <a:t>for</a:t>
            </a:r>
            <a:r>
              <a:rPr lang="en-US" sz="2400" spc="-60" dirty="0">
                <a:latin typeface="+mj-lt"/>
                <a:cs typeface="Times New Roman"/>
              </a:rPr>
              <a:t> </a:t>
            </a:r>
            <a:r>
              <a:rPr lang="en-US" sz="2400" spc="-10" dirty="0">
                <a:latin typeface="+mj-lt"/>
                <a:cs typeface="Perpetua"/>
              </a:rPr>
              <a:t>using</a:t>
            </a:r>
            <a:r>
              <a:rPr lang="en-US" sz="2400" spc="-235" dirty="0">
                <a:latin typeface="+mj-lt"/>
                <a:cs typeface="Times New Roman"/>
              </a:rPr>
              <a:t> </a:t>
            </a:r>
            <a:r>
              <a:rPr lang="en-US" sz="2400" spc="-20" dirty="0">
                <a:latin typeface="+mj-lt"/>
                <a:cs typeface="Perpetua"/>
              </a:rPr>
              <a:t>‘have’</a:t>
            </a:r>
            <a:r>
              <a:rPr lang="en-US" sz="2400" spc="-100" dirty="0">
                <a:latin typeface="+mj-lt"/>
                <a:cs typeface="Perpetua"/>
              </a:rPr>
              <a:t> </a:t>
            </a:r>
            <a:r>
              <a:rPr lang="en-US" sz="2400" spc="-25" dirty="0">
                <a:latin typeface="+mj-lt"/>
                <a:cs typeface="Perpetua"/>
              </a:rPr>
              <a:t>in </a:t>
            </a:r>
            <a:r>
              <a:rPr lang="en-US" sz="2400" dirty="0">
                <a:latin typeface="+mj-lt"/>
                <a:cs typeface="Perpetua"/>
              </a:rPr>
              <a:t>experiential</a:t>
            </a:r>
            <a:r>
              <a:rPr lang="en-US" sz="2400" spc="-35" dirty="0">
                <a:latin typeface="+mj-lt"/>
                <a:cs typeface="Times New Roman"/>
              </a:rPr>
              <a:t> </a:t>
            </a:r>
            <a:r>
              <a:rPr lang="en-US" sz="2400" dirty="0">
                <a:latin typeface="+mj-lt"/>
                <a:cs typeface="Perpetua"/>
              </a:rPr>
              <a:t>or</a:t>
            </a:r>
            <a:r>
              <a:rPr lang="en-US" sz="2400" spc="-30" dirty="0">
                <a:latin typeface="+mj-lt"/>
                <a:cs typeface="Times New Roman"/>
              </a:rPr>
              <a:t> </a:t>
            </a:r>
            <a:r>
              <a:rPr lang="en-US" sz="2400" spc="-10" dirty="0">
                <a:latin typeface="+mj-lt"/>
                <a:cs typeface="Perpetua"/>
              </a:rPr>
              <a:t>experiential-</a:t>
            </a:r>
            <a:r>
              <a:rPr lang="en-US" sz="2400" dirty="0">
                <a:latin typeface="+mj-lt"/>
                <a:cs typeface="Perpetua"/>
              </a:rPr>
              <a:t>like</a:t>
            </a:r>
            <a:r>
              <a:rPr lang="en-US" sz="2400" spc="-15" dirty="0">
                <a:latin typeface="+mj-lt"/>
                <a:cs typeface="Times New Roman"/>
              </a:rPr>
              <a:t> </a:t>
            </a:r>
            <a:r>
              <a:rPr lang="en-US" sz="2400" spc="-10" dirty="0">
                <a:latin typeface="+mj-lt"/>
                <a:cs typeface="Perpetua"/>
              </a:rPr>
              <a:t>relations;</a:t>
            </a:r>
            <a:endParaRPr lang="en-US" sz="2400" dirty="0">
              <a:latin typeface="+mj-lt"/>
              <a:cs typeface="Perpetua"/>
            </a:endParaRPr>
          </a:p>
          <a:p>
            <a:pPr lvl="1">
              <a:lnSpc>
                <a:spcPct val="100000"/>
              </a:lnSpc>
              <a:buClr>
                <a:srgbClr val="009CD9"/>
              </a:buClr>
            </a:pPr>
            <a:endParaRPr lang="en-US" sz="2400" dirty="0">
              <a:latin typeface="+mj-lt"/>
              <a:cs typeface="Perpetua"/>
            </a:endParaRPr>
          </a:p>
          <a:p>
            <a:pPr marL="560705" lvl="1" indent="-229235">
              <a:buClr>
                <a:srgbClr val="009CD9"/>
              </a:buClr>
              <a:buSzPct val="85000"/>
              <a:buFont typeface="Wingdings 2"/>
              <a:buChar char=""/>
              <a:tabLst>
                <a:tab pos="561340" algn="l"/>
              </a:tabLst>
            </a:pPr>
            <a:r>
              <a:rPr lang="en-US" sz="2400" dirty="0">
                <a:latin typeface="+mj-lt"/>
                <a:cs typeface="Perpetua"/>
              </a:rPr>
              <a:t>the</a:t>
            </a:r>
            <a:r>
              <a:rPr lang="en-US" sz="2400" spc="-30" dirty="0">
                <a:latin typeface="+mj-lt"/>
                <a:cs typeface="Perpetua"/>
              </a:rPr>
              <a:t> </a:t>
            </a:r>
            <a:r>
              <a:rPr lang="en-US" sz="2400" dirty="0">
                <a:latin typeface="+mj-lt"/>
                <a:cs typeface="Perpetua"/>
              </a:rPr>
              <a:t>use</a:t>
            </a:r>
            <a:r>
              <a:rPr lang="en-US" sz="2400" spc="-30" dirty="0">
                <a:latin typeface="+mj-lt"/>
                <a:cs typeface="Perpetua"/>
              </a:rPr>
              <a:t> </a:t>
            </a:r>
            <a:r>
              <a:rPr lang="en-US" sz="2400" dirty="0">
                <a:latin typeface="+mj-lt"/>
                <a:cs typeface="Perpetua"/>
              </a:rPr>
              <a:t>of</a:t>
            </a:r>
            <a:r>
              <a:rPr lang="en-US" sz="2400" spc="-10" dirty="0">
                <a:latin typeface="+mj-lt"/>
                <a:cs typeface="Perpetua"/>
              </a:rPr>
              <a:t> </a:t>
            </a:r>
            <a:r>
              <a:rPr lang="en-US" sz="2400" dirty="0">
                <a:latin typeface="+mj-lt"/>
                <a:cs typeface="Perpetua"/>
              </a:rPr>
              <a:t>‚have‘</a:t>
            </a:r>
            <a:r>
              <a:rPr lang="en-US" sz="2400" spc="-35" dirty="0">
                <a:latin typeface="+mj-lt"/>
                <a:cs typeface="Perpetua"/>
              </a:rPr>
              <a:t> </a:t>
            </a:r>
            <a:r>
              <a:rPr lang="en-US" sz="2400" dirty="0">
                <a:latin typeface="+mj-lt"/>
                <a:cs typeface="Perpetua"/>
              </a:rPr>
              <a:t>to</a:t>
            </a:r>
            <a:r>
              <a:rPr lang="en-US" sz="2400" spc="-25" dirty="0">
                <a:latin typeface="+mj-lt"/>
                <a:cs typeface="Perpetua"/>
              </a:rPr>
              <a:t> </a:t>
            </a:r>
            <a:r>
              <a:rPr lang="en-US" sz="2400" dirty="0">
                <a:latin typeface="+mj-lt"/>
                <a:cs typeface="Perpetua"/>
              </a:rPr>
              <a:t>express</a:t>
            </a:r>
            <a:r>
              <a:rPr lang="en-US" sz="2400" spc="-20" dirty="0">
                <a:latin typeface="+mj-lt"/>
                <a:cs typeface="Perpetua"/>
              </a:rPr>
              <a:t> </a:t>
            </a:r>
            <a:r>
              <a:rPr lang="en-US" sz="2400" dirty="0">
                <a:latin typeface="+mj-lt"/>
                <a:cs typeface="Perpetua"/>
              </a:rPr>
              <a:t>age</a:t>
            </a:r>
            <a:r>
              <a:rPr lang="en-US" sz="2400" spc="-35" dirty="0">
                <a:latin typeface="+mj-lt"/>
                <a:cs typeface="Perpetua"/>
              </a:rPr>
              <a:t> </a:t>
            </a:r>
            <a:r>
              <a:rPr lang="en-US" sz="2400" dirty="0">
                <a:latin typeface="+mj-lt"/>
                <a:cs typeface="Perpetua"/>
              </a:rPr>
              <a:t>in Belarusian</a:t>
            </a:r>
            <a:r>
              <a:rPr lang="en-US" sz="2400" spc="-85" dirty="0">
                <a:latin typeface="+mj-lt"/>
                <a:cs typeface="Times New Roman"/>
              </a:rPr>
              <a:t> </a:t>
            </a:r>
            <a:r>
              <a:rPr lang="en-US" sz="2400" dirty="0">
                <a:latin typeface="+mj-lt"/>
                <a:cs typeface="Perpetua"/>
              </a:rPr>
              <a:t>and</a:t>
            </a:r>
            <a:r>
              <a:rPr lang="en-US" sz="2400" spc="-85" dirty="0">
                <a:latin typeface="+mj-lt"/>
                <a:cs typeface="Times New Roman"/>
              </a:rPr>
              <a:t> </a:t>
            </a:r>
            <a:r>
              <a:rPr lang="en-US" sz="2400" dirty="0">
                <a:latin typeface="+mj-lt"/>
                <a:cs typeface="Perpetua"/>
              </a:rPr>
              <a:t>Lithuanian &lt; borrowing from Polish </a:t>
            </a:r>
          </a:p>
          <a:p>
            <a:pPr lvl="1">
              <a:spcBef>
                <a:spcPts val="30"/>
              </a:spcBef>
              <a:buClr>
                <a:srgbClr val="009CD9"/>
              </a:buClr>
              <a:buFont typeface="Wingdings 2"/>
              <a:buChar char=""/>
            </a:pPr>
            <a:endParaRPr lang="en-US" sz="2400" dirty="0">
              <a:latin typeface="+mj-lt"/>
              <a:cs typeface="Perpetua"/>
            </a:endParaRPr>
          </a:p>
          <a:p>
            <a:pPr marL="560705" lvl="1" indent="-229235">
              <a:lnSpc>
                <a:spcPts val="2280"/>
              </a:lnSpc>
              <a:buClr>
                <a:srgbClr val="009CD9"/>
              </a:buClr>
              <a:buSzPct val="85000"/>
              <a:buFont typeface="Wingdings 2"/>
              <a:buChar char=""/>
              <a:tabLst>
                <a:tab pos="561340" algn="l"/>
              </a:tabLst>
            </a:pPr>
            <a:r>
              <a:rPr lang="en-US" sz="2400" dirty="0">
                <a:latin typeface="+mj-lt"/>
                <a:cs typeface="Perpetua"/>
              </a:rPr>
              <a:t>the</a:t>
            </a:r>
            <a:r>
              <a:rPr lang="en-US" sz="2400" spc="-85" dirty="0">
                <a:latin typeface="+mj-lt"/>
                <a:cs typeface="Times New Roman"/>
              </a:rPr>
              <a:t> </a:t>
            </a:r>
            <a:r>
              <a:rPr lang="en-US" sz="2400" dirty="0">
                <a:latin typeface="+mj-lt"/>
                <a:cs typeface="Perpetua"/>
              </a:rPr>
              <a:t>use</a:t>
            </a:r>
            <a:r>
              <a:rPr lang="en-US" sz="2400" spc="-70" dirty="0">
                <a:latin typeface="+mj-lt"/>
                <a:cs typeface="Times New Roman"/>
              </a:rPr>
              <a:t> </a:t>
            </a:r>
            <a:r>
              <a:rPr lang="en-US" sz="2400" dirty="0">
                <a:latin typeface="+mj-lt"/>
                <a:cs typeface="Perpetua"/>
              </a:rPr>
              <a:t>of</a:t>
            </a:r>
            <a:r>
              <a:rPr lang="en-US" sz="2400" spc="-55" dirty="0">
                <a:latin typeface="+mj-lt"/>
                <a:cs typeface="Times New Roman"/>
              </a:rPr>
              <a:t> </a:t>
            </a:r>
            <a:r>
              <a:rPr lang="en-US" sz="2400" dirty="0">
                <a:latin typeface="+mj-lt"/>
                <a:cs typeface="Perpetua"/>
              </a:rPr>
              <a:t>the</a:t>
            </a:r>
            <a:r>
              <a:rPr lang="en-US" sz="2400" spc="-60" dirty="0">
                <a:latin typeface="+mj-lt"/>
                <a:cs typeface="Times New Roman"/>
              </a:rPr>
              <a:t> </a:t>
            </a:r>
            <a:r>
              <a:rPr lang="en-US" sz="2400" spc="-10" dirty="0">
                <a:latin typeface="+mj-lt"/>
                <a:cs typeface="Perpetua"/>
              </a:rPr>
              <a:t>allative</a:t>
            </a:r>
            <a:r>
              <a:rPr lang="en-US" sz="2400" spc="-90" dirty="0">
                <a:latin typeface="+mj-lt"/>
                <a:cs typeface="Times New Roman"/>
              </a:rPr>
              <a:t> </a:t>
            </a:r>
            <a:r>
              <a:rPr lang="en-US" sz="2400" dirty="0">
                <a:latin typeface="+mj-lt"/>
                <a:cs typeface="Perpetua"/>
              </a:rPr>
              <a:t>case</a:t>
            </a:r>
            <a:r>
              <a:rPr lang="en-US" sz="2400" spc="-55" dirty="0">
                <a:latin typeface="+mj-lt"/>
                <a:cs typeface="Times New Roman"/>
              </a:rPr>
              <a:t> </a:t>
            </a:r>
            <a:r>
              <a:rPr lang="en-US" sz="2400" dirty="0">
                <a:latin typeface="+mj-lt"/>
                <a:cs typeface="Perpetua"/>
              </a:rPr>
              <a:t>to</a:t>
            </a:r>
            <a:r>
              <a:rPr lang="en-US" sz="2400" spc="-70" dirty="0">
                <a:latin typeface="+mj-lt"/>
                <a:cs typeface="Times New Roman"/>
              </a:rPr>
              <a:t> </a:t>
            </a:r>
            <a:r>
              <a:rPr lang="en-US" sz="2400" dirty="0">
                <a:latin typeface="+mj-lt"/>
                <a:cs typeface="Perpetua"/>
              </a:rPr>
              <a:t>express</a:t>
            </a:r>
            <a:r>
              <a:rPr lang="en-US" sz="2400" spc="-65" dirty="0">
                <a:latin typeface="+mj-lt"/>
                <a:cs typeface="Times New Roman"/>
              </a:rPr>
              <a:t> </a:t>
            </a:r>
            <a:r>
              <a:rPr lang="en-US" sz="2400" dirty="0">
                <a:latin typeface="+mj-lt"/>
                <a:cs typeface="Perpetua"/>
              </a:rPr>
              <a:t>age</a:t>
            </a:r>
            <a:r>
              <a:rPr lang="en-US" sz="2400" spc="-75" dirty="0">
                <a:latin typeface="+mj-lt"/>
                <a:cs typeface="Times New Roman"/>
              </a:rPr>
              <a:t> </a:t>
            </a:r>
            <a:r>
              <a:rPr lang="en-US" sz="2400" dirty="0">
                <a:latin typeface="+mj-lt"/>
                <a:cs typeface="Perpetua"/>
              </a:rPr>
              <a:t>in</a:t>
            </a:r>
            <a:r>
              <a:rPr lang="en-US" sz="2400" spc="-295" dirty="0">
                <a:latin typeface="+mj-lt"/>
                <a:cs typeface="Times New Roman"/>
              </a:rPr>
              <a:t> </a:t>
            </a:r>
            <a:r>
              <a:rPr lang="en-US" sz="2400" spc="-30" dirty="0" err="1">
                <a:latin typeface="+mj-lt"/>
                <a:cs typeface="Perpetua"/>
              </a:rPr>
              <a:t>Veps,Votic</a:t>
            </a:r>
            <a:r>
              <a:rPr lang="en-US" sz="2400" spc="-30" dirty="0">
                <a:latin typeface="+mj-lt"/>
                <a:cs typeface="Perpetua"/>
              </a:rPr>
              <a:t>,</a:t>
            </a:r>
            <a:r>
              <a:rPr lang="en-US" sz="2400" spc="-135" dirty="0">
                <a:latin typeface="+mj-lt"/>
                <a:cs typeface="Times New Roman"/>
              </a:rPr>
              <a:t> </a:t>
            </a:r>
            <a:r>
              <a:rPr lang="en-US" sz="2400" dirty="0">
                <a:latin typeface="+mj-lt"/>
                <a:cs typeface="Perpetua"/>
              </a:rPr>
              <a:t>Karelian</a:t>
            </a:r>
            <a:r>
              <a:rPr lang="en-US" sz="2400" spc="-80" dirty="0">
                <a:latin typeface="+mj-lt"/>
                <a:cs typeface="Times New Roman"/>
              </a:rPr>
              <a:t> </a:t>
            </a:r>
            <a:r>
              <a:rPr lang="en-US" sz="2400" spc="-10" dirty="0">
                <a:latin typeface="+mj-lt"/>
                <a:cs typeface="Times New Roman"/>
              </a:rPr>
              <a:t>&lt; replication from Russian</a:t>
            </a:r>
            <a:endParaRPr lang="en-US" sz="2400" dirty="0">
              <a:latin typeface="+mj-lt"/>
              <a:cs typeface="Perpetua"/>
            </a:endParaRPr>
          </a:p>
          <a:p>
            <a:pPr marL="560705">
              <a:lnSpc>
                <a:spcPts val="2280"/>
              </a:lnSpc>
            </a:pPr>
            <a:endParaRPr lang="en-US" sz="2000" dirty="0">
              <a:latin typeface="Perpetua"/>
              <a:cs typeface="Perpetua"/>
            </a:endParaRPr>
          </a:p>
          <a:p>
            <a:pPr>
              <a:lnSpc>
                <a:spcPct val="100000"/>
              </a:lnSpc>
              <a:buClr>
                <a:srgbClr val="0E6EC5"/>
              </a:buClr>
              <a:buFont typeface="Wingdings 2"/>
              <a:buChar char=""/>
            </a:pPr>
            <a:endParaRPr lang="en-US" sz="2400" dirty="0">
              <a:latin typeface="Perpetua"/>
              <a:cs typeface="Perpetua"/>
            </a:endParaRPr>
          </a:p>
        </p:txBody>
      </p:sp>
    </p:spTree>
    <p:extLst>
      <p:ext uri="{BB962C8B-B14F-4D97-AF65-F5344CB8AC3E}">
        <p14:creationId xmlns:p14="http://schemas.microsoft.com/office/powerpoint/2010/main" val="2230803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7443" y="293887"/>
            <a:ext cx="6617032" cy="628377"/>
          </a:xfrm>
          <a:prstGeom prst="rect">
            <a:avLst/>
          </a:prstGeom>
        </p:spPr>
        <p:txBody>
          <a:bodyPr vert="horz" wrap="square" lIns="0" tIns="12700" rIns="0" bIns="0" rtlCol="0" anchor="ctr">
            <a:spAutoFit/>
          </a:bodyPr>
          <a:lstStyle/>
          <a:p>
            <a:pPr marL="12700">
              <a:lnSpc>
                <a:spcPct val="100000"/>
              </a:lnSpc>
              <a:spcBef>
                <a:spcPts val="100"/>
              </a:spcBef>
            </a:pPr>
            <a:r>
              <a:rPr sz="4000" b="1" spc="-10" dirty="0">
                <a:cs typeface="Perpetua"/>
              </a:rPr>
              <a:t>Sources</a:t>
            </a:r>
            <a:endParaRPr sz="4000" dirty="0">
              <a:cs typeface="Perpetua"/>
            </a:endParaRPr>
          </a:p>
        </p:txBody>
      </p:sp>
      <p:sp>
        <p:nvSpPr>
          <p:cNvPr id="3" name="object 3"/>
          <p:cNvSpPr txBox="1"/>
          <p:nvPr/>
        </p:nvSpPr>
        <p:spPr>
          <a:xfrm>
            <a:off x="314325" y="1778489"/>
            <a:ext cx="11563350" cy="4393510"/>
          </a:xfrm>
          <a:prstGeom prst="rect">
            <a:avLst/>
          </a:prstGeom>
        </p:spPr>
        <p:txBody>
          <a:bodyPr vert="horz" wrap="square" lIns="0" tIns="12700" rIns="0" bIns="0" rtlCol="0">
            <a:spAutoFit/>
          </a:bodyPr>
          <a:lstStyle/>
          <a:p>
            <a:pPr marL="324485" indent="-274320" algn="just">
              <a:spcBef>
                <a:spcPts val="100"/>
              </a:spcBef>
              <a:buClr>
                <a:srgbClr val="0E6EC5"/>
              </a:buClr>
              <a:buSzPct val="85416"/>
              <a:buFont typeface="Wingdings 2"/>
              <a:buChar char=""/>
              <a:tabLst>
                <a:tab pos="325120" algn="l"/>
              </a:tabLst>
            </a:pPr>
            <a:r>
              <a:rPr sz="2400" dirty="0">
                <a:latin typeface="+mj-lt"/>
                <a:cs typeface="Perpetua"/>
              </a:rPr>
              <a:t>Grammars</a:t>
            </a:r>
            <a:r>
              <a:rPr sz="2400" spc="-75" dirty="0">
                <a:latin typeface="+mj-lt"/>
                <a:cs typeface="Times New Roman"/>
              </a:rPr>
              <a:t> </a:t>
            </a:r>
            <a:r>
              <a:rPr sz="2400" dirty="0">
                <a:latin typeface="+mj-lt"/>
                <a:cs typeface="Perpetua"/>
              </a:rPr>
              <a:t>/dictionaries</a:t>
            </a:r>
            <a:r>
              <a:rPr sz="2400" spc="-35" dirty="0">
                <a:latin typeface="+mj-lt"/>
                <a:cs typeface="Times New Roman"/>
              </a:rPr>
              <a:t> </a:t>
            </a:r>
            <a:r>
              <a:rPr sz="2400" dirty="0">
                <a:latin typeface="+mj-lt"/>
                <a:cs typeface="Perpetua"/>
              </a:rPr>
              <a:t>(all</a:t>
            </a:r>
            <a:r>
              <a:rPr sz="2400" spc="-55" dirty="0">
                <a:latin typeface="+mj-lt"/>
                <a:cs typeface="Times New Roman"/>
              </a:rPr>
              <a:t> </a:t>
            </a:r>
            <a:r>
              <a:rPr sz="2400" spc="-10" dirty="0">
                <a:latin typeface="+mj-lt"/>
                <a:cs typeface="Perpetua"/>
              </a:rPr>
              <a:t>languages)</a:t>
            </a:r>
            <a:endParaRPr sz="3050" dirty="0">
              <a:latin typeface="+mj-lt"/>
              <a:cs typeface="Perpetua"/>
            </a:endParaRPr>
          </a:p>
          <a:p>
            <a:pPr marL="324485" marR="132715" indent="-274320" algn="just">
              <a:lnSpc>
                <a:spcPct val="80000"/>
              </a:lnSpc>
              <a:buClr>
                <a:srgbClr val="0E6EC5"/>
              </a:buClr>
              <a:buSzPct val="85416"/>
              <a:buFont typeface="Wingdings 2"/>
              <a:buChar char=""/>
              <a:tabLst>
                <a:tab pos="325120" algn="l"/>
              </a:tabLst>
            </a:pPr>
            <a:r>
              <a:rPr sz="2400" dirty="0">
                <a:latin typeface="+mj-lt"/>
                <a:cs typeface="Perpetua"/>
              </a:rPr>
              <a:t>Electronic</a:t>
            </a:r>
            <a:r>
              <a:rPr sz="2400" spc="-15" dirty="0">
                <a:latin typeface="+mj-lt"/>
                <a:cs typeface="Times New Roman"/>
              </a:rPr>
              <a:t> </a:t>
            </a:r>
            <a:r>
              <a:rPr sz="2400" dirty="0">
                <a:latin typeface="+mj-lt"/>
                <a:cs typeface="Perpetua"/>
              </a:rPr>
              <a:t>corpora</a:t>
            </a:r>
            <a:r>
              <a:rPr sz="2400" dirty="0">
                <a:latin typeface="+mj-lt"/>
                <a:cs typeface="Times New Roman"/>
              </a:rPr>
              <a:t> </a:t>
            </a:r>
            <a:r>
              <a:rPr sz="2400" dirty="0">
                <a:latin typeface="+mj-lt"/>
                <a:cs typeface="Perpetua"/>
              </a:rPr>
              <a:t>(German,</a:t>
            </a:r>
            <a:r>
              <a:rPr sz="2400" spc="-125" dirty="0">
                <a:latin typeface="+mj-lt"/>
                <a:cs typeface="Times New Roman"/>
              </a:rPr>
              <a:t> </a:t>
            </a:r>
            <a:r>
              <a:rPr sz="2400" spc="-10" dirty="0">
                <a:latin typeface="+mj-lt"/>
                <a:cs typeface="Perpetua"/>
              </a:rPr>
              <a:t>Finnish,</a:t>
            </a:r>
            <a:r>
              <a:rPr sz="2400" spc="-130" dirty="0">
                <a:latin typeface="+mj-lt"/>
                <a:cs typeface="Times New Roman"/>
              </a:rPr>
              <a:t> </a:t>
            </a:r>
            <a:r>
              <a:rPr sz="2400" spc="-10" dirty="0">
                <a:latin typeface="+mj-lt"/>
                <a:cs typeface="Perpetua"/>
              </a:rPr>
              <a:t>Estonian,</a:t>
            </a:r>
            <a:r>
              <a:rPr sz="2400" spc="-125" dirty="0">
                <a:latin typeface="+mj-lt"/>
                <a:cs typeface="Times New Roman"/>
              </a:rPr>
              <a:t> </a:t>
            </a:r>
            <a:r>
              <a:rPr sz="2400" dirty="0">
                <a:latin typeface="+mj-lt"/>
                <a:cs typeface="Perpetua"/>
              </a:rPr>
              <a:t>North</a:t>
            </a:r>
            <a:r>
              <a:rPr sz="2400" dirty="0">
                <a:latin typeface="+mj-lt"/>
                <a:cs typeface="Times New Roman"/>
              </a:rPr>
              <a:t> </a:t>
            </a:r>
            <a:r>
              <a:rPr sz="2400" spc="-10" dirty="0">
                <a:latin typeface="+mj-lt"/>
                <a:cs typeface="Perpetua"/>
              </a:rPr>
              <a:t>Saami,</a:t>
            </a:r>
            <a:r>
              <a:rPr sz="2400" spc="-10" dirty="0">
                <a:latin typeface="+mj-lt"/>
                <a:cs typeface="Times New Roman"/>
              </a:rPr>
              <a:t> </a:t>
            </a:r>
            <a:r>
              <a:rPr sz="2400" spc="-10" dirty="0">
                <a:latin typeface="+mj-lt"/>
                <a:cs typeface="Perpetua"/>
              </a:rPr>
              <a:t>Latvian,</a:t>
            </a:r>
            <a:r>
              <a:rPr sz="2400" spc="-130" dirty="0">
                <a:latin typeface="+mj-lt"/>
                <a:cs typeface="Times New Roman"/>
              </a:rPr>
              <a:t> </a:t>
            </a:r>
            <a:r>
              <a:rPr sz="2400" spc="-10" dirty="0">
                <a:latin typeface="+mj-lt"/>
                <a:cs typeface="Perpetua"/>
              </a:rPr>
              <a:t>Latgalian,</a:t>
            </a:r>
            <a:r>
              <a:rPr sz="2400" spc="-114" dirty="0">
                <a:latin typeface="+mj-lt"/>
                <a:cs typeface="Times New Roman"/>
              </a:rPr>
              <a:t> </a:t>
            </a:r>
            <a:r>
              <a:rPr sz="2400" dirty="0">
                <a:latin typeface="+mj-lt"/>
                <a:cs typeface="Perpetua"/>
              </a:rPr>
              <a:t>Lithuanian,</a:t>
            </a:r>
            <a:r>
              <a:rPr sz="2400" spc="-130" dirty="0">
                <a:latin typeface="+mj-lt"/>
                <a:cs typeface="Times New Roman"/>
              </a:rPr>
              <a:t> </a:t>
            </a:r>
            <a:r>
              <a:rPr sz="2400" dirty="0">
                <a:latin typeface="+mj-lt"/>
                <a:cs typeface="Perpetua"/>
              </a:rPr>
              <a:t>Belarusian,</a:t>
            </a:r>
            <a:r>
              <a:rPr sz="2400" spc="-140" dirty="0">
                <a:latin typeface="+mj-lt"/>
                <a:cs typeface="Times New Roman"/>
              </a:rPr>
              <a:t> </a:t>
            </a:r>
            <a:r>
              <a:rPr sz="2400" spc="-10" dirty="0">
                <a:latin typeface="+mj-lt"/>
                <a:cs typeface="Perpetua"/>
              </a:rPr>
              <a:t>Russian,</a:t>
            </a:r>
            <a:r>
              <a:rPr sz="2400" spc="-125" dirty="0">
                <a:latin typeface="+mj-lt"/>
                <a:cs typeface="Times New Roman"/>
              </a:rPr>
              <a:t> </a:t>
            </a:r>
            <a:r>
              <a:rPr sz="2400" spc="-10" dirty="0">
                <a:latin typeface="+mj-lt"/>
                <a:cs typeface="Perpetua"/>
              </a:rPr>
              <a:t>Polish)</a:t>
            </a:r>
            <a:endParaRPr sz="2400" dirty="0">
              <a:latin typeface="+mj-lt"/>
              <a:cs typeface="Perpetua"/>
            </a:endParaRPr>
          </a:p>
          <a:p>
            <a:pPr marL="324485" marR="178435" indent="-274320" algn="just">
              <a:lnSpc>
                <a:spcPct val="80100"/>
              </a:lnSpc>
              <a:spcBef>
                <a:spcPts val="595"/>
              </a:spcBef>
              <a:buClr>
                <a:srgbClr val="0E6EC5"/>
              </a:buClr>
              <a:buSzPct val="85416"/>
              <a:buFont typeface="Wingdings 2"/>
              <a:buChar char=""/>
              <a:tabLst>
                <a:tab pos="325120" algn="l"/>
              </a:tabLst>
            </a:pPr>
            <a:r>
              <a:rPr sz="2400" spc="-10" dirty="0">
                <a:latin typeface="+mj-lt"/>
                <a:cs typeface="Perpetua"/>
              </a:rPr>
              <a:t>Parallel</a:t>
            </a:r>
            <a:r>
              <a:rPr sz="2400" spc="-95" dirty="0">
                <a:latin typeface="+mj-lt"/>
                <a:cs typeface="Times New Roman"/>
              </a:rPr>
              <a:t> </a:t>
            </a:r>
            <a:r>
              <a:rPr sz="2400" dirty="0">
                <a:latin typeface="+mj-lt"/>
                <a:cs typeface="Perpetua"/>
              </a:rPr>
              <a:t>translations</a:t>
            </a:r>
            <a:r>
              <a:rPr sz="2400" spc="-65" dirty="0">
                <a:latin typeface="+mj-lt"/>
                <a:cs typeface="Times New Roman"/>
              </a:rPr>
              <a:t> </a:t>
            </a:r>
            <a:r>
              <a:rPr sz="2400" dirty="0">
                <a:latin typeface="+mj-lt"/>
                <a:cs typeface="Perpetua"/>
              </a:rPr>
              <a:t>of</a:t>
            </a:r>
            <a:r>
              <a:rPr sz="2400" spc="-85" dirty="0">
                <a:latin typeface="+mj-lt"/>
                <a:cs typeface="Perpetua"/>
              </a:rPr>
              <a:t> </a:t>
            </a:r>
            <a:r>
              <a:rPr sz="2400" dirty="0">
                <a:latin typeface="+mj-lt"/>
                <a:cs typeface="Perpetua"/>
              </a:rPr>
              <a:t>“The</a:t>
            </a:r>
            <a:r>
              <a:rPr sz="2400" spc="-20" dirty="0">
                <a:latin typeface="+mj-lt"/>
                <a:cs typeface="Perpetua"/>
              </a:rPr>
              <a:t> </a:t>
            </a:r>
            <a:r>
              <a:rPr sz="2400" dirty="0">
                <a:latin typeface="+mj-lt"/>
                <a:cs typeface="Perpetua"/>
              </a:rPr>
              <a:t>Little</a:t>
            </a:r>
            <a:r>
              <a:rPr sz="2400" spc="15" dirty="0">
                <a:latin typeface="+mj-lt"/>
                <a:cs typeface="Perpetua"/>
              </a:rPr>
              <a:t> </a:t>
            </a:r>
            <a:r>
              <a:rPr sz="2400" dirty="0">
                <a:latin typeface="+mj-lt"/>
                <a:cs typeface="Perpetua"/>
              </a:rPr>
              <a:t>Prince”</a:t>
            </a:r>
            <a:r>
              <a:rPr sz="2400" spc="-85" dirty="0">
                <a:latin typeface="+mj-lt"/>
                <a:cs typeface="Perpetua"/>
              </a:rPr>
              <a:t> </a:t>
            </a:r>
            <a:r>
              <a:rPr sz="2400" dirty="0">
                <a:latin typeface="+mj-lt"/>
                <a:cs typeface="Perpetua"/>
              </a:rPr>
              <a:t>(German,</a:t>
            </a:r>
            <a:r>
              <a:rPr sz="2400" spc="-150" dirty="0">
                <a:latin typeface="+mj-lt"/>
                <a:cs typeface="Times New Roman"/>
              </a:rPr>
              <a:t> </a:t>
            </a:r>
            <a:r>
              <a:rPr sz="2400" spc="-10" dirty="0">
                <a:latin typeface="+mj-lt"/>
                <a:cs typeface="Perpetua"/>
              </a:rPr>
              <a:t>Swedish,</a:t>
            </a:r>
            <a:r>
              <a:rPr sz="2400" spc="-10" dirty="0">
                <a:latin typeface="+mj-lt"/>
                <a:cs typeface="Times New Roman"/>
              </a:rPr>
              <a:t> </a:t>
            </a:r>
            <a:r>
              <a:rPr sz="2400" spc="-10" dirty="0">
                <a:latin typeface="+mj-lt"/>
                <a:cs typeface="Perpetua"/>
              </a:rPr>
              <a:t>Danish,</a:t>
            </a:r>
            <a:r>
              <a:rPr sz="2400" spc="-125" dirty="0">
                <a:latin typeface="+mj-lt"/>
                <a:cs typeface="Times New Roman"/>
              </a:rPr>
              <a:t> </a:t>
            </a:r>
            <a:r>
              <a:rPr sz="2400" spc="-10" dirty="0">
                <a:latin typeface="+mj-lt"/>
                <a:cs typeface="Perpetua"/>
              </a:rPr>
              <a:t>Norwegian,</a:t>
            </a:r>
            <a:r>
              <a:rPr sz="2400" spc="-95" dirty="0">
                <a:latin typeface="+mj-lt"/>
                <a:cs typeface="Times New Roman"/>
              </a:rPr>
              <a:t> </a:t>
            </a:r>
            <a:r>
              <a:rPr sz="2400" spc="-10" dirty="0">
                <a:latin typeface="+mj-lt"/>
                <a:cs typeface="Perpetua"/>
              </a:rPr>
              <a:t>Finnish,</a:t>
            </a:r>
            <a:r>
              <a:rPr sz="2400" spc="-125" dirty="0">
                <a:latin typeface="+mj-lt"/>
                <a:cs typeface="Times New Roman"/>
              </a:rPr>
              <a:t> </a:t>
            </a:r>
            <a:r>
              <a:rPr sz="2400" spc="-10" dirty="0">
                <a:latin typeface="+mj-lt"/>
                <a:cs typeface="Perpetua"/>
              </a:rPr>
              <a:t>Estonian,</a:t>
            </a:r>
            <a:r>
              <a:rPr sz="2400" spc="-110" dirty="0">
                <a:latin typeface="+mj-lt"/>
                <a:cs typeface="Times New Roman"/>
              </a:rPr>
              <a:t> </a:t>
            </a:r>
            <a:r>
              <a:rPr sz="2400" dirty="0">
                <a:latin typeface="+mj-lt"/>
                <a:cs typeface="Perpetua"/>
              </a:rPr>
              <a:t>North</a:t>
            </a:r>
            <a:r>
              <a:rPr sz="2400" spc="10" dirty="0">
                <a:latin typeface="+mj-lt"/>
                <a:cs typeface="Times New Roman"/>
              </a:rPr>
              <a:t> </a:t>
            </a:r>
            <a:r>
              <a:rPr sz="2400" spc="-10" dirty="0">
                <a:latin typeface="+mj-lt"/>
                <a:cs typeface="Perpetua"/>
              </a:rPr>
              <a:t>Saami,</a:t>
            </a:r>
            <a:r>
              <a:rPr sz="2400" spc="-95" dirty="0">
                <a:latin typeface="+mj-lt"/>
                <a:cs typeface="Times New Roman"/>
              </a:rPr>
              <a:t> </a:t>
            </a:r>
            <a:r>
              <a:rPr sz="2400" spc="-10" dirty="0">
                <a:latin typeface="+mj-lt"/>
                <a:cs typeface="Perpetua"/>
              </a:rPr>
              <a:t>Latvian,</a:t>
            </a:r>
            <a:r>
              <a:rPr sz="2400" spc="-10" dirty="0">
                <a:latin typeface="+mj-lt"/>
                <a:cs typeface="Times New Roman"/>
              </a:rPr>
              <a:t> </a:t>
            </a:r>
            <a:r>
              <a:rPr sz="2400" dirty="0">
                <a:latin typeface="+mj-lt"/>
                <a:cs typeface="Perpetua"/>
              </a:rPr>
              <a:t>Lithuanian,</a:t>
            </a:r>
            <a:r>
              <a:rPr sz="2400" spc="-155" dirty="0">
                <a:latin typeface="+mj-lt"/>
                <a:cs typeface="Times New Roman"/>
              </a:rPr>
              <a:t> </a:t>
            </a:r>
            <a:r>
              <a:rPr sz="2400" dirty="0">
                <a:latin typeface="+mj-lt"/>
                <a:cs typeface="Perpetua"/>
              </a:rPr>
              <a:t>Belarusian,</a:t>
            </a:r>
            <a:r>
              <a:rPr sz="2400" spc="-130" dirty="0">
                <a:latin typeface="+mj-lt"/>
                <a:cs typeface="Times New Roman"/>
              </a:rPr>
              <a:t> </a:t>
            </a:r>
            <a:r>
              <a:rPr sz="2400" spc="-10" dirty="0">
                <a:latin typeface="+mj-lt"/>
                <a:cs typeface="Perpetua"/>
              </a:rPr>
              <a:t>Russian,</a:t>
            </a:r>
            <a:r>
              <a:rPr sz="2400" spc="-135" dirty="0">
                <a:latin typeface="+mj-lt"/>
                <a:cs typeface="Times New Roman"/>
              </a:rPr>
              <a:t> </a:t>
            </a:r>
            <a:r>
              <a:rPr sz="2400" spc="-10" dirty="0">
                <a:latin typeface="+mj-lt"/>
                <a:cs typeface="Perpetua"/>
              </a:rPr>
              <a:t>Polish);</a:t>
            </a:r>
            <a:endParaRPr sz="2400" dirty="0">
              <a:latin typeface="+mj-lt"/>
              <a:cs typeface="Perpetua"/>
            </a:endParaRPr>
          </a:p>
          <a:p>
            <a:pPr marL="324485" indent="-274320" algn="just">
              <a:spcBef>
                <a:spcPts val="25"/>
              </a:spcBef>
              <a:buClr>
                <a:srgbClr val="0E6EC5"/>
              </a:buClr>
              <a:buSzPct val="85416"/>
              <a:buFont typeface="Wingdings 2"/>
              <a:buChar char=""/>
              <a:tabLst>
                <a:tab pos="325120" algn="l"/>
              </a:tabLst>
            </a:pPr>
            <a:r>
              <a:rPr sz="2400" dirty="0">
                <a:latin typeface="+mj-lt"/>
                <a:cs typeface="Perpetua"/>
              </a:rPr>
              <a:t>On-line</a:t>
            </a:r>
            <a:r>
              <a:rPr sz="2400" spc="-90" dirty="0">
                <a:latin typeface="+mj-lt"/>
                <a:cs typeface="Times New Roman"/>
              </a:rPr>
              <a:t> </a:t>
            </a:r>
            <a:r>
              <a:rPr sz="2400" dirty="0">
                <a:latin typeface="+mj-lt"/>
                <a:cs typeface="Perpetua"/>
              </a:rPr>
              <a:t>newspapers</a:t>
            </a:r>
            <a:r>
              <a:rPr sz="2400" spc="-45" dirty="0">
                <a:latin typeface="+mj-lt"/>
                <a:cs typeface="Times New Roman"/>
              </a:rPr>
              <a:t> </a:t>
            </a:r>
            <a:r>
              <a:rPr sz="2400" dirty="0">
                <a:latin typeface="+mj-lt"/>
                <a:cs typeface="Perpetua"/>
              </a:rPr>
              <a:t>(Olonec</a:t>
            </a:r>
            <a:r>
              <a:rPr sz="2400" spc="-75" dirty="0">
                <a:latin typeface="+mj-lt"/>
                <a:cs typeface="Times New Roman"/>
              </a:rPr>
              <a:t> </a:t>
            </a:r>
            <a:r>
              <a:rPr sz="2400" dirty="0">
                <a:latin typeface="+mj-lt"/>
                <a:cs typeface="Perpetua"/>
              </a:rPr>
              <a:t>and</a:t>
            </a:r>
            <a:r>
              <a:rPr sz="2400" spc="-50" dirty="0">
                <a:latin typeface="+mj-lt"/>
                <a:cs typeface="Times New Roman"/>
              </a:rPr>
              <a:t> </a:t>
            </a:r>
            <a:r>
              <a:rPr sz="2400" dirty="0">
                <a:latin typeface="+mj-lt"/>
                <a:cs typeface="Perpetua"/>
              </a:rPr>
              <a:t>North</a:t>
            </a:r>
            <a:r>
              <a:rPr sz="2400" spc="-30" dirty="0">
                <a:latin typeface="+mj-lt"/>
                <a:cs typeface="Times New Roman"/>
              </a:rPr>
              <a:t> </a:t>
            </a:r>
            <a:r>
              <a:rPr sz="2400" spc="-10" dirty="0">
                <a:latin typeface="+mj-lt"/>
                <a:cs typeface="Perpetua"/>
              </a:rPr>
              <a:t>Karelian)</a:t>
            </a:r>
            <a:endParaRPr sz="2550" dirty="0">
              <a:latin typeface="+mj-lt"/>
              <a:cs typeface="Perpetua"/>
            </a:endParaRPr>
          </a:p>
          <a:p>
            <a:pPr marL="324485" indent="-274320">
              <a:spcBef>
                <a:spcPts val="5"/>
              </a:spcBef>
              <a:buClr>
                <a:srgbClr val="0E6EC5"/>
              </a:buClr>
              <a:buSzPct val="85416"/>
              <a:buFont typeface="Wingdings 2"/>
              <a:buChar char=""/>
              <a:tabLst>
                <a:tab pos="324485" algn="l"/>
                <a:tab pos="325120" algn="l"/>
              </a:tabLst>
            </a:pPr>
            <a:r>
              <a:rPr sz="2400" spc="-20" dirty="0">
                <a:latin typeface="+mj-lt"/>
                <a:cs typeface="Perpetua"/>
              </a:rPr>
              <a:t>Translations</a:t>
            </a:r>
            <a:r>
              <a:rPr sz="2400" spc="-85" dirty="0">
                <a:latin typeface="+mj-lt"/>
                <a:cs typeface="Times New Roman"/>
              </a:rPr>
              <a:t> </a:t>
            </a:r>
            <a:r>
              <a:rPr sz="2400" dirty="0">
                <a:latin typeface="+mj-lt"/>
                <a:cs typeface="Perpetua"/>
              </a:rPr>
              <a:t>of</a:t>
            </a:r>
            <a:r>
              <a:rPr sz="2400" spc="-50" dirty="0">
                <a:latin typeface="+mj-lt"/>
                <a:cs typeface="Times New Roman"/>
              </a:rPr>
              <a:t> </a:t>
            </a:r>
            <a:r>
              <a:rPr sz="2400" dirty="0">
                <a:latin typeface="+mj-lt"/>
                <a:cs typeface="Perpetua"/>
              </a:rPr>
              <a:t>the</a:t>
            </a:r>
            <a:r>
              <a:rPr sz="2400" spc="-60" dirty="0">
                <a:latin typeface="+mj-lt"/>
                <a:cs typeface="Times New Roman"/>
              </a:rPr>
              <a:t> </a:t>
            </a:r>
            <a:r>
              <a:rPr sz="2400" dirty="0">
                <a:latin typeface="+mj-lt"/>
                <a:cs typeface="Perpetua"/>
              </a:rPr>
              <a:t>Bible</a:t>
            </a:r>
            <a:r>
              <a:rPr sz="2400" spc="-50" dirty="0">
                <a:latin typeface="+mj-lt"/>
                <a:cs typeface="Times New Roman"/>
              </a:rPr>
              <a:t> </a:t>
            </a:r>
            <a:r>
              <a:rPr sz="2400" dirty="0">
                <a:latin typeface="+mj-lt"/>
                <a:cs typeface="Perpetua"/>
              </a:rPr>
              <a:t>(Olonec</a:t>
            </a:r>
            <a:r>
              <a:rPr sz="2400" spc="-65" dirty="0">
                <a:latin typeface="+mj-lt"/>
                <a:cs typeface="Times New Roman"/>
              </a:rPr>
              <a:t> </a:t>
            </a:r>
            <a:r>
              <a:rPr sz="2400" dirty="0">
                <a:latin typeface="+mj-lt"/>
                <a:cs typeface="Perpetua"/>
              </a:rPr>
              <a:t>and</a:t>
            </a:r>
            <a:r>
              <a:rPr sz="2400" spc="-55" dirty="0">
                <a:latin typeface="+mj-lt"/>
                <a:cs typeface="Times New Roman"/>
              </a:rPr>
              <a:t> </a:t>
            </a:r>
            <a:r>
              <a:rPr sz="2400" dirty="0">
                <a:latin typeface="+mj-lt"/>
                <a:cs typeface="Perpetua"/>
              </a:rPr>
              <a:t>North</a:t>
            </a:r>
            <a:r>
              <a:rPr sz="2400" spc="-60" dirty="0">
                <a:latin typeface="+mj-lt"/>
                <a:cs typeface="Times New Roman"/>
              </a:rPr>
              <a:t> </a:t>
            </a:r>
            <a:r>
              <a:rPr sz="2400" spc="-10" dirty="0">
                <a:latin typeface="+mj-lt"/>
                <a:cs typeface="Perpetua"/>
              </a:rPr>
              <a:t>Karelian,Veps);</a:t>
            </a:r>
            <a:endParaRPr sz="2400" dirty="0">
              <a:latin typeface="+mj-lt"/>
              <a:cs typeface="Perpetua"/>
            </a:endParaRPr>
          </a:p>
          <a:p>
            <a:pPr marL="324485" marR="43180" indent="-274320">
              <a:lnSpc>
                <a:spcPct val="80000"/>
              </a:lnSpc>
              <a:spcBef>
                <a:spcPts val="600"/>
              </a:spcBef>
              <a:buClr>
                <a:srgbClr val="0E6EC5"/>
              </a:buClr>
              <a:buSzPct val="85416"/>
              <a:buFont typeface="Wingdings 2"/>
              <a:buChar char=""/>
              <a:tabLst>
                <a:tab pos="324485" algn="l"/>
                <a:tab pos="325120" algn="l"/>
              </a:tabLst>
            </a:pPr>
            <a:r>
              <a:rPr sz="2400" dirty="0">
                <a:latin typeface="+mj-lt"/>
                <a:cs typeface="Perpetua"/>
              </a:rPr>
              <a:t>Collections</a:t>
            </a:r>
            <a:r>
              <a:rPr sz="2400" spc="-70" dirty="0">
                <a:latin typeface="+mj-lt"/>
                <a:cs typeface="Times New Roman"/>
              </a:rPr>
              <a:t> </a:t>
            </a:r>
            <a:r>
              <a:rPr sz="2400" dirty="0">
                <a:latin typeface="+mj-lt"/>
                <a:cs typeface="Perpetua"/>
              </a:rPr>
              <a:t>of</a:t>
            </a:r>
            <a:r>
              <a:rPr sz="2400" spc="-65" dirty="0">
                <a:latin typeface="+mj-lt"/>
                <a:cs typeface="Times New Roman"/>
              </a:rPr>
              <a:t> </a:t>
            </a:r>
            <a:r>
              <a:rPr sz="2400" dirty="0">
                <a:latin typeface="+mj-lt"/>
                <a:cs typeface="Perpetua"/>
              </a:rPr>
              <a:t>literary</a:t>
            </a:r>
            <a:r>
              <a:rPr sz="2400" spc="-55" dirty="0">
                <a:latin typeface="+mj-lt"/>
                <a:cs typeface="Times New Roman"/>
              </a:rPr>
              <a:t> </a:t>
            </a:r>
            <a:r>
              <a:rPr sz="2400" dirty="0">
                <a:latin typeface="+mj-lt"/>
                <a:cs typeface="Perpetua"/>
              </a:rPr>
              <a:t>texts</a:t>
            </a:r>
            <a:r>
              <a:rPr sz="2400" spc="-50" dirty="0">
                <a:latin typeface="+mj-lt"/>
                <a:cs typeface="Times New Roman"/>
              </a:rPr>
              <a:t> </a:t>
            </a:r>
            <a:r>
              <a:rPr sz="2400" dirty="0">
                <a:latin typeface="+mj-lt"/>
                <a:cs typeface="Perpetua"/>
              </a:rPr>
              <a:t>and</a:t>
            </a:r>
            <a:r>
              <a:rPr sz="2400" spc="-60" dirty="0">
                <a:latin typeface="+mj-lt"/>
                <a:cs typeface="Times New Roman"/>
              </a:rPr>
              <a:t> </a:t>
            </a:r>
            <a:r>
              <a:rPr sz="2400" dirty="0">
                <a:latin typeface="+mj-lt"/>
                <a:cs typeface="Perpetua"/>
              </a:rPr>
              <a:t>transcriptions</a:t>
            </a:r>
            <a:r>
              <a:rPr sz="2400" spc="-65" dirty="0">
                <a:latin typeface="+mj-lt"/>
                <a:cs typeface="Times New Roman"/>
              </a:rPr>
              <a:t> </a:t>
            </a:r>
            <a:r>
              <a:rPr sz="2400" dirty="0">
                <a:latin typeface="+mj-lt"/>
                <a:cs typeface="Perpetua"/>
              </a:rPr>
              <a:t>of</a:t>
            </a:r>
            <a:r>
              <a:rPr sz="2400" spc="-50" dirty="0">
                <a:latin typeface="+mj-lt"/>
                <a:cs typeface="Times New Roman"/>
              </a:rPr>
              <a:t> </a:t>
            </a:r>
            <a:r>
              <a:rPr sz="2400" dirty="0">
                <a:latin typeface="+mj-lt"/>
                <a:cs typeface="Perpetua"/>
              </a:rPr>
              <a:t>interviews</a:t>
            </a:r>
            <a:r>
              <a:rPr sz="2400" spc="-50" dirty="0">
                <a:latin typeface="+mj-lt"/>
                <a:cs typeface="Times New Roman"/>
              </a:rPr>
              <a:t> </a:t>
            </a:r>
            <a:r>
              <a:rPr sz="2400" spc="-25" dirty="0">
                <a:latin typeface="+mj-lt"/>
                <a:cs typeface="Perpetua"/>
              </a:rPr>
              <a:t>to</a:t>
            </a:r>
            <a:r>
              <a:rPr sz="2400" spc="-25" dirty="0">
                <a:latin typeface="+mj-lt"/>
                <a:cs typeface="Times New Roman"/>
              </a:rPr>
              <a:t> </a:t>
            </a:r>
            <a:r>
              <a:rPr sz="2400" dirty="0">
                <a:latin typeface="+mj-lt"/>
                <a:cs typeface="Perpetua"/>
              </a:rPr>
              <a:t>native</a:t>
            </a:r>
            <a:r>
              <a:rPr sz="2400" spc="-145" dirty="0">
                <a:latin typeface="+mj-lt"/>
                <a:cs typeface="Times New Roman"/>
              </a:rPr>
              <a:t> </a:t>
            </a:r>
            <a:r>
              <a:rPr sz="2400" spc="-10" dirty="0">
                <a:latin typeface="+mj-lt"/>
                <a:cs typeface="Perpetua"/>
              </a:rPr>
              <a:t>speakers:</a:t>
            </a:r>
            <a:endParaRPr sz="2400" dirty="0">
              <a:latin typeface="+mj-lt"/>
              <a:cs typeface="Perpetua"/>
            </a:endParaRPr>
          </a:p>
          <a:p>
            <a:pPr marL="598805" lvl="1" indent="-229235">
              <a:lnSpc>
                <a:spcPts val="2465"/>
              </a:lnSpc>
              <a:buClr>
                <a:srgbClr val="009CD9"/>
              </a:buClr>
              <a:buSzPct val="84090"/>
              <a:buFont typeface="Wingdings 2"/>
              <a:buChar char=""/>
              <a:tabLst>
                <a:tab pos="599440" algn="l"/>
                <a:tab pos="1118870" algn="l"/>
              </a:tabLst>
            </a:pPr>
            <a:r>
              <a:rPr sz="2200" spc="-20" dirty="0">
                <a:latin typeface="+mj-lt"/>
                <a:cs typeface="Perpetua"/>
              </a:rPr>
              <a:t>19</a:t>
            </a:r>
            <a:r>
              <a:rPr sz="2175" spc="-30" baseline="24904" dirty="0">
                <a:latin typeface="+mj-lt"/>
                <a:cs typeface="Perpetua"/>
              </a:rPr>
              <a:t>th</a:t>
            </a:r>
            <a:r>
              <a:rPr sz="2175" baseline="24904" dirty="0">
                <a:latin typeface="+mj-lt"/>
                <a:cs typeface="Times New Roman"/>
              </a:rPr>
              <a:t>	</a:t>
            </a:r>
            <a:r>
              <a:rPr sz="2200" dirty="0">
                <a:latin typeface="+mj-lt"/>
                <a:cs typeface="Perpetua"/>
              </a:rPr>
              <a:t>century</a:t>
            </a:r>
            <a:r>
              <a:rPr sz="2200" spc="-105" dirty="0">
                <a:latin typeface="+mj-lt"/>
                <a:cs typeface="Times New Roman"/>
              </a:rPr>
              <a:t> </a:t>
            </a:r>
            <a:r>
              <a:rPr sz="2200" spc="-10" dirty="0">
                <a:latin typeface="+mj-lt"/>
                <a:cs typeface="Perpetua"/>
              </a:rPr>
              <a:t>(Livonian)</a:t>
            </a:r>
            <a:endParaRPr sz="2200" dirty="0">
              <a:latin typeface="+mj-lt"/>
              <a:cs typeface="Perpetua"/>
            </a:endParaRPr>
          </a:p>
          <a:p>
            <a:pPr marL="598805" lvl="1" indent="-229235">
              <a:lnSpc>
                <a:spcPts val="2510"/>
              </a:lnSpc>
              <a:buClr>
                <a:srgbClr val="009CD9"/>
              </a:buClr>
              <a:buSzPct val="84090"/>
              <a:buFont typeface="Wingdings 2"/>
              <a:buChar char=""/>
              <a:tabLst>
                <a:tab pos="599440" algn="l"/>
              </a:tabLst>
            </a:pPr>
            <a:r>
              <a:rPr sz="2200" dirty="0">
                <a:latin typeface="+mj-lt"/>
                <a:cs typeface="Perpetua"/>
              </a:rPr>
              <a:t>1940</a:t>
            </a:r>
            <a:r>
              <a:rPr sz="2200" spc="-80" dirty="0">
                <a:latin typeface="+mj-lt"/>
                <a:cs typeface="Times New Roman"/>
              </a:rPr>
              <a:t> </a:t>
            </a:r>
            <a:r>
              <a:rPr sz="2200" spc="-10" dirty="0">
                <a:latin typeface="+mj-lt"/>
                <a:cs typeface="Perpetua"/>
              </a:rPr>
              <a:t>(Votic)</a:t>
            </a:r>
            <a:endParaRPr sz="2200" dirty="0">
              <a:latin typeface="+mj-lt"/>
              <a:cs typeface="Perpetua"/>
            </a:endParaRPr>
          </a:p>
          <a:p>
            <a:pPr marL="598805" lvl="1" indent="-229235">
              <a:lnSpc>
                <a:spcPts val="2575"/>
              </a:lnSpc>
              <a:buClr>
                <a:srgbClr val="009CD9"/>
              </a:buClr>
              <a:buSzPct val="84090"/>
              <a:buFont typeface="Wingdings 2"/>
              <a:buChar char=""/>
              <a:tabLst>
                <a:tab pos="599440" algn="l"/>
              </a:tabLst>
            </a:pPr>
            <a:r>
              <a:rPr sz="2200" dirty="0">
                <a:latin typeface="+mj-lt"/>
                <a:cs typeface="Perpetua"/>
              </a:rPr>
              <a:t>1970</a:t>
            </a:r>
            <a:r>
              <a:rPr sz="2200" spc="-100" dirty="0">
                <a:latin typeface="+mj-lt"/>
                <a:cs typeface="Times New Roman"/>
              </a:rPr>
              <a:t> </a:t>
            </a:r>
            <a:r>
              <a:rPr sz="2200" dirty="0">
                <a:latin typeface="+mj-lt"/>
                <a:cs typeface="Perpetua"/>
              </a:rPr>
              <a:t>(Olonec</a:t>
            </a:r>
            <a:r>
              <a:rPr sz="2200" spc="-90" dirty="0">
                <a:latin typeface="+mj-lt"/>
                <a:cs typeface="Times New Roman"/>
              </a:rPr>
              <a:t> </a:t>
            </a:r>
            <a:r>
              <a:rPr sz="2200" spc="-10" dirty="0">
                <a:latin typeface="+mj-lt"/>
                <a:cs typeface="Perpetua"/>
              </a:rPr>
              <a:t>Karelian)</a:t>
            </a:r>
            <a:endParaRPr lang="it-IT" sz="2200" spc="-10" dirty="0">
              <a:latin typeface="+mj-lt"/>
              <a:cs typeface="Perpetua"/>
            </a:endParaRPr>
          </a:p>
          <a:p>
            <a:pPr marL="141605" indent="-229235">
              <a:lnSpc>
                <a:spcPts val="2575"/>
              </a:lnSpc>
              <a:buClr>
                <a:srgbClr val="009CD9"/>
              </a:buClr>
              <a:buSzPct val="84090"/>
              <a:buFont typeface="Wingdings 2"/>
              <a:buChar char=""/>
              <a:tabLst>
                <a:tab pos="599440" algn="l"/>
              </a:tabLst>
            </a:pPr>
            <a:r>
              <a:rPr lang="de-DE" sz="2400" spc="-10" dirty="0">
                <a:latin typeface="+mj-lt"/>
                <a:cs typeface="Perpetua"/>
              </a:rPr>
              <a:t>New </a:t>
            </a:r>
            <a:r>
              <a:rPr lang="de-DE" sz="2400" spc="-10" dirty="0" err="1">
                <a:latin typeface="+mj-lt"/>
                <a:cs typeface="Perpetua"/>
              </a:rPr>
              <a:t>fieldwork</a:t>
            </a:r>
            <a:r>
              <a:rPr lang="de-DE" sz="2400" spc="-10" dirty="0">
                <a:latin typeface="+mj-lt"/>
                <a:cs typeface="Perpetua"/>
              </a:rPr>
              <a:t> </a:t>
            </a:r>
            <a:r>
              <a:rPr lang="de-DE" sz="2400" spc="-10" dirty="0" err="1">
                <a:latin typeface="+mj-lt"/>
                <a:cs typeface="Perpetua"/>
              </a:rPr>
              <a:t>data</a:t>
            </a:r>
            <a:r>
              <a:rPr lang="de-DE" sz="2400" spc="-10" dirty="0">
                <a:latin typeface="+mj-lt"/>
                <a:cs typeface="Perpetua"/>
              </a:rPr>
              <a:t> on </a:t>
            </a:r>
            <a:r>
              <a:rPr lang="de-DE" sz="2400" spc="-10" dirty="0" err="1">
                <a:latin typeface="+mj-lt"/>
                <a:cs typeface="Perpetua"/>
              </a:rPr>
              <a:t>Votic</a:t>
            </a:r>
            <a:r>
              <a:rPr lang="de-DE" sz="2400" spc="-10" dirty="0">
                <a:latin typeface="+mj-lt"/>
                <a:cs typeface="Perpetua"/>
              </a:rPr>
              <a:t> and </a:t>
            </a:r>
            <a:r>
              <a:rPr lang="de-DE" sz="2400" spc="-10" dirty="0" err="1">
                <a:latin typeface="+mj-lt"/>
                <a:cs typeface="Perpetua"/>
              </a:rPr>
              <a:t>Ingrian</a:t>
            </a:r>
            <a:r>
              <a:rPr lang="de-DE" sz="2400" spc="-10" dirty="0">
                <a:latin typeface="+mj-lt"/>
                <a:cs typeface="Perpetua"/>
              </a:rPr>
              <a:t>: interview </a:t>
            </a:r>
            <a:r>
              <a:rPr lang="de-DE" sz="2400" spc="-10" dirty="0" err="1">
                <a:latin typeface="+mj-lt"/>
                <a:cs typeface="Perpetua"/>
              </a:rPr>
              <a:t>to</a:t>
            </a:r>
            <a:r>
              <a:rPr lang="de-DE" sz="2400" spc="-10" dirty="0">
                <a:latin typeface="+mj-lt"/>
                <a:cs typeface="Perpetua"/>
              </a:rPr>
              <a:t> </a:t>
            </a:r>
            <a:r>
              <a:rPr lang="de-DE" sz="2400" spc="-10" dirty="0" err="1">
                <a:latin typeface="+mj-lt"/>
                <a:cs typeface="Perpetua"/>
              </a:rPr>
              <a:t>speakers</a:t>
            </a:r>
            <a:r>
              <a:rPr lang="de-DE" sz="2400" spc="-10" dirty="0">
                <a:latin typeface="+mj-lt"/>
                <a:cs typeface="Perpetua"/>
              </a:rPr>
              <a:t> </a:t>
            </a:r>
            <a:r>
              <a:rPr lang="de-DE" sz="2400" spc="-10" dirty="0" err="1">
                <a:latin typeface="+mj-lt"/>
                <a:cs typeface="Perpetua"/>
              </a:rPr>
              <a:t>conducted</a:t>
            </a:r>
            <a:r>
              <a:rPr lang="de-DE" sz="2400" spc="-10" dirty="0">
                <a:latin typeface="+mj-lt"/>
                <a:cs typeface="Perpetua"/>
              </a:rPr>
              <a:t> </a:t>
            </a:r>
            <a:r>
              <a:rPr lang="de-DE" sz="2400" spc="-10" dirty="0" err="1">
                <a:latin typeface="+mj-lt"/>
                <a:cs typeface="Perpetua"/>
              </a:rPr>
              <a:t>by</a:t>
            </a:r>
            <a:r>
              <a:rPr lang="de-DE" sz="2400" spc="-10" dirty="0">
                <a:latin typeface="+mj-lt"/>
                <a:cs typeface="Perpetua"/>
              </a:rPr>
              <a:t> Feder Ro</a:t>
            </a:r>
            <a:r>
              <a:rPr lang="sl-SI" sz="2400" spc="-10" dirty="0">
                <a:latin typeface="+mj-lt"/>
                <a:cs typeface="Perpetua"/>
              </a:rPr>
              <a:t>žanskij (2015) </a:t>
            </a:r>
            <a:endParaRPr lang="it-IT" sz="2400" spc="-10" dirty="0">
              <a:latin typeface="+mj-lt"/>
              <a:cs typeface="Perpetua"/>
            </a:endParaRPr>
          </a:p>
        </p:txBody>
      </p:sp>
    </p:spTree>
    <p:extLst>
      <p:ext uri="{BB962C8B-B14F-4D97-AF65-F5344CB8AC3E}">
        <p14:creationId xmlns:p14="http://schemas.microsoft.com/office/powerpoint/2010/main" val="14302981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185F633-99B9-6A0D-5ACE-A182C29FED27}"/>
              </a:ext>
            </a:extLst>
          </p:cNvPr>
          <p:cNvSpPr>
            <a:spLocks noGrp="1"/>
          </p:cNvSpPr>
          <p:nvPr>
            <p:ph type="title"/>
          </p:nvPr>
        </p:nvSpPr>
        <p:spPr/>
        <p:txBody>
          <a:bodyPr/>
          <a:lstStyle/>
          <a:p>
            <a:pPr algn="ctr"/>
            <a:r>
              <a:rPr lang="it-IT" dirty="0" err="1"/>
              <a:t>Areal</a:t>
            </a:r>
            <a:r>
              <a:rPr lang="it-IT" dirty="0"/>
              <a:t> </a:t>
            </a:r>
            <a:r>
              <a:rPr lang="it-IT" dirty="0" err="1"/>
              <a:t>convergences</a:t>
            </a:r>
            <a:r>
              <a:rPr lang="it-IT" dirty="0"/>
              <a:t>: </a:t>
            </a:r>
            <a:r>
              <a:rPr lang="it-IT" dirty="0" err="1"/>
              <a:t>Estonian</a:t>
            </a:r>
            <a:r>
              <a:rPr lang="it-IT" dirty="0"/>
              <a:t> and </a:t>
            </a:r>
            <a:r>
              <a:rPr lang="it-IT" dirty="0" err="1"/>
              <a:t>Latvian</a:t>
            </a:r>
            <a:r>
              <a:rPr lang="it-IT" dirty="0"/>
              <a:t> </a:t>
            </a:r>
            <a:endParaRPr lang="de-DE" dirty="0"/>
          </a:p>
        </p:txBody>
      </p:sp>
      <p:sp>
        <p:nvSpPr>
          <p:cNvPr id="6" name="Textfeld 5">
            <a:extLst>
              <a:ext uri="{FF2B5EF4-FFF2-40B4-BE49-F238E27FC236}">
                <a16:creationId xmlns:a16="http://schemas.microsoft.com/office/drawing/2014/main" id="{3CCC27DD-34D1-1CAC-1D02-C6B0205E5A8A}"/>
              </a:ext>
            </a:extLst>
          </p:cNvPr>
          <p:cNvSpPr txBox="1"/>
          <p:nvPr/>
        </p:nvSpPr>
        <p:spPr>
          <a:xfrm>
            <a:off x="6929437" y="1825625"/>
            <a:ext cx="4033838" cy="830997"/>
          </a:xfrm>
          <a:prstGeom prst="rect">
            <a:avLst/>
          </a:prstGeom>
          <a:noFill/>
        </p:spPr>
        <p:txBody>
          <a:bodyPr wrap="square">
            <a:spAutoFit/>
          </a:bodyPr>
          <a:lstStyle/>
          <a:p>
            <a:pPr marL="285750" indent="-285750" algn="l">
              <a:buFont typeface="Arial" panose="020B0604020202020204" pitchFamily="34" charset="0"/>
              <a:buChar char="•"/>
            </a:pPr>
            <a:endParaRPr lang="de-DE" sz="2800" b="0" i="0" u="none" strike="noStrike" baseline="0" dirty="0">
              <a:latin typeface="+mj-lt"/>
            </a:endParaRPr>
          </a:p>
          <a:p>
            <a:pPr marL="331470" lvl="1">
              <a:buClr>
                <a:srgbClr val="009CD9"/>
              </a:buClr>
              <a:buSzPct val="85000"/>
              <a:tabLst>
                <a:tab pos="561340" algn="l"/>
              </a:tabLst>
            </a:pPr>
            <a:r>
              <a:rPr lang="en-US" sz="2000" dirty="0">
                <a:latin typeface="Perpetua"/>
                <a:cs typeface="Perpetua"/>
              </a:rPr>
              <a:t>Estonian and Latvian have a ho</a:t>
            </a:r>
            <a:endParaRPr lang="en-US" sz="2400" dirty="0">
              <a:latin typeface="Perpetua"/>
              <a:cs typeface="Perpetua"/>
            </a:endParaRPr>
          </a:p>
        </p:txBody>
      </p:sp>
      <p:pic>
        <p:nvPicPr>
          <p:cNvPr id="3" name="Grafik 2">
            <a:extLst>
              <a:ext uri="{FF2B5EF4-FFF2-40B4-BE49-F238E27FC236}">
                <a16:creationId xmlns:a16="http://schemas.microsoft.com/office/drawing/2014/main" id="{F91CF1C0-26F8-21D1-8CDF-A02BC5956950}"/>
              </a:ext>
            </a:extLst>
          </p:cNvPr>
          <p:cNvPicPr>
            <a:picLocks noChangeAspect="1"/>
          </p:cNvPicPr>
          <p:nvPr/>
        </p:nvPicPr>
        <p:blipFill>
          <a:blip r:embed="rId2"/>
          <a:stretch>
            <a:fillRect/>
          </a:stretch>
        </p:blipFill>
        <p:spPr>
          <a:xfrm>
            <a:off x="319087" y="1825625"/>
            <a:ext cx="5944430" cy="3972479"/>
          </a:xfrm>
          <a:prstGeom prst="rect">
            <a:avLst/>
          </a:prstGeom>
        </p:spPr>
      </p:pic>
      <p:sp>
        <p:nvSpPr>
          <p:cNvPr id="7" name="Rechteck 6">
            <a:extLst>
              <a:ext uri="{FF2B5EF4-FFF2-40B4-BE49-F238E27FC236}">
                <a16:creationId xmlns:a16="http://schemas.microsoft.com/office/drawing/2014/main" id="{DE184551-FE29-D2CF-6BA4-9A4DA715AF50}"/>
              </a:ext>
            </a:extLst>
          </p:cNvPr>
          <p:cNvSpPr/>
          <p:nvPr/>
        </p:nvSpPr>
        <p:spPr>
          <a:xfrm>
            <a:off x="1771650" y="3133725"/>
            <a:ext cx="2790826" cy="428625"/>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C750B7A4-A185-207D-2D44-F9BE3E9794E8}"/>
              </a:ext>
            </a:extLst>
          </p:cNvPr>
          <p:cNvSpPr/>
          <p:nvPr/>
        </p:nvSpPr>
        <p:spPr>
          <a:xfrm>
            <a:off x="2971800" y="3974009"/>
            <a:ext cx="1704975" cy="531315"/>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019019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ACCEE25-42C3-E847-1AA6-9C483287B26D}"/>
              </a:ext>
            </a:extLst>
          </p:cNvPr>
          <p:cNvSpPr>
            <a:spLocks noGrp="1"/>
          </p:cNvSpPr>
          <p:nvPr>
            <p:ph type="ctrTitle"/>
          </p:nvPr>
        </p:nvSpPr>
        <p:spPr/>
        <p:txBody>
          <a:bodyPr/>
          <a:lstStyle/>
          <a:p>
            <a:r>
              <a:rPr lang="sl-SI" dirty="0"/>
              <a:t>A</a:t>
            </a:r>
            <a:r>
              <a:rPr lang="lt-LT" dirty="0"/>
              <a:t>čiu ir thank you</a:t>
            </a:r>
            <a:r>
              <a:rPr lang="de-DE" dirty="0"/>
              <a:t>!</a:t>
            </a:r>
          </a:p>
        </p:txBody>
      </p:sp>
      <p:sp>
        <p:nvSpPr>
          <p:cNvPr id="5" name="Untertitel 4">
            <a:extLst>
              <a:ext uri="{FF2B5EF4-FFF2-40B4-BE49-F238E27FC236}">
                <a16:creationId xmlns:a16="http://schemas.microsoft.com/office/drawing/2014/main" id="{23485F6F-9CAD-BC4E-B837-BE5F74D3E4C2}"/>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26461788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0525" y="292734"/>
            <a:ext cx="11353800" cy="4915576"/>
          </a:xfrm>
          <a:prstGeom prst="rect">
            <a:avLst/>
          </a:prstGeom>
        </p:spPr>
        <p:txBody>
          <a:bodyPr vert="horz" wrap="square" lIns="0" tIns="12700" rIns="0" bIns="0" rtlCol="0">
            <a:spAutoFit/>
          </a:bodyPr>
          <a:lstStyle/>
          <a:p>
            <a:pPr marL="12700">
              <a:spcBef>
                <a:spcPts val="100"/>
              </a:spcBef>
            </a:pPr>
            <a:r>
              <a:rPr b="1" dirty="0">
                <a:latin typeface="Perpetua"/>
                <a:cs typeface="Perpetua"/>
              </a:rPr>
              <a:t>Selected</a:t>
            </a:r>
            <a:r>
              <a:rPr spc="-50" dirty="0">
                <a:latin typeface="Times New Roman"/>
                <a:cs typeface="Times New Roman"/>
              </a:rPr>
              <a:t> </a:t>
            </a:r>
            <a:r>
              <a:rPr b="1" spc="-10" dirty="0">
                <a:latin typeface="Perpetua"/>
                <a:cs typeface="Perpetua"/>
              </a:rPr>
              <a:t>references</a:t>
            </a:r>
            <a:endParaRPr dirty="0">
              <a:latin typeface="Perpetua"/>
              <a:cs typeface="Perpetua"/>
            </a:endParaRPr>
          </a:p>
          <a:p>
            <a:pPr>
              <a:spcBef>
                <a:spcPts val="5"/>
              </a:spcBef>
            </a:pPr>
            <a:endParaRPr sz="2550" dirty="0">
              <a:latin typeface="Perpetua"/>
              <a:cs typeface="Perpetua"/>
            </a:endParaRPr>
          </a:p>
          <a:p>
            <a:pPr marL="12700" marR="116839">
              <a:lnSpc>
                <a:spcPct val="80000"/>
              </a:lnSpc>
            </a:pPr>
            <a:r>
              <a:rPr spc="-10" dirty="0">
                <a:latin typeface="Perpetua"/>
                <a:cs typeface="Perpetua"/>
              </a:rPr>
              <a:t>Dahl,</a:t>
            </a:r>
            <a:r>
              <a:rPr spc="-110" dirty="0">
                <a:latin typeface="Times New Roman"/>
                <a:cs typeface="Times New Roman"/>
              </a:rPr>
              <a:t> </a:t>
            </a:r>
            <a:r>
              <a:rPr dirty="0">
                <a:latin typeface="Perpetua"/>
                <a:cs typeface="Perpetua"/>
              </a:rPr>
              <a:t>Östen</a:t>
            </a:r>
            <a:r>
              <a:rPr spc="-20" dirty="0">
                <a:latin typeface="Times New Roman"/>
                <a:cs typeface="Times New Roman"/>
              </a:rPr>
              <a:t> </a:t>
            </a:r>
            <a:r>
              <a:rPr dirty="0">
                <a:latin typeface="Perpetua"/>
                <a:cs typeface="Perpetua"/>
              </a:rPr>
              <a:t>&amp;</a:t>
            </a:r>
            <a:r>
              <a:rPr spc="-15" dirty="0">
                <a:latin typeface="Times New Roman"/>
                <a:cs typeface="Times New Roman"/>
              </a:rPr>
              <a:t> </a:t>
            </a:r>
            <a:r>
              <a:rPr spc="-10" dirty="0">
                <a:latin typeface="Perpetua"/>
                <a:cs typeface="Perpetua"/>
              </a:rPr>
              <a:t>Koptjevskaja-</a:t>
            </a:r>
            <a:r>
              <a:rPr spc="-50" dirty="0">
                <a:latin typeface="Perpetua"/>
                <a:cs typeface="Perpetua"/>
              </a:rPr>
              <a:t>Tamm,</a:t>
            </a:r>
            <a:r>
              <a:rPr spc="-80" dirty="0">
                <a:latin typeface="Times New Roman"/>
                <a:cs typeface="Times New Roman"/>
              </a:rPr>
              <a:t> </a:t>
            </a:r>
            <a:r>
              <a:rPr dirty="0">
                <a:latin typeface="Perpetua"/>
                <a:cs typeface="Perpetua"/>
              </a:rPr>
              <a:t>Marija</a:t>
            </a:r>
            <a:r>
              <a:rPr spc="-5" dirty="0">
                <a:latin typeface="Times New Roman"/>
                <a:cs typeface="Times New Roman"/>
              </a:rPr>
              <a:t> </a:t>
            </a:r>
            <a:r>
              <a:rPr dirty="0">
                <a:latin typeface="Perpetua"/>
                <a:cs typeface="Perpetua"/>
              </a:rPr>
              <a:t>(eds.)</a:t>
            </a:r>
            <a:r>
              <a:rPr spc="-30" dirty="0">
                <a:latin typeface="Times New Roman"/>
                <a:cs typeface="Times New Roman"/>
              </a:rPr>
              <a:t> </a:t>
            </a:r>
            <a:r>
              <a:rPr dirty="0">
                <a:latin typeface="Perpetua"/>
                <a:cs typeface="Perpetua"/>
              </a:rPr>
              <a:t>(2001a):</a:t>
            </a:r>
            <a:r>
              <a:rPr spc="-100" dirty="0">
                <a:latin typeface="Times New Roman"/>
                <a:cs typeface="Times New Roman"/>
              </a:rPr>
              <a:t> </a:t>
            </a:r>
            <a:r>
              <a:rPr i="1" dirty="0">
                <a:latin typeface="Perpetua"/>
                <a:cs typeface="Perpetua"/>
              </a:rPr>
              <a:t>Circum-Baltic</a:t>
            </a:r>
            <a:r>
              <a:rPr spc="-30" dirty="0">
                <a:latin typeface="Times New Roman"/>
                <a:cs typeface="Times New Roman"/>
              </a:rPr>
              <a:t> </a:t>
            </a:r>
            <a:r>
              <a:rPr i="1" spc="-35" dirty="0">
                <a:latin typeface="Perpetua"/>
                <a:cs typeface="Perpetua"/>
              </a:rPr>
              <a:t>languages.Vol.1:</a:t>
            </a:r>
            <a:r>
              <a:rPr spc="-240" dirty="0">
                <a:latin typeface="Times New Roman"/>
                <a:cs typeface="Times New Roman"/>
              </a:rPr>
              <a:t> </a:t>
            </a:r>
            <a:r>
              <a:rPr i="1" spc="-20" dirty="0">
                <a:latin typeface="Perpetua"/>
                <a:cs typeface="Perpetua"/>
              </a:rPr>
              <a:t>Past</a:t>
            </a:r>
            <a:r>
              <a:rPr spc="-20" dirty="0">
                <a:latin typeface="Times New Roman"/>
                <a:cs typeface="Times New Roman"/>
              </a:rPr>
              <a:t> </a:t>
            </a:r>
            <a:r>
              <a:rPr i="1" dirty="0">
                <a:latin typeface="Perpetua"/>
                <a:cs typeface="Perpetua"/>
              </a:rPr>
              <a:t>and</a:t>
            </a:r>
            <a:r>
              <a:rPr spc="-40" dirty="0">
                <a:latin typeface="Times New Roman"/>
                <a:cs typeface="Times New Roman"/>
              </a:rPr>
              <a:t> </a:t>
            </a:r>
            <a:r>
              <a:rPr i="1" dirty="0">
                <a:latin typeface="Perpetua"/>
                <a:cs typeface="Perpetua"/>
              </a:rPr>
              <a:t>Present</a:t>
            </a:r>
            <a:r>
              <a:rPr spc="-65" dirty="0">
                <a:latin typeface="Times New Roman"/>
                <a:cs typeface="Times New Roman"/>
              </a:rPr>
              <a:t> </a:t>
            </a:r>
            <a:r>
              <a:rPr dirty="0">
                <a:latin typeface="Perpetua"/>
                <a:cs typeface="Perpetua"/>
              </a:rPr>
              <a:t>[Studies</a:t>
            </a:r>
            <a:r>
              <a:rPr spc="-65" dirty="0">
                <a:latin typeface="Times New Roman"/>
                <a:cs typeface="Times New Roman"/>
              </a:rPr>
              <a:t> </a:t>
            </a:r>
            <a:r>
              <a:rPr dirty="0">
                <a:latin typeface="Perpetua"/>
                <a:cs typeface="Perpetua"/>
              </a:rPr>
              <a:t>in</a:t>
            </a:r>
            <a:r>
              <a:rPr spc="-25" dirty="0">
                <a:latin typeface="Times New Roman"/>
                <a:cs typeface="Times New Roman"/>
              </a:rPr>
              <a:t> </a:t>
            </a:r>
            <a:r>
              <a:rPr dirty="0">
                <a:latin typeface="Perpetua"/>
                <a:cs typeface="Perpetua"/>
              </a:rPr>
              <a:t>Language</a:t>
            </a:r>
            <a:r>
              <a:rPr spc="-60" dirty="0">
                <a:latin typeface="Times New Roman"/>
                <a:cs typeface="Times New Roman"/>
              </a:rPr>
              <a:t> </a:t>
            </a:r>
            <a:r>
              <a:rPr dirty="0">
                <a:latin typeface="Perpetua"/>
                <a:cs typeface="Perpetua"/>
              </a:rPr>
              <a:t>Companion</a:t>
            </a:r>
            <a:r>
              <a:rPr spc="-20" dirty="0">
                <a:latin typeface="Times New Roman"/>
                <a:cs typeface="Times New Roman"/>
              </a:rPr>
              <a:t> </a:t>
            </a:r>
            <a:r>
              <a:rPr dirty="0">
                <a:latin typeface="Perpetua"/>
                <a:cs typeface="Perpetua"/>
              </a:rPr>
              <a:t>Series,</a:t>
            </a:r>
            <a:r>
              <a:rPr spc="-120" dirty="0">
                <a:latin typeface="Times New Roman"/>
                <a:cs typeface="Times New Roman"/>
              </a:rPr>
              <a:t> </a:t>
            </a:r>
            <a:r>
              <a:rPr dirty="0">
                <a:latin typeface="Perpetua"/>
                <a:cs typeface="Perpetua"/>
              </a:rPr>
              <a:t>55],</a:t>
            </a:r>
            <a:r>
              <a:rPr spc="-260" dirty="0">
                <a:latin typeface="Times New Roman"/>
                <a:cs typeface="Times New Roman"/>
              </a:rPr>
              <a:t> </a:t>
            </a:r>
            <a:r>
              <a:rPr dirty="0">
                <a:latin typeface="Perpetua"/>
                <a:cs typeface="Perpetua"/>
              </a:rPr>
              <a:t>Amsterdam-</a:t>
            </a:r>
            <a:r>
              <a:rPr spc="-10" dirty="0">
                <a:latin typeface="Perpetua"/>
                <a:cs typeface="Perpetua"/>
              </a:rPr>
              <a:t>Philadelphia:</a:t>
            </a:r>
            <a:r>
              <a:rPr spc="-105" dirty="0">
                <a:latin typeface="Times New Roman"/>
                <a:cs typeface="Times New Roman"/>
              </a:rPr>
              <a:t> </a:t>
            </a:r>
            <a:r>
              <a:rPr spc="-20" dirty="0">
                <a:latin typeface="Perpetua"/>
                <a:cs typeface="Perpetua"/>
              </a:rPr>
              <a:t>John</a:t>
            </a:r>
            <a:r>
              <a:rPr spc="-20" dirty="0">
                <a:latin typeface="Times New Roman"/>
                <a:cs typeface="Times New Roman"/>
              </a:rPr>
              <a:t> </a:t>
            </a:r>
            <a:r>
              <a:rPr spc="-10" dirty="0">
                <a:latin typeface="Perpetua"/>
                <a:cs typeface="Perpetua"/>
              </a:rPr>
              <a:t>Benjamins</a:t>
            </a:r>
            <a:endParaRPr dirty="0">
              <a:latin typeface="Perpetua"/>
              <a:cs typeface="Perpetua"/>
            </a:endParaRPr>
          </a:p>
          <a:p>
            <a:pPr marL="12700" marR="30480">
              <a:lnSpc>
                <a:spcPts val="1730"/>
              </a:lnSpc>
              <a:spcBef>
                <a:spcPts val="585"/>
              </a:spcBef>
            </a:pPr>
            <a:r>
              <a:rPr spc="-10" dirty="0">
                <a:latin typeface="Perpetua"/>
                <a:cs typeface="Perpetua"/>
              </a:rPr>
              <a:t>Dahl,</a:t>
            </a:r>
            <a:r>
              <a:rPr spc="-125" dirty="0">
                <a:latin typeface="Times New Roman"/>
                <a:cs typeface="Times New Roman"/>
              </a:rPr>
              <a:t> </a:t>
            </a:r>
            <a:r>
              <a:rPr dirty="0">
                <a:latin typeface="Perpetua"/>
                <a:cs typeface="Perpetua"/>
              </a:rPr>
              <a:t>Östen</a:t>
            </a:r>
            <a:r>
              <a:rPr spc="-30" dirty="0">
                <a:latin typeface="Times New Roman"/>
                <a:cs typeface="Times New Roman"/>
              </a:rPr>
              <a:t> </a:t>
            </a:r>
            <a:r>
              <a:rPr dirty="0">
                <a:latin typeface="Perpetua"/>
                <a:cs typeface="Perpetua"/>
              </a:rPr>
              <a:t>&amp;</a:t>
            </a:r>
            <a:r>
              <a:rPr spc="-30" dirty="0">
                <a:latin typeface="Times New Roman"/>
                <a:cs typeface="Times New Roman"/>
              </a:rPr>
              <a:t> </a:t>
            </a:r>
            <a:r>
              <a:rPr spc="-10" dirty="0">
                <a:latin typeface="Perpetua"/>
                <a:cs typeface="Perpetua"/>
              </a:rPr>
              <a:t>Koptjevskaja-</a:t>
            </a:r>
            <a:r>
              <a:rPr spc="-50" dirty="0">
                <a:latin typeface="Perpetua"/>
                <a:cs typeface="Perpetua"/>
              </a:rPr>
              <a:t>Tamm,</a:t>
            </a:r>
            <a:r>
              <a:rPr spc="-95" dirty="0">
                <a:latin typeface="Times New Roman"/>
                <a:cs typeface="Times New Roman"/>
              </a:rPr>
              <a:t> </a:t>
            </a:r>
            <a:r>
              <a:rPr dirty="0">
                <a:latin typeface="Perpetua"/>
                <a:cs typeface="Perpetua"/>
              </a:rPr>
              <a:t>Marija</a:t>
            </a:r>
            <a:r>
              <a:rPr spc="-15" dirty="0">
                <a:latin typeface="Times New Roman"/>
                <a:cs typeface="Times New Roman"/>
              </a:rPr>
              <a:t> </a:t>
            </a:r>
            <a:r>
              <a:rPr dirty="0">
                <a:latin typeface="Perpetua"/>
                <a:cs typeface="Perpetua"/>
              </a:rPr>
              <a:t>(eds.)</a:t>
            </a:r>
            <a:r>
              <a:rPr spc="-50" dirty="0">
                <a:latin typeface="Times New Roman"/>
                <a:cs typeface="Times New Roman"/>
              </a:rPr>
              <a:t> </a:t>
            </a:r>
            <a:r>
              <a:rPr dirty="0">
                <a:latin typeface="Perpetua"/>
                <a:cs typeface="Perpetua"/>
              </a:rPr>
              <a:t>(2001b):</a:t>
            </a:r>
            <a:r>
              <a:rPr spc="-114" dirty="0">
                <a:latin typeface="Times New Roman"/>
                <a:cs typeface="Times New Roman"/>
              </a:rPr>
              <a:t> </a:t>
            </a:r>
            <a:r>
              <a:rPr i="1" dirty="0">
                <a:latin typeface="Perpetua"/>
                <a:cs typeface="Perpetua"/>
              </a:rPr>
              <a:t>Circum-Baltic</a:t>
            </a:r>
            <a:r>
              <a:rPr spc="-40" dirty="0">
                <a:latin typeface="Times New Roman"/>
                <a:cs typeface="Times New Roman"/>
              </a:rPr>
              <a:t> </a:t>
            </a:r>
            <a:r>
              <a:rPr i="1" spc="-10" dirty="0">
                <a:latin typeface="Perpetua"/>
                <a:cs typeface="Perpetua"/>
              </a:rPr>
              <a:t>languages.Vol.2:</a:t>
            </a:r>
            <a:r>
              <a:rPr spc="-10" dirty="0">
                <a:latin typeface="Times New Roman"/>
                <a:cs typeface="Times New Roman"/>
              </a:rPr>
              <a:t> </a:t>
            </a:r>
            <a:r>
              <a:rPr i="1" spc="-10" dirty="0">
                <a:latin typeface="Perpetua"/>
                <a:cs typeface="Perpetua"/>
              </a:rPr>
              <a:t>Grammar</a:t>
            </a:r>
            <a:r>
              <a:rPr spc="-50" dirty="0">
                <a:latin typeface="Times New Roman"/>
                <a:cs typeface="Times New Roman"/>
              </a:rPr>
              <a:t> </a:t>
            </a:r>
            <a:r>
              <a:rPr i="1" dirty="0">
                <a:latin typeface="Perpetua"/>
                <a:cs typeface="Perpetua"/>
              </a:rPr>
              <a:t>and</a:t>
            </a:r>
            <a:r>
              <a:rPr spc="-265" dirty="0">
                <a:latin typeface="Times New Roman"/>
                <a:cs typeface="Times New Roman"/>
              </a:rPr>
              <a:t> </a:t>
            </a:r>
            <a:r>
              <a:rPr i="1" spc="-35" dirty="0">
                <a:latin typeface="Perpetua"/>
                <a:cs typeface="Perpetua"/>
              </a:rPr>
              <a:t>Typology</a:t>
            </a:r>
            <a:r>
              <a:rPr spc="-30" dirty="0">
                <a:latin typeface="Times New Roman"/>
                <a:cs typeface="Times New Roman"/>
              </a:rPr>
              <a:t> </a:t>
            </a:r>
            <a:r>
              <a:rPr dirty="0">
                <a:latin typeface="Perpetua"/>
                <a:cs typeface="Perpetua"/>
              </a:rPr>
              <a:t>[Studies</a:t>
            </a:r>
            <a:r>
              <a:rPr spc="-80" dirty="0">
                <a:latin typeface="Times New Roman"/>
                <a:cs typeface="Times New Roman"/>
              </a:rPr>
              <a:t> </a:t>
            </a:r>
            <a:r>
              <a:rPr dirty="0">
                <a:latin typeface="Perpetua"/>
                <a:cs typeface="Perpetua"/>
              </a:rPr>
              <a:t>in</a:t>
            </a:r>
            <a:r>
              <a:rPr spc="-45" dirty="0">
                <a:latin typeface="Times New Roman"/>
                <a:cs typeface="Times New Roman"/>
              </a:rPr>
              <a:t> </a:t>
            </a:r>
            <a:r>
              <a:rPr dirty="0">
                <a:latin typeface="Perpetua"/>
                <a:cs typeface="Perpetua"/>
              </a:rPr>
              <a:t>Language</a:t>
            </a:r>
            <a:r>
              <a:rPr spc="-60" dirty="0">
                <a:latin typeface="Times New Roman"/>
                <a:cs typeface="Times New Roman"/>
              </a:rPr>
              <a:t> </a:t>
            </a:r>
            <a:r>
              <a:rPr dirty="0">
                <a:latin typeface="Perpetua"/>
                <a:cs typeface="Perpetua"/>
              </a:rPr>
              <a:t>Companion</a:t>
            </a:r>
            <a:r>
              <a:rPr spc="-50" dirty="0">
                <a:latin typeface="Times New Roman"/>
                <a:cs typeface="Times New Roman"/>
              </a:rPr>
              <a:t> </a:t>
            </a:r>
            <a:r>
              <a:rPr dirty="0">
                <a:latin typeface="Perpetua"/>
                <a:cs typeface="Perpetua"/>
              </a:rPr>
              <a:t>Series,</a:t>
            </a:r>
            <a:r>
              <a:rPr spc="-135" dirty="0">
                <a:latin typeface="Times New Roman"/>
                <a:cs typeface="Times New Roman"/>
              </a:rPr>
              <a:t> </a:t>
            </a:r>
            <a:r>
              <a:rPr dirty="0">
                <a:latin typeface="Perpetua"/>
                <a:cs typeface="Perpetua"/>
              </a:rPr>
              <a:t>55],</a:t>
            </a:r>
            <a:r>
              <a:rPr spc="-265" dirty="0">
                <a:latin typeface="Times New Roman"/>
                <a:cs typeface="Times New Roman"/>
              </a:rPr>
              <a:t> </a:t>
            </a:r>
            <a:r>
              <a:rPr dirty="0">
                <a:latin typeface="Perpetua"/>
                <a:cs typeface="Perpetua"/>
              </a:rPr>
              <a:t>Amsterdam-</a:t>
            </a:r>
            <a:r>
              <a:rPr spc="-10" dirty="0">
                <a:latin typeface="Perpetua"/>
                <a:cs typeface="Perpetua"/>
              </a:rPr>
              <a:t>Philadelphia:</a:t>
            </a:r>
            <a:r>
              <a:rPr spc="-10" dirty="0">
                <a:latin typeface="Times New Roman"/>
                <a:cs typeface="Times New Roman"/>
              </a:rPr>
              <a:t> </a:t>
            </a:r>
            <a:r>
              <a:rPr dirty="0">
                <a:latin typeface="Perpetua"/>
                <a:cs typeface="Perpetua"/>
              </a:rPr>
              <a:t>John</a:t>
            </a:r>
            <a:r>
              <a:rPr spc="-90" dirty="0">
                <a:latin typeface="Times New Roman"/>
                <a:cs typeface="Times New Roman"/>
              </a:rPr>
              <a:t> </a:t>
            </a:r>
            <a:r>
              <a:rPr spc="-10" dirty="0">
                <a:latin typeface="Perpetua"/>
                <a:cs typeface="Perpetua"/>
              </a:rPr>
              <a:t>Benjamins</a:t>
            </a:r>
            <a:endParaRPr dirty="0">
              <a:latin typeface="Perpetua"/>
              <a:cs typeface="Perpetua"/>
            </a:endParaRPr>
          </a:p>
          <a:p>
            <a:pPr marL="12700" marR="25400">
              <a:lnSpc>
                <a:spcPts val="1730"/>
              </a:lnSpc>
              <a:spcBef>
                <a:spcPts val="595"/>
              </a:spcBef>
            </a:pPr>
            <a:r>
              <a:rPr spc="-10" dirty="0">
                <a:latin typeface="Perpetua"/>
                <a:cs typeface="Perpetua"/>
              </a:rPr>
              <a:t>Haspelmath,</a:t>
            </a:r>
            <a:r>
              <a:rPr spc="-85" dirty="0">
                <a:latin typeface="Perpetua"/>
                <a:cs typeface="Perpetua"/>
              </a:rPr>
              <a:t> </a:t>
            </a:r>
            <a:r>
              <a:rPr dirty="0">
                <a:latin typeface="Perpetua"/>
                <a:cs typeface="Perpetua"/>
              </a:rPr>
              <a:t>Martin</a:t>
            </a:r>
            <a:r>
              <a:rPr spc="20" dirty="0">
                <a:latin typeface="Perpetua"/>
                <a:cs typeface="Perpetua"/>
              </a:rPr>
              <a:t> </a:t>
            </a:r>
            <a:r>
              <a:rPr dirty="0">
                <a:latin typeface="Perpetua"/>
                <a:cs typeface="Perpetua"/>
              </a:rPr>
              <a:t>(2001):</a:t>
            </a:r>
            <a:r>
              <a:rPr spc="-150" dirty="0">
                <a:latin typeface="Perpetua"/>
                <a:cs typeface="Perpetua"/>
              </a:rPr>
              <a:t> </a:t>
            </a:r>
            <a:r>
              <a:rPr dirty="0">
                <a:latin typeface="Perpetua"/>
                <a:cs typeface="Perpetua"/>
              </a:rPr>
              <a:t>“The European</a:t>
            </a:r>
            <a:r>
              <a:rPr spc="30" dirty="0">
                <a:latin typeface="Perpetua"/>
                <a:cs typeface="Perpetua"/>
              </a:rPr>
              <a:t> </a:t>
            </a:r>
            <a:r>
              <a:rPr dirty="0">
                <a:latin typeface="Perpetua"/>
                <a:cs typeface="Perpetua"/>
              </a:rPr>
              <a:t>linguistic</a:t>
            </a:r>
            <a:r>
              <a:rPr spc="-25" dirty="0">
                <a:latin typeface="Times New Roman"/>
                <a:cs typeface="Times New Roman"/>
              </a:rPr>
              <a:t> </a:t>
            </a:r>
            <a:r>
              <a:rPr spc="-10" dirty="0">
                <a:latin typeface="Perpetua"/>
                <a:cs typeface="Perpetua"/>
              </a:rPr>
              <a:t>area:</a:t>
            </a:r>
            <a:r>
              <a:rPr spc="-75" dirty="0">
                <a:latin typeface="Perpetua"/>
                <a:cs typeface="Perpetua"/>
              </a:rPr>
              <a:t> </a:t>
            </a:r>
            <a:r>
              <a:rPr dirty="0">
                <a:latin typeface="Perpetua"/>
                <a:cs typeface="Perpetua"/>
              </a:rPr>
              <a:t>Standard</a:t>
            </a:r>
            <a:r>
              <a:rPr spc="-135" dirty="0">
                <a:latin typeface="Perpetua"/>
                <a:cs typeface="Perpetua"/>
              </a:rPr>
              <a:t> </a:t>
            </a:r>
            <a:r>
              <a:rPr spc="-10" dirty="0">
                <a:latin typeface="Perpetua"/>
                <a:cs typeface="Perpetua"/>
              </a:rPr>
              <a:t>Average</a:t>
            </a:r>
            <a:r>
              <a:rPr spc="5" dirty="0">
                <a:latin typeface="Perpetua"/>
                <a:cs typeface="Perpetua"/>
              </a:rPr>
              <a:t> </a:t>
            </a:r>
            <a:r>
              <a:rPr spc="-10" dirty="0">
                <a:latin typeface="Perpetua"/>
                <a:cs typeface="Perpetua"/>
              </a:rPr>
              <a:t>European”,</a:t>
            </a:r>
            <a:r>
              <a:rPr spc="-75" dirty="0">
                <a:latin typeface="Perpetua"/>
                <a:cs typeface="Perpetua"/>
              </a:rPr>
              <a:t> </a:t>
            </a:r>
            <a:r>
              <a:rPr spc="-25" dirty="0">
                <a:latin typeface="Perpetua"/>
                <a:cs typeface="Perpetua"/>
              </a:rPr>
              <a:t>in: </a:t>
            </a:r>
            <a:r>
              <a:rPr spc="-10" dirty="0">
                <a:latin typeface="Perpetua"/>
                <a:cs typeface="Perpetua"/>
              </a:rPr>
              <a:t>Haspelmath,</a:t>
            </a:r>
            <a:r>
              <a:rPr spc="-110" dirty="0">
                <a:latin typeface="Times New Roman"/>
                <a:cs typeface="Times New Roman"/>
              </a:rPr>
              <a:t> </a:t>
            </a:r>
            <a:r>
              <a:rPr dirty="0">
                <a:latin typeface="Perpetua"/>
                <a:cs typeface="Perpetua"/>
              </a:rPr>
              <a:t>Martin;</a:t>
            </a:r>
            <a:r>
              <a:rPr spc="-90" dirty="0">
                <a:latin typeface="Times New Roman"/>
                <a:cs typeface="Times New Roman"/>
              </a:rPr>
              <a:t> </a:t>
            </a:r>
            <a:r>
              <a:rPr spc="-10" dirty="0">
                <a:latin typeface="Perpetua"/>
                <a:cs typeface="Perpetua"/>
              </a:rPr>
              <a:t>König,</a:t>
            </a:r>
            <a:r>
              <a:rPr spc="-90" dirty="0">
                <a:latin typeface="Times New Roman"/>
                <a:cs typeface="Times New Roman"/>
              </a:rPr>
              <a:t> </a:t>
            </a:r>
            <a:r>
              <a:rPr spc="-10" dirty="0">
                <a:latin typeface="Perpetua"/>
                <a:cs typeface="Perpetua"/>
              </a:rPr>
              <a:t>Ekkehard;</a:t>
            </a:r>
            <a:r>
              <a:rPr spc="-90" dirty="0">
                <a:latin typeface="Times New Roman"/>
                <a:cs typeface="Times New Roman"/>
              </a:rPr>
              <a:t> </a:t>
            </a:r>
            <a:r>
              <a:rPr spc="-10" dirty="0">
                <a:latin typeface="Perpetua"/>
                <a:cs typeface="Perpetua"/>
              </a:rPr>
              <a:t>Oesterreicher,Wulf</a:t>
            </a:r>
            <a:r>
              <a:rPr spc="-25" dirty="0">
                <a:latin typeface="Times New Roman"/>
                <a:cs typeface="Times New Roman"/>
              </a:rPr>
              <a:t> </a:t>
            </a:r>
            <a:r>
              <a:rPr dirty="0">
                <a:latin typeface="Perpetua"/>
                <a:cs typeface="Perpetua"/>
              </a:rPr>
              <a:t>&amp;</a:t>
            </a:r>
            <a:r>
              <a:rPr dirty="0">
                <a:latin typeface="Times New Roman"/>
                <a:cs typeface="Times New Roman"/>
              </a:rPr>
              <a:t> </a:t>
            </a:r>
            <a:r>
              <a:rPr spc="-10" dirty="0">
                <a:latin typeface="Perpetua"/>
                <a:cs typeface="Perpetua"/>
              </a:rPr>
              <a:t>Raible,Wolfgang</a:t>
            </a:r>
            <a:r>
              <a:rPr spc="-35" dirty="0">
                <a:latin typeface="Times New Roman"/>
                <a:cs typeface="Times New Roman"/>
              </a:rPr>
              <a:t> </a:t>
            </a:r>
            <a:r>
              <a:rPr spc="-10" dirty="0">
                <a:latin typeface="Perpetua"/>
                <a:cs typeface="Perpetua"/>
              </a:rPr>
              <a:t>(eds.):</a:t>
            </a:r>
            <a:r>
              <a:rPr spc="-10" dirty="0">
                <a:latin typeface="Times New Roman"/>
                <a:cs typeface="Times New Roman"/>
              </a:rPr>
              <a:t> </a:t>
            </a:r>
            <a:r>
              <a:rPr i="1" spc="-10" dirty="0">
                <a:latin typeface="Perpetua"/>
                <a:cs typeface="Perpetua"/>
              </a:rPr>
              <a:t>Language</a:t>
            </a:r>
            <a:r>
              <a:rPr spc="-90" dirty="0">
                <a:latin typeface="Times New Roman"/>
                <a:cs typeface="Times New Roman"/>
              </a:rPr>
              <a:t> </a:t>
            </a:r>
            <a:r>
              <a:rPr i="1" dirty="0">
                <a:latin typeface="Perpetua"/>
                <a:cs typeface="Perpetua"/>
              </a:rPr>
              <a:t>typology</a:t>
            </a:r>
            <a:r>
              <a:rPr spc="-35" dirty="0">
                <a:latin typeface="Times New Roman"/>
                <a:cs typeface="Times New Roman"/>
              </a:rPr>
              <a:t> </a:t>
            </a:r>
            <a:r>
              <a:rPr i="1" dirty="0">
                <a:latin typeface="Perpetua"/>
                <a:cs typeface="Perpetua"/>
              </a:rPr>
              <a:t>and</a:t>
            </a:r>
            <a:r>
              <a:rPr spc="-40" dirty="0">
                <a:latin typeface="Times New Roman"/>
                <a:cs typeface="Times New Roman"/>
              </a:rPr>
              <a:t> </a:t>
            </a:r>
            <a:r>
              <a:rPr i="1" spc="-10" dirty="0">
                <a:latin typeface="Perpetua"/>
                <a:cs typeface="Perpetua"/>
              </a:rPr>
              <a:t>language</a:t>
            </a:r>
            <a:r>
              <a:rPr spc="-60" dirty="0">
                <a:latin typeface="Times New Roman"/>
                <a:cs typeface="Times New Roman"/>
              </a:rPr>
              <a:t> </a:t>
            </a:r>
            <a:r>
              <a:rPr i="1" dirty="0">
                <a:latin typeface="Perpetua"/>
                <a:cs typeface="Perpetua"/>
              </a:rPr>
              <a:t>universals</a:t>
            </a:r>
            <a:r>
              <a:rPr spc="-55" dirty="0">
                <a:latin typeface="Times New Roman"/>
                <a:cs typeface="Times New Roman"/>
              </a:rPr>
              <a:t> </a:t>
            </a:r>
            <a:r>
              <a:rPr dirty="0">
                <a:latin typeface="Perpetua"/>
                <a:cs typeface="Perpetua"/>
              </a:rPr>
              <a:t>[Handbücher</a:t>
            </a:r>
            <a:r>
              <a:rPr spc="-80" dirty="0">
                <a:latin typeface="Times New Roman"/>
                <a:cs typeface="Times New Roman"/>
              </a:rPr>
              <a:t> </a:t>
            </a:r>
            <a:r>
              <a:rPr dirty="0">
                <a:latin typeface="Perpetua"/>
                <a:cs typeface="Perpetua"/>
              </a:rPr>
              <a:t>zur</a:t>
            </a:r>
            <a:r>
              <a:rPr spc="-45" dirty="0">
                <a:latin typeface="Times New Roman"/>
                <a:cs typeface="Times New Roman"/>
              </a:rPr>
              <a:t> </a:t>
            </a:r>
            <a:r>
              <a:rPr dirty="0">
                <a:latin typeface="Perpetua"/>
                <a:cs typeface="Perpetua"/>
              </a:rPr>
              <a:t>Sprach-</a:t>
            </a:r>
            <a:r>
              <a:rPr spc="-60" dirty="0">
                <a:latin typeface="Times New Roman"/>
                <a:cs typeface="Times New Roman"/>
              </a:rPr>
              <a:t> </a:t>
            </a:r>
            <a:r>
              <a:rPr spc="-25" dirty="0">
                <a:latin typeface="Perpetua"/>
                <a:cs typeface="Perpetua"/>
              </a:rPr>
              <a:t>und</a:t>
            </a:r>
            <a:r>
              <a:rPr spc="-25" dirty="0">
                <a:latin typeface="Times New Roman"/>
                <a:cs typeface="Times New Roman"/>
              </a:rPr>
              <a:t> </a:t>
            </a:r>
            <a:r>
              <a:rPr spc="-10" dirty="0">
                <a:latin typeface="Perpetua"/>
                <a:cs typeface="Perpetua"/>
              </a:rPr>
              <a:t>Kommunikationswissenschaft],</a:t>
            </a:r>
            <a:r>
              <a:rPr spc="-105" dirty="0">
                <a:latin typeface="Times New Roman"/>
                <a:cs typeface="Times New Roman"/>
              </a:rPr>
              <a:t> </a:t>
            </a:r>
            <a:r>
              <a:rPr spc="-10" dirty="0">
                <a:latin typeface="Perpetua"/>
                <a:cs typeface="Perpetua"/>
              </a:rPr>
              <a:t>Berlin:</a:t>
            </a:r>
            <a:r>
              <a:rPr spc="-55" dirty="0">
                <a:latin typeface="Times New Roman"/>
                <a:cs typeface="Times New Roman"/>
              </a:rPr>
              <a:t> </a:t>
            </a:r>
            <a:r>
              <a:rPr dirty="0">
                <a:latin typeface="Perpetua"/>
                <a:cs typeface="Perpetua"/>
              </a:rPr>
              <a:t>Mouton</a:t>
            </a:r>
            <a:r>
              <a:rPr spc="15" dirty="0">
                <a:latin typeface="Times New Roman"/>
                <a:cs typeface="Times New Roman"/>
              </a:rPr>
              <a:t> </a:t>
            </a:r>
            <a:r>
              <a:rPr dirty="0">
                <a:latin typeface="Perpetua"/>
                <a:cs typeface="Perpetua"/>
              </a:rPr>
              <a:t>de</a:t>
            </a:r>
            <a:r>
              <a:rPr spc="35" dirty="0">
                <a:latin typeface="Times New Roman"/>
                <a:cs typeface="Times New Roman"/>
              </a:rPr>
              <a:t> </a:t>
            </a:r>
            <a:r>
              <a:rPr spc="-20" dirty="0">
                <a:latin typeface="Perpetua"/>
                <a:cs typeface="Perpetua"/>
              </a:rPr>
              <a:t>Gruyter,</a:t>
            </a:r>
            <a:r>
              <a:rPr spc="-85" dirty="0">
                <a:latin typeface="Times New Roman"/>
                <a:cs typeface="Times New Roman"/>
              </a:rPr>
              <a:t> </a:t>
            </a:r>
            <a:r>
              <a:rPr dirty="0">
                <a:latin typeface="Perpetua"/>
                <a:cs typeface="Perpetua"/>
              </a:rPr>
              <a:t>1492-</a:t>
            </a:r>
            <a:r>
              <a:rPr spc="-20" dirty="0">
                <a:latin typeface="Perpetua"/>
                <a:cs typeface="Perpetua"/>
              </a:rPr>
              <a:t>1510</a:t>
            </a:r>
            <a:endParaRPr dirty="0">
              <a:latin typeface="Perpetua"/>
              <a:cs typeface="Perpetua"/>
            </a:endParaRPr>
          </a:p>
          <a:p>
            <a:pPr marL="12700">
              <a:lnSpc>
                <a:spcPts val="1945"/>
              </a:lnSpc>
              <a:spcBef>
                <a:spcPts val="175"/>
              </a:spcBef>
            </a:pPr>
            <a:r>
              <a:rPr spc="-10" dirty="0">
                <a:latin typeface="Perpetua"/>
                <a:cs typeface="Perpetua"/>
              </a:rPr>
              <a:t>Heine,</a:t>
            </a:r>
            <a:r>
              <a:rPr spc="-130" dirty="0">
                <a:latin typeface="Times New Roman"/>
                <a:cs typeface="Times New Roman"/>
              </a:rPr>
              <a:t> </a:t>
            </a:r>
            <a:r>
              <a:rPr dirty="0">
                <a:latin typeface="Perpetua"/>
                <a:cs typeface="Perpetua"/>
              </a:rPr>
              <a:t>Bernd</a:t>
            </a:r>
            <a:r>
              <a:rPr spc="-20" dirty="0">
                <a:latin typeface="Times New Roman"/>
                <a:cs typeface="Times New Roman"/>
              </a:rPr>
              <a:t> </a:t>
            </a:r>
            <a:r>
              <a:rPr dirty="0">
                <a:latin typeface="Perpetua"/>
                <a:cs typeface="Perpetua"/>
              </a:rPr>
              <a:t>(1997):</a:t>
            </a:r>
            <a:r>
              <a:rPr spc="-100" dirty="0">
                <a:latin typeface="Times New Roman"/>
                <a:cs typeface="Times New Roman"/>
              </a:rPr>
              <a:t> </a:t>
            </a:r>
            <a:r>
              <a:rPr i="1" spc="-10" dirty="0">
                <a:latin typeface="Perpetua"/>
                <a:cs typeface="Perpetua"/>
              </a:rPr>
              <a:t>Possession:</a:t>
            </a:r>
            <a:r>
              <a:rPr spc="-260" dirty="0">
                <a:latin typeface="Times New Roman"/>
                <a:cs typeface="Times New Roman"/>
              </a:rPr>
              <a:t> </a:t>
            </a:r>
            <a:r>
              <a:rPr i="1" spc="-10" dirty="0">
                <a:latin typeface="Perpetua"/>
                <a:cs typeface="Perpetua"/>
              </a:rPr>
              <a:t>Cognitive</a:t>
            </a:r>
            <a:r>
              <a:rPr spc="-25" dirty="0">
                <a:latin typeface="Times New Roman"/>
                <a:cs typeface="Times New Roman"/>
              </a:rPr>
              <a:t> </a:t>
            </a:r>
            <a:r>
              <a:rPr i="1" spc="-10" dirty="0">
                <a:latin typeface="Perpetua"/>
                <a:cs typeface="Perpetua"/>
              </a:rPr>
              <a:t>sources,</a:t>
            </a:r>
            <a:r>
              <a:rPr spc="-245" dirty="0">
                <a:latin typeface="Times New Roman"/>
                <a:cs typeface="Times New Roman"/>
              </a:rPr>
              <a:t> </a:t>
            </a:r>
            <a:r>
              <a:rPr i="1" dirty="0">
                <a:latin typeface="Perpetua"/>
                <a:cs typeface="Perpetua"/>
              </a:rPr>
              <a:t>forces</a:t>
            </a:r>
            <a:r>
              <a:rPr spc="-20" dirty="0">
                <a:latin typeface="Times New Roman"/>
                <a:cs typeface="Times New Roman"/>
              </a:rPr>
              <a:t> </a:t>
            </a:r>
            <a:r>
              <a:rPr i="1" dirty="0">
                <a:latin typeface="Perpetua"/>
                <a:cs typeface="Perpetua"/>
              </a:rPr>
              <a:t>and</a:t>
            </a:r>
            <a:r>
              <a:rPr spc="-20" dirty="0">
                <a:latin typeface="Times New Roman"/>
                <a:cs typeface="Times New Roman"/>
              </a:rPr>
              <a:t> </a:t>
            </a:r>
            <a:r>
              <a:rPr i="1" spc="-10" dirty="0">
                <a:latin typeface="Perpetua"/>
                <a:cs typeface="Perpetua"/>
              </a:rPr>
              <a:t>grammaticalization</a:t>
            </a:r>
            <a:r>
              <a:rPr spc="-10" dirty="0">
                <a:latin typeface="Perpetua"/>
                <a:cs typeface="Perpetua"/>
              </a:rPr>
              <a:t>,</a:t>
            </a:r>
            <a:r>
              <a:rPr spc="-95" dirty="0">
                <a:latin typeface="Times New Roman"/>
                <a:cs typeface="Times New Roman"/>
              </a:rPr>
              <a:t> </a:t>
            </a:r>
            <a:r>
              <a:rPr spc="-10" dirty="0">
                <a:latin typeface="Perpetua"/>
                <a:cs typeface="Perpetua"/>
              </a:rPr>
              <a:t>Cambridge:</a:t>
            </a:r>
            <a:endParaRPr dirty="0">
              <a:latin typeface="Perpetua"/>
              <a:cs typeface="Perpetua"/>
            </a:endParaRPr>
          </a:p>
          <a:p>
            <a:pPr marL="12700">
              <a:lnSpc>
                <a:spcPts val="1945"/>
              </a:lnSpc>
            </a:pPr>
            <a:r>
              <a:rPr dirty="0">
                <a:latin typeface="Perpetua"/>
                <a:cs typeface="Perpetua"/>
              </a:rPr>
              <a:t>Cambridge</a:t>
            </a:r>
            <a:r>
              <a:rPr spc="-50" dirty="0">
                <a:latin typeface="Times New Roman"/>
                <a:cs typeface="Times New Roman"/>
              </a:rPr>
              <a:t> </a:t>
            </a:r>
            <a:r>
              <a:rPr dirty="0">
                <a:latin typeface="Perpetua"/>
                <a:cs typeface="Perpetua"/>
              </a:rPr>
              <a:t>University</a:t>
            </a:r>
            <a:r>
              <a:rPr spc="-55" dirty="0">
                <a:latin typeface="Times New Roman"/>
                <a:cs typeface="Times New Roman"/>
              </a:rPr>
              <a:t> </a:t>
            </a:r>
            <a:r>
              <a:rPr spc="-10" dirty="0">
                <a:latin typeface="Perpetua"/>
                <a:cs typeface="Perpetua"/>
              </a:rPr>
              <a:t>press</a:t>
            </a:r>
            <a:endParaRPr dirty="0">
              <a:latin typeface="Perpetua"/>
              <a:cs typeface="Perpetua"/>
            </a:endParaRPr>
          </a:p>
          <a:p>
            <a:pPr marL="12700">
              <a:spcBef>
                <a:spcPts val="170"/>
              </a:spcBef>
            </a:pPr>
            <a:r>
              <a:rPr spc="-10" dirty="0">
                <a:latin typeface="Perpetua"/>
                <a:cs typeface="Perpetua"/>
              </a:rPr>
              <a:t>Klaas,</a:t>
            </a:r>
            <a:r>
              <a:rPr spc="-110" dirty="0">
                <a:latin typeface="Times New Roman"/>
                <a:cs typeface="Times New Roman"/>
              </a:rPr>
              <a:t> </a:t>
            </a:r>
            <a:r>
              <a:rPr dirty="0">
                <a:latin typeface="Perpetua"/>
                <a:cs typeface="Perpetua"/>
              </a:rPr>
              <a:t>Birute</a:t>
            </a:r>
            <a:r>
              <a:rPr spc="-60" dirty="0">
                <a:latin typeface="Times New Roman"/>
                <a:cs typeface="Times New Roman"/>
              </a:rPr>
              <a:t> </a:t>
            </a:r>
            <a:r>
              <a:rPr dirty="0">
                <a:latin typeface="Perpetua"/>
                <a:cs typeface="Perpetua"/>
              </a:rPr>
              <a:t>(1996)</a:t>
            </a:r>
            <a:r>
              <a:rPr spc="-55" dirty="0">
                <a:latin typeface="Times New Roman"/>
                <a:cs typeface="Times New Roman"/>
              </a:rPr>
              <a:t> </a:t>
            </a:r>
            <a:r>
              <a:rPr i="1" dirty="0">
                <a:latin typeface="Perpetua"/>
                <a:cs typeface="Perpetua"/>
              </a:rPr>
              <a:t>Similarities</a:t>
            </a:r>
            <a:r>
              <a:rPr spc="-35" dirty="0">
                <a:latin typeface="Times New Roman"/>
                <a:cs typeface="Times New Roman"/>
              </a:rPr>
              <a:t> </a:t>
            </a:r>
            <a:r>
              <a:rPr i="1" dirty="0">
                <a:latin typeface="Perpetua"/>
                <a:cs typeface="Perpetua"/>
              </a:rPr>
              <a:t>in</a:t>
            </a:r>
            <a:r>
              <a:rPr spc="-35" dirty="0">
                <a:latin typeface="Times New Roman"/>
                <a:cs typeface="Times New Roman"/>
              </a:rPr>
              <a:t> </a:t>
            </a:r>
            <a:r>
              <a:rPr i="1" spc="-10" dirty="0">
                <a:latin typeface="Perpetua"/>
                <a:cs typeface="Perpetua"/>
              </a:rPr>
              <a:t>case-</a:t>
            </a:r>
            <a:r>
              <a:rPr i="1" dirty="0">
                <a:latin typeface="Perpetua"/>
                <a:cs typeface="Perpetua"/>
              </a:rPr>
              <a:t>marking</a:t>
            </a:r>
            <a:r>
              <a:rPr spc="-65" dirty="0">
                <a:latin typeface="Times New Roman"/>
                <a:cs typeface="Times New Roman"/>
              </a:rPr>
              <a:t> </a:t>
            </a:r>
            <a:r>
              <a:rPr i="1" dirty="0">
                <a:latin typeface="Perpetua"/>
                <a:cs typeface="Perpetua"/>
              </a:rPr>
              <a:t>of</a:t>
            </a:r>
            <a:r>
              <a:rPr spc="-40" dirty="0">
                <a:latin typeface="Times New Roman"/>
                <a:cs typeface="Times New Roman"/>
              </a:rPr>
              <a:t> </a:t>
            </a:r>
            <a:r>
              <a:rPr i="1" dirty="0">
                <a:latin typeface="Perpetua"/>
                <a:cs typeface="Perpetua"/>
              </a:rPr>
              <a:t>syntactic</a:t>
            </a:r>
            <a:r>
              <a:rPr spc="-65" dirty="0">
                <a:latin typeface="Times New Roman"/>
                <a:cs typeface="Times New Roman"/>
              </a:rPr>
              <a:t> </a:t>
            </a:r>
            <a:r>
              <a:rPr i="1" dirty="0">
                <a:latin typeface="Perpetua"/>
                <a:cs typeface="Perpetua"/>
              </a:rPr>
              <a:t>relations</a:t>
            </a:r>
            <a:r>
              <a:rPr spc="-65" dirty="0">
                <a:latin typeface="Times New Roman"/>
                <a:cs typeface="Times New Roman"/>
              </a:rPr>
              <a:t> </a:t>
            </a:r>
            <a:r>
              <a:rPr i="1" dirty="0">
                <a:latin typeface="Perpetua"/>
                <a:cs typeface="Perpetua"/>
              </a:rPr>
              <a:t>in</a:t>
            </a:r>
            <a:r>
              <a:rPr spc="-45" dirty="0">
                <a:latin typeface="Times New Roman"/>
                <a:cs typeface="Times New Roman"/>
              </a:rPr>
              <a:t> </a:t>
            </a:r>
            <a:r>
              <a:rPr i="1" dirty="0">
                <a:latin typeface="Perpetua"/>
                <a:cs typeface="Perpetua"/>
              </a:rPr>
              <a:t>Estonian</a:t>
            </a:r>
            <a:r>
              <a:rPr spc="-60" dirty="0">
                <a:latin typeface="Times New Roman"/>
                <a:cs typeface="Times New Roman"/>
              </a:rPr>
              <a:t> </a:t>
            </a:r>
            <a:r>
              <a:rPr i="1" dirty="0">
                <a:latin typeface="Perpetua"/>
                <a:cs typeface="Perpetua"/>
              </a:rPr>
              <a:t>and</a:t>
            </a:r>
            <a:r>
              <a:rPr spc="-45" dirty="0">
                <a:latin typeface="Times New Roman"/>
                <a:cs typeface="Times New Roman"/>
              </a:rPr>
              <a:t> </a:t>
            </a:r>
            <a:r>
              <a:rPr i="1" spc="-10" dirty="0">
                <a:latin typeface="Perpetua"/>
                <a:cs typeface="Perpetua"/>
              </a:rPr>
              <a:t>Lithuanian</a:t>
            </a:r>
            <a:endParaRPr lang="de-DE" i="1" spc="-10" dirty="0">
              <a:latin typeface="Perpetua"/>
              <a:cs typeface="Perpetua"/>
            </a:endParaRPr>
          </a:p>
          <a:p>
            <a:pPr marL="12700">
              <a:spcBef>
                <a:spcPts val="170"/>
              </a:spcBef>
            </a:pPr>
            <a:r>
              <a:rPr lang="de-DE" spc="-10" dirty="0">
                <a:latin typeface="Perpetua"/>
                <a:cs typeface="Perpetua"/>
              </a:rPr>
              <a:t>Mazzitelli, Lidia Federica. 2015. </a:t>
            </a:r>
            <a:r>
              <a:rPr lang="de-DE" i="1" spc="-10" dirty="0">
                <a:latin typeface="Perpetua"/>
                <a:cs typeface="Perpetua"/>
              </a:rPr>
              <a:t>T</a:t>
            </a:r>
            <a:r>
              <a:rPr lang="de-DE" i="1" spc="-10">
                <a:latin typeface="Perpetua"/>
                <a:cs typeface="Perpetua"/>
              </a:rPr>
              <a:t>he</a:t>
            </a:r>
            <a:r>
              <a:rPr lang="de-DE" spc="-10">
                <a:latin typeface="Perpetua"/>
                <a:cs typeface="Perpetua"/>
              </a:rPr>
              <a:t> </a:t>
            </a:r>
            <a:r>
              <a:rPr lang="de-DE" i="1" spc="-10" dirty="0" err="1">
                <a:latin typeface="Perpetua"/>
                <a:cs typeface="Perpetua"/>
              </a:rPr>
              <a:t>expression</a:t>
            </a:r>
            <a:r>
              <a:rPr lang="de-DE" i="1" spc="-10" dirty="0">
                <a:latin typeface="Perpetua"/>
                <a:cs typeface="Perpetua"/>
              </a:rPr>
              <a:t> </a:t>
            </a:r>
            <a:r>
              <a:rPr lang="de-DE" i="1" spc="-10" dirty="0" err="1">
                <a:latin typeface="Perpetua"/>
                <a:cs typeface="Perpetua"/>
              </a:rPr>
              <a:t>of</a:t>
            </a:r>
            <a:r>
              <a:rPr lang="de-DE" i="1" spc="-10" dirty="0">
                <a:latin typeface="Perpetua"/>
                <a:cs typeface="Perpetua"/>
              </a:rPr>
              <a:t> </a:t>
            </a:r>
            <a:r>
              <a:rPr lang="de-DE" i="1" spc="-10" dirty="0" err="1">
                <a:latin typeface="Perpetua"/>
                <a:cs typeface="Perpetua"/>
              </a:rPr>
              <a:t>predicative</a:t>
            </a:r>
            <a:r>
              <a:rPr lang="de-DE" i="1" spc="-10" dirty="0">
                <a:latin typeface="Perpetua"/>
                <a:cs typeface="Perpetua"/>
              </a:rPr>
              <a:t> </a:t>
            </a:r>
            <a:r>
              <a:rPr lang="de-DE" i="1" spc="-10" dirty="0" err="1">
                <a:latin typeface="Perpetua"/>
                <a:cs typeface="Perpetua"/>
              </a:rPr>
              <a:t>possession</a:t>
            </a:r>
            <a:r>
              <a:rPr lang="de-DE" i="1" spc="-10" dirty="0">
                <a:latin typeface="Perpetua"/>
                <a:cs typeface="Perpetua"/>
              </a:rPr>
              <a:t>. A </a:t>
            </a:r>
            <a:r>
              <a:rPr lang="de-DE" i="1" spc="-10" dirty="0" err="1">
                <a:latin typeface="Perpetua"/>
                <a:cs typeface="Perpetua"/>
              </a:rPr>
              <a:t>comparative</a:t>
            </a:r>
            <a:r>
              <a:rPr lang="de-DE" i="1" spc="-10" dirty="0">
                <a:latin typeface="Perpetua"/>
                <a:cs typeface="Perpetua"/>
              </a:rPr>
              <a:t> </a:t>
            </a:r>
            <a:r>
              <a:rPr lang="de-DE" i="1" spc="-10" dirty="0" err="1">
                <a:latin typeface="Perpetua"/>
                <a:cs typeface="Perpetua"/>
              </a:rPr>
              <a:t>analysis</a:t>
            </a:r>
            <a:r>
              <a:rPr lang="de-DE" i="1" spc="-10" dirty="0">
                <a:latin typeface="Perpetua"/>
                <a:cs typeface="Perpetua"/>
              </a:rPr>
              <a:t> </a:t>
            </a:r>
            <a:r>
              <a:rPr lang="de-DE" i="1" spc="-10" dirty="0" err="1">
                <a:latin typeface="Perpetua"/>
                <a:cs typeface="Perpetua"/>
              </a:rPr>
              <a:t>of</a:t>
            </a:r>
            <a:r>
              <a:rPr lang="de-DE" i="1" spc="-10" dirty="0">
                <a:latin typeface="Perpetua"/>
                <a:cs typeface="Perpetua"/>
              </a:rPr>
              <a:t> </a:t>
            </a:r>
            <a:r>
              <a:rPr lang="de-DE" i="1" spc="-10" dirty="0" err="1">
                <a:latin typeface="Perpetua"/>
                <a:cs typeface="Perpetua"/>
              </a:rPr>
              <a:t>Belarusian</a:t>
            </a:r>
            <a:r>
              <a:rPr lang="de-DE" i="1" spc="-10" dirty="0">
                <a:latin typeface="Perpetua"/>
                <a:cs typeface="Perpetua"/>
              </a:rPr>
              <a:t> and </a:t>
            </a:r>
            <a:r>
              <a:rPr lang="de-DE" i="1" spc="-10" dirty="0" err="1">
                <a:latin typeface="Perpetua"/>
                <a:cs typeface="Perpetua"/>
              </a:rPr>
              <a:t>Lithuanian</a:t>
            </a:r>
            <a:r>
              <a:rPr lang="de-DE" i="1" spc="-10" dirty="0">
                <a:latin typeface="Perpetua"/>
                <a:cs typeface="Perpetua"/>
              </a:rPr>
              <a:t>. De Gruyter.</a:t>
            </a:r>
          </a:p>
          <a:p>
            <a:pPr marL="12700">
              <a:spcBef>
                <a:spcPts val="170"/>
              </a:spcBef>
            </a:pPr>
            <a:r>
              <a:rPr lang="de-DE" spc="-10" dirty="0">
                <a:latin typeface="Perpetua"/>
                <a:cs typeface="Perpetua"/>
              </a:rPr>
              <a:t>Mazzitelli, Lidia Federica. 2017.  </a:t>
            </a:r>
            <a:r>
              <a:rPr lang="de-DE" i="1" spc="-10" dirty="0" err="1">
                <a:latin typeface="Perpetua"/>
                <a:cs typeface="Perpetua"/>
              </a:rPr>
              <a:t>Predicative</a:t>
            </a:r>
            <a:r>
              <a:rPr lang="de-DE" i="1" spc="-10" dirty="0">
                <a:latin typeface="Perpetua"/>
                <a:cs typeface="Perpetua"/>
              </a:rPr>
              <a:t> </a:t>
            </a:r>
            <a:r>
              <a:rPr lang="de-DE" i="1" spc="-10" dirty="0" err="1">
                <a:latin typeface="Perpetua"/>
                <a:cs typeface="Perpetua"/>
              </a:rPr>
              <a:t>possession</a:t>
            </a:r>
            <a:r>
              <a:rPr lang="de-DE" i="1" spc="-10" dirty="0">
                <a:latin typeface="Perpetua"/>
                <a:cs typeface="Perpetua"/>
              </a:rPr>
              <a:t> in </a:t>
            </a:r>
            <a:r>
              <a:rPr lang="de-DE" i="1" spc="-10" dirty="0" err="1">
                <a:latin typeface="Perpetua"/>
                <a:cs typeface="Perpetua"/>
              </a:rPr>
              <a:t>the</a:t>
            </a:r>
            <a:r>
              <a:rPr lang="de-DE" i="1" spc="-10" dirty="0">
                <a:latin typeface="Perpetua"/>
                <a:cs typeface="Perpetua"/>
              </a:rPr>
              <a:t> </a:t>
            </a:r>
            <a:r>
              <a:rPr lang="de-DE" i="1" spc="-10" dirty="0" err="1">
                <a:latin typeface="Perpetua"/>
                <a:cs typeface="Perpetua"/>
              </a:rPr>
              <a:t>languages</a:t>
            </a:r>
            <a:r>
              <a:rPr lang="de-DE" i="1" spc="-10" dirty="0">
                <a:latin typeface="Perpetua"/>
                <a:cs typeface="Perpetua"/>
              </a:rPr>
              <a:t> </a:t>
            </a:r>
            <a:r>
              <a:rPr lang="de-DE" i="1" spc="-10" dirty="0" err="1">
                <a:latin typeface="Perpetua"/>
                <a:cs typeface="Perpetua"/>
              </a:rPr>
              <a:t>of</a:t>
            </a:r>
            <a:r>
              <a:rPr lang="de-DE" i="1" spc="-10" dirty="0">
                <a:latin typeface="Perpetua"/>
                <a:cs typeface="Perpetua"/>
              </a:rPr>
              <a:t> </a:t>
            </a:r>
            <a:r>
              <a:rPr lang="de-DE" i="1" spc="-10" dirty="0" err="1">
                <a:latin typeface="Perpetua"/>
                <a:cs typeface="Perpetua"/>
              </a:rPr>
              <a:t>the</a:t>
            </a:r>
            <a:r>
              <a:rPr lang="de-DE" i="1" spc="-10" dirty="0">
                <a:latin typeface="Perpetua"/>
                <a:cs typeface="Perpetua"/>
              </a:rPr>
              <a:t> </a:t>
            </a:r>
            <a:r>
              <a:rPr lang="de-DE" i="1" spc="-10" dirty="0" err="1">
                <a:latin typeface="Perpetua"/>
                <a:cs typeface="Perpetua"/>
              </a:rPr>
              <a:t>Circum</a:t>
            </a:r>
            <a:r>
              <a:rPr lang="de-DE" i="1" spc="-10" dirty="0">
                <a:latin typeface="Perpetua"/>
                <a:cs typeface="Perpetua"/>
              </a:rPr>
              <a:t>-Baltic </a:t>
            </a:r>
            <a:r>
              <a:rPr lang="de-DE" i="1" spc="-10" dirty="0" err="1">
                <a:latin typeface="Perpetua"/>
                <a:cs typeface="Perpetua"/>
              </a:rPr>
              <a:t>area</a:t>
            </a:r>
            <a:r>
              <a:rPr lang="de-DE" i="1" spc="-10" dirty="0">
                <a:latin typeface="Perpetua"/>
                <a:cs typeface="Perpetua"/>
              </a:rPr>
              <a:t>. Folia </a:t>
            </a:r>
            <a:r>
              <a:rPr lang="de-DE" i="1" spc="-10" dirty="0" err="1">
                <a:latin typeface="Perpetua"/>
                <a:cs typeface="Perpetua"/>
              </a:rPr>
              <a:t>Linguistica</a:t>
            </a:r>
            <a:r>
              <a:rPr lang="de-DE" i="1" spc="-10" dirty="0">
                <a:latin typeface="Perpetua"/>
                <a:cs typeface="Perpetua"/>
              </a:rPr>
              <a:t> 51.</a:t>
            </a:r>
            <a:endParaRPr dirty="0">
              <a:latin typeface="Perpetua"/>
              <a:cs typeface="Perpetua"/>
            </a:endParaRPr>
          </a:p>
          <a:p>
            <a:pPr marL="12700">
              <a:spcBef>
                <a:spcPts val="170"/>
              </a:spcBef>
            </a:pPr>
            <a:r>
              <a:rPr dirty="0">
                <a:latin typeface="Perpetua"/>
                <a:cs typeface="Perpetua"/>
              </a:rPr>
              <a:t>Seržants,</a:t>
            </a:r>
            <a:r>
              <a:rPr spc="-90" dirty="0">
                <a:latin typeface="Perpetua"/>
                <a:cs typeface="Perpetua"/>
              </a:rPr>
              <a:t> </a:t>
            </a:r>
            <a:r>
              <a:rPr dirty="0">
                <a:latin typeface="Perpetua"/>
                <a:cs typeface="Perpetua"/>
              </a:rPr>
              <a:t>Ilja</a:t>
            </a:r>
            <a:r>
              <a:rPr spc="10" dirty="0">
                <a:latin typeface="Perpetua"/>
                <a:cs typeface="Perpetua"/>
              </a:rPr>
              <a:t> </a:t>
            </a:r>
            <a:r>
              <a:rPr dirty="0">
                <a:latin typeface="Perpetua"/>
                <a:cs typeface="Perpetua"/>
              </a:rPr>
              <a:t>(2011)</a:t>
            </a:r>
            <a:r>
              <a:rPr spc="10" dirty="0">
                <a:latin typeface="Perpetua"/>
                <a:cs typeface="Perpetua"/>
              </a:rPr>
              <a:t> </a:t>
            </a:r>
            <a:r>
              <a:rPr i="1" spc="-20" dirty="0">
                <a:latin typeface="Perpetua"/>
                <a:cs typeface="Perpetua"/>
              </a:rPr>
              <a:t>Dative-</a:t>
            </a:r>
            <a:r>
              <a:rPr i="1" dirty="0">
                <a:latin typeface="Perpetua"/>
                <a:cs typeface="Perpetua"/>
              </a:rPr>
              <a:t>experiencer</a:t>
            </a:r>
            <a:r>
              <a:rPr spc="-55" dirty="0">
                <a:latin typeface="Times New Roman"/>
                <a:cs typeface="Times New Roman"/>
              </a:rPr>
              <a:t> </a:t>
            </a:r>
            <a:r>
              <a:rPr i="1" dirty="0">
                <a:latin typeface="Perpetua"/>
                <a:cs typeface="Perpetua"/>
              </a:rPr>
              <a:t>constructions</a:t>
            </a:r>
            <a:r>
              <a:rPr spc="-60" dirty="0">
                <a:latin typeface="Times New Roman"/>
                <a:cs typeface="Times New Roman"/>
              </a:rPr>
              <a:t> </a:t>
            </a:r>
            <a:r>
              <a:rPr i="1" dirty="0">
                <a:latin typeface="Perpetua"/>
                <a:cs typeface="Perpetua"/>
              </a:rPr>
              <a:t>as</a:t>
            </a:r>
            <a:r>
              <a:rPr spc="-40" dirty="0">
                <a:latin typeface="Times New Roman"/>
                <a:cs typeface="Times New Roman"/>
              </a:rPr>
              <a:t> </a:t>
            </a:r>
            <a:r>
              <a:rPr i="1" dirty="0">
                <a:latin typeface="Perpetua"/>
                <a:cs typeface="Perpetua"/>
              </a:rPr>
              <a:t>a</a:t>
            </a:r>
            <a:r>
              <a:rPr spc="-50" dirty="0">
                <a:latin typeface="Times New Roman"/>
                <a:cs typeface="Times New Roman"/>
              </a:rPr>
              <a:t> </a:t>
            </a:r>
            <a:r>
              <a:rPr i="1" dirty="0">
                <a:latin typeface="Perpetua"/>
                <a:cs typeface="Perpetua"/>
              </a:rPr>
              <a:t>Circum-Baltic</a:t>
            </a:r>
            <a:r>
              <a:rPr spc="-25" dirty="0">
                <a:latin typeface="Times New Roman"/>
                <a:cs typeface="Times New Roman"/>
              </a:rPr>
              <a:t> </a:t>
            </a:r>
            <a:r>
              <a:rPr i="1" spc="-10" dirty="0">
                <a:latin typeface="Perpetua"/>
                <a:cs typeface="Perpetua"/>
              </a:rPr>
              <a:t>isogloss</a:t>
            </a:r>
            <a:endParaRPr dirty="0">
              <a:latin typeface="Perpetua"/>
              <a:cs typeface="Perpetua"/>
            </a:endParaRPr>
          </a:p>
          <a:p>
            <a:pPr marL="12700" marR="959485">
              <a:lnSpc>
                <a:spcPts val="1730"/>
              </a:lnSpc>
              <a:spcBef>
                <a:spcPts val="585"/>
              </a:spcBef>
            </a:pPr>
            <a:r>
              <a:rPr dirty="0">
                <a:latin typeface="Perpetua"/>
                <a:cs typeface="Perpetua"/>
              </a:rPr>
              <a:t>Stolz,Thomas</a:t>
            </a:r>
            <a:r>
              <a:rPr spc="-55" dirty="0">
                <a:latin typeface="Times New Roman"/>
                <a:cs typeface="Times New Roman"/>
              </a:rPr>
              <a:t> </a:t>
            </a:r>
            <a:r>
              <a:rPr dirty="0">
                <a:latin typeface="Perpetua"/>
                <a:cs typeface="Perpetua"/>
              </a:rPr>
              <a:t>(2011)</a:t>
            </a:r>
            <a:r>
              <a:rPr spc="-35" dirty="0">
                <a:latin typeface="Times New Roman"/>
                <a:cs typeface="Times New Roman"/>
              </a:rPr>
              <a:t> </a:t>
            </a:r>
            <a:r>
              <a:rPr i="1" spc="-10" dirty="0">
                <a:latin typeface="Perpetua"/>
                <a:cs typeface="Perpetua"/>
              </a:rPr>
              <a:t>Sprachbund</a:t>
            </a:r>
            <a:r>
              <a:rPr spc="-70" dirty="0">
                <a:latin typeface="Times New Roman"/>
                <a:cs typeface="Times New Roman"/>
              </a:rPr>
              <a:t> </a:t>
            </a:r>
            <a:r>
              <a:rPr i="1" dirty="0">
                <a:latin typeface="Perpetua"/>
                <a:cs typeface="Perpetua"/>
              </a:rPr>
              <a:t>im</a:t>
            </a:r>
            <a:r>
              <a:rPr spc="-20" dirty="0">
                <a:latin typeface="Times New Roman"/>
                <a:cs typeface="Times New Roman"/>
              </a:rPr>
              <a:t> </a:t>
            </a:r>
            <a:r>
              <a:rPr i="1" dirty="0">
                <a:latin typeface="Perpetua"/>
                <a:cs typeface="Perpetua"/>
              </a:rPr>
              <a:t>Baltikum?</a:t>
            </a:r>
            <a:r>
              <a:rPr spc="-35" dirty="0">
                <a:latin typeface="Times New Roman"/>
                <a:cs typeface="Times New Roman"/>
              </a:rPr>
              <a:t> </a:t>
            </a:r>
            <a:r>
              <a:rPr i="1" dirty="0">
                <a:latin typeface="Perpetua"/>
                <a:cs typeface="Perpetua"/>
              </a:rPr>
              <a:t>Estnisch</a:t>
            </a:r>
            <a:r>
              <a:rPr spc="-70" dirty="0">
                <a:latin typeface="Times New Roman"/>
                <a:cs typeface="Times New Roman"/>
              </a:rPr>
              <a:t> </a:t>
            </a:r>
            <a:r>
              <a:rPr i="1" dirty="0">
                <a:latin typeface="Perpetua"/>
                <a:cs typeface="Perpetua"/>
              </a:rPr>
              <a:t>und</a:t>
            </a:r>
            <a:r>
              <a:rPr spc="-60" dirty="0">
                <a:latin typeface="Times New Roman"/>
                <a:cs typeface="Times New Roman"/>
              </a:rPr>
              <a:t> </a:t>
            </a:r>
            <a:r>
              <a:rPr i="1" dirty="0">
                <a:latin typeface="Perpetua"/>
                <a:cs typeface="Perpetua"/>
              </a:rPr>
              <a:t>Lettisch</a:t>
            </a:r>
            <a:r>
              <a:rPr spc="-65" dirty="0">
                <a:latin typeface="Times New Roman"/>
                <a:cs typeface="Times New Roman"/>
              </a:rPr>
              <a:t> </a:t>
            </a:r>
            <a:r>
              <a:rPr i="1" dirty="0">
                <a:latin typeface="Perpetua"/>
                <a:cs typeface="Perpetua"/>
              </a:rPr>
              <a:t>im</a:t>
            </a:r>
            <a:r>
              <a:rPr spc="-35" dirty="0">
                <a:latin typeface="Times New Roman"/>
                <a:cs typeface="Times New Roman"/>
              </a:rPr>
              <a:t> </a:t>
            </a:r>
            <a:r>
              <a:rPr i="1" dirty="0">
                <a:latin typeface="Perpetua"/>
                <a:cs typeface="Perpetua"/>
              </a:rPr>
              <a:t>Zentrum</a:t>
            </a:r>
            <a:r>
              <a:rPr spc="-40" dirty="0">
                <a:latin typeface="Times New Roman"/>
                <a:cs typeface="Times New Roman"/>
              </a:rPr>
              <a:t> </a:t>
            </a:r>
            <a:r>
              <a:rPr i="1" spc="-10" dirty="0">
                <a:latin typeface="Perpetua"/>
                <a:cs typeface="Perpetua"/>
              </a:rPr>
              <a:t>einer</a:t>
            </a:r>
            <a:r>
              <a:rPr spc="-10" dirty="0">
                <a:latin typeface="Times New Roman"/>
                <a:cs typeface="Times New Roman"/>
              </a:rPr>
              <a:t> </a:t>
            </a:r>
            <a:r>
              <a:rPr i="1" spc="-10" dirty="0">
                <a:latin typeface="Perpetua"/>
                <a:cs typeface="Perpetua"/>
              </a:rPr>
              <a:t>Konvergenzlandschaft</a:t>
            </a:r>
            <a:r>
              <a:rPr spc="-10" dirty="0">
                <a:latin typeface="Perpetua"/>
                <a:cs typeface="Perpetua"/>
              </a:rPr>
              <a:t>,</a:t>
            </a:r>
            <a:r>
              <a:rPr spc="-120" dirty="0">
                <a:latin typeface="Times New Roman"/>
                <a:cs typeface="Times New Roman"/>
              </a:rPr>
              <a:t> </a:t>
            </a:r>
            <a:r>
              <a:rPr dirty="0">
                <a:latin typeface="Perpetua"/>
                <a:cs typeface="Perpetua"/>
              </a:rPr>
              <a:t>Bochum:</a:t>
            </a:r>
            <a:r>
              <a:rPr spc="-95" dirty="0">
                <a:latin typeface="Times New Roman"/>
                <a:cs typeface="Times New Roman"/>
              </a:rPr>
              <a:t> </a:t>
            </a:r>
            <a:r>
              <a:rPr spc="-10" dirty="0">
                <a:latin typeface="Perpetua"/>
                <a:cs typeface="Perpetua"/>
              </a:rPr>
              <a:t>Brockmayer</a:t>
            </a:r>
            <a:endParaRPr dirty="0">
              <a:latin typeface="Perpetua"/>
              <a:cs typeface="Perpetua"/>
            </a:endParaRPr>
          </a:p>
          <a:p>
            <a:pPr marL="12700" marR="5080">
              <a:lnSpc>
                <a:spcPts val="1730"/>
              </a:lnSpc>
              <a:spcBef>
                <a:spcPts val="595"/>
              </a:spcBef>
            </a:pPr>
            <a:r>
              <a:rPr dirty="0">
                <a:latin typeface="Perpetua"/>
                <a:cs typeface="Perpetua"/>
              </a:rPr>
              <a:t>Stolz,Thomas;</a:t>
            </a:r>
            <a:r>
              <a:rPr spc="-100" dirty="0">
                <a:latin typeface="Times New Roman"/>
                <a:cs typeface="Times New Roman"/>
              </a:rPr>
              <a:t> </a:t>
            </a:r>
            <a:r>
              <a:rPr spc="-35" dirty="0">
                <a:latin typeface="Perpetua"/>
                <a:cs typeface="Perpetua"/>
              </a:rPr>
              <a:t>Kettler,</a:t>
            </a:r>
            <a:r>
              <a:rPr spc="-125" dirty="0">
                <a:latin typeface="Times New Roman"/>
                <a:cs typeface="Times New Roman"/>
              </a:rPr>
              <a:t> </a:t>
            </a:r>
            <a:r>
              <a:rPr dirty="0">
                <a:latin typeface="Perpetua"/>
                <a:cs typeface="Perpetua"/>
              </a:rPr>
              <a:t>Sonja;</a:t>
            </a:r>
            <a:r>
              <a:rPr spc="-105" dirty="0">
                <a:latin typeface="Times New Roman"/>
                <a:cs typeface="Times New Roman"/>
              </a:rPr>
              <a:t> </a:t>
            </a:r>
            <a:r>
              <a:rPr dirty="0">
                <a:latin typeface="Perpetua"/>
                <a:cs typeface="Perpetua"/>
              </a:rPr>
              <a:t>Stroh,</a:t>
            </a:r>
            <a:r>
              <a:rPr spc="-130" dirty="0">
                <a:latin typeface="Times New Roman"/>
                <a:cs typeface="Times New Roman"/>
              </a:rPr>
              <a:t> </a:t>
            </a:r>
            <a:r>
              <a:rPr dirty="0">
                <a:latin typeface="Perpetua"/>
                <a:cs typeface="Perpetua"/>
              </a:rPr>
              <a:t>Cornelia</a:t>
            </a:r>
            <a:r>
              <a:rPr spc="-5" dirty="0">
                <a:latin typeface="Times New Roman"/>
                <a:cs typeface="Times New Roman"/>
              </a:rPr>
              <a:t> </a:t>
            </a:r>
            <a:r>
              <a:rPr dirty="0">
                <a:latin typeface="Perpetua"/>
                <a:cs typeface="Perpetua"/>
              </a:rPr>
              <a:t>&amp;</a:t>
            </a:r>
            <a:r>
              <a:rPr spc="-10" dirty="0">
                <a:latin typeface="Times New Roman"/>
                <a:cs typeface="Times New Roman"/>
              </a:rPr>
              <a:t> </a:t>
            </a:r>
            <a:r>
              <a:rPr spc="-10" dirty="0">
                <a:latin typeface="Perpetua"/>
                <a:cs typeface="Perpetua"/>
              </a:rPr>
              <a:t>Urdze,</a:t>
            </a:r>
            <a:r>
              <a:rPr spc="-254" dirty="0">
                <a:latin typeface="Times New Roman"/>
                <a:cs typeface="Times New Roman"/>
              </a:rPr>
              <a:t> </a:t>
            </a:r>
            <a:r>
              <a:rPr dirty="0">
                <a:latin typeface="Perpetua"/>
                <a:cs typeface="Perpetua"/>
              </a:rPr>
              <a:t>Aina</a:t>
            </a:r>
            <a:r>
              <a:rPr dirty="0">
                <a:latin typeface="Times New Roman"/>
                <a:cs typeface="Times New Roman"/>
              </a:rPr>
              <a:t> </a:t>
            </a:r>
            <a:r>
              <a:rPr dirty="0">
                <a:latin typeface="Perpetua"/>
                <a:cs typeface="Perpetua"/>
              </a:rPr>
              <a:t>(2008):</a:t>
            </a:r>
            <a:r>
              <a:rPr spc="-120" dirty="0">
                <a:latin typeface="Times New Roman"/>
                <a:cs typeface="Times New Roman"/>
              </a:rPr>
              <a:t> </a:t>
            </a:r>
            <a:r>
              <a:rPr i="1" dirty="0">
                <a:latin typeface="Perpetua"/>
                <a:cs typeface="Perpetua"/>
              </a:rPr>
              <a:t>Split</a:t>
            </a:r>
            <a:r>
              <a:rPr spc="-20" dirty="0">
                <a:latin typeface="Times New Roman"/>
                <a:cs typeface="Times New Roman"/>
              </a:rPr>
              <a:t> </a:t>
            </a:r>
            <a:r>
              <a:rPr i="1" dirty="0">
                <a:latin typeface="Perpetua"/>
                <a:cs typeface="Perpetua"/>
              </a:rPr>
              <a:t>Possession.An</a:t>
            </a:r>
            <a:r>
              <a:rPr spc="-25" dirty="0">
                <a:latin typeface="Times New Roman"/>
                <a:cs typeface="Times New Roman"/>
              </a:rPr>
              <a:t> </a:t>
            </a:r>
            <a:r>
              <a:rPr i="1" spc="-10" dirty="0">
                <a:latin typeface="Perpetua"/>
                <a:cs typeface="Perpetua"/>
              </a:rPr>
              <a:t>areal-</a:t>
            </a:r>
            <a:r>
              <a:rPr spc="-10" dirty="0">
                <a:latin typeface="Times New Roman"/>
                <a:cs typeface="Times New Roman"/>
              </a:rPr>
              <a:t> </a:t>
            </a:r>
            <a:r>
              <a:rPr i="1" dirty="0">
                <a:latin typeface="Perpetua"/>
                <a:cs typeface="Perpetua"/>
              </a:rPr>
              <a:t>linguistic</a:t>
            </a:r>
            <a:r>
              <a:rPr spc="-90" dirty="0">
                <a:latin typeface="Times New Roman"/>
                <a:cs typeface="Times New Roman"/>
              </a:rPr>
              <a:t> </a:t>
            </a:r>
            <a:r>
              <a:rPr i="1" dirty="0">
                <a:latin typeface="Perpetua"/>
                <a:cs typeface="Perpetua"/>
              </a:rPr>
              <a:t>study</a:t>
            </a:r>
            <a:r>
              <a:rPr spc="-75" dirty="0">
                <a:latin typeface="Times New Roman"/>
                <a:cs typeface="Times New Roman"/>
              </a:rPr>
              <a:t> </a:t>
            </a:r>
            <a:r>
              <a:rPr i="1" dirty="0">
                <a:latin typeface="Perpetua"/>
                <a:cs typeface="Perpetua"/>
              </a:rPr>
              <a:t>of</a:t>
            </a:r>
            <a:r>
              <a:rPr spc="-55" dirty="0">
                <a:latin typeface="Times New Roman"/>
                <a:cs typeface="Times New Roman"/>
              </a:rPr>
              <a:t> </a:t>
            </a:r>
            <a:r>
              <a:rPr i="1" dirty="0">
                <a:latin typeface="Perpetua"/>
                <a:cs typeface="Perpetua"/>
              </a:rPr>
              <a:t>the</a:t>
            </a:r>
            <a:r>
              <a:rPr spc="-65" dirty="0">
                <a:latin typeface="Times New Roman"/>
                <a:cs typeface="Times New Roman"/>
              </a:rPr>
              <a:t> </a:t>
            </a:r>
            <a:r>
              <a:rPr i="1" dirty="0">
                <a:latin typeface="Perpetua"/>
                <a:cs typeface="Perpetua"/>
              </a:rPr>
              <a:t>alienability</a:t>
            </a:r>
            <a:r>
              <a:rPr spc="-35" dirty="0">
                <a:latin typeface="Times New Roman"/>
                <a:cs typeface="Times New Roman"/>
              </a:rPr>
              <a:t> </a:t>
            </a:r>
            <a:r>
              <a:rPr i="1" dirty="0">
                <a:latin typeface="Perpetua"/>
                <a:cs typeface="Perpetua"/>
              </a:rPr>
              <a:t>correlation</a:t>
            </a:r>
            <a:r>
              <a:rPr spc="-70" dirty="0">
                <a:latin typeface="Times New Roman"/>
                <a:cs typeface="Times New Roman"/>
              </a:rPr>
              <a:t> </a:t>
            </a:r>
            <a:r>
              <a:rPr i="1" dirty="0">
                <a:latin typeface="Perpetua"/>
                <a:cs typeface="Perpetua"/>
              </a:rPr>
              <a:t>and</a:t>
            </a:r>
            <a:r>
              <a:rPr spc="-60" dirty="0">
                <a:latin typeface="Times New Roman"/>
                <a:cs typeface="Times New Roman"/>
              </a:rPr>
              <a:t> </a:t>
            </a:r>
            <a:r>
              <a:rPr i="1" dirty="0">
                <a:latin typeface="Perpetua"/>
                <a:cs typeface="Perpetua"/>
              </a:rPr>
              <a:t>related</a:t>
            </a:r>
            <a:r>
              <a:rPr spc="-70" dirty="0">
                <a:latin typeface="Times New Roman"/>
                <a:cs typeface="Times New Roman"/>
              </a:rPr>
              <a:t> </a:t>
            </a:r>
            <a:r>
              <a:rPr i="1" dirty="0">
                <a:latin typeface="Perpetua"/>
                <a:cs typeface="Perpetua"/>
              </a:rPr>
              <a:t>phenomena</a:t>
            </a:r>
            <a:r>
              <a:rPr spc="-65" dirty="0">
                <a:latin typeface="Times New Roman"/>
                <a:cs typeface="Times New Roman"/>
              </a:rPr>
              <a:t> </a:t>
            </a:r>
            <a:r>
              <a:rPr i="1" dirty="0">
                <a:latin typeface="Perpetua"/>
                <a:cs typeface="Perpetua"/>
              </a:rPr>
              <a:t>in</a:t>
            </a:r>
            <a:r>
              <a:rPr spc="-60" dirty="0">
                <a:latin typeface="Times New Roman"/>
                <a:cs typeface="Times New Roman"/>
              </a:rPr>
              <a:t> </a:t>
            </a:r>
            <a:r>
              <a:rPr i="1" dirty="0">
                <a:latin typeface="Perpetua"/>
                <a:cs typeface="Perpetua"/>
              </a:rPr>
              <a:t>the</a:t>
            </a:r>
            <a:r>
              <a:rPr spc="-75" dirty="0">
                <a:latin typeface="Times New Roman"/>
                <a:cs typeface="Times New Roman"/>
              </a:rPr>
              <a:t> </a:t>
            </a:r>
            <a:r>
              <a:rPr i="1" spc="-10" dirty="0">
                <a:latin typeface="Perpetua"/>
                <a:cs typeface="Perpetua"/>
              </a:rPr>
              <a:t>languages</a:t>
            </a:r>
            <a:r>
              <a:rPr spc="-85" dirty="0">
                <a:latin typeface="Times New Roman"/>
                <a:cs typeface="Times New Roman"/>
              </a:rPr>
              <a:t> </a:t>
            </a:r>
            <a:r>
              <a:rPr i="1" dirty="0">
                <a:latin typeface="Perpetua"/>
                <a:cs typeface="Perpetua"/>
              </a:rPr>
              <a:t>of</a:t>
            </a:r>
            <a:r>
              <a:rPr spc="-50" dirty="0">
                <a:latin typeface="Times New Roman"/>
                <a:cs typeface="Times New Roman"/>
              </a:rPr>
              <a:t> </a:t>
            </a:r>
            <a:r>
              <a:rPr i="1" spc="-10" dirty="0">
                <a:latin typeface="Perpetua"/>
                <a:cs typeface="Perpetua"/>
              </a:rPr>
              <a:t>Europe</a:t>
            </a:r>
            <a:r>
              <a:rPr spc="-10" dirty="0">
                <a:latin typeface="Times New Roman"/>
                <a:cs typeface="Times New Roman"/>
              </a:rPr>
              <a:t> </a:t>
            </a:r>
            <a:r>
              <a:rPr dirty="0">
                <a:latin typeface="Perpetua"/>
                <a:cs typeface="Perpetua"/>
              </a:rPr>
              <a:t>[Studies</a:t>
            </a:r>
            <a:r>
              <a:rPr spc="-75" dirty="0">
                <a:latin typeface="Times New Roman"/>
                <a:cs typeface="Times New Roman"/>
              </a:rPr>
              <a:t> </a:t>
            </a:r>
            <a:r>
              <a:rPr dirty="0">
                <a:latin typeface="Perpetua"/>
                <a:cs typeface="Perpetua"/>
              </a:rPr>
              <a:t>in</a:t>
            </a:r>
            <a:r>
              <a:rPr spc="-30" dirty="0">
                <a:latin typeface="Times New Roman"/>
                <a:cs typeface="Times New Roman"/>
              </a:rPr>
              <a:t> </a:t>
            </a:r>
            <a:r>
              <a:rPr dirty="0">
                <a:latin typeface="Perpetua"/>
                <a:cs typeface="Perpetua"/>
              </a:rPr>
              <a:t>Language</a:t>
            </a:r>
            <a:r>
              <a:rPr spc="-70" dirty="0">
                <a:latin typeface="Times New Roman"/>
                <a:cs typeface="Times New Roman"/>
              </a:rPr>
              <a:t> </a:t>
            </a:r>
            <a:r>
              <a:rPr dirty="0">
                <a:latin typeface="Perpetua"/>
                <a:cs typeface="Perpetua"/>
              </a:rPr>
              <a:t>Companion</a:t>
            </a:r>
            <a:r>
              <a:rPr spc="-25" dirty="0">
                <a:latin typeface="Times New Roman"/>
                <a:cs typeface="Times New Roman"/>
              </a:rPr>
              <a:t> </a:t>
            </a:r>
            <a:r>
              <a:rPr dirty="0">
                <a:latin typeface="Perpetua"/>
                <a:cs typeface="Perpetua"/>
              </a:rPr>
              <a:t>Series,</a:t>
            </a:r>
            <a:r>
              <a:rPr spc="-130" dirty="0">
                <a:latin typeface="Times New Roman"/>
                <a:cs typeface="Times New Roman"/>
              </a:rPr>
              <a:t> </a:t>
            </a:r>
            <a:r>
              <a:rPr dirty="0">
                <a:latin typeface="Perpetua"/>
                <a:cs typeface="Perpetua"/>
              </a:rPr>
              <a:t>101],</a:t>
            </a:r>
            <a:r>
              <a:rPr spc="-275" dirty="0">
                <a:latin typeface="Times New Roman"/>
                <a:cs typeface="Times New Roman"/>
              </a:rPr>
              <a:t> </a:t>
            </a:r>
            <a:r>
              <a:rPr spc="-10" dirty="0">
                <a:latin typeface="Perpetua"/>
                <a:cs typeface="Perpetua"/>
              </a:rPr>
              <a:t>Amsterdam:</a:t>
            </a:r>
            <a:r>
              <a:rPr spc="-100" dirty="0">
                <a:latin typeface="Times New Roman"/>
                <a:cs typeface="Times New Roman"/>
              </a:rPr>
              <a:t> </a:t>
            </a:r>
            <a:r>
              <a:rPr dirty="0">
                <a:latin typeface="Perpetua"/>
                <a:cs typeface="Perpetua"/>
              </a:rPr>
              <a:t>John</a:t>
            </a:r>
            <a:r>
              <a:rPr dirty="0">
                <a:latin typeface="Times New Roman"/>
                <a:cs typeface="Times New Roman"/>
              </a:rPr>
              <a:t> </a:t>
            </a:r>
            <a:r>
              <a:rPr spc="-10" dirty="0">
                <a:latin typeface="Perpetua"/>
                <a:cs typeface="Perpetua"/>
              </a:rPr>
              <a:t>Benjamins</a:t>
            </a:r>
            <a:endParaRPr dirty="0">
              <a:latin typeface="Perpetua"/>
              <a:cs typeface="Perpetu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6FC0095-5790-DD24-0763-9146B1BA9370}"/>
              </a:ext>
            </a:extLst>
          </p:cNvPr>
          <p:cNvSpPr>
            <a:spLocks noGrp="1"/>
          </p:cNvSpPr>
          <p:nvPr>
            <p:ph type="ctrTitle"/>
          </p:nvPr>
        </p:nvSpPr>
        <p:spPr/>
        <p:txBody>
          <a:bodyPr/>
          <a:lstStyle/>
          <a:p>
            <a:r>
              <a:rPr lang="de-DE" dirty="0"/>
              <a:t>The </a:t>
            </a:r>
            <a:r>
              <a:rPr lang="de-DE" dirty="0" err="1"/>
              <a:t>notion</a:t>
            </a:r>
            <a:r>
              <a:rPr lang="de-DE" dirty="0"/>
              <a:t> </a:t>
            </a:r>
            <a:r>
              <a:rPr lang="de-DE" dirty="0" err="1"/>
              <a:t>of</a:t>
            </a:r>
            <a:r>
              <a:rPr lang="de-DE" dirty="0"/>
              <a:t> „</a:t>
            </a:r>
            <a:r>
              <a:rPr lang="de-DE" dirty="0" err="1"/>
              <a:t>possession</a:t>
            </a:r>
            <a:r>
              <a:rPr lang="de-DE" dirty="0"/>
              <a:t>“</a:t>
            </a:r>
          </a:p>
        </p:txBody>
      </p:sp>
      <p:sp>
        <p:nvSpPr>
          <p:cNvPr id="5" name="Untertitel 4">
            <a:extLst>
              <a:ext uri="{FF2B5EF4-FFF2-40B4-BE49-F238E27FC236}">
                <a16:creationId xmlns:a16="http://schemas.microsoft.com/office/drawing/2014/main" id="{7F3B21F4-93DC-F859-5744-1D60D4404D43}"/>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2853217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lgn="ctr">
              <a:buNone/>
            </a:pPr>
            <a:r>
              <a:rPr lang="en-US" dirty="0" err="1"/>
              <a:t>Hansjakob</a:t>
            </a:r>
            <a:r>
              <a:rPr lang="en-US" dirty="0"/>
              <a:t> Seiler, </a:t>
            </a:r>
            <a:r>
              <a:rPr lang="en-US" i="1" dirty="0"/>
              <a:t>Possession as an operational dimension of language, </a:t>
            </a:r>
            <a:r>
              <a:rPr lang="en-US" dirty="0"/>
              <a:t>1983</a:t>
            </a:r>
          </a:p>
          <a:p>
            <a:pPr marL="0" indent="0" algn="ctr">
              <a:buNone/>
            </a:pPr>
            <a:endParaRPr lang="en-US" dirty="0"/>
          </a:p>
          <a:p>
            <a:pPr marL="0" indent="0" algn="just">
              <a:buNone/>
            </a:pPr>
            <a:r>
              <a:rPr lang="en-US" dirty="0"/>
              <a:t>“Semantically, the domain of possession can be described as </a:t>
            </a:r>
            <a:r>
              <a:rPr lang="en-US" b="1" dirty="0"/>
              <a:t>bio-cultural. </a:t>
            </a:r>
            <a:r>
              <a:rPr lang="en-US" dirty="0"/>
              <a:t>It is the relationship between a human being, his kinsmen, his body parts, his material belongings, his cultural and intellectual products. In a more extended view, it is the relationship between parts and whole of an organism.” (Seiler 1983: 4)</a:t>
            </a:r>
          </a:p>
          <a:p>
            <a:pPr marL="0" indent="0" algn="just">
              <a:buNone/>
            </a:pPr>
            <a:endParaRPr lang="en-US" dirty="0"/>
          </a:p>
          <a:p>
            <a:pPr marL="0" indent="0" algn="just">
              <a:buNone/>
            </a:pPr>
            <a:r>
              <a:rPr lang="en-US" dirty="0">
                <a:sym typeface="Wingdings" panose="05000000000000000000" pitchFamily="2" charset="2"/>
              </a:rPr>
              <a:t> Possession a core concept of our existence as human beings </a:t>
            </a:r>
            <a:endParaRPr lang="en-US" dirty="0"/>
          </a:p>
          <a:p>
            <a:pPr marL="0" indent="0" algn="just">
              <a:buNone/>
            </a:pPr>
            <a:endParaRPr lang="en-US" dirty="0"/>
          </a:p>
        </p:txBody>
      </p:sp>
      <p:sp>
        <p:nvSpPr>
          <p:cNvPr id="7" name="Titel 1">
            <a:extLst>
              <a:ext uri="{FF2B5EF4-FFF2-40B4-BE49-F238E27FC236}">
                <a16:creationId xmlns:a16="http://schemas.microsoft.com/office/drawing/2014/main" id="{C7639D71-3817-0599-6EF0-49603D674493}"/>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dirty="0" err="1"/>
              <a:t>What</a:t>
            </a:r>
            <a:r>
              <a:rPr lang="de-DE" dirty="0"/>
              <a:t> </a:t>
            </a:r>
            <a:r>
              <a:rPr lang="de-DE" dirty="0" err="1"/>
              <a:t>is</a:t>
            </a:r>
            <a:r>
              <a:rPr lang="de-DE" dirty="0"/>
              <a:t> „</a:t>
            </a:r>
            <a:r>
              <a:rPr lang="de-DE" dirty="0" err="1"/>
              <a:t>possession</a:t>
            </a:r>
            <a:r>
              <a:rPr lang="de-DE" dirty="0"/>
              <a:t>“?</a:t>
            </a:r>
          </a:p>
        </p:txBody>
      </p:sp>
    </p:spTree>
    <p:extLst>
      <p:ext uri="{BB962C8B-B14F-4D97-AF65-F5344CB8AC3E}">
        <p14:creationId xmlns:p14="http://schemas.microsoft.com/office/powerpoint/2010/main" val="64169149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nutzerdefiniert 1">
      <a:majorFont>
        <a:latin typeface="Sitka Banner"/>
        <a:ea typeface=""/>
        <a:cs typeface=""/>
      </a:majorFont>
      <a:minorFont>
        <a:latin typeface="Sitka Bann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5344</Words>
  <Application>Microsoft Office PowerPoint</Application>
  <PresentationFormat>Breitbild</PresentationFormat>
  <Paragraphs>882</Paragraphs>
  <Slides>72</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72</vt:i4>
      </vt:variant>
    </vt:vector>
  </HeadingPairs>
  <TitlesOfParts>
    <vt:vector size="80" baseType="lpstr">
      <vt:lpstr>Arial</vt:lpstr>
      <vt:lpstr>Perpetua</vt:lpstr>
      <vt:lpstr>Sitka Banner</vt:lpstr>
      <vt:lpstr>Times New Roman</vt:lpstr>
      <vt:lpstr>VecVideo</vt:lpstr>
      <vt:lpstr>Wingdings</vt:lpstr>
      <vt:lpstr>Wingdings 2</vt:lpstr>
      <vt:lpstr>Office</vt:lpstr>
      <vt:lpstr>Predicative possession in the languages of the Circum-Baltic area </vt:lpstr>
      <vt:lpstr>Contents </vt:lpstr>
      <vt:lpstr>The Circum-Baltic area</vt:lpstr>
      <vt:lpstr>Languages of the CBA  (Dahl &amp; Koptjevskaja-Tamm 2001)</vt:lpstr>
      <vt:lpstr>A Sprachbund around the Baltic Sea? </vt:lpstr>
      <vt:lpstr>Languages I will take into account today</vt:lpstr>
      <vt:lpstr>Sources</vt:lpstr>
      <vt:lpstr>The notion of „possession“</vt:lpstr>
      <vt:lpstr>PowerPoint-Präsentation</vt:lpstr>
      <vt:lpstr>What is „possession“?</vt:lpstr>
      <vt:lpstr>What is „possession“?</vt:lpstr>
      <vt:lpstr>What is „possession“?</vt:lpstr>
      <vt:lpstr>What is „possession“?</vt:lpstr>
      <vt:lpstr>What is „possession“?</vt:lpstr>
      <vt:lpstr>What is „possession“?</vt:lpstr>
      <vt:lpstr>What is „possession“</vt:lpstr>
      <vt:lpstr>Possession as a prototypically organised domain</vt:lpstr>
      <vt:lpstr>Neighbouring possession</vt:lpstr>
      <vt:lpstr>PowerPoint-Präsentation</vt:lpstr>
      <vt:lpstr>PowerPoint-Präsentation</vt:lpstr>
      <vt:lpstr>Why should we also consider these domains? </vt:lpstr>
      <vt:lpstr>Why should we also consider these domains? </vt:lpstr>
      <vt:lpstr>Why use possession to express other notions? </vt:lpstr>
      <vt:lpstr>Possession in language</vt:lpstr>
      <vt:lpstr>Adnominal, predicative and external possession</vt:lpstr>
      <vt:lpstr>Adnominal, predicative and external possession</vt:lpstr>
      <vt:lpstr>Predicative possession: Heine‘s (1997) typology</vt:lpstr>
      <vt:lpstr>Split possession (Stolz et al. 2008)</vt:lpstr>
      <vt:lpstr>Summary – The object of today’s lecture </vt:lpstr>
      <vt:lpstr>Research questions</vt:lpstr>
      <vt:lpstr>Prototypical possession (ownership)</vt:lpstr>
      <vt:lpstr>Prototypical possession in the languages of the CBA</vt:lpstr>
      <vt:lpstr>PowerPoint-Präsentation</vt:lpstr>
      <vt:lpstr>Prototypical possession in the languages of the CBA</vt:lpstr>
      <vt:lpstr>Estonian: Russian:</vt:lpstr>
      <vt:lpstr>PowerPoint-Präsentation</vt:lpstr>
      <vt:lpstr>PS. Russian imet’</vt:lpstr>
      <vt:lpstr>Beyond the prototype</vt:lpstr>
      <vt:lpstr>Body-parts, social, abstract, and inanimate possession</vt:lpstr>
      <vt:lpstr>Abstract possession </vt:lpstr>
      <vt:lpstr>Abstract possession – Goal schema in Lithuanian, Belarusian, and Russian </vt:lpstr>
      <vt:lpstr>Inanimate possession – part-whole relations in Finnic  </vt:lpstr>
      <vt:lpstr>Inanimate possession – part-whole relations in Finnic  </vt:lpstr>
      <vt:lpstr>Inanimate possession – abstract inanimate possession</vt:lpstr>
      <vt:lpstr>Summary - 1: Possession in the CBA </vt:lpstr>
      <vt:lpstr>Summary - 1: Possession in the CBA </vt:lpstr>
      <vt:lpstr>Beyond possession</vt:lpstr>
      <vt:lpstr>Attribution Physical characteristics</vt:lpstr>
      <vt:lpstr>Physical characteristics in the CBA</vt:lpstr>
      <vt:lpstr>Belarusian &amp; Lithuanian</vt:lpstr>
      <vt:lpstr>‘she is twenty(years old)’</vt:lpstr>
      <vt:lpstr>PowerPoint-Präsentation</vt:lpstr>
      <vt:lpstr>PowerPoint-Präsentation</vt:lpstr>
      <vt:lpstr>PowerPoint-Präsentation</vt:lpstr>
      <vt:lpstr>PowerPoint-Präsentation</vt:lpstr>
      <vt:lpstr>Experience </vt:lpstr>
      <vt:lpstr>Diseases in the CBA languages</vt:lpstr>
      <vt:lpstr>Diseases in Belarusian and Lithuanian</vt:lpstr>
      <vt:lpstr>Diseases in Finnish, Karelian, and Ingrian</vt:lpstr>
      <vt:lpstr>Diseases in Finnic</vt:lpstr>
      <vt:lpstr>Location: Part-whole relations with spatial inclusion</vt:lpstr>
      <vt:lpstr>Location: Part-whole relations with spatial inclusion</vt:lpstr>
      <vt:lpstr>Location: Part-whole relations with spatial inclusion</vt:lpstr>
      <vt:lpstr>PowerPoint-Präsentation</vt:lpstr>
      <vt:lpstr>Conclusions - 1</vt:lpstr>
      <vt:lpstr>Conclusions - 2</vt:lpstr>
      <vt:lpstr>‘Have’ in the CBA</vt:lpstr>
      <vt:lpstr>‘Have’ in the CBA</vt:lpstr>
      <vt:lpstr>Areal convergences </vt:lpstr>
      <vt:lpstr>Areal convergences: Estonian and Latvian </vt:lpstr>
      <vt:lpstr>Ačiu ir thank you!</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Lidia Federica Mazzitelli</dc:creator>
  <cp:lastModifiedBy>Lidia Federica Mazzitelli</cp:lastModifiedBy>
  <cp:revision>14</cp:revision>
  <dcterms:created xsi:type="dcterms:W3CDTF">2023-07-23T19:18:57Z</dcterms:created>
  <dcterms:modified xsi:type="dcterms:W3CDTF">2023-07-25T05:35:07Z</dcterms:modified>
</cp:coreProperties>
</file>