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6"/>
  </p:notesMasterIdLst>
  <p:sldIdLst>
    <p:sldId id="256" r:id="rId2"/>
    <p:sldId id="304" r:id="rId3"/>
    <p:sldId id="363" r:id="rId4"/>
    <p:sldId id="342" r:id="rId5"/>
    <p:sldId id="377" r:id="rId6"/>
    <p:sldId id="257" r:id="rId7"/>
    <p:sldId id="343" r:id="rId8"/>
    <p:sldId id="345" r:id="rId9"/>
    <p:sldId id="328" r:id="rId10"/>
    <p:sldId id="348" r:id="rId11"/>
    <p:sldId id="326" r:id="rId12"/>
    <p:sldId id="368" r:id="rId13"/>
    <p:sldId id="364" r:id="rId14"/>
    <p:sldId id="378" r:id="rId15"/>
    <p:sldId id="379" r:id="rId16"/>
    <p:sldId id="380" r:id="rId17"/>
    <p:sldId id="382" r:id="rId18"/>
    <p:sldId id="272" r:id="rId19"/>
    <p:sldId id="289" r:id="rId20"/>
    <p:sldId id="273" r:id="rId21"/>
    <p:sldId id="279" r:id="rId22"/>
    <p:sldId id="330" r:id="rId23"/>
    <p:sldId id="309" r:id="rId24"/>
    <p:sldId id="288" r:id="rId25"/>
    <p:sldId id="287" r:id="rId26"/>
    <p:sldId id="308" r:id="rId27"/>
    <p:sldId id="383" r:id="rId28"/>
    <p:sldId id="349" r:id="rId29"/>
    <p:sldId id="331" r:id="rId30"/>
    <p:sldId id="332" r:id="rId31"/>
    <p:sldId id="313" r:id="rId32"/>
    <p:sldId id="314" r:id="rId33"/>
    <p:sldId id="370" r:id="rId34"/>
    <p:sldId id="371" r:id="rId35"/>
    <p:sldId id="372" r:id="rId36"/>
    <p:sldId id="374" r:id="rId37"/>
    <p:sldId id="375" r:id="rId38"/>
    <p:sldId id="323" r:id="rId39"/>
    <p:sldId id="384" r:id="rId40"/>
    <p:sldId id="354" r:id="rId41"/>
    <p:sldId id="337" r:id="rId42"/>
    <p:sldId id="389" r:id="rId43"/>
    <p:sldId id="336" r:id="rId44"/>
    <p:sldId id="339" r:id="rId45"/>
    <p:sldId id="291" r:id="rId46"/>
    <p:sldId id="388" r:id="rId47"/>
    <p:sldId id="387" r:id="rId48"/>
    <p:sldId id="340" r:id="rId49"/>
    <p:sldId id="386" r:id="rId50"/>
    <p:sldId id="325" r:id="rId51"/>
    <p:sldId id="329" r:id="rId52"/>
    <p:sldId id="390" r:id="rId53"/>
    <p:sldId id="359" r:id="rId54"/>
    <p:sldId id="360" r:id="rId5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CF66F8CD-3720-4DD1-99F2-1171A7F6AB25}">
          <p14:sldIdLst>
            <p14:sldId id="256"/>
            <p14:sldId id="304"/>
          </p14:sldIdLst>
        </p14:section>
        <p14:section name="Impersonality as a unified field" id="{968B85FD-F780-4817-B2B8-8E9943A248F1}">
          <p14:sldIdLst>
            <p14:sldId id="363"/>
            <p14:sldId id="342"/>
            <p14:sldId id="377"/>
            <p14:sldId id="257"/>
            <p14:sldId id="343"/>
            <p14:sldId id="345"/>
            <p14:sldId id="328"/>
            <p14:sldId id="348"/>
            <p14:sldId id="326"/>
            <p14:sldId id="368"/>
            <p14:sldId id="364"/>
            <p14:sldId id="378"/>
            <p14:sldId id="379"/>
            <p14:sldId id="380"/>
            <p14:sldId id="382"/>
          </p14:sldIdLst>
        </p14:section>
        <p14:section name="Types of R_IMPS" id="{1C57959A-701F-43CB-9EEB-EB2C8D273480}">
          <p14:sldIdLst>
            <p14:sldId id="272"/>
            <p14:sldId id="289"/>
            <p14:sldId id="273"/>
            <p14:sldId id="279"/>
            <p14:sldId id="330"/>
            <p14:sldId id="309"/>
          </p14:sldIdLst>
        </p14:section>
        <p14:section name="Quantification and types of R-imps" id="{C0A34240-4A7B-4ACA-BB16-76DF3BE148BB}">
          <p14:sldIdLst>
            <p14:sldId id="288"/>
            <p14:sldId id="287"/>
            <p14:sldId id="308"/>
            <p14:sldId id="383"/>
            <p14:sldId id="349"/>
            <p14:sldId id="331"/>
            <p14:sldId id="332"/>
          </p14:sldIdLst>
        </p14:section>
        <p14:section name="Research questions" id="{2FC6B260-B150-47B3-AF22-53BB8F9B63D9}">
          <p14:sldIdLst>
            <p14:sldId id="313"/>
            <p14:sldId id="314"/>
            <p14:sldId id="370"/>
            <p14:sldId id="371"/>
            <p14:sldId id="372"/>
            <p14:sldId id="374"/>
            <p14:sldId id="375"/>
            <p14:sldId id="323"/>
            <p14:sldId id="384"/>
            <p14:sldId id="354"/>
            <p14:sldId id="337"/>
            <p14:sldId id="389"/>
            <p14:sldId id="336"/>
            <p14:sldId id="339"/>
            <p14:sldId id="291"/>
            <p14:sldId id="388"/>
            <p14:sldId id="387"/>
            <p14:sldId id="340"/>
            <p14:sldId id="386"/>
            <p14:sldId id="325"/>
            <p14:sldId id="329"/>
            <p14:sldId id="390"/>
            <p14:sldId id="359"/>
            <p14:sldId id="3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3792" autoAdjust="0"/>
  </p:normalViewPr>
  <p:slideViewPr>
    <p:cSldViewPr snapToGrid="0">
      <p:cViewPr varScale="1">
        <p:scale>
          <a:sx n="67" d="100"/>
          <a:sy n="67" d="100"/>
        </p:scale>
        <p:origin x="620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00A25-1EAC-461F-9EBD-1337AC2E6F3A}" type="datetimeFigureOut">
              <a:rPr lang="de-DE" smtClean="0"/>
              <a:t>25.07.2023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E6CFE-A08B-41CA-BC27-D674EC7D95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3683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 will </a:t>
            </a:r>
            <a:r>
              <a:rPr lang="de-DE" dirty="0" err="1"/>
              <a:t>first</a:t>
            </a:r>
            <a:r>
              <a:rPr lang="de-DE" dirty="0"/>
              <a:t> </a:t>
            </a:r>
            <a:r>
              <a:rPr lang="de-DE" dirty="0" err="1"/>
              <a:t>offer</a:t>
            </a:r>
            <a:r>
              <a:rPr lang="de-DE" dirty="0"/>
              <a:t> a </a:t>
            </a:r>
            <a:r>
              <a:rPr lang="de-DE" dirty="0" err="1"/>
              <a:t>definition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impersonalityand</a:t>
            </a:r>
            <a:r>
              <a:rPr lang="de-DE" dirty="0"/>
              <a:t> </a:t>
            </a:r>
            <a:r>
              <a:rPr lang="de-DE" dirty="0" err="1"/>
              <a:t>present</a:t>
            </a:r>
            <a:r>
              <a:rPr lang="de-DE" dirty="0"/>
              <a:t> a </a:t>
            </a:r>
            <a:r>
              <a:rPr lang="de-DE" dirty="0" err="1"/>
              <a:t>typological</a:t>
            </a:r>
            <a:r>
              <a:rPr lang="de-DE" dirty="0"/>
              <a:t> </a:t>
            </a:r>
            <a:r>
              <a:rPr lang="de-DE" dirty="0" err="1"/>
              <a:t>classification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R-</a:t>
            </a:r>
            <a:r>
              <a:rPr lang="de-DE" dirty="0" err="1"/>
              <a:t>impersonals</a:t>
            </a:r>
            <a:r>
              <a:rPr lang="de-DE" dirty="0"/>
              <a:t> and; </a:t>
            </a:r>
            <a:r>
              <a:rPr lang="de-DE" dirty="0" err="1"/>
              <a:t>then</a:t>
            </a:r>
            <a:r>
              <a:rPr lang="de-DE" dirty="0"/>
              <a:t> I will </a:t>
            </a:r>
            <a:r>
              <a:rPr lang="de-DE" dirty="0" err="1"/>
              <a:t>offer</a:t>
            </a:r>
            <a:r>
              <a:rPr lang="de-DE" dirty="0"/>
              <a:t> an </a:t>
            </a:r>
            <a:r>
              <a:rPr lang="de-DE" dirty="0" err="1"/>
              <a:t>overview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types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R-</a:t>
            </a:r>
            <a:r>
              <a:rPr lang="de-DE" dirty="0" err="1"/>
              <a:t>imps</a:t>
            </a:r>
            <a:r>
              <a:rPr lang="de-DE" dirty="0"/>
              <a:t> </a:t>
            </a:r>
            <a:r>
              <a:rPr lang="de-DE" dirty="0" err="1"/>
              <a:t>present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European </a:t>
            </a:r>
            <a:r>
              <a:rPr lang="de-DE" dirty="0" err="1"/>
              <a:t>languages</a:t>
            </a:r>
            <a:r>
              <a:rPr lang="de-DE" dirty="0"/>
              <a:t> and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semantic</a:t>
            </a:r>
            <a:r>
              <a:rPr lang="de-DE" dirty="0"/>
              <a:t> and </a:t>
            </a:r>
            <a:r>
              <a:rPr lang="de-DE" dirty="0" err="1"/>
              <a:t>discourse.pragmatic</a:t>
            </a:r>
            <a:r>
              <a:rPr lang="de-DE" dirty="0"/>
              <a:t> </a:t>
            </a:r>
            <a:r>
              <a:rPr lang="de-DE" dirty="0" err="1"/>
              <a:t>peroperties</a:t>
            </a:r>
            <a:r>
              <a:rPr lang="de-DE" dirty="0"/>
              <a:t>. </a:t>
            </a:r>
            <a:r>
              <a:rPr lang="de-DE" dirty="0" err="1"/>
              <a:t>Then</a:t>
            </a:r>
            <a:r>
              <a:rPr lang="de-DE" dirty="0"/>
              <a:t> I will </a:t>
            </a:r>
            <a:r>
              <a:rPr lang="de-DE" dirty="0" err="1"/>
              <a:t>come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I </a:t>
            </a:r>
            <a:r>
              <a:rPr lang="de-DE" dirty="0" err="1"/>
              <a:t>think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most</a:t>
            </a:r>
            <a:r>
              <a:rPr lang="de-DE" dirty="0"/>
              <a:t> </a:t>
            </a:r>
            <a:r>
              <a:rPr lang="de-DE" dirty="0" err="1"/>
              <a:t>prominsing</a:t>
            </a:r>
            <a:r>
              <a:rPr lang="de-DE" dirty="0"/>
              <a:t> </a:t>
            </a:r>
            <a:r>
              <a:rPr lang="de-DE" dirty="0" err="1"/>
              <a:t>areas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future</a:t>
            </a:r>
            <a:r>
              <a:rPr lang="de-DE" dirty="0"/>
              <a:t> </a:t>
            </a:r>
            <a:r>
              <a:rPr lang="de-DE" dirty="0" err="1"/>
              <a:t>research</a:t>
            </a:r>
            <a:r>
              <a:rPr lang="de-DE" dirty="0"/>
              <a:t>: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motivates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choice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construction</a:t>
            </a:r>
            <a:r>
              <a:rPr lang="de-DE" dirty="0"/>
              <a:t> </a:t>
            </a:r>
            <a:r>
              <a:rPr lang="de-DE" dirty="0" err="1"/>
              <a:t>over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in </a:t>
            </a:r>
            <a:r>
              <a:rPr lang="de-DE" dirty="0" err="1"/>
              <a:t>discuourse</a:t>
            </a:r>
            <a:r>
              <a:rPr lang="de-DE" dirty="0"/>
              <a:t>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same </a:t>
            </a:r>
            <a:r>
              <a:rPr lang="de-DE" dirty="0" err="1"/>
              <a:t>referential</a:t>
            </a:r>
            <a:r>
              <a:rPr lang="de-DE" dirty="0"/>
              <a:t> </a:t>
            </a:r>
            <a:r>
              <a:rPr lang="de-DE" dirty="0" err="1"/>
              <a:t>range</a:t>
            </a:r>
            <a:r>
              <a:rPr lang="de-DE" dirty="0"/>
              <a:t>, and I will </a:t>
            </a:r>
            <a:r>
              <a:rPr lang="de-DE" dirty="0" err="1"/>
              <a:t>exemplify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problem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 </a:t>
            </a:r>
            <a:r>
              <a:rPr lang="de-DE" dirty="0" err="1"/>
              <a:t>study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Lithuanian</a:t>
            </a:r>
            <a:r>
              <a:rPr lang="de-DE" dirty="0"/>
              <a:t> R-</a:t>
            </a:r>
            <a:r>
              <a:rPr lang="de-DE" dirty="0" err="1"/>
              <a:t>impersonals</a:t>
            </a:r>
            <a:r>
              <a:rPr lang="de-DE" dirty="0"/>
              <a:t>. </a:t>
            </a:r>
            <a:r>
              <a:rPr lang="de-DE" dirty="0" err="1"/>
              <a:t>Then</a:t>
            </a:r>
            <a:r>
              <a:rPr lang="de-DE" dirty="0"/>
              <a:t>, I will </a:t>
            </a:r>
            <a:r>
              <a:rPr lang="de-DE" dirty="0" err="1"/>
              <a:t>offer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prospective</a:t>
            </a:r>
            <a:r>
              <a:rPr lang="de-DE" dirty="0"/>
              <a:t> </a:t>
            </a:r>
            <a:r>
              <a:rPr lang="de-DE" dirty="0" err="1"/>
              <a:t>directions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future</a:t>
            </a:r>
            <a:r>
              <a:rPr lang="de-DE" dirty="0"/>
              <a:t> </a:t>
            </a:r>
            <a:r>
              <a:rPr lang="de-DE" dirty="0" err="1"/>
              <a:t>research</a:t>
            </a:r>
            <a:r>
              <a:rPr lang="de-DE" dirty="0"/>
              <a:t>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EE6CFE-A08B-41CA-BC27-D674EC7D95F8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09961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/>
              <a:t>Mich is non-agentive; wind is inanimate; deine Freunde is non-topical, and in R-Imps, the topic of my talk, switch diapo ”it is itself driven on the left” is non-referential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EE6CFE-A08B-41CA-BC27-D674EC7D95F8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95315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/>
              <a:t>Mich is non-agentive; wind is inanimate; deine Freunde is non-topical, and in R-Imps, the topic of my talk, switch diapo ”it is itself driven on the left” is non-referential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EE6CFE-A08B-41CA-BC27-D674EC7D95F8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6298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/>
              <a:t>Mich is non-agentive; wind is inanimate; deine Freunde is non-topical, and in R-Imps, the topic of my talk, switch diapo ”it is itself driven on the left” is non-referential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EE6CFE-A08B-41CA-BC27-D674EC7D95F8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89822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Two main types of verbal imeprsonals in Europe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EE6CFE-A08B-41CA-BC27-D674EC7D95F8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0848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EE6CFE-A08B-41CA-BC27-D674EC7D95F8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18019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/>
              <a:t>Also</a:t>
            </a:r>
            <a:r>
              <a:rPr lang="it-IT" dirty="0"/>
              <a:t> a </a:t>
            </a:r>
            <a:r>
              <a:rPr lang="it-IT" dirty="0" err="1"/>
              <a:t>type</a:t>
            </a:r>
            <a:r>
              <a:rPr lang="it-IT" dirty="0"/>
              <a:t> of indefinite use of personal </a:t>
            </a:r>
            <a:r>
              <a:rPr lang="it-IT" dirty="0" err="1"/>
              <a:t>pronouns</a:t>
            </a:r>
            <a:r>
              <a:rPr lang="it-IT" dirty="0"/>
              <a:t> are </a:t>
            </a:r>
            <a:r>
              <a:rPr lang="it-IT" dirty="0" err="1"/>
              <a:t>those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null</a:t>
            </a:r>
            <a:r>
              <a:rPr lang="it-IT" dirty="0"/>
              <a:t> </a:t>
            </a:r>
            <a:r>
              <a:rPr lang="it-IT" dirty="0" err="1"/>
              <a:t>subject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EE6CFE-A08B-41CA-BC27-D674EC7D95F8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63430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Now, different types of R-impersonals show restrictions on their use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EE6CFE-A08B-41CA-BC27-D674EC7D95F8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56830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/>
              <a:t>Now, after presenting their structure, I would like to present the type of reference R-impersonals can express. There is no consensus over a terminology in literature – I have summarized here using the classification suggested in Giacalone Ramat &amp; Sansò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EE6CFE-A08B-41CA-BC27-D674EC7D95F8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13819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Here I </a:t>
            </a:r>
            <a:r>
              <a:rPr lang="de-DE" dirty="0" err="1"/>
              <a:t>explain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correlation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types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R-</a:t>
            </a:r>
            <a:r>
              <a:rPr lang="de-DE" dirty="0" err="1"/>
              <a:t>impersonals</a:t>
            </a:r>
            <a:r>
              <a:rPr lang="de-DE" dirty="0"/>
              <a:t> and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reference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express;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huge</a:t>
            </a:r>
            <a:r>
              <a:rPr lang="de-DE" dirty="0"/>
              <a:t> </a:t>
            </a:r>
            <a:r>
              <a:rPr lang="de-DE" dirty="0" err="1"/>
              <a:t>amount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variation</a:t>
            </a:r>
            <a:r>
              <a:rPr lang="de-DE" dirty="0"/>
              <a:t> </a:t>
            </a:r>
            <a:r>
              <a:rPr lang="de-DE" dirty="0" err="1"/>
              <a:t>among</a:t>
            </a:r>
            <a:r>
              <a:rPr lang="de-DE" dirty="0"/>
              <a:t> E. </a:t>
            </a:r>
            <a:r>
              <a:rPr lang="de-DE" dirty="0" err="1"/>
              <a:t>languages</a:t>
            </a:r>
            <a:r>
              <a:rPr lang="de-DE" dirty="0"/>
              <a:t>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instance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3PL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given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usually</a:t>
            </a:r>
            <a:r>
              <a:rPr lang="de-DE" dirty="0"/>
              <a:t> not </a:t>
            </a:r>
            <a:r>
              <a:rPr lang="de-DE" dirty="0" err="1"/>
              <a:t>expressing</a:t>
            </a:r>
            <a:r>
              <a:rPr lang="de-DE" dirty="0"/>
              <a:t> </a:t>
            </a:r>
            <a:r>
              <a:rPr lang="de-DE" dirty="0" err="1"/>
              <a:t>geenric</a:t>
            </a:r>
            <a:r>
              <a:rPr lang="de-DE" dirty="0"/>
              <a:t> </a:t>
            </a:r>
            <a:r>
              <a:rPr lang="de-DE" dirty="0" err="1"/>
              <a:t>reference</a:t>
            </a:r>
            <a:r>
              <a:rPr lang="de-DE" dirty="0"/>
              <a:t> but </a:t>
            </a:r>
            <a:r>
              <a:rPr lang="de-DE" dirty="0" err="1"/>
              <a:t>indeed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can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EE6CFE-A08B-41CA-BC27-D674EC7D95F8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77321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Here I </a:t>
            </a:r>
            <a:r>
              <a:rPr lang="de-DE" dirty="0" err="1"/>
              <a:t>explain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correlation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types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R-</a:t>
            </a:r>
            <a:r>
              <a:rPr lang="de-DE" dirty="0" err="1"/>
              <a:t>impersonals</a:t>
            </a:r>
            <a:r>
              <a:rPr lang="de-DE" dirty="0"/>
              <a:t> and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reference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express;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huge</a:t>
            </a:r>
            <a:r>
              <a:rPr lang="de-DE" dirty="0"/>
              <a:t> </a:t>
            </a:r>
            <a:r>
              <a:rPr lang="de-DE" dirty="0" err="1"/>
              <a:t>amount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variation</a:t>
            </a:r>
            <a:r>
              <a:rPr lang="de-DE" dirty="0"/>
              <a:t> </a:t>
            </a:r>
            <a:r>
              <a:rPr lang="de-DE" dirty="0" err="1"/>
              <a:t>among</a:t>
            </a:r>
            <a:r>
              <a:rPr lang="de-DE" dirty="0"/>
              <a:t> E. </a:t>
            </a:r>
            <a:r>
              <a:rPr lang="de-DE" dirty="0" err="1"/>
              <a:t>languages</a:t>
            </a:r>
            <a:r>
              <a:rPr lang="de-DE" dirty="0"/>
              <a:t>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instance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3PL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given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usually</a:t>
            </a:r>
            <a:r>
              <a:rPr lang="de-DE" dirty="0"/>
              <a:t> not </a:t>
            </a:r>
            <a:r>
              <a:rPr lang="de-DE" dirty="0" err="1"/>
              <a:t>expressing</a:t>
            </a:r>
            <a:r>
              <a:rPr lang="de-DE" dirty="0"/>
              <a:t> </a:t>
            </a:r>
            <a:r>
              <a:rPr lang="de-DE" dirty="0" err="1"/>
              <a:t>geenric</a:t>
            </a:r>
            <a:r>
              <a:rPr lang="de-DE" dirty="0"/>
              <a:t> </a:t>
            </a:r>
            <a:r>
              <a:rPr lang="de-DE" dirty="0" err="1"/>
              <a:t>reference</a:t>
            </a:r>
            <a:r>
              <a:rPr lang="de-DE" dirty="0"/>
              <a:t> but </a:t>
            </a:r>
            <a:r>
              <a:rPr lang="de-DE" dirty="0" err="1"/>
              <a:t>indeed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can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EE6CFE-A08B-41CA-BC27-D674EC7D95F8}" type="slidenum">
              <a:rPr lang="de-DE" smtClean="0"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673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EE6CFE-A08B-41CA-BC27-D674EC7D95F8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44631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EE6CFE-A08B-41CA-BC27-D674EC7D95F8}" type="slidenum">
              <a:rPr lang="de-DE" smtClean="0"/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66608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/>
              <a:t>Now</a:t>
            </a:r>
            <a:r>
              <a:rPr lang="it-IT" dirty="0"/>
              <a:t>, R-</a:t>
            </a:r>
            <a:r>
              <a:rPr lang="it-IT" dirty="0" err="1"/>
              <a:t>impersonals</a:t>
            </a:r>
            <a:r>
              <a:rPr lang="it-IT" dirty="0"/>
              <a:t> are </a:t>
            </a:r>
            <a:r>
              <a:rPr lang="it-IT" dirty="0" err="1"/>
              <a:t>used</a:t>
            </a:r>
            <a:r>
              <a:rPr lang="it-IT" dirty="0"/>
              <a:t> in </a:t>
            </a:r>
            <a:r>
              <a:rPr lang="it-IT" dirty="0" err="1"/>
              <a:t>discourse</a:t>
            </a:r>
            <a:r>
              <a:rPr lang="it-IT" dirty="0"/>
              <a:t> to </a:t>
            </a:r>
            <a:r>
              <a:rPr lang="it-IT" dirty="0" err="1"/>
              <a:t>defocuse</a:t>
            </a:r>
            <a:r>
              <a:rPr lang="it-IT" dirty="0"/>
              <a:t> the agent: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,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important</a:t>
            </a:r>
            <a:r>
              <a:rPr lang="it-IT" dirty="0"/>
              <a:t> </a:t>
            </a:r>
            <a:r>
              <a:rPr lang="it-IT" dirty="0" err="1"/>
              <a:t>who</a:t>
            </a:r>
            <a:r>
              <a:rPr lang="it-IT" dirty="0"/>
              <a:t> </a:t>
            </a:r>
            <a:r>
              <a:rPr lang="it-IT" dirty="0" err="1"/>
              <a:t>does</a:t>
            </a:r>
            <a:r>
              <a:rPr lang="it-IT" dirty="0"/>
              <a:t> or </a:t>
            </a:r>
            <a:r>
              <a:rPr lang="it-IT" dirty="0" err="1"/>
              <a:t>says</a:t>
            </a:r>
            <a:r>
              <a:rPr lang="it-IT" dirty="0"/>
              <a:t> </a:t>
            </a:r>
            <a:r>
              <a:rPr lang="it-IT" dirty="0" err="1"/>
              <a:t>something</a:t>
            </a:r>
            <a:r>
              <a:rPr lang="it-IT" dirty="0"/>
              <a:t>, </a:t>
            </a:r>
            <a:r>
              <a:rPr lang="it-IT" dirty="0" err="1"/>
              <a:t>but</a:t>
            </a:r>
            <a:r>
              <a:rPr lang="it-IT" dirty="0"/>
              <a:t> more </a:t>
            </a: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done</a:t>
            </a:r>
            <a:r>
              <a:rPr lang="it-IT" dirty="0"/>
              <a:t> or </a:t>
            </a:r>
            <a:r>
              <a:rPr lang="it-IT" dirty="0" err="1"/>
              <a:t>said</a:t>
            </a:r>
            <a:r>
              <a:rPr lang="it-IT" dirty="0"/>
              <a:t>. For </a:t>
            </a:r>
            <a:r>
              <a:rPr lang="it-IT" dirty="0" err="1"/>
              <a:t>instance</a:t>
            </a:r>
            <a:r>
              <a:rPr lang="it-IT" dirty="0"/>
              <a:t>, </a:t>
            </a:r>
            <a:r>
              <a:rPr lang="it-IT" dirty="0" err="1"/>
              <a:t>example</a:t>
            </a:r>
            <a:r>
              <a:rPr lang="it-IT" dirty="0"/>
              <a:t> 21 from </a:t>
            </a:r>
            <a:r>
              <a:rPr lang="it-IT" dirty="0" err="1"/>
              <a:t>Lithuanian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about</a:t>
            </a:r>
            <a:r>
              <a:rPr lang="it-IT" dirty="0"/>
              <a:t> the </a:t>
            </a:r>
            <a:r>
              <a:rPr lang="it-IT" dirty="0" err="1"/>
              <a:t>role</a:t>
            </a:r>
            <a:r>
              <a:rPr lang="it-IT" dirty="0"/>
              <a:t> of the German </a:t>
            </a:r>
            <a:r>
              <a:rPr lang="it-IT" dirty="0" err="1"/>
              <a:t>language</a:t>
            </a:r>
            <a:r>
              <a:rPr lang="it-IT" dirty="0"/>
              <a:t> in post-war Germany. The speakers </a:t>
            </a:r>
            <a:r>
              <a:rPr lang="it-IT" dirty="0" err="1"/>
              <a:t>says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if</a:t>
            </a:r>
            <a:r>
              <a:rPr lang="it-IT" dirty="0"/>
              <a:t> </a:t>
            </a:r>
            <a:r>
              <a:rPr lang="it-IT" dirty="0" err="1"/>
              <a:t>americans</a:t>
            </a:r>
            <a:r>
              <a:rPr lang="it-IT" dirty="0"/>
              <a:t> </a:t>
            </a:r>
            <a:r>
              <a:rPr lang="it-IT" dirty="0" err="1"/>
              <a:t>who</a:t>
            </a:r>
            <a:r>
              <a:rPr lang="it-IT" dirty="0"/>
              <a:t> </a:t>
            </a:r>
            <a:r>
              <a:rPr lang="it-IT" dirty="0" err="1"/>
              <a:t>stayed</a:t>
            </a:r>
            <a:r>
              <a:rPr lang="it-IT" dirty="0"/>
              <a:t> after WWII and </a:t>
            </a:r>
            <a:r>
              <a:rPr lang="it-IT" dirty="0" err="1"/>
              <a:t>never</a:t>
            </a:r>
            <a:r>
              <a:rPr lang="it-IT" dirty="0"/>
              <a:t> </a:t>
            </a:r>
            <a:r>
              <a:rPr lang="it-IT" dirty="0" err="1"/>
              <a:t>learnt</a:t>
            </a:r>
            <a:r>
              <a:rPr lang="it-IT" dirty="0"/>
              <a:t> German </a:t>
            </a:r>
            <a:r>
              <a:rPr lang="it-IT" dirty="0" err="1"/>
              <a:t>try</a:t>
            </a:r>
            <a:r>
              <a:rPr lang="it-IT" dirty="0"/>
              <a:t> </a:t>
            </a:r>
            <a:r>
              <a:rPr lang="de-DE" dirty="0"/>
              <a:t> </a:t>
            </a:r>
            <a:r>
              <a:rPr lang="de-DE" dirty="0" err="1"/>
              <a:t>tp</a:t>
            </a:r>
            <a:r>
              <a:rPr lang="de-DE" dirty="0"/>
              <a:t> </a:t>
            </a:r>
            <a:r>
              <a:rPr lang="de-DE" dirty="0" err="1"/>
              <a:t>say</a:t>
            </a:r>
            <a:r>
              <a:rPr lang="de-DE" dirty="0"/>
              <a:t> </a:t>
            </a:r>
            <a:r>
              <a:rPr lang="de-DE" dirty="0" err="1"/>
              <a:t>something</a:t>
            </a:r>
            <a:r>
              <a:rPr lang="de-DE" dirty="0"/>
              <a:t> in </a:t>
            </a:r>
            <a:r>
              <a:rPr lang="de-DE" dirty="0" err="1"/>
              <a:t>english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answered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 in </a:t>
            </a:r>
            <a:r>
              <a:rPr lang="de-DE" dirty="0" err="1"/>
              <a:t>german</a:t>
            </a:r>
            <a:r>
              <a:rPr lang="de-DE" dirty="0"/>
              <a:t> – not </a:t>
            </a:r>
            <a:r>
              <a:rPr lang="de-DE" dirty="0" err="1"/>
              <a:t>importnat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, but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fact</a:t>
            </a:r>
            <a:r>
              <a:rPr lang="de-DE" dirty="0"/>
              <a:t> </a:t>
            </a:r>
            <a:r>
              <a:rPr lang="de-DE" dirty="0" err="1"/>
              <a:t>taht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answer</a:t>
            </a:r>
            <a:r>
              <a:rPr lang="de-DE" dirty="0"/>
              <a:t> will </a:t>
            </a:r>
            <a:r>
              <a:rPr lang="de-DE" dirty="0" err="1"/>
              <a:t>be</a:t>
            </a:r>
            <a:r>
              <a:rPr lang="de-DE" dirty="0"/>
              <a:t> in </a:t>
            </a:r>
            <a:r>
              <a:rPr lang="de-DE" dirty="0" err="1"/>
              <a:t>english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EE6CFE-A08B-41CA-BC27-D674EC7D95F8}" type="slidenum">
              <a:rPr lang="de-DE" smtClean="0"/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41123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 </a:t>
            </a:r>
            <a:r>
              <a:rPr lang="de-DE" dirty="0" err="1"/>
              <a:t>particular</a:t>
            </a:r>
            <a:r>
              <a:rPr lang="de-DE" dirty="0"/>
              <a:t> </a:t>
            </a:r>
            <a:r>
              <a:rPr lang="de-DE" dirty="0" err="1"/>
              <a:t>role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second</a:t>
            </a:r>
            <a:r>
              <a:rPr lang="de-DE" dirty="0"/>
              <a:t> </a:t>
            </a:r>
            <a:r>
              <a:rPr lang="de-DE" dirty="0" err="1"/>
              <a:t>person</a:t>
            </a:r>
            <a:r>
              <a:rPr lang="de-DE" dirty="0"/>
              <a:t> </a:t>
            </a:r>
            <a:r>
              <a:rPr lang="de-DE" dirty="0" err="1"/>
              <a:t>singular</a:t>
            </a:r>
            <a:r>
              <a:rPr lang="de-DE" dirty="0"/>
              <a:t> </a:t>
            </a:r>
            <a:r>
              <a:rPr lang="de-DE" dirty="0" err="1"/>
              <a:t>impersonals</a:t>
            </a:r>
            <a:r>
              <a:rPr lang="de-DE" dirty="0"/>
              <a:t> –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construe</a:t>
            </a:r>
            <a:r>
              <a:rPr lang="de-DE" dirty="0"/>
              <a:t> </a:t>
            </a:r>
            <a:r>
              <a:rPr lang="de-DE" dirty="0" err="1"/>
              <a:t>empathy</a:t>
            </a:r>
            <a:r>
              <a:rPr lang="de-DE" dirty="0"/>
              <a:t> –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speaker</a:t>
            </a:r>
            <a:r>
              <a:rPr lang="de-DE" dirty="0"/>
              <a:t> </a:t>
            </a:r>
            <a:r>
              <a:rPr lang="de-DE" dirty="0" err="1"/>
              <a:t>identifies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implied</a:t>
            </a:r>
            <a:r>
              <a:rPr lang="de-DE" dirty="0"/>
              <a:t> </a:t>
            </a:r>
            <a:r>
              <a:rPr lang="de-DE" dirty="0" err="1"/>
              <a:t>referent</a:t>
            </a:r>
            <a:r>
              <a:rPr lang="de-DE" dirty="0"/>
              <a:t>.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instance</a:t>
            </a:r>
            <a:r>
              <a:rPr lang="de-DE" dirty="0"/>
              <a:t>, in (18)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speaker</a:t>
            </a:r>
            <a:r>
              <a:rPr lang="de-DE" dirty="0"/>
              <a:t> </a:t>
            </a:r>
            <a:r>
              <a:rPr lang="de-DE" dirty="0" err="1"/>
              <a:t>sympatises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Royal </a:t>
            </a:r>
            <a:r>
              <a:rPr lang="de-DE" dirty="0" err="1"/>
              <a:t>family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EE6CFE-A08B-41CA-BC27-D674EC7D95F8}" type="slidenum">
              <a:rPr lang="de-DE" smtClean="0"/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97454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The same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here</a:t>
            </a:r>
            <a:r>
              <a:rPr lang="de-DE" dirty="0"/>
              <a:t>, </a:t>
            </a:r>
            <a:r>
              <a:rPr lang="de-DE" dirty="0" err="1"/>
              <a:t>where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3PL </a:t>
            </a:r>
            <a:r>
              <a:rPr lang="de-DE" dirty="0" err="1"/>
              <a:t>impersonal</a:t>
            </a:r>
            <a:r>
              <a:rPr lang="de-DE" dirty="0"/>
              <a:t> </a:t>
            </a:r>
            <a:r>
              <a:rPr lang="de-DE" dirty="0" err="1"/>
              <a:t>vkraly</a:t>
            </a:r>
            <a:r>
              <a:rPr lang="de-DE" dirty="0"/>
              <a:t> and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impersonal</a:t>
            </a:r>
            <a:r>
              <a:rPr lang="de-DE" dirty="0"/>
              <a:t> passive </a:t>
            </a:r>
            <a:r>
              <a:rPr lang="de-DE" dirty="0" err="1"/>
              <a:t>vkradeno</a:t>
            </a:r>
            <a:r>
              <a:rPr lang="de-DE" dirty="0"/>
              <a:t> express a </a:t>
            </a:r>
            <a:r>
              <a:rPr lang="de-DE" dirty="0" err="1"/>
              <a:t>reference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an indefinite „</a:t>
            </a:r>
            <a:r>
              <a:rPr lang="de-DE" dirty="0" err="1"/>
              <a:t>someone</a:t>
            </a:r>
            <a:r>
              <a:rPr lang="de-DE" dirty="0"/>
              <a:t>“: :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factors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motitvae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construction</a:t>
            </a:r>
            <a:r>
              <a:rPr lang="de-DE" dirty="0"/>
              <a:t> </a:t>
            </a:r>
            <a:r>
              <a:rPr lang="de-DE" dirty="0" err="1"/>
              <a:t>over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?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EE6CFE-A08B-41CA-BC27-D674EC7D95F8}" type="slidenum">
              <a:rPr lang="de-DE" smtClean="0"/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564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EE6CFE-A08B-41CA-BC27-D674EC7D95F8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2582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The </a:t>
            </a:r>
            <a:r>
              <a:rPr lang="de-DE" dirty="0" err="1"/>
              <a:t>definition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subject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hard</a:t>
            </a:r>
            <a:r>
              <a:rPr lang="de-DE" dirty="0"/>
              <a:t> and </a:t>
            </a:r>
            <a:r>
              <a:rPr lang="de-DE" dirty="0" err="1"/>
              <a:t>language</a:t>
            </a:r>
            <a:r>
              <a:rPr lang="de-DE" dirty="0"/>
              <a:t> </a:t>
            </a:r>
            <a:r>
              <a:rPr lang="de-DE" dirty="0" err="1"/>
              <a:t>specific</a:t>
            </a:r>
            <a:r>
              <a:rPr lang="de-DE" dirty="0"/>
              <a:t>. </a:t>
            </a:r>
            <a:r>
              <a:rPr lang="de-DE" dirty="0" err="1"/>
              <a:t>However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Keenan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think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subject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cluster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properties</a:t>
            </a:r>
            <a:r>
              <a:rPr lang="de-DE" dirty="0"/>
              <a:t>. The </a:t>
            </a:r>
            <a:r>
              <a:rPr lang="de-DE" dirty="0" err="1"/>
              <a:t>prototypical</a:t>
            </a:r>
            <a:r>
              <a:rPr lang="de-DE" dirty="0"/>
              <a:t> </a:t>
            </a:r>
            <a:r>
              <a:rPr lang="de-DE" dirty="0" err="1"/>
              <a:t>subject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….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EE6CFE-A08B-41CA-BC27-D674EC7D95F8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7310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Here „ich </a:t>
            </a:r>
            <a:r>
              <a:rPr lang="de-DE" dirty="0" err="1"/>
              <a:t>checks</a:t>
            </a:r>
            <a:r>
              <a:rPr lang="de-DE" dirty="0"/>
              <a:t> all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boxes</a:t>
            </a:r>
            <a:r>
              <a:rPr lang="de-DE" dirty="0"/>
              <a:t> and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thus</a:t>
            </a:r>
            <a:r>
              <a:rPr lang="de-DE" dirty="0"/>
              <a:t> a </a:t>
            </a:r>
            <a:r>
              <a:rPr lang="de-DE" dirty="0" err="1"/>
              <a:t>prototypical</a:t>
            </a:r>
            <a:r>
              <a:rPr lang="de-DE" dirty="0"/>
              <a:t> </a:t>
            </a:r>
            <a:r>
              <a:rPr lang="de-DE" dirty="0" err="1"/>
              <a:t>subject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EE6CFE-A08B-41CA-BC27-D674EC7D95F8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96315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Though</a:t>
            </a:r>
            <a:r>
              <a:rPr lang="de-DE" dirty="0"/>
              <a:t> in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presentation</a:t>
            </a:r>
            <a:r>
              <a:rPr lang="de-DE" dirty="0"/>
              <a:t> i will </a:t>
            </a:r>
            <a:r>
              <a:rPr lang="de-DE" dirty="0" err="1"/>
              <a:t>onlz</a:t>
            </a:r>
            <a:r>
              <a:rPr lang="de-DE" dirty="0"/>
              <a:t> </a:t>
            </a:r>
            <a:r>
              <a:rPr lang="de-DE" dirty="0" err="1"/>
              <a:t>focus</a:t>
            </a:r>
            <a:r>
              <a:rPr lang="de-DE" dirty="0"/>
              <a:t> on </a:t>
            </a:r>
            <a:r>
              <a:rPr lang="de-DE" dirty="0" err="1"/>
              <a:t>codinf</a:t>
            </a:r>
            <a:r>
              <a:rPr lang="de-DE" dirty="0"/>
              <a:t> </a:t>
            </a:r>
            <a:r>
              <a:rPr lang="de-DE" dirty="0" err="1"/>
              <a:t>properties</a:t>
            </a:r>
            <a:r>
              <a:rPr lang="de-DE" dirty="0"/>
              <a:t>, </a:t>
            </a:r>
            <a:r>
              <a:rPr lang="de-DE" dirty="0" err="1"/>
              <a:t>disregarding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behavioural</a:t>
            </a:r>
            <a:r>
              <a:rPr lang="de-DE" dirty="0"/>
              <a:t> </a:t>
            </a:r>
            <a:r>
              <a:rPr lang="de-DE" dirty="0" err="1"/>
              <a:t>ones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EE6CFE-A08B-41CA-BC27-D674EC7D95F8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5711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Mich </a:t>
            </a:r>
            <a:r>
              <a:rPr lang="de-DE" dirty="0" err="1"/>
              <a:t>is</a:t>
            </a:r>
            <a:r>
              <a:rPr lang="de-DE" dirty="0"/>
              <a:t> non-</a:t>
            </a:r>
            <a:r>
              <a:rPr lang="de-DE" dirty="0" err="1"/>
              <a:t>agentive</a:t>
            </a:r>
            <a:r>
              <a:rPr lang="de-DE" dirty="0"/>
              <a:t>_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causes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lose </a:t>
            </a:r>
            <a:r>
              <a:rPr lang="de-DE" dirty="0" err="1"/>
              <a:t>its</a:t>
            </a:r>
            <a:r>
              <a:rPr lang="de-DE" dirty="0"/>
              <a:t> </a:t>
            </a:r>
            <a:r>
              <a:rPr lang="de-DE" dirty="0" err="1"/>
              <a:t>nominative</a:t>
            </a:r>
            <a:r>
              <a:rPr lang="de-DE" dirty="0"/>
              <a:t> </a:t>
            </a:r>
            <a:r>
              <a:rPr lang="de-DE" dirty="0" err="1"/>
              <a:t>encoding</a:t>
            </a:r>
            <a:r>
              <a:rPr lang="de-DE" dirty="0"/>
              <a:t> and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possibility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governing</a:t>
            </a:r>
            <a:r>
              <a:rPr lang="de-DE" dirty="0"/>
              <a:t> </a:t>
            </a:r>
            <a:r>
              <a:rPr lang="de-DE" dirty="0" err="1"/>
              <a:t>agtreement</a:t>
            </a:r>
            <a:r>
              <a:rPr lang="de-DE" dirty="0"/>
              <a:t> friert </a:t>
            </a:r>
            <a:r>
              <a:rPr lang="de-DE" dirty="0" err="1"/>
              <a:t>is</a:t>
            </a:r>
            <a:r>
              <a:rPr lang="de-DE" dirty="0"/>
              <a:t> THIRD </a:t>
            </a:r>
            <a:r>
              <a:rPr lang="de-DE" dirty="0" err="1"/>
              <a:t>person</a:t>
            </a:r>
            <a:r>
              <a:rPr lang="de-DE" dirty="0"/>
              <a:t> </a:t>
            </a:r>
            <a:r>
              <a:rPr lang="de-DE" dirty="0" err="1"/>
              <a:t>Sg</a:t>
            </a:r>
            <a:r>
              <a:rPr lang="de-DE" dirty="0"/>
              <a:t> and not 1sg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EE6CFE-A08B-41CA-BC27-D674EC7D95F8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4112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/>
              <a:t>Mich is non-agentive; wind is inanimate; deine Freunde is non-topical, and in R-Imps, the topic of my talk, switch diapo ”it is itself driven on the left” is non-referential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EE6CFE-A08B-41CA-BC27-D674EC7D95F8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50472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/>
              <a:t>Mich is non-agentive; wind is inanimate; deine Freunde is non-topical, and in R-Imps, the topic of my talk, switch diapo ”it is itself driven on the left” is non-referential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EE6CFE-A08B-41CA-BC27-D674EC7D95F8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5467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0AAD4-1EEF-47AF-8EA7-FD06DD8335B6}" type="datetime1">
              <a:rPr lang="it-IT" smtClean="0"/>
              <a:t>25/07/2023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‹Nr.›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9851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CA63D-9BC3-4094-8C03-AEB5132AFDEE}" type="datetime1">
              <a:rPr lang="it-IT" smtClean="0"/>
              <a:t>25/07/2023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‹Nr.›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40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3118-8FDD-4B2D-A513-97EFBE4A47B4}" type="datetime1">
              <a:rPr lang="it-IT" smtClean="0"/>
              <a:t>25/07/2023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‹Nr.›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0164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kern="100" baseline="0"/>
            </a:lvl1pPr>
          </a:lstStyle>
          <a:p>
            <a:r>
              <a:rPr lang="it-IT"/>
              <a:t>Fare clic per modificare lo stile del titolo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kern="100" baseline="0"/>
            </a:lvl1pPr>
            <a:lvl2pPr>
              <a:defRPr kern="100" baseline="0"/>
            </a:lvl2pPr>
            <a:lvl3pPr>
              <a:defRPr kern="100" baseline="0"/>
            </a:lvl3pPr>
            <a:lvl4pPr>
              <a:defRPr kern="100" baseline="0"/>
            </a:lvl4pPr>
            <a:lvl5pPr>
              <a:defRPr kern="100" baseline="0"/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kern="100" baseline="0"/>
            </a:lvl1pPr>
          </a:lstStyle>
          <a:p>
            <a:fld id="{29B20F03-99C0-477B-B21E-3B691EE60640}" type="slidenum">
              <a:rPr lang="it-IT" smtClean="0"/>
              <a:t>‹Nr.›</a:t>
            </a:fld>
            <a:endParaRPr lang="it-I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ern="100" baseline="0"/>
            </a:lvl1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083617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D491-680A-4F46-9812-0C5EC8E682EC}" type="datetime1">
              <a:rPr lang="it-IT" smtClean="0"/>
              <a:t>25/07/2023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‹Nr.›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7840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6B50-5FFA-4C29-8BAE-20E20D97F1A3}" type="datetime1">
              <a:rPr lang="it-IT" smtClean="0"/>
              <a:t>25/07/2023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‹Nr.›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3618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80ED-EF44-4D65-823A-E812762F2D9D}" type="datetime1">
              <a:rPr lang="it-IT" smtClean="0"/>
              <a:t>25/07/2023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‹Nr.›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0558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9730-5BC5-4ECC-A9C8-E628BA2C0B6D}" type="datetime1">
              <a:rPr lang="it-IT" smtClean="0"/>
              <a:t>25/07/2023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‹Nr.›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25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126A-5318-4436-87F7-2AA3A16DC770}" type="datetime1">
              <a:rPr lang="it-IT" smtClean="0"/>
              <a:t>25/07/2023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‹Nr.›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5669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07657-E1A3-49D8-B6B9-D10B539A2DA4}" type="datetime1">
              <a:rPr lang="it-IT" smtClean="0"/>
              <a:t>25/07/2023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‹Nr.›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7991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785D-D1B9-4A70-95D4-D0259E236D35}" type="datetime1">
              <a:rPr lang="it-IT" smtClean="0"/>
              <a:t>25/07/2023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‹Nr.›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5257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AFD2-F637-41F7-8667-DF28A613325C}" type="datetime1">
              <a:rPr lang="it-IT" smtClean="0"/>
              <a:t>25/07/2023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‹Nr.›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6669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EAA0B-5ABA-403F-90B3-ED447557A838}" type="datetime1">
              <a:rPr lang="it-IT" smtClean="0"/>
              <a:t>25/07/2023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38D08-3163-42CA-BE16-F5F4748A0FD2}" type="slidenum">
              <a:rPr lang="it-IT" smtClean="0"/>
              <a:t>‹Nr.›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52371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permama.lt/forumas/topic/692682-lietuviu-kalba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search.lancs.ac.uk/portal/en/people/anna-siewierska(58ba754c-681e-4627-89e2-ea9cfd7713d9)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04900" y="1122363"/>
            <a:ext cx="10477500" cy="2387600"/>
          </a:xfrm>
        </p:spPr>
        <p:txBody>
          <a:bodyPr>
            <a:normAutofit/>
          </a:bodyPr>
          <a:lstStyle/>
          <a:p>
            <a:r>
              <a:rPr lang="en-US" dirty="0">
                <a:latin typeface="Sitka Banner" panose="02000505000000020004" pitchFamily="2" charset="0"/>
              </a:rPr>
              <a:t>Impersonal constructions </a:t>
            </a:r>
            <a:br>
              <a:rPr lang="en-US" dirty="0">
                <a:latin typeface="Sitka Banner" panose="02000505000000020004" pitchFamily="2" charset="0"/>
              </a:rPr>
            </a:br>
            <a:r>
              <a:rPr lang="en-US" dirty="0">
                <a:latin typeface="Sitka Banner" panose="02000505000000020004" pitchFamily="2" charset="0"/>
              </a:rPr>
              <a:t>in Baltic and Slavic</a:t>
            </a:r>
            <a:endParaRPr lang="it-IT" dirty="0">
              <a:latin typeface="Sitka Banner" panose="02000505000000020004" pitchFamily="2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974900"/>
            <a:ext cx="9144000" cy="1949650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Lidia Federica Mazzitelli</a:t>
            </a:r>
          </a:p>
          <a:p>
            <a:r>
              <a:rPr lang="it-IT" dirty="0" err="1"/>
              <a:t>Universit</a:t>
            </a:r>
            <a:r>
              <a:rPr lang="de-DE" dirty="0" err="1"/>
              <a:t>ät</a:t>
            </a:r>
            <a:r>
              <a:rPr lang="de-DE" dirty="0"/>
              <a:t> zu Köln</a:t>
            </a:r>
          </a:p>
          <a:p>
            <a:r>
              <a:rPr lang="de-DE" dirty="0"/>
              <a:t>Academia </a:t>
            </a:r>
            <a:r>
              <a:rPr lang="de-DE" dirty="0" err="1"/>
              <a:t>Grammaticorum</a:t>
            </a:r>
            <a:r>
              <a:rPr lang="de-DE" dirty="0"/>
              <a:t> </a:t>
            </a:r>
            <a:r>
              <a:rPr lang="de-DE" dirty="0" err="1"/>
              <a:t>Salensis</a:t>
            </a:r>
            <a:r>
              <a:rPr lang="de-DE" dirty="0"/>
              <a:t> </a:t>
            </a:r>
            <a:r>
              <a:rPr lang="de-DE" dirty="0" err="1"/>
              <a:t>Vigesima</a:t>
            </a:r>
            <a:endParaRPr lang="de-DE" dirty="0"/>
          </a:p>
          <a:p>
            <a:r>
              <a:rPr lang="de-DE" dirty="0"/>
              <a:t>Salos - </a:t>
            </a:r>
            <a:r>
              <a:rPr lang="de-DE" dirty="0" err="1"/>
              <a:t>Lithuania</a:t>
            </a:r>
            <a:endParaRPr lang="de-DE" dirty="0"/>
          </a:p>
          <a:p>
            <a:r>
              <a:rPr lang="it-IT" dirty="0">
                <a:latin typeface="Sitka Banner" panose="02000505000000020004" pitchFamily="2" charset="0"/>
              </a:rPr>
              <a:t>26.07.2023 </a:t>
            </a:r>
          </a:p>
        </p:txBody>
      </p:sp>
    </p:spTree>
    <p:extLst>
      <p:ext uri="{BB962C8B-B14F-4D97-AF65-F5344CB8AC3E}">
        <p14:creationId xmlns:p14="http://schemas.microsoft.com/office/powerpoint/2010/main" val="2915496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1A3FE6-7E3C-8433-22F3-1B22107EB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 err="1"/>
              <a:t>Subject</a:t>
            </a:r>
            <a:r>
              <a:rPr lang="it-IT" sz="3600" dirty="0"/>
              <a:t> </a:t>
            </a:r>
            <a:r>
              <a:rPr lang="it-IT" sz="3600" dirty="0" err="1"/>
              <a:t>prototype</a:t>
            </a:r>
            <a:endParaRPr lang="de-DE" sz="36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31C344-6710-E895-B75F-4F75EDF13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506538"/>
            <a:ext cx="10515600" cy="536575"/>
          </a:xfrm>
        </p:spPr>
        <p:txBody>
          <a:bodyPr>
            <a:normAutofit fontScale="25000" lnSpcReduction="20000"/>
          </a:bodyPr>
          <a:lstStyle/>
          <a:p>
            <a:r>
              <a:rPr lang="it-IT" sz="8800" dirty="0" err="1">
                <a:latin typeface="+mj-lt"/>
              </a:rPr>
              <a:t>Keenan</a:t>
            </a:r>
            <a:r>
              <a:rPr lang="it-IT" sz="8800" dirty="0">
                <a:latin typeface="+mj-lt"/>
              </a:rPr>
              <a:t> (1976): </a:t>
            </a:r>
            <a:r>
              <a:rPr lang="it-IT" sz="8800" dirty="0" err="1">
                <a:latin typeface="+mj-lt"/>
              </a:rPr>
              <a:t>Subject</a:t>
            </a:r>
            <a:r>
              <a:rPr lang="it-IT" sz="8800" dirty="0">
                <a:latin typeface="+mj-lt"/>
              </a:rPr>
              <a:t> </a:t>
            </a:r>
            <a:r>
              <a:rPr lang="it-IT" sz="8800" dirty="0" err="1">
                <a:latin typeface="+mj-lt"/>
              </a:rPr>
              <a:t>as</a:t>
            </a:r>
            <a:r>
              <a:rPr lang="it-IT" sz="8800" dirty="0">
                <a:latin typeface="+mj-lt"/>
              </a:rPr>
              <a:t> cluster of </a:t>
            </a:r>
            <a:r>
              <a:rPr lang="it-IT" sz="8800" dirty="0" err="1">
                <a:latin typeface="+mj-lt"/>
              </a:rPr>
              <a:t>prototypical</a:t>
            </a:r>
            <a:r>
              <a:rPr lang="it-IT" sz="8800" dirty="0">
                <a:latin typeface="+mj-lt"/>
              </a:rPr>
              <a:t> features</a:t>
            </a:r>
          </a:p>
          <a:p>
            <a:pPr marL="0" indent="0">
              <a:buNone/>
            </a:pPr>
            <a:endParaRPr lang="it-IT" sz="2200" dirty="0">
              <a:latin typeface="+mj-lt"/>
            </a:endParaRPr>
          </a:p>
          <a:p>
            <a:pPr marL="0" indent="0">
              <a:buNone/>
            </a:pPr>
            <a:endParaRPr lang="it-IT" sz="2200" dirty="0">
              <a:latin typeface="+mj-lt"/>
            </a:endParaRPr>
          </a:p>
          <a:p>
            <a:pPr marL="0" indent="0">
              <a:buNone/>
            </a:pPr>
            <a:endParaRPr lang="it-IT" sz="2200" dirty="0">
              <a:latin typeface="+mj-lt"/>
            </a:endParaRPr>
          </a:p>
          <a:p>
            <a:pPr marL="0" indent="0">
              <a:buNone/>
            </a:pPr>
            <a:endParaRPr lang="it-IT" sz="2200" dirty="0">
              <a:latin typeface="+mj-lt"/>
            </a:endParaRPr>
          </a:p>
          <a:p>
            <a:pPr marL="0" indent="0">
              <a:buNone/>
            </a:pPr>
            <a:endParaRPr lang="it-IT" sz="2200" dirty="0">
              <a:latin typeface="+mj-lt"/>
            </a:endParaRPr>
          </a:p>
          <a:p>
            <a:pPr marL="0" indent="0">
              <a:buNone/>
            </a:pPr>
            <a:endParaRPr lang="it-IT" sz="2200" dirty="0">
              <a:latin typeface="+mj-lt"/>
            </a:endParaRPr>
          </a:p>
          <a:p>
            <a:pPr marL="0" indent="0">
              <a:buNone/>
            </a:pPr>
            <a:endParaRPr lang="it-IT" sz="2200" dirty="0">
              <a:latin typeface="+mj-lt"/>
            </a:endParaRPr>
          </a:p>
          <a:p>
            <a:pPr marL="0" indent="0">
              <a:buNone/>
            </a:pPr>
            <a:endParaRPr lang="it-IT" sz="2200" dirty="0">
              <a:latin typeface="+mj-lt"/>
            </a:endParaRPr>
          </a:p>
          <a:p>
            <a:pPr marL="0" indent="0">
              <a:buNone/>
            </a:pPr>
            <a:endParaRPr lang="it-IT" sz="2200" dirty="0">
              <a:latin typeface="+mj-lt"/>
            </a:endParaRPr>
          </a:p>
          <a:p>
            <a:pPr marL="0" indent="0">
              <a:buNone/>
            </a:pPr>
            <a:endParaRPr lang="it-IT" sz="2200" dirty="0">
              <a:latin typeface="+mj-lt"/>
            </a:endParaRPr>
          </a:p>
          <a:p>
            <a:pPr marL="0" indent="0">
              <a:buNone/>
            </a:pPr>
            <a:endParaRPr lang="it-IT" sz="2200" dirty="0">
              <a:latin typeface="+mj-lt"/>
            </a:endParaRPr>
          </a:p>
          <a:p>
            <a:pPr marL="0" indent="0">
              <a:buNone/>
            </a:pPr>
            <a:endParaRPr lang="it-IT" sz="2200" dirty="0">
              <a:latin typeface="+mj-lt"/>
            </a:endParaRPr>
          </a:p>
          <a:p>
            <a:pPr marL="0" indent="0">
              <a:buNone/>
            </a:pPr>
            <a:endParaRPr lang="it-IT" sz="2900" dirty="0">
              <a:latin typeface="+mj-lt"/>
            </a:endParaRPr>
          </a:p>
          <a:p>
            <a:pPr marL="0" indent="0">
              <a:buNone/>
            </a:pPr>
            <a:r>
              <a:rPr lang="it-IT" sz="2200" dirty="0">
                <a:latin typeface="+mj-lt"/>
              </a:rPr>
              <a:t> </a:t>
            </a:r>
            <a:endParaRPr lang="it-IT" sz="2200" b="1" dirty="0">
              <a:latin typeface="+mj-lt"/>
            </a:endParaRPr>
          </a:p>
          <a:p>
            <a:pPr marL="0" indent="0">
              <a:buNone/>
            </a:pPr>
            <a:r>
              <a:rPr lang="en-US" sz="2200" dirty="0">
                <a:latin typeface="+mj-lt"/>
              </a:rPr>
              <a:t>	</a:t>
            </a:r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7C588834-C9A1-3127-195A-066C192D4F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707294"/>
              </p:ext>
            </p:extLst>
          </p:nvPr>
        </p:nvGraphicFramePr>
        <p:xfrm>
          <a:off x="666746" y="3597910"/>
          <a:ext cx="10258425" cy="275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9475">
                  <a:extLst>
                    <a:ext uri="{9D8B030D-6E8A-4147-A177-3AD203B41FA5}">
                      <a16:colId xmlns:a16="http://schemas.microsoft.com/office/drawing/2014/main" val="1010983432"/>
                    </a:ext>
                  </a:extLst>
                </a:gridCol>
                <a:gridCol w="3419475">
                  <a:extLst>
                    <a:ext uri="{9D8B030D-6E8A-4147-A177-3AD203B41FA5}">
                      <a16:colId xmlns:a16="http://schemas.microsoft.com/office/drawing/2014/main" val="1795541056"/>
                    </a:ext>
                  </a:extLst>
                </a:gridCol>
                <a:gridCol w="3419475">
                  <a:extLst>
                    <a:ext uri="{9D8B030D-6E8A-4147-A177-3AD203B41FA5}">
                      <a16:colId xmlns:a16="http://schemas.microsoft.com/office/drawing/2014/main" val="2753033818"/>
                    </a:ext>
                  </a:extLst>
                </a:gridCol>
              </a:tblGrid>
              <a:tr h="280881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err="1">
                          <a:latin typeface="+mj-lt"/>
                        </a:rPr>
                        <a:t>Functional</a:t>
                      </a:r>
                      <a:r>
                        <a:rPr lang="it-IT" sz="1800" dirty="0">
                          <a:latin typeface="+mj-lt"/>
                        </a:rPr>
                        <a:t> </a:t>
                      </a:r>
                      <a:r>
                        <a:rPr lang="it-IT" sz="1800" dirty="0" err="1">
                          <a:latin typeface="+mj-lt"/>
                        </a:rPr>
                        <a:t>properties</a:t>
                      </a:r>
                      <a:endParaRPr lang="de-D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+mj-lt"/>
                        </a:rPr>
                        <a:t>Coding </a:t>
                      </a:r>
                      <a:r>
                        <a:rPr lang="it-IT" dirty="0" err="1">
                          <a:latin typeface="+mj-lt"/>
                        </a:rPr>
                        <a:t>properties</a:t>
                      </a:r>
                      <a:endParaRPr lang="de-D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>
                          <a:latin typeface="+mj-lt"/>
                        </a:rPr>
                        <a:t>Behavioural</a:t>
                      </a:r>
                      <a:r>
                        <a:rPr lang="it-IT" dirty="0">
                          <a:latin typeface="+mj-lt"/>
                        </a:rPr>
                        <a:t> </a:t>
                      </a:r>
                      <a:r>
                        <a:rPr lang="it-IT" dirty="0" err="1">
                          <a:latin typeface="+mj-lt"/>
                        </a:rPr>
                        <a:t>properties</a:t>
                      </a:r>
                      <a:endParaRPr lang="de-DE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886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Agentivity  </a:t>
                      </a:r>
                      <a:r>
                        <a:rPr lang="de-DE" sz="1800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</a:t>
                      </a:r>
                      <a:endParaRPr lang="it-IT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First position in the </a:t>
                      </a:r>
                      <a:r>
                        <a:rPr lang="it-IT" dirty="0" err="1"/>
                        <a:t>sentence</a:t>
                      </a:r>
                      <a:r>
                        <a:rPr lang="it-IT" dirty="0"/>
                        <a:t> </a:t>
                      </a:r>
                      <a:r>
                        <a:rPr lang="de-DE" sz="18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Control of </a:t>
                      </a:r>
                      <a:r>
                        <a:rPr lang="it-IT" dirty="0" err="1"/>
                        <a:t>reflexives</a:t>
                      </a:r>
                      <a:r>
                        <a:rPr lang="it-IT" dirty="0"/>
                        <a:t> 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398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Animate </a:t>
                      </a:r>
                      <a:r>
                        <a:rPr lang="de-DE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Nominative case</a:t>
                      </a:r>
                      <a:r>
                        <a:rPr lang="de-DE" sz="1800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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Control of </a:t>
                      </a:r>
                      <a:r>
                        <a:rPr lang="it-IT" dirty="0" err="1"/>
                        <a:t>infinitives</a:t>
                      </a:r>
                      <a:r>
                        <a:rPr lang="it-IT" dirty="0"/>
                        <a:t> </a:t>
                      </a: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431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Topicality </a:t>
                      </a:r>
                      <a:r>
                        <a:rPr lang="de-DE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Government of </a:t>
                      </a:r>
                      <a:r>
                        <a:rPr lang="it-IT" dirty="0" err="1">
                          <a:solidFill>
                            <a:srgbClr val="FF0000"/>
                          </a:solidFill>
                        </a:rPr>
                        <a:t>verbal</a:t>
                      </a:r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 agreement: </a:t>
                      </a:r>
                      <a:r>
                        <a:rPr lang="it-IT" dirty="0" err="1">
                          <a:solidFill>
                            <a:srgbClr val="FF0000"/>
                          </a:solidFill>
                        </a:rPr>
                        <a:t>person</a:t>
                      </a:r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it-IT" dirty="0" err="1">
                          <a:solidFill>
                            <a:srgbClr val="FF0000"/>
                          </a:solidFill>
                        </a:rPr>
                        <a:t>number</a:t>
                      </a:r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, gender</a:t>
                      </a:r>
                      <a:r>
                        <a:rPr lang="sl-SI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de-DE" sz="1800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</a:t>
                      </a:r>
                      <a:r>
                        <a:rPr lang="it-IT" dirty="0">
                          <a:solidFill>
                            <a:srgbClr val="FF0000"/>
                          </a:solidFill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Co-</a:t>
                      </a:r>
                      <a:r>
                        <a:rPr lang="it-IT" dirty="0" err="1"/>
                        <a:t>reference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848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Referentiality </a:t>
                      </a:r>
                      <a:r>
                        <a:rPr lang="de-DE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…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182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/>
                        <a:t>Definiteness</a:t>
                      </a:r>
                      <a:r>
                        <a:rPr lang="it-IT" dirty="0"/>
                        <a:t> </a:t>
                      </a:r>
                      <a:r>
                        <a:rPr lang="de-DE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99076"/>
                  </a:ext>
                </a:extLst>
              </a:tr>
            </a:tbl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4956EF5B-71AF-3BC6-168A-17E4CAF7E760}"/>
              </a:ext>
            </a:extLst>
          </p:cNvPr>
          <p:cNvSpPr txBox="1"/>
          <p:nvPr/>
        </p:nvSpPr>
        <p:spPr>
          <a:xfrm>
            <a:off x="838196" y="1939549"/>
            <a:ext cx="10086975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200" dirty="0">
                <a:latin typeface="+mj-lt"/>
              </a:rPr>
              <a:t>(</a:t>
            </a:r>
            <a:r>
              <a:rPr lang="sl-SI" sz="2200" dirty="0">
                <a:latin typeface="+mj-lt"/>
              </a:rPr>
              <a:t>4</a:t>
            </a:r>
            <a:r>
              <a:rPr lang="it-IT" sz="2200" dirty="0">
                <a:latin typeface="+mj-lt"/>
              </a:rPr>
              <a:t>) 	</a:t>
            </a:r>
            <a:r>
              <a:rPr lang="it-IT" sz="2200" dirty="0" err="1">
                <a:latin typeface="+mj-lt"/>
              </a:rPr>
              <a:t>Lithuanian</a:t>
            </a:r>
            <a:endParaRPr lang="it-IT" sz="2200" dirty="0">
              <a:latin typeface="+mj-lt"/>
            </a:endParaRPr>
          </a:p>
          <a:p>
            <a:pPr marL="0" indent="0">
              <a:buNone/>
            </a:pPr>
            <a:r>
              <a:rPr lang="it-IT" sz="2200" b="1" i="1" dirty="0">
                <a:latin typeface="+mj-lt"/>
              </a:rPr>
              <a:t>      	</a:t>
            </a:r>
            <a:r>
              <a:rPr lang="it-IT" sz="2000" b="1" i="1" dirty="0">
                <a:solidFill>
                  <a:srgbClr val="FF0000"/>
                </a:solidFill>
              </a:rPr>
              <a:t>Mane</a:t>
            </a:r>
            <a:r>
              <a:rPr lang="it-IT" sz="2000" i="1" dirty="0"/>
              <a:t> 	</a:t>
            </a:r>
            <a:r>
              <a:rPr lang="it-IT" sz="2000" i="1" dirty="0" err="1"/>
              <a:t>pykina</a:t>
            </a:r>
            <a:endParaRPr lang="it-IT" sz="2000" i="1" dirty="0"/>
          </a:p>
          <a:p>
            <a:pPr marL="0" indent="0">
              <a:buNone/>
            </a:pPr>
            <a:r>
              <a:rPr lang="it-IT" sz="2000" i="1" dirty="0"/>
              <a:t>	</a:t>
            </a:r>
            <a:r>
              <a:rPr lang="it-IT" sz="2000" dirty="0"/>
              <a:t>I.ACC	sicken.PRS.3</a:t>
            </a:r>
          </a:p>
          <a:p>
            <a:pPr marL="0" indent="0">
              <a:buNone/>
            </a:pPr>
            <a:r>
              <a:rPr lang="it-IT" sz="2000" i="1" dirty="0"/>
              <a:t>	</a:t>
            </a:r>
            <a:r>
              <a:rPr lang="it-IT" sz="2000" dirty="0"/>
              <a:t>‘I </a:t>
            </a:r>
            <a:r>
              <a:rPr lang="it-IT" sz="2000" dirty="0" err="1"/>
              <a:t>feel</a:t>
            </a:r>
            <a:r>
              <a:rPr lang="it-IT" sz="2000" dirty="0"/>
              <a:t> </a:t>
            </a:r>
            <a:r>
              <a:rPr lang="it-IT" sz="2000" dirty="0" err="1"/>
              <a:t>sick</a:t>
            </a:r>
            <a:r>
              <a:rPr lang="it-IT" sz="2000" dirty="0"/>
              <a:t>’ (</a:t>
            </a:r>
            <a:r>
              <a:rPr lang="it-IT" sz="2000" dirty="0" err="1"/>
              <a:t>lit</a:t>
            </a:r>
            <a:r>
              <a:rPr lang="it-IT" sz="2000" dirty="0"/>
              <a:t>. ‘</a:t>
            </a:r>
            <a:r>
              <a:rPr lang="it-IT" sz="2000" dirty="0" err="1"/>
              <a:t>it</a:t>
            </a:r>
            <a:r>
              <a:rPr lang="it-IT" sz="2000" dirty="0"/>
              <a:t> </a:t>
            </a:r>
            <a:r>
              <a:rPr lang="it-IT" sz="2000" dirty="0" err="1"/>
              <a:t>sickens</a:t>
            </a:r>
            <a:r>
              <a:rPr lang="it-IT" sz="2000" dirty="0"/>
              <a:t> me’) </a:t>
            </a:r>
            <a:endParaRPr lang="it-IT" sz="2000" i="1" dirty="0"/>
          </a:p>
          <a:p>
            <a:pPr marL="0" indent="0">
              <a:buNone/>
            </a:pPr>
            <a:endParaRPr lang="it-IT" sz="2200" dirty="0">
              <a:latin typeface="+mj-lt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1DF7D79-E340-F820-91E8-8F604EAC8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5358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1A3FE6-7E3C-8433-22F3-1B22107EB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A </a:t>
            </a:r>
            <a:r>
              <a:rPr lang="de-DE" dirty="0" err="1"/>
              <a:t>typology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impersonal</a:t>
            </a:r>
            <a:r>
              <a:rPr lang="de-DE" dirty="0"/>
              <a:t> </a:t>
            </a:r>
            <a:r>
              <a:rPr lang="de-DE" dirty="0" err="1"/>
              <a:t>constructions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31C344-6710-E895-B75F-4F75EDF13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71108" cy="4351338"/>
          </a:xfrm>
        </p:spPr>
        <p:txBody>
          <a:bodyPr>
            <a:noAutofit/>
          </a:bodyPr>
          <a:lstStyle/>
          <a:p>
            <a:pPr marL="0" indent="0">
              <a:lnSpc>
                <a:spcPts val="2280"/>
              </a:lnSpc>
              <a:spcBef>
                <a:spcPts val="0"/>
              </a:spcBef>
              <a:buNone/>
            </a:pPr>
            <a:endParaRPr lang="it-IT" sz="1900" dirty="0">
              <a:latin typeface="+mj-lt"/>
            </a:endParaRPr>
          </a:p>
          <a:p>
            <a:pPr>
              <a:lnSpc>
                <a:spcPts val="2280"/>
              </a:lnSpc>
              <a:spcBef>
                <a:spcPts val="0"/>
              </a:spcBef>
            </a:pPr>
            <a:r>
              <a:rPr lang="it-IT" sz="1600" b="1" dirty="0">
                <a:latin typeface="+mj-lt"/>
              </a:rPr>
              <a:t>A-</a:t>
            </a:r>
            <a:r>
              <a:rPr lang="it-IT" sz="1600" b="1" dirty="0" err="1">
                <a:latin typeface="+mj-lt"/>
              </a:rPr>
              <a:t>impersonals</a:t>
            </a:r>
            <a:r>
              <a:rPr lang="sl-SI" sz="1600" b="1" dirty="0">
                <a:latin typeface="+mj-lt"/>
              </a:rPr>
              <a:t>			</a:t>
            </a:r>
            <a:r>
              <a:rPr lang="de-DE" sz="1600" dirty="0">
                <a:latin typeface="+mj-lt"/>
              </a:rPr>
              <a:t>(5) </a:t>
            </a:r>
            <a:r>
              <a:rPr lang="it-IT" sz="1600" dirty="0">
                <a:latin typeface="+mj-lt"/>
              </a:rPr>
              <a:t>German (</a:t>
            </a:r>
            <a:r>
              <a:rPr lang="it-IT" sz="1600" dirty="0" err="1">
                <a:latin typeface="+mj-lt"/>
              </a:rPr>
              <a:t>Germanic</a:t>
            </a:r>
            <a:r>
              <a:rPr lang="it-IT" sz="1600" dirty="0">
                <a:latin typeface="+mj-lt"/>
              </a:rPr>
              <a:t>; Indo-</a:t>
            </a:r>
            <a:r>
              <a:rPr lang="it-IT" sz="1600" dirty="0" err="1">
                <a:latin typeface="+mj-lt"/>
              </a:rPr>
              <a:t>European</a:t>
            </a:r>
            <a:r>
              <a:rPr lang="it-IT" sz="1600" dirty="0">
                <a:latin typeface="+mj-lt"/>
              </a:rPr>
              <a:t>) </a:t>
            </a:r>
            <a:r>
              <a:rPr lang="it-IT" sz="1600" b="1" i="1" dirty="0" err="1">
                <a:solidFill>
                  <a:srgbClr val="FF0000"/>
                </a:solidFill>
                <a:latin typeface="+mj-lt"/>
              </a:rPr>
              <a:t>Mich</a:t>
            </a:r>
            <a:r>
              <a:rPr lang="it-IT" sz="1600" i="1" dirty="0">
                <a:latin typeface="+mj-lt"/>
              </a:rPr>
              <a:t> </a:t>
            </a:r>
            <a:r>
              <a:rPr lang="it-IT" sz="1600" i="1" dirty="0" err="1">
                <a:latin typeface="+mj-lt"/>
              </a:rPr>
              <a:t>friert</a:t>
            </a:r>
            <a:r>
              <a:rPr lang="it-IT" sz="1600" i="1" dirty="0">
                <a:latin typeface="+mj-lt"/>
              </a:rPr>
              <a:t> ‘</a:t>
            </a:r>
            <a:r>
              <a:rPr lang="it-IT" sz="1600" dirty="0">
                <a:latin typeface="+mj-lt"/>
              </a:rPr>
              <a:t>I </a:t>
            </a:r>
            <a:r>
              <a:rPr lang="it-IT" sz="1600" dirty="0" err="1">
                <a:latin typeface="+mj-lt"/>
              </a:rPr>
              <a:t>am</a:t>
            </a:r>
            <a:r>
              <a:rPr lang="it-IT" sz="1600" dirty="0">
                <a:latin typeface="+mj-lt"/>
              </a:rPr>
              <a:t> </a:t>
            </a:r>
            <a:r>
              <a:rPr lang="it-IT" sz="1600" dirty="0" err="1">
                <a:latin typeface="+mj-lt"/>
              </a:rPr>
              <a:t>cold</a:t>
            </a:r>
            <a:r>
              <a:rPr lang="it-IT" sz="1600" dirty="0">
                <a:latin typeface="+mj-lt"/>
              </a:rPr>
              <a:t>’</a:t>
            </a:r>
            <a:endParaRPr lang="sl-SI" sz="1600" b="1" i="1" dirty="0">
              <a:latin typeface="+mj-lt"/>
            </a:endParaRPr>
          </a:p>
          <a:p>
            <a:pPr marL="0" indent="0">
              <a:lnSpc>
                <a:spcPts val="2280"/>
              </a:lnSpc>
              <a:spcBef>
                <a:spcPts val="0"/>
              </a:spcBef>
              <a:buNone/>
            </a:pPr>
            <a:r>
              <a:rPr lang="it-IT" sz="1600" dirty="0">
                <a:latin typeface="+mj-lt"/>
              </a:rPr>
              <a:t>sensitive to </a:t>
            </a:r>
            <a:r>
              <a:rPr lang="it-IT" sz="1600" dirty="0" err="1">
                <a:latin typeface="+mj-lt"/>
              </a:rPr>
              <a:t>reduction</a:t>
            </a:r>
            <a:r>
              <a:rPr lang="it-IT" sz="1600" dirty="0">
                <a:latin typeface="+mj-lt"/>
              </a:rPr>
              <a:t> in animacy/agentivity</a:t>
            </a:r>
            <a:r>
              <a:rPr lang="sl-SI" sz="1600" dirty="0">
                <a:latin typeface="+mj-lt"/>
              </a:rPr>
              <a:t>	</a:t>
            </a:r>
            <a:r>
              <a:rPr lang="de-DE" sz="1600" dirty="0">
                <a:latin typeface="+mj-lt"/>
              </a:rPr>
              <a:t>(6) </a:t>
            </a:r>
            <a:r>
              <a:rPr lang="sl-SI" sz="1600" dirty="0">
                <a:latin typeface="+mj-lt"/>
              </a:rPr>
              <a:t>Russian</a:t>
            </a:r>
            <a:r>
              <a:rPr lang="it-IT" sz="1600" dirty="0">
                <a:latin typeface="+mj-lt"/>
              </a:rPr>
              <a:t> (</a:t>
            </a:r>
            <a:r>
              <a:rPr lang="it-IT" sz="1600" dirty="0" err="1">
                <a:latin typeface="+mj-lt"/>
              </a:rPr>
              <a:t>Slavic</a:t>
            </a:r>
            <a:r>
              <a:rPr lang="it-IT" sz="1600" dirty="0">
                <a:latin typeface="+mj-lt"/>
              </a:rPr>
              <a:t>; Indo-</a:t>
            </a:r>
            <a:r>
              <a:rPr lang="it-IT" sz="1600" dirty="0" err="1">
                <a:latin typeface="+mj-lt"/>
              </a:rPr>
              <a:t>European</a:t>
            </a:r>
            <a:r>
              <a:rPr lang="it-IT" sz="1600" dirty="0">
                <a:latin typeface="+mj-lt"/>
              </a:rPr>
              <a:t>)        </a:t>
            </a:r>
            <a:r>
              <a:rPr lang="sl-SI" sz="1600" i="1" dirty="0">
                <a:latin typeface="+mj-lt"/>
              </a:rPr>
              <a:t>Lo</a:t>
            </a:r>
            <a:r>
              <a:rPr lang="de-DE" sz="1600" i="1" dirty="0" err="1">
                <a:latin typeface="+mj-lt"/>
              </a:rPr>
              <a:t>dk</a:t>
            </a:r>
            <a:r>
              <a:rPr lang="sl-SI" sz="1600" i="1" dirty="0">
                <a:latin typeface="+mj-lt"/>
              </a:rPr>
              <a:t>u     uneslo                  </a:t>
            </a:r>
            <a:r>
              <a:rPr lang="sl-SI" sz="1600" b="1" i="1" dirty="0">
                <a:solidFill>
                  <a:srgbClr val="FF0000"/>
                </a:solidFill>
                <a:latin typeface="+mj-lt"/>
              </a:rPr>
              <a:t>vetrom</a:t>
            </a:r>
            <a:endParaRPr lang="sl-SI" sz="1600" b="1" dirty="0">
              <a:solidFill>
                <a:srgbClr val="FF0000"/>
              </a:solidFill>
              <a:latin typeface="+mj-lt"/>
            </a:endParaRPr>
          </a:p>
          <a:p>
            <a:pPr marL="0" indent="0">
              <a:lnSpc>
                <a:spcPts val="2280"/>
              </a:lnSpc>
              <a:spcBef>
                <a:spcPts val="0"/>
              </a:spcBef>
              <a:buNone/>
            </a:pPr>
            <a:r>
              <a:rPr lang="sl-SI" sz="1600" dirty="0">
                <a:latin typeface="+mj-lt"/>
              </a:rPr>
              <a:t>					</a:t>
            </a:r>
            <a:r>
              <a:rPr lang="de-DE" sz="1600" dirty="0">
                <a:latin typeface="+mj-lt"/>
              </a:rPr>
              <a:t>		         </a:t>
            </a:r>
            <a:r>
              <a:rPr lang="sl-SI" sz="1600" dirty="0">
                <a:latin typeface="+mj-lt"/>
              </a:rPr>
              <a:t>boat.</a:t>
            </a:r>
            <a:r>
              <a:rPr lang="sl-SI" sz="1600" cap="small" dirty="0">
                <a:latin typeface="+mj-lt"/>
              </a:rPr>
              <a:t>acc </a:t>
            </a:r>
            <a:r>
              <a:rPr lang="sl-SI" sz="1600" dirty="0">
                <a:latin typeface="+mj-lt"/>
              </a:rPr>
              <a:t>bring.away.</a:t>
            </a:r>
            <a:r>
              <a:rPr lang="sl-SI" sz="1600" cap="small" dirty="0">
                <a:latin typeface="+mj-lt"/>
              </a:rPr>
              <a:t>pst.n  </a:t>
            </a:r>
            <a:r>
              <a:rPr lang="sl-SI" sz="1600" dirty="0">
                <a:latin typeface="+mj-lt"/>
              </a:rPr>
              <a:t>wind</a:t>
            </a:r>
            <a:r>
              <a:rPr lang="sl-SI" sz="1600" cap="small" dirty="0">
                <a:latin typeface="+mj-lt"/>
              </a:rPr>
              <a:t>.ins</a:t>
            </a:r>
            <a:endParaRPr lang="it-IT" sz="1600" dirty="0">
              <a:latin typeface="+mj-lt"/>
            </a:endParaRPr>
          </a:p>
          <a:p>
            <a:pPr marL="457200" lvl="1" indent="0">
              <a:lnSpc>
                <a:spcPts val="2280"/>
              </a:lnSpc>
              <a:spcBef>
                <a:spcPts val="0"/>
              </a:spcBef>
              <a:buNone/>
            </a:pPr>
            <a:r>
              <a:rPr lang="sl-SI" sz="1600" dirty="0">
                <a:latin typeface="+mj-lt"/>
              </a:rPr>
              <a:t>					</a:t>
            </a:r>
            <a:r>
              <a:rPr lang="de-DE" sz="1600" dirty="0">
                <a:latin typeface="+mj-lt"/>
              </a:rPr>
              <a:t>		         </a:t>
            </a:r>
            <a:r>
              <a:rPr lang="sl-SI" sz="1600" dirty="0">
                <a:latin typeface="+mj-lt"/>
              </a:rPr>
              <a:t>‚The boat </a:t>
            </a:r>
            <a:r>
              <a:rPr lang="it-IT" sz="1600" dirty="0" err="1">
                <a:latin typeface="+mj-lt"/>
              </a:rPr>
              <a:t>was</a:t>
            </a:r>
            <a:r>
              <a:rPr lang="it-IT" sz="1600" dirty="0">
                <a:latin typeface="+mj-lt"/>
              </a:rPr>
              <a:t> </a:t>
            </a:r>
            <a:r>
              <a:rPr lang="sl-SI" sz="1600" dirty="0">
                <a:latin typeface="+mj-lt"/>
              </a:rPr>
              <a:t>brought away by the wind‘</a:t>
            </a:r>
            <a:r>
              <a:rPr lang="it-IT" sz="1600" dirty="0">
                <a:latin typeface="+mj-lt"/>
              </a:rPr>
              <a:t> </a:t>
            </a:r>
          </a:p>
          <a:p>
            <a:pPr marL="457200" lvl="1" indent="0">
              <a:lnSpc>
                <a:spcPts val="2280"/>
              </a:lnSpc>
              <a:spcBef>
                <a:spcPts val="0"/>
              </a:spcBef>
              <a:buNone/>
            </a:pPr>
            <a:r>
              <a:rPr lang="it-IT" sz="1600" dirty="0">
                <a:latin typeface="+mj-lt"/>
              </a:rPr>
              <a:t>							          (</a:t>
            </a:r>
            <a:r>
              <a:rPr lang="it-IT" sz="1600" dirty="0" err="1">
                <a:latin typeface="+mj-lt"/>
              </a:rPr>
              <a:t>Schlund</a:t>
            </a:r>
            <a:r>
              <a:rPr lang="it-IT" sz="1600" dirty="0">
                <a:latin typeface="+mj-lt"/>
              </a:rPr>
              <a:t> 2018)</a:t>
            </a:r>
          </a:p>
          <a:p>
            <a:pPr marL="457200" lvl="1" indent="0">
              <a:lnSpc>
                <a:spcPts val="2280"/>
              </a:lnSpc>
              <a:spcBef>
                <a:spcPts val="0"/>
              </a:spcBef>
              <a:buNone/>
            </a:pPr>
            <a:endParaRPr lang="it-IT" sz="1600" dirty="0">
              <a:latin typeface="+mj-lt"/>
            </a:endParaRPr>
          </a:p>
          <a:p>
            <a:pPr algn="l">
              <a:lnSpc>
                <a:spcPts val="2280"/>
              </a:lnSpc>
              <a:spcBef>
                <a:spcPts val="0"/>
              </a:spcBef>
            </a:pPr>
            <a:r>
              <a:rPr lang="it-IT" sz="1600" b="1" dirty="0">
                <a:latin typeface="+mj-lt"/>
              </a:rPr>
              <a:t>T-</a:t>
            </a:r>
            <a:r>
              <a:rPr lang="sl-SI" sz="1600" b="1" dirty="0">
                <a:latin typeface="+mj-lt"/>
              </a:rPr>
              <a:t>i</a:t>
            </a:r>
            <a:r>
              <a:rPr lang="it-IT" sz="1600" b="1" dirty="0" err="1">
                <a:latin typeface="+mj-lt"/>
              </a:rPr>
              <a:t>mpersonals</a:t>
            </a:r>
            <a:r>
              <a:rPr lang="sl-SI" sz="1600" b="1" dirty="0">
                <a:latin typeface="+mj-lt"/>
              </a:rPr>
              <a:t>			</a:t>
            </a:r>
            <a:r>
              <a:rPr lang="de-DE" sz="1600" dirty="0">
                <a:latin typeface="+mj-lt"/>
              </a:rPr>
              <a:t>(7) </a:t>
            </a:r>
            <a:r>
              <a:rPr lang="it-IT" sz="1600" dirty="0">
                <a:latin typeface="+mj-lt"/>
              </a:rPr>
              <a:t>German (</a:t>
            </a:r>
            <a:r>
              <a:rPr lang="it-IT" sz="1600" dirty="0" err="1">
                <a:latin typeface="+mj-lt"/>
              </a:rPr>
              <a:t>Germanic</a:t>
            </a:r>
            <a:r>
              <a:rPr lang="it-IT" sz="1600" dirty="0">
                <a:latin typeface="+mj-lt"/>
              </a:rPr>
              <a:t>; Indo-</a:t>
            </a:r>
            <a:r>
              <a:rPr lang="it-IT" sz="1600" dirty="0" err="1">
                <a:latin typeface="+mj-lt"/>
              </a:rPr>
              <a:t>European</a:t>
            </a:r>
            <a:r>
              <a:rPr lang="it-IT" sz="1600" dirty="0">
                <a:latin typeface="+mj-lt"/>
              </a:rPr>
              <a:t>) </a:t>
            </a:r>
            <a:r>
              <a:rPr lang="it-IT" sz="1600" b="1" i="1" dirty="0">
                <a:solidFill>
                  <a:srgbClr val="FF0000"/>
                </a:solidFill>
                <a:latin typeface="+mj-lt"/>
              </a:rPr>
              <a:t>Es</a:t>
            </a:r>
            <a:r>
              <a:rPr lang="it-IT" sz="1600" i="1" dirty="0">
                <a:latin typeface="+mj-lt"/>
              </a:rPr>
              <a:t> </a:t>
            </a:r>
            <a:r>
              <a:rPr lang="it-IT" sz="1600" i="1" dirty="0" err="1">
                <a:latin typeface="+mj-lt"/>
              </a:rPr>
              <a:t>kommen</a:t>
            </a:r>
            <a:r>
              <a:rPr lang="it-IT" sz="1600" i="1" dirty="0">
                <a:latin typeface="+mj-lt"/>
              </a:rPr>
              <a:t> </a:t>
            </a:r>
            <a:r>
              <a:rPr lang="it-IT" sz="1600" b="1" i="1" dirty="0" err="1">
                <a:latin typeface="+mj-lt"/>
              </a:rPr>
              <a:t>deine</a:t>
            </a:r>
            <a:r>
              <a:rPr lang="it-IT" sz="1600" b="1" i="1" dirty="0">
                <a:latin typeface="+mj-lt"/>
              </a:rPr>
              <a:t> </a:t>
            </a:r>
            <a:r>
              <a:rPr lang="it-IT" sz="1600" b="1" i="1" dirty="0" err="1">
                <a:latin typeface="+mj-lt"/>
              </a:rPr>
              <a:t>Freunde</a:t>
            </a:r>
            <a:r>
              <a:rPr lang="it-IT" sz="1600" b="1" i="1" dirty="0">
                <a:latin typeface="+mj-lt"/>
              </a:rPr>
              <a:t> </a:t>
            </a:r>
            <a:r>
              <a:rPr lang="it-IT" sz="1600" i="1" dirty="0" err="1">
                <a:latin typeface="+mj-lt"/>
              </a:rPr>
              <a:t>ein</a:t>
            </a:r>
            <a:endParaRPr lang="sl-SI" sz="1600" i="1" dirty="0">
              <a:latin typeface="+mj-lt"/>
            </a:endParaRPr>
          </a:p>
          <a:p>
            <a:pPr marL="0" indent="0">
              <a:lnSpc>
                <a:spcPts val="2280"/>
              </a:lnSpc>
              <a:spcBef>
                <a:spcPts val="0"/>
              </a:spcBef>
              <a:buNone/>
            </a:pPr>
            <a:r>
              <a:rPr lang="it-IT" sz="1600" dirty="0">
                <a:latin typeface="+mj-lt"/>
              </a:rPr>
              <a:t>sensitive to </a:t>
            </a:r>
            <a:r>
              <a:rPr lang="it-IT" sz="1600" dirty="0" err="1">
                <a:latin typeface="+mj-lt"/>
              </a:rPr>
              <a:t>reduction</a:t>
            </a:r>
            <a:r>
              <a:rPr lang="it-IT" sz="1600" dirty="0">
                <a:latin typeface="+mj-lt"/>
              </a:rPr>
              <a:t> in </a:t>
            </a:r>
            <a:r>
              <a:rPr lang="it-IT" sz="1600" dirty="0" err="1">
                <a:latin typeface="+mj-lt"/>
              </a:rPr>
              <a:t>topicality</a:t>
            </a:r>
            <a:r>
              <a:rPr lang="it-IT" sz="1600" dirty="0">
                <a:latin typeface="+mj-lt"/>
              </a:rPr>
              <a:t> </a:t>
            </a:r>
            <a:r>
              <a:rPr lang="sl-SI" sz="1600" dirty="0">
                <a:latin typeface="+mj-lt"/>
              </a:rPr>
              <a:t>		</a:t>
            </a:r>
            <a:r>
              <a:rPr lang="da-DK" sz="1600" dirty="0">
                <a:latin typeface="+mj-lt"/>
              </a:rPr>
              <a:t>			         ‘Your friends are arriving’	</a:t>
            </a:r>
            <a:r>
              <a:rPr lang="sl-SI" sz="1600" dirty="0">
                <a:latin typeface="+mj-lt"/>
              </a:rPr>
              <a:t>	</a:t>
            </a:r>
            <a:endParaRPr lang="da-DK" sz="1600" dirty="0">
              <a:latin typeface="+mj-lt"/>
            </a:endParaRPr>
          </a:p>
          <a:p>
            <a:pPr marL="0" indent="0">
              <a:lnSpc>
                <a:spcPts val="2280"/>
              </a:lnSpc>
              <a:spcBef>
                <a:spcPts val="0"/>
              </a:spcBef>
              <a:buNone/>
            </a:pPr>
            <a:r>
              <a:rPr lang="sl-SI" sz="1600" dirty="0">
                <a:latin typeface="+mj-lt"/>
              </a:rPr>
              <a:t>					</a:t>
            </a:r>
            <a:endParaRPr lang="sl-SI" sz="1600" i="1" dirty="0">
              <a:latin typeface="+mj-lt"/>
            </a:endParaRPr>
          </a:p>
          <a:p>
            <a:pPr>
              <a:lnSpc>
                <a:spcPts val="2280"/>
              </a:lnSpc>
              <a:spcBef>
                <a:spcPts val="0"/>
              </a:spcBef>
            </a:pPr>
            <a:r>
              <a:rPr lang="sl-SI" sz="1600" b="1" dirty="0">
                <a:latin typeface="+mj-lt"/>
              </a:rPr>
              <a:t>R-impersonals			</a:t>
            </a:r>
            <a:r>
              <a:rPr lang="de-DE" sz="1600" dirty="0">
                <a:latin typeface="+mj-lt"/>
              </a:rPr>
              <a:t>(8) </a:t>
            </a:r>
            <a:r>
              <a:rPr lang="it-IT" sz="1600" dirty="0" err="1">
                <a:latin typeface="+mj-lt"/>
              </a:rPr>
              <a:t>Romanian</a:t>
            </a:r>
            <a:r>
              <a:rPr lang="it-IT" sz="1600" dirty="0">
                <a:latin typeface="+mj-lt"/>
              </a:rPr>
              <a:t> (Romance; Indo-</a:t>
            </a:r>
            <a:r>
              <a:rPr lang="it-IT" sz="1600" dirty="0" err="1">
                <a:latin typeface="+mj-lt"/>
              </a:rPr>
              <a:t>European</a:t>
            </a:r>
            <a:r>
              <a:rPr lang="it-IT" sz="1600" dirty="0">
                <a:latin typeface="+mj-lt"/>
              </a:rPr>
              <a:t>) </a:t>
            </a:r>
            <a:r>
              <a:rPr lang="en-US" sz="1600" i="1" dirty="0" err="1">
                <a:latin typeface="+mj-lt"/>
              </a:rPr>
              <a:t>În</a:t>
            </a:r>
            <a:r>
              <a:rPr lang="en-US" sz="1600" i="1" dirty="0">
                <a:latin typeface="+mj-lt"/>
              </a:rPr>
              <a:t> Anglia,    </a:t>
            </a:r>
            <a:r>
              <a:rPr lang="sl-SI" sz="1600" b="1" i="1" dirty="0">
                <a:solidFill>
                  <a:srgbClr val="FF0000"/>
                </a:solidFill>
                <a:latin typeface="+mj-lt"/>
              </a:rPr>
              <a:t>(</a:t>
            </a:r>
            <a:r>
              <a:rPr lang="da-DK" sz="1600" b="1" i="1" dirty="0">
                <a:solidFill>
                  <a:srgbClr val="FF0000"/>
                </a:solidFill>
                <a:latin typeface="+mj-lt"/>
              </a:rPr>
              <a:t>Ø) </a:t>
            </a:r>
            <a:r>
              <a:rPr lang="en-US" sz="1600" i="1" dirty="0">
                <a:latin typeface="+mj-lt"/>
              </a:rPr>
              <a:t>se     conduce          pe  </a:t>
            </a:r>
            <a:r>
              <a:rPr lang="en-US" sz="1600" i="1" dirty="0" err="1">
                <a:latin typeface="+mj-lt"/>
              </a:rPr>
              <a:t>stâng</a:t>
            </a:r>
            <a:r>
              <a:rPr lang="en-US" sz="1600" i="1" dirty="0">
                <a:latin typeface="+mj-lt"/>
              </a:rPr>
              <a:t>-a.</a:t>
            </a:r>
          </a:p>
          <a:p>
            <a:pPr marL="0" indent="0">
              <a:lnSpc>
                <a:spcPts val="2280"/>
              </a:lnSpc>
              <a:spcBef>
                <a:spcPts val="0"/>
              </a:spcBef>
              <a:buNone/>
            </a:pPr>
            <a:r>
              <a:rPr lang="sl-SI" sz="1600" dirty="0">
                <a:latin typeface="+mj-lt"/>
              </a:rPr>
              <a:t>sensitive to reduction in referentiality </a:t>
            </a:r>
            <a:r>
              <a:rPr lang="en-US" sz="1600" dirty="0">
                <a:latin typeface="+mj-lt"/>
              </a:rPr>
              <a:t>		       		             in England        </a:t>
            </a:r>
            <a:r>
              <a:rPr lang="en-US" sz="1600" cap="small" dirty="0" err="1">
                <a:latin typeface="+mj-lt"/>
              </a:rPr>
              <a:t>refl</a:t>
            </a:r>
            <a:r>
              <a:rPr lang="en-US" sz="1600" cap="small" dirty="0">
                <a:latin typeface="+mj-lt"/>
              </a:rPr>
              <a:t> </a:t>
            </a:r>
            <a:r>
              <a:rPr lang="en-US" sz="1600" dirty="0">
                <a:latin typeface="+mj-lt"/>
              </a:rPr>
              <a:t>drive.</a:t>
            </a:r>
            <a:r>
              <a:rPr lang="en-US" sz="1600" cap="small" dirty="0">
                <a:latin typeface="+mj-lt"/>
              </a:rPr>
              <a:t>3sg.prs </a:t>
            </a:r>
            <a:r>
              <a:rPr lang="en-US" sz="1600" dirty="0">
                <a:latin typeface="+mj-lt"/>
              </a:rPr>
              <a:t>on  left-</a:t>
            </a:r>
            <a:r>
              <a:rPr lang="en-US" sz="1600" cap="small" dirty="0">
                <a:latin typeface="+mj-lt"/>
              </a:rPr>
              <a:t>def</a:t>
            </a:r>
            <a:r>
              <a:rPr lang="en-US" sz="1600" dirty="0">
                <a:latin typeface="+mj-lt"/>
              </a:rPr>
              <a:t>.f.sg</a:t>
            </a:r>
          </a:p>
          <a:p>
            <a:pPr marL="0" indent="0">
              <a:lnSpc>
                <a:spcPts val="2280"/>
              </a:lnSpc>
              <a:spcBef>
                <a:spcPts val="0"/>
              </a:spcBef>
              <a:buNone/>
            </a:pPr>
            <a:r>
              <a:rPr lang="en-US" sz="1600" dirty="0">
                <a:latin typeface="+mj-lt"/>
              </a:rPr>
              <a:t>					       		             ‘In England, they drive on the left.’</a:t>
            </a:r>
          </a:p>
          <a:p>
            <a:pPr marL="0" indent="0">
              <a:lnSpc>
                <a:spcPts val="2280"/>
              </a:lnSpc>
              <a:spcBef>
                <a:spcPts val="0"/>
              </a:spcBef>
              <a:buNone/>
            </a:pPr>
            <a:r>
              <a:rPr lang="en-US" sz="1600" dirty="0">
                <a:latin typeface="+mj-lt"/>
              </a:rPr>
              <a:t>							             (</a:t>
            </a:r>
            <a:r>
              <a:rPr lang="en-US" sz="1600" dirty="0" err="1">
                <a:latin typeface="+mj-lt"/>
              </a:rPr>
              <a:t>Radulescu</a:t>
            </a:r>
            <a:r>
              <a:rPr lang="en-US" sz="1600" dirty="0">
                <a:latin typeface="+mj-lt"/>
              </a:rPr>
              <a:t> &amp; van </a:t>
            </a:r>
            <a:r>
              <a:rPr lang="en-US" sz="1600" dirty="0" err="1">
                <a:latin typeface="+mj-lt"/>
              </a:rPr>
              <a:t>Olmen</a:t>
            </a:r>
            <a:r>
              <a:rPr lang="en-US" sz="1600" dirty="0">
                <a:latin typeface="+mj-lt"/>
              </a:rPr>
              <a:t> 2021)</a:t>
            </a:r>
          </a:p>
          <a:p>
            <a:pPr marL="0" indent="0">
              <a:lnSpc>
                <a:spcPts val="2280"/>
              </a:lnSpc>
              <a:spcBef>
                <a:spcPts val="0"/>
              </a:spcBef>
              <a:buNone/>
            </a:pPr>
            <a:r>
              <a:rPr lang="en-US" sz="1600" dirty="0" err="1">
                <a:latin typeface="+mj-lt"/>
              </a:rPr>
              <a:t>Mal’chukov</a:t>
            </a:r>
            <a:r>
              <a:rPr lang="en-US" sz="1600" dirty="0">
                <a:latin typeface="+mj-lt"/>
              </a:rPr>
              <a:t> &amp; Ogawa (2011) </a:t>
            </a:r>
            <a:endParaRPr lang="sl-SI" sz="1600" dirty="0">
              <a:latin typeface="+mj-lt"/>
            </a:endParaRPr>
          </a:p>
          <a:p>
            <a:pPr marL="0" indent="0">
              <a:buNone/>
            </a:pPr>
            <a:r>
              <a:rPr lang="sl-SI" sz="1600" dirty="0">
                <a:latin typeface="+mj-lt"/>
              </a:rPr>
              <a:t>	</a:t>
            </a:r>
            <a:r>
              <a:rPr lang="it-IT" sz="1600" dirty="0">
                <a:latin typeface="+mj-lt"/>
              </a:rPr>
              <a:t>	            </a:t>
            </a:r>
            <a:r>
              <a:rPr lang="da-DK" sz="1600" dirty="0">
                <a:latin typeface="+mj-lt"/>
              </a:rPr>
              <a:t>			</a:t>
            </a:r>
            <a:r>
              <a:rPr lang="sl-SI" sz="1600" dirty="0">
                <a:latin typeface="+mj-lt"/>
              </a:rPr>
              <a:t>	</a:t>
            </a:r>
            <a:endParaRPr lang="it-IT" sz="1600" dirty="0">
              <a:latin typeface="+mj-lt"/>
            </a:endParaRPr>
          </a:p>
          <a:p>
            <a:pPr marL="0" indent="0">
              <a:buNone/>
            </a:pPr>
            <a:r>
              <a:rPr lang="it-IT" sz="2000" dirty="0">
                <a:latin typeface="+mj-lt"/>
              </a:rPr>
              <a:t>					          			     	</a:t>
            </a:r>
            <a:endParaRPr lang="sl-SI" sz="2000" dirty="0">
              <a:latin typeface="+mj-lt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B5DFC30-A8D5-8C1C-EB9B-06E02C79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5403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1A3FE6-7E3C-8433-22F3-1B22107EB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A </a:t>
            </a:r>
            <a:r>
              <a:rPr lang="de-DE" dirty="0" err="1"/>
              <a:t>typology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impersonal</a:t>
            </a:r>
            <a:r>
              <a:rPr lang="de-DE" dirty="0"/>
              <a:t> </a:t>
            </a:r>
            <a:r>
              <a:rPr lang="de-DE" dirty="0" err="1"/>
              <a:t>constructions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31C344-6710-E895-B75F-4F75EDF13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71108" cy="4351338"/>
          </a:xfrm>
        </p:spPr>
        <p:txBody>
          <a:bodyPr>
            <a:noAutofit/>
          </a:bodyPr>
          <a:lstStyle/>
          <a:p>
            <a:pPr marL="0" indent="0">
              <a:lnSpc>
                <a:spcPts val="2280"/>
              </a:lnSpc>
              <a:spcBef>
                <a:spcPts val="0"/>
              </a:spcBef>
              <a:buNone/>
            </a:pPr>
            <a:endParaRPr lang="it-IT" sz="1900" dirty="0">
              <a:latin typeface="+mj-lt"/>
            </a:endParaRPr>
          </a:p>
          <a:p>
            <a:pPr>
              <a:lnSpc>
                <a:spcPts val="2280"/>
              </a:lnSpc>
              <a:spcBef>
                <a:spcPts val="0"/>
              </a:spcBef>
            </a:pPr>
            <a:r>
              <a:rPr lang="it-IT" sz="1600" b="1" dirty="0">
                <a:latin typeface="+mj-lt"/>
              </a:rPr>
              <a:t>A-</a:t>
            </a:r>
            <a:r>
              <a:rPr lang="it-IT" sz="1600" b="1" dirty="0" err="1">
                <a:latin typeface="+mj-lt"/>
              </a:rPr>
              <a:t>impersonals</a:t>
            </a:r>
            <a:r>
              <a:rPr lang="sl-SI" sz="1600" b="1" dirty="0">
                <a:latin typeface="+mj-lt"/>
              </a:rPr>
              <a:t>			</a:t>
            </a:r>
            <a:r>
              <a:rPr lang="de-DE" sz="1600" dirty="0">
                <a:latin typeface="+mj-lt"/>
              </a:rPr>
              <a:t>(5) </a:t>
            </a:r>
            <a:r>
              <a:rPr lang="it-IT" sz="1600" dirty="0">
                <a:latin typeface="+mj-lt"/>
              </a:rPr>
              <a:t>German (</a:t>
            </a:r>
            <a:r>
              <a:rPr lang="it-IT" sz="1600" dirty="0" err="1">
                <a:latin typeface="+mj-lt"/>
              </a:rPr>
              <a:t>Germanic</a:t>
            </a:r>
            <a:r>
              <a:rPr lang="it-IT" sz="1600" dirty="0">
                <a:latin typeface="+mj-lt"/>
              </a:rPr>
              <a:t>; Indo-</a:t>
            </a:r>
            <a:r>
              <a:rPr lang="it-IT" sz="1600" dirty="0" err="1">
                <a:latin typeface="+mj-lt"/>
              </a:rPr>
              <a:t>European</a:t>
            </a:r>
            <a:r>
              <a:rPr lang="it-IT" sz="1600" dirty="0">
                <a:latin typeface="+mj-lt"/>
              </a:rPr>
              <a:t>) </a:t>
            </a:r>
            <a:r>
              <a:rPr lang="it-IT" sz="1600" b="1" i="1" dirty="0" err="1">
                <a:solidFill>
                  <a:srgbClr val="FF0000"/>
                </a:solidFill>
                <a:latin typeface="+mj-lt"/>
              </a:rPr>
              <a:t>Mich</a:t>
            </a:r>
            <a:r>
              <a:rPr lang="it-IT" sz="1600" i="1" dirty="0">
                <a:latin typeface="+mj-lt"/>
              </a:rPr>
              <a:t> </a:t>
            </a:r>
            <a:r>
              <a:rPr lang="it-IT" sz="1600" i="1" dirty="0" err="1">
                <a:latin typeface="+mj-lt"/>
              </a:rPr>
              <a:t>friert</a:t>
            </a:r>
            <a:r>
              <a:rPr lang="it-IT" sz="1600" i="1" dirty="0">
                <a:latin typeface="+mj-lt"/>
              </a:rPr>
              <a:t> ‘</a:t>
            </a:r>
            <a:r>
              <a:rPr lang="it-IT" sz="1600" dirty="0">
                <a:latin typeface="+mj-lt"/>
              </a:rPr>
              <a:t>I </a:t>
            </a:r>
            <a:r>
              <a:rPr lang="it-IT" sz="1600" dirty="0" err="1">
                <a:latin typeface="+mj-lt"/>
              </a:rPr>
              <a:t>am</a:t>
            </a:r>
            <a:r>
              <a:rPr lang="it-IT" sz="1600" dirty="0">
                <a:latin typeface="+mj-lt"/>
              </a:rPr>
              <a:t> </a:t>
            </a:r>
            <a:r>
              <a:rPr lang="it-IT" sz="1600" dirty="0" err="1">
                <a:latin typeface="+mj-lt"/>
              </a:rPr>
              <a:t>cold</a:t>
            </a:r>
            <a:r>
              <a:rPr lang="it-IT" sz="1600" dirty="0">
                <a:latin typeface="+mj-lt"/>
              </a:rPr>
              <a:t>’</a:t>
            </a:r>
            <a:endParaRPr lang="sl-SI" sz="1600" b="1" i="1" dirty="0">
              <a:latin typeface="+mj-lt"/>
            </a:endParaRPr>
          </a:p>
          <a:p>
            <a:pPr marL="0" indent="0">
              <a:lnSpc>
                <a:spcPts val="2280"/>
              </a:lnSpc>
              <a:spcBef>
                <a:spcPts val="0"/>
              </a:spcBef>
              <a:buNone/>
            </a:pPr>
            <a:r>
              <a:rPr lang="it-IT" sz="1600" dirty="0">
                <a:latin typeface="+mj-lt"/>
              </a:rPr>
              <a:t>sensitive to </a:t>
            </a:r>
            <a:r>
              <a:rPr lang="it-IT" sz="1600" dirty="0" err="1">
                <a:latin typeface="+mj-lt"/>
              </a:rPr>
              <a:t>reduction</a:t>
            </a:r>
            <a:r>
              <a:rPr lang="it-IT" sz="1600" dirty="0">
                <a:latin typeface="+mj-lt"/>
              </a:rPr>
              <a:t> in animacy/agentivity</a:t>
            </a:r>
            <a:r>
              <a:rPr lang="sl-SI" sz="1600" dirty="0">
                <a:latin typeface="+mj-lt"/>
              </a:rPr>
              <a:t>	</a:t>
            </a:r>
            <a:r>
              <a:rPr lang="de-DE" sz="1600" dirty="0">
                <a:latin typeface="+mj-lt"/>
              </a:rPr>
              <a:t>(6) </a:t>
            </a:r>
            <a:r>
              <a:rPr lang="sl-SI" sz="1600" dirty="0">
                <a:latin typeface="+mj-lt"/>
              </a:rPr>
              <a:t>Russian</a:t>
            </a:r>
            <a:r>
              <a:rPr lang="it-IT" sz="1600" dirty="0">
                <a:latin typeface="+mj-lt"/>
              </a:rPr>
              <a:t> (</a:t>
            </a:r>
            <a:r>
              <a:rPr lang="it-IT" sz="1600" dirty="0" err="1">
                <a:latin typeface="+mj-lt"/>
              </a:rPr>
              <a:t>Slavic</a:t>
            </a:r>
            <a:r>
              <a:rPr lang="it-IT" sz="1600" dirty="0">
                <a:latin typeface="+mj-lt"/>
              </a:rPr>
              <a:t>; Indo-</a:t>
            </a:r>
            <a:r>
              <a:rPr lang="it-IT" sz="1600" dirty="0" err="1">
                <a:latin typeface="+mj-lt"/>
              </a:rPr>
              <a:t>European</a:t>
            </a:r>
            <a:r>
              <a:rPr lang="it-IT" sz="1600" dirty="0">
                <a:latin typeface="+mj-lt"/>
              </a:rPr>
              <a:t>)        </a:t>
            </a:r>
            <a:r>
              <a:rPr lang="sl-SI" sz="1600" i="1" dirty="0">
                <a:latin typeface="+mj-lt"/>
              </a:rPr>
              <a:t>Lo</a:t>
            </a:r>
            <a:r>
              <a:rPr lang="de-DE" sz="1600" i="1" dirty="0" err="1">
                <a:latin typeface="+mj-lt"/>
              </a:rPr>
              <a:t>dk</a:t>
            </a:r>
            <a:r>
              <a:rPr lang="sl-SI" sz="1600" i="1" dirty="0">
                <a:latin typeface="+mj-lt"/>
              </a:rPr>
              <a:t>u     uneslo                  </a:t>
            </a:r>
            <a:r>
              <a:rPr lang="sl-SI" sz="1600" b="1" i="1" dirty="0">
                <a:solidFill>
                  <a:srgbClr val="FF0000"/>
                </a:solidFill>
                <a:latin typeface="+mj-lt"/>
              </a:rPr>
              <a:t>vetrom</a:t>
            </a:r>
            <a:endParaRPr lang="sl-SI" sz="1600" b="1" dirty="0">
              <a:solidFill>
                <a:srgbClr val="FF0000"/>
              </a:solidFill>
              <a:latin typeface="+mj-lt"/>
            </a:endParaRPr>
          </a:p>
          <a:p>
            <a:pPr marL="0" indent="0">
              <a:lnSpc>
                <a:spcPts val="2280"/>
              </a:lnSpc>
              <a:spcBef>
                <a:spcPts val="0"/>
              </a:spcBef>
              <a:buNone/>
            </a:pPr>
            <a:r>
              <a:rPr lang="sl-SI" sz="1600" dirty="0">
                <a:latin typeface="+mj-lt"/>
              </a:rPr>
              <a:t>					</a:t>
            </a:r>
            <a:r>
              <a:rPr lang="de-DE" sz="1600" dirty="0">
                <a:latin typeface="+mj-lt"/>
              </a:rPr>
              <a:t>		         </a:t>
            </a:r>
            <a:r>
              <a:rPr lang="sl-SI" sz="1600" dirty="0">
                <a:latin typeface="+mj-lt"/>
              </a:rPr>
              <a:t>boat.</a:t>
            </a:r>
            <a:r>
              <a:rPr lang="sl-SI" sz="1600" cap="small" dirty="0">
                <a:latin typeface="+mj-lt"/>
              </a:rPr>
              <a:t>acc </a:t>
            </a:r>
            <a:r>
              <a:rPr lang="sl-SI" sz="1600" dirty="0">
                <a:latin typeface="+mj-lt"/>
              </a:rPr>
              <a:t>bring.away.</a:t>
            </a:r>
            <a:r>
              <a:rPr lang="sl-SI" sz="1600" cap="small" dirty="0">
                <a:latin typeface="+mj-lt"/>
              </a:rPr>
              <a:t>pst.n  </a:t>
            </a:r>
            <a:r>
              <a:rPr lang="sl-SI" sz="1600" dirty="0">
                <a:latin typeface="+mj-lt"/>
              </a:rPr>
              <a:t>wind</a:t>
            </a:r>
            <a:r>
              <a:rPr lang="sl-SI" sz="1600" cap="small" dirty="0">
                <a:latin typeface="+mj-lt"/>
              </a:rPr>
              <a:t>.ins</a:t>
            </a:r>
            <a:endParaRPr lang="it-IT" sz="1600" dirty="0">
              <a:latin typeface="+mj-lt"/>
            </a:endParaRPr>
          </a:p>
          <a:p>
            <a:pPr marL="457200" lvl="1" indent="0">
              <a:lnSpc>
                <a:spcPts val="2280"/>
              </a:lnSpc>
              <a:spcBef>
                <a:spcPts val="0"/>
              </a:spcBef>
              <a:buNone/>
            </a:pPr>
            <a:r>
              <a:rPr lang="sl-SI" sz="1600" dirty="0">
                <a:latin typeface="+mj-lt"/>
              </a:rPr>
              <a:t>					</a:t>
            </a:r>
            <a:r>
              <a:rPr lang="de-DE" sz="1600" dirty="0">
                <a:latin typeface="+mj-lt"/>
              </a:rPr>
              <a:t>		         </a:t>
            </a:r>
            <a:r>
              <a:rPr lang="sl-SI" sz="1600" dirty="0">
                <a:latin typeface="+mj-lt"/>
              </a:rPr>
              <a:t>‚The boat </a:t>
            </a:r>
            <a:r>
              <a:rPr lang="it-IT" sz="1600" dirty="0" err="1">
                <a:latin typeface="+mj-lt"/>
              </a:rPr>
              <a:t>was</a:t>
            </a:r>
            <a:r>
              <a:rPr lang="it-IT" sz="1600" dirty="0">
                <a:latin typeface="+mj-lt"/>
              </a:rPr>
              <a:t> </a:t>
            </a:r>
            <a:r>
              <a:rPr lang="sl-SI" sz="1600" dirty="0">
                <a:latin typeface="+mj-lt"/>
              </a:rPr>
              <a:t>brought away by the wind‘</a:t>
            </a:r>
            <a:r>
              <a:rPr lang="it-IT" sz="1600" dirty="0">
                <a:latin typeface="+mj-lt"/>
              </a:rPr>
              <a:t> </a:t>
            </a:r>
          </a:p>
          <a:p>
            <a:pPr marL="457200" lvl="1" indent="0">
              <a:lnSpc>
                <a:spcPts val="2280"/>
              </a:lnSpc>
              <a:spcBef>
                <a:spcPts val="0"/>
              </a:spcBef>
              <a:buNone/>
            </a:pPr>
            <a:r>
              <a:rPr lang="it-IT" sz="1600" dirty="0">
                <a:latin typeface="+mj-lt"/>
              </a:rPr>
              <a:t>							          (</a:t>
            </a:r>
            <a:r>
              <a:rPr lang="it-IT" sz="1600" dirty="0" err="1">
                <a:latin typeface="+mj-lt"/>
              </a:rPr>
              <a:t>Schlund</a:t>
            </a:r>
            <a:r>
              <a:rPr lang="it-IT" sz="1600" dirty="0">
                <a:latin typeface="+mj-lt"/>
              </a:rPr>
              <a:t> 2018)</a:t>
            </a:r>
          </a:p>
          <a:p>
            <a:pPr marL="457200" lvl="1" indent="0">
              <a:lnSpc>
                <a:spcPts val="2280"/>
              </a:lnSpc>
              <a:spcBef>
                <a:spcPts val="0"/>
              </a:spcBef>
              <a:buNone/>
            </a:pPr>
            <a:endParaRPr lang="it-IT" sz="1600" dirty="0">
              <a:latin typeface="+mj-lt"/>
            </a:endParaRPr>
          </a:p>
          <a:p>
            <a:pPr algn="l">
              <a:lnSpc>
                <a:spcPts val="2280"/>
              </a:lnSpc>
              <a:spcBef>
                <a:spcPts val="0"/>
              </a:spcBef>
            </a:pPr>
            <a:r>
              <a:rPr lang="it-IT" sz="1600" b="1" dirty="0">
                <a:latin typeface="+mj-lt"/>
              </a:rPr>
              <a:t>T-</a:t>
            </a:r>
            <a:r>
              <a:rPr lang="sl-SI" sz="1600" b="1" dirty="0">
                <a:latin typeface="+mj-lt"/>
              </a:rPr>
              <a:t>i</a:t>
            </a:r>
            <a:r>
              <a:rPr lang="it-IT" sz="1600" b="1" dirty="0" err="1">
                <a:latin typeface="+mj-lt"/>
              </a:rPr>
              <a:t>mpersonals</a:t>
            </a:r>
            <a:r>
              <a:rPr lang="sl-SI" sz="1600" b="1" dirty="0">
                <a:latin typeface="+mj-lt"/>
              </a:rPr>
              <a:t>			</a:t>
            </a:r>
            <a:r>
              <a:rPr lang="de-DE" sz="1600" dirty="0">
                <a:latin typeface="+mj-lt"/>
              </a:rPr>
              <a:t>(7) </a:t>
            </a:r>
            <a:r>
              <a:rPr lang="it-IT" sz="1600" dirty="0">
                <a:latin typeface="+mj-lt"/>
              </a:rPr>
              <a:t>German (</a:t>
            </a:r>
            <a:r>
              <a:rPr lang="it-IT" sz="1600" dirty="0" err="1">
                <a:latin typeface="+mj-lt"/>
              </a:rPr>
              <a:t>Germanic</a:t>
            </a:r>
            <a:r>
              <a:rPr lang="it-IT" sz="1600" dirty="0">
                <a:latin typeface="+mj-lt"/>
              </a:rPr>
              <a:t>; Indo-</a:t>
            </a:r>
            <a:r>
              <a:rPr lang="it-IT" sz="1600" dirty="0" err="1">
                <a:latin typeface="+mj-lt"/>
              </a:rPr>
              <a:t>European</a:t>
            </a:r>
            <a:r>
              <a:rPr lang="it-IT" sz="1600" dirty="0">
                <a:latin typeface="+mj-lt"/>
              </a:rPr>
              <a:t>) </a:t>
            </a:r>
            <a:r>
              <a:rPr lang="it-IT" sz="1600" b="1" i="1" dirty="0">
                <a:solidFill>
                  <a:srgbClr val="FF0000"/>
                </a:solidFill>
                <a:latin typeface="+mj-lt"/>
              </a:rPr>
              <a:t>Es</a:t>
            </a:r>
            <a:r>
              <a:rPr lang="it-IT" sz="1600" i="1" dirty="0">
                <a:latin typeface="+mj-lt"/>
              </a:rPr>
              <a:t> </a:t>
            </a:r>
            <a:r>
              <a:rPr lang="it-IT" sz="1600" i="1" dirty="0" err="1">
                <a:latin typeface="+mj-lt"/>
              </a:rPr>
              <a:t>kommen</a:t>
            </a:r>
            <a:r>
              <a:rPr lang="it-IT" sz="1600" i="1" dirty="0">
                <a:latin typeface="+mj-lt"/>
              </a:rPr>
              <a:t> </a:t>
            </a:r>
            <a:r>
              <a:rPr lang="it-IT" sz="1600" b="1" i="1" dirty="0" err="1">
                <a:latin typeface="+mj-lt"/>
              </a:rPr>
              <a:t>deine</a:t>
            </a:r>
            <a:r>
              <a:rPr lang="it-IT" sz="1600" b="1" i="1" dirty="0">
                <a:latin typeface="+mj-lt"/>
              </a:rPr>
              <a:t> </a:t>
            </a:r>
            <a:r>
              <a:rPr lang="it-IT" sz="1600" b="1" i="1" dirty="0" err="1">
                <a:latin typeface="+mj-lt"/>
              </a:rPr>
              <a:t>Freunde</a:t>
            </a:r>
            <a:r>
              <a:rPr lang="it-IT" sz="1600" b="1" i="1" dirty="0">
                <a:latin typeface="+mj-lt"/>
              </a:rPr>
              <a:t> </a:t>
            </a:r>
            <a:r>
              <a:rPr lang="it-IT" sz="1600" i="1" dirty="0" err="1">
                <a:latin typeface="+mj-lt"/>
              </a:rPr>
              <a:t>ein</a:t>
            </a:r>
            <a:endParaRPr lang="sl-SI" sz="1600" i="1" dirty="0">
              <a:latin typeface="+mj-lt"/>
            </a:endParaRPr>
          </a:p>
          <a:p>
            <a:pPr marL="0" indent="0">
              <a:lnSpc>
                <a:spcPts val="2280"/>
              </a:lnSpc>
              <a:spcBef>
                <a:spcPts val="0"/>
              </a:spcBef>
              <a:buNone/>
            </a:pPr>
            <a:r>
              <a:rPr lang="it-IT" sz="1600" dirty="0">
                <a:latin typeface="+mj-lt"/>
              </a:rPr>
              <a:t>sensitive to </a:t>
            </a:r>
            <a:r>
              <a:rPr lang="it-IT" sz="1600" dirty="0" err="1">
                <a:latin typeface="+mj-lt"/>
              </a:rPr>
              <a:t>reduction</a:t>
            </a:r>
            <a:r>
              <a:rPr lang="it-IT" sz="1600" dirty="0">
                <a:latin typeface="+mj-lt"/>
              </a:rPr>
              <a:t> in </a:t>
            </a:r>
            <a:r>
              <a:rPr lang="it-IT" sz="1600" dirty="0" err="1">
                <a:latin typeface="+mj-lt"/>
              </a:rPr>
              <a:t>topicality</a:t>
            </a:r>
            <a:r>
              <a:rPr lang="it-IT" sz="1600" dirty="0">
                <a:latin typeface="+mj-lt"/>
              </a:rPr>
              <a:t> </a:t>
            </a:r>
            <a:r>
              <a:rPr lang="sl-SI" sz="1600" dirty="0">
                <a:latin typeface="+mj-lt"/>
              </a:rPr>
              <a:t>		</a:t>
            </a:r>
            <a:r>
              <a:rPr lang="da-DK" sz="1600" dirty="0">
                <a:latin typeface="+mj-lt"/>
              </a:rPr>
              <a:t>			         ‘Your friends are arriving’	</a:t>
            </a:r>
            <a:r>
              <a:rPr lang="sl-SI" sz="1600" dirty="0">
                <a:latin typeface="+mj-lt"/>
              </a:rPr>
              <a:t>	</a:t>
            </a:r>
            <a:endParaRPr lang="da-DK" sz="1600" dirty="0">
              <a:latin typeface="+mj-lt"/>
            </a:endParaRPr>
          </a:p>
          <a:p>
            <a:pPr marL="0" indent="0">
              <a:lnSpc>
                <a:spcPts val="2280"/>
              </a:lnSpc>
              <a:spcBef>
                <a:spcPts val="0"/>
              </a:spcBef>
              <a:buNone/>
            </a:pPr>
            <a:r>
              <a:rPr lang="sl-SI" sz="1600" dirty="0">
                <a:latin typeface="+mj-lt"/>
              </a:rPr>
              <a:t>					</a:t>
            </a:r>
            <a:endParaRPr lang="sl-SI" sz="1600" i="1" dirty="0">
              <a:latin typeface="+mj-lt"/>
            </a:endParaRPr>
          </a:p>
          <a:p>
            <a:pPr>
              <a:lnSpc>
                <a:spcPts val="2280"/>
              </a:lnSpc>
              <a:spcBef>
                <a:spcPts val="0"/>
              </a:spcBef>
            </a:pPr>
            <a:r>
              <a:rPr lang="sl-SI" sz="1600" b="1" dirty="0">
                <a:latin typeface="+mj-lt"/>
              </a:rPr>
              <a:t>R-impersonals			</a:t>
            </a:r>
            <a:r>
              <a:rPr lang="de-DE" sz="1600" dirty="0">
                <a:latin typeface="+mj-lt"/>
              </a:rPr>
              <a:t>(8) </a:t>
            </a:r>
            <a:r>
              <a:rPr lang="it-IT" sz="1600" dirty="0" err="1">
                <a:latin typeface="+mj-lt"/>
              </a:rPr>
              <a:t>Romanian</a:t>
            </a:r>
            <a:r>
              <a:rPr lang="it-IT" sz="1600" dirty="0">
                <a:latin typeface="+mj-lt"/>
              </a:rPr>
              <a:t> (Romance; Indo-</a:t>
            </a:r>
            <a:r>
              <a:rPr lang="it-IT" sz="1600" dirty="0" err="1">
                <a:latin typeface="+mj-lt"/>
              </a:rPr>
              <a:t>European</a:t>
            </a:r>
            <a:r>
              <a:rPr lang="it-IT" sz="1600" dirty="0">
                <a:latin typeface="+mj-lt"/>
              </a:rPr>
              <a:t>) </a:t>
            </a:r>
            <a:r>
              <a:rPr lang="en-US" sz="1600" i="1" dirty="0" err="1">
                <a:latin typeface="+mj-lt"/>
              </a:rPr>
              <a:t>În</a:t>
            </a:r>
            <a:r>
              <a:rPr lang="en-US" sz="1600" i="1" dirty="0">
                <a:latin typeface="+mj-lt"/>
              </a:rPr>
              <a:t> Anglia,    </a:t>
            </a:r>
            <a:r>
              <a:rPr lang="sl-SI" sz="1600" b="1" i="1" dirty="0">
                <a:solidFill>
                  <a:srgbClr val="FF0000"/>
                </a:solidFill>
                <a:latin typeface="+mj-lt"/>
              </a:rPr>
              <a:t>(</a:t>
            </a:r>
            <a:r>
              <a:rPr lang="da-DK" sz="1600" b="1" i="1" dirty="0">
                <a:solidFill>
                  <a:srgbClr val="FF0000"/>
                </a:solidFill>
                <a:latin typeface="+mj-lt"/>
              </a:rPr>
              <a:t>Ø) </a:t>
            </a:r>
            <a:r>
              <a:rPr lang="en-US" sz="1600" i="1" dirty="0">
                <a:latin typeface="+mj-lt"/>
              </a:rPr>
              <a:t>se     conduce          pe  </a:t>
            </a:r>
            <a:r>
              <a:rPr lang="en-US" sz="1600" i="1" dirty="0" err="1">
                <a:latin typeface="+mj-lt"/>
              </a:rPr>
              <a:t>stâng</a:t>
            </a:r>
            <a:r>
              <a:rPr lang="en-US" sz="1600" i="1" dirty="0">
                <a:latin typeface="+mj-lt"/>
              </a:rPr>
              <a:t>-a.</a:t>
            </a:r>
          </a:p>
          <a:p>
            <a:pPr marL="0" indent="0">
              <a:lnSpc>
                <a:spcPts val="2280"/>
              </a:lnSpc>
              <a:spcBef>
                <a:spcPts val="0"/>
              </a:spcBef>
              <a:buNone/>
            </a:pPr>
            <a:r>
              <a:rPr lang="sl-SI" sz="1600" dirty="0">
                <a:latin typeface="+mj-lt"/>
              </a:rPr>
              <a:t>sensitive to reduction in referentiality </a:t>
            </a:r>
            <a:r>
              <a:rPr lang="en-US" sz="1600" dirty="0">
                <a:latin typeface="+mj-lt"/>
              </a:rPr>
              <a:t>		       		             in England        </a:t>
            </a:r>
            <a:r>
              <a:rPr lang="en-US" sz="1600" cap="small" dirty="0" err="1">
                <a:latin typeface="+mj-lt"/>
              </a:rPr>
              <a:t>refl</a:t>
            </a:r>
            <a:r>
              <a:rPr lang="en-US" sz="1600" cap="small" dirty="0">
                <a:latin typeface="+mj-lt"/>
              </a:rPr>
              <a:t> </a:t>
            </a:r>
            <a:r>
              <a:rPr lang="en-US" sz="1600" dirty="0">
                <a:latin typeface="+mj-lt"/>
              </a:rPr>
              <a:t>drive.</a:t>
            </a:r>
            <a:r>
              <a:rPr lang="en-US" sz="1600" cap="small" dirty="0">
                <a:latin typeface="+mj-lt"/>
              </a:rPr>
              <a:t>3sg.prs </a:t>
            </a:r>
            <a:r>
              <a:rPr lang="en-US" sz="1600" dirty="0">
                <a:latin typeface="+mj-lt"/>
              </a:rPr>
              <a:t>on  left-</a:t>
            </a:r>
            <a:r>
              <a:rPr lang="en-US" sz="1600" cap="small" dirty="0">
                <a:latin typeface="+mj-lt"/>
              </a:rPr>
              <a:t>def</a:t>
            </a:r>
            <a:r>
              <a:rPr lang="en-US" sz="1600" dirty="0">
                <a:latin typeface="+mj-lt"/>
              </a:rPr>
              <a:t>.f.sg</a:t>
            </a:r>
          </a:p>
          <a:p>
            <a:pPr marL="0" indent="0">
              <a:lnSpc>
                <a:spcPts val="2280"/>
              </a:lnSpc>
              <a:spcBef>
                <a:spcPts val="0"/>
              </a:spcBef>
              <a:buNone/>
            </a:pPr>
            <a:r>
              <a:rPr lang="en-US" sz="1600" dirty="0">
                <a:latin typeface="+mj-lt"/>
              </a:rPr>
              <a:t>					       		             ‘In England, they drive on the left.’</a:t>
            </a:r>
          </a:p>
          <a:p>
            <a:pPr marL="0" indent="0">
              <a:lnSpc>
                <a:spcPts val="2280"/>
              </a:lnSpc>
              <a:spcBef>
                <a:spcPts val="0"/>
              </a:spcBef>
              <a:buNone/>
            </a:pPr>
            <a:r>
              <a:rPr lang="en-US" sz="1600" dirty="0">
                <a:latin typeface="+mj-lt"/>
              </a:rPr>
              <a:t>							             (</a:t>
            </a:r>
            <a:r>
              <a:rPr lang="en-US" sz="1600" dirty="0" err="1">
                <a:latin typeface="+mj-lt"/>
              </a:rPr>
              <a:t>Radulescu</a:t>
            </a:r>
            <a:r>
              <a:rPr lang="en-US" sz="1600" dirty="0">
                <a:latin typeface="+mj-lt"/>
              </a:rPr>
              <a:t> &amp; van </a:t>
            </a:r>
            <a:r>
              <a:rPr lang="en-US" sz="1600" dirty="0" err="1">
                <a:latin typeface="+mj-lt"/>
              </a:rPr>
              <a:t>Olmen</a:t>
            </a:r>
            <a:r>
              <a:rPr lang="en-US" sz="1600" dirty="0">
                <a:latin typeface="+mj-lt"/>
              </a:rPr>
              <a:t> 2021)</a:t>
            </a:r>
          </a:p>
          <a:p>
            <a:pPr marL="0" indent="0">
              <a:lnSpc>
                <a:spcPts val="2280"/>
              </a:lnSpc>
              <a:spcBef>
                <a:spcPts val="0"/>
              </a:spcBef>
              <a:buNone/>
            </a:pPr>
            <a:r>
              <a:rPr lang="en-US" sz="1600" dirty="0" err="1">
                <a:latin typeface="+mj-lt"/>
              </a:rPr>
              <a:t>Mal’chukov</a:t>
            </a:r>
            <a:r>
              <a:rPr lang="en-US" sz="1600" dirty="0">
                <a:latin typeface="+mj-lt"/>
              </a:rPr>
              <a:t> &amp; Ogawa (2011) </a:t>
            </a:r>
            <a:endParaRPr lang="sl-SI" sz="1600" dirty="0">
              <a:latin typeface="+mj-lt"/>
            </a:endParaRPr>
          </a:p>
          <a:p>
            <a:pPr marL="0" indent="0">
              <a:buNone/>
            </a:pPr>
            <a:r>
              <a:rPr lang="sl-SI" sz="1600" dirty="0">
                <a:latin typeface="+mj-lt"/>
              </a:rPr>
              <a:t>	</a:t>
            </a:r>
            <a:r>
              <a:rPr lang="it-IT" sz="1600" dirty="0">
                <a:latin typeface="+mj-lt"/>
              </a:rPr>
              <a:t>	            </a:t>
            </a:r>
            <a:r>
              <a:rPr lang="da-DK" sz="1600" dirty="0">
                <a:latin typeface="+mj-lt"/>
              </a:rPr>
              <a:t>			</a:t>
            </a:r>
            <a:r>
              <a:rPr lang="sl-SI" sz="1600" dirty="0">
                <a:latin typeface="+mj-lt"/>
              </a:rPr>
              <a:t>	</a:t>
            </a:r>
            <a:endParaRPr lang="it-IT" sz="1600" dirty="0">
              <a:latin typeface="+mj-lt"/>
            </a:endParaRPr>
          </a:p>
          <a:p>
            <a:pPr marL="0" indent="0">
              <a:buNone/>
            </a:pPr>
            <a:r>
              <a:rPr lang="it-IT" sz="2000" dirty="0">
                <a:latin typeface="+mj-lt"/>
              </a:rPr>
              <a:t>					          			     	</a:t>
            </a:r>
            <a:endParaRPr lang="sl-SI" sz="2000" dirty="0">
              <a:latin typeface="+mj-lt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B5DFC30-A8D5-8C1C-EB9B-06E02C79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12</a:t>
            </a:fld>
            <a:endParaRPr lang="it-IT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C25C47CC-ACF0-374B-6D84-BCA090C37DF0}"/>
              </a:ext>
            </a:extLst>
          </p:cNvPr>
          <p:cNvSpPr/>
          <p:nvPr/>
        </p:nvSpPr>
        <p:spPr>
          <a:xfrm>
            <a:off x="457200" y="4762500"/>
            <a:ext cx="11452108" cy="124777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4832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0">
            <a:extLst>
              <a:ext uri="{FF2B5EF4-FFF2-40B4-BE49-F238E27FC236}">
                <a16:creationId xmlns:a16="http://schemas.microsoft.com/office/drawing/2014/main" id="{9427AF5F-9A0E-42B7-A252-FD64C9885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41A3FE6-7E3C-8433-22F3-1B22107EB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075"/>
            <a:ext cx="10515600" cy="1306443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>
                <a:latin typeface="+mj-lt"/>
              </a:rPr>
              <a:t>A-</a:t>
            </a:r>
            <a:r>
              <a:rPr lang="it-IT" sz="4000" b="1" dirty="0" err="1">
                <a:latin typeface="+mj-lt"/>
              </a:rPr>
              <a:t>impersonals</a:t>
            </a:r>
            <a:r>
              <a:rPr lang="sl-SI" sz="4000" b="1" dirty="0">
                <a:latin typeface="+mj-lt"/>
              </a:rPr>
              <a:t>	</a:t>
            </a:r>
            <a:br>
              <a:rPr lang="it-IT" sz="4000" b="1" dirty="0">
                <a:latin typeface="+mj-lt"/>
              </a:rPr>
            </a:br>
            <a:r>
              <a:rPr lang="it-IT" sz="4000" dirty="0">
                <a:latin typeface="+mj-lt"/>
              </a:rPr>
              <a:t>sensitive to </a:t>
            </a:r>
            <a:r>
              <a:rPr lang="it-IT" sz="4000" dirty="0" err="1">
                <a:latin typeface="+mj-lt"/>
              </a:rPr>
              <a:t>reduction</a:t>
            </a:r>
            <a:r>
              <a:rPr lang="it-IT" sz="4000" dirty="0">
                <a:latin typeface="+mj-lt"/>
              </a:rPr>
              <a:t> in animacy/agentivity</a:t>
            </a:r>
            <a:r>
              <a:rPr lang="sl-SI" sz="4000" dirty="0">
                <a:latin typeface="+mj-lt"/>
              </a:rPr>
              <a:t>	</a:t>
            </a:r>
            <a:endParaRPr lang="de-DE" sz="4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31C344-6710-E895-B75F-4F75EDF13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345300" cy="479424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it-IT" sz="1000" dirty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it-IT" sz="2400" dirty="0">
                <a:latin typeface="+mj-lt"/>
              </a:rPr>
              <a:t>In </a:t>
            </a:r>
            <a:r>
              <a:rPr lang="it-IT" sz="2400" dirty="0" err="1">
                <a:latin typeface="+mj-lt"/>
              </a:rPr>
              <a:t>Baltic</a:t>
            </a:r>
            <a:r>
              <a:rPr lang="it-IT" sz="2400" dirty="0">
                <a:latin typeface="+mj-lt"/>
              </a:rPr>
              <a:t> and </a:t>
            </a:r>
            <a:r>
              <a:rPr lang="it-IT" sz="2400" dirty="0" err="1">
                <a:latin typeface="+mj-lt"/>
              </a:rPr>
              <a:t>Slavic</a:t>
            </a:r>
            <a:r>
              <a:rPr lang="it-IT" sz="2400" dirty="0">
                <a:latin typeface="+mj-lt"/>
              </a:rPr>
              <a:t>, A-</a:t>
            </a:r>
            <a:r>
              <a:rPr lang="it-IT" sz="2400" dirty="0" err="1">
                <a:latin typeface="+mj-lt"/>
              </a:rPr>
              <a:t>impersonals</a:t>
            </a:r>
            <a:r>
              <a:rPr lang="it-IT" sz="2400" dirty="0">
                <a:latin typeface="+mj-lt"/>
              </a:rPr>
              <a:t> are </a:t>
            </a:r>
            <a:r>
              <a:rPr lang="it-IT" sz="2400" dirty="0" err="1">
                <a:latin typeface="+mj-lt"/>
              </a:rPr>
              <a:t>realised</a:t>
            </a:r>
            <a:r>
              <a:rPr lang="it-IT" sz="2400" dirty="0">
                <a:latin typeface="+mj-lt"/>
              </a:rPr>
              <a:t> </a:t>
            </a:r>
            <a:r>
              <a:rPr lang="it-IT" sz="2400" dirty="0" err="1">
                <a:latin typeface="+mj-lt"/>
              </a:rPr>
              <a:t>through</a:t>
            </a:r>
            <a:r>
              <a:rPr lang="it-IT" sz="2400" dirty="0">
                <a:latin typeface="+mj-lt"/>
              </a:rPr>
              <a:t> </a:t>
            </a:r>
            <a:r>
              <a:rPr lang="it-IT" sz="2400" b="1" dirty="0">
                <a:latin typeface="+mj-lt"/>
              </a:rPr>
              <a:t>non-nominative </a:t>
            </a:r>
            <a:r>
              <a:rPr lang="it-IT" sz="2400" b="1" dirty="0" err="1">
                <a:latin typeface="+mj-lt"/>
              </a:rPr>
              <a:t>subjects</a:t>
            </a:r>
            <a:endParaRPr lang="it-IT" sz="2400" b="1" dirty="0">
              <a:latin typeface="+mj-lt"/>
            </a:endParaRPr>
          </a:p>
          <a:p>
            <a:r>
              <a:rPr lang="it-IT" sz="2400" dirty="0">
                <a:latin typeface="+mj-lt"/>
              </a:rPr>
              <a:t>Dative </a:t>
            </a:r>
            <a:r>
              <a:rPr lang="it-IT" sz="2400" dirty="0" err="1">
                <a:latin typeface="+mj-lt"/>
              </a:rPr>
              <a:t>subjects</a:t>
            </a:r>
            <a:r>
              <a:rPr lang="it-IT" sz="2400" dirty="0">
                <a:latin typeface="+mj-lt"/>
              </a:rPr>
              <a:t>: (</a:t>
            </a:r>
            <a:r>
              <a:rPr lang="it-IT" sz="2400" dirty="0" err="1">
                <a:latin typeface="+mj-lt"/>
              </a:rPr>
              <a:t>typically</a:t>
            </a:r>
            <a:r>
              <a:rPr lang="it-IT" sz="2400" dirty="0">
                <a:latin typeface="+mj-lt"/>
              </a:rPr>
              <a:t>) </a:t>
            </a:r>
            <a:r>
              <a:rPr lang="it-IT" sz="2400" dirty="0" err="1">
                <a:latin typeface="+mj-lt"/>
              </a:rPr>
              <a:t>experiencers</a:t>
            </a:r>
            <a:r>
              <a:rPr lang="it-IT" sz="2400" dirty="0">
                <a:latin typeface="+mj-lt"/>
              </a:rPr>
              <a:t> of a </a:t>
            </a:r>
            <a:r>
              <a:rPr lang="it-IT" sz="2400" dirty="0" err="1">
                <a:latin typeface="+mj-lt"/>
              </a:rPr>
              <a:t>psycho-physical</a:t>
            </a:r>
            <a:r>
              <a:rPr lang="it-IT" sz="2400" dirty="0">
                <a:latin typeface="+mj-lt"/>
              </a:rPr>
              <a:t> state </a:t>
            </a:r>
          </a:p>
          <a:p>
            <a:r>
              <a:rPr lang="it-IT" sz="2400" dirty="0">
                <a:latin typeface="+mj-lt"/>
              </a:rPr>
              <a:t>Accusative </a:t>
            </a:r>
            <a:r>
              <a:rPr lang="it-IT" sz="2400" dirty="0" err="1">
                <a:latin typeface="+mj-lt"/>
              </a:rPr>
              <a:t>subjects</a:t>
            </a:r>
            <a:r>
              <a:rPr lang="it-IT" sz="2400" dirty="0">
                <a:latin typeface="+mj-lt"/>
              </a:rPr>
              <a:t>: (</a:t>
            </a:r>
            <a:r>
              <a:rPr lang="it-IT" sz="2400" dirty="0" err="1">
                <a:latin typeface="+mj-lt"/>
              </a:rPr>
              <a:t>typically</a:t>
            </a:r>
            <a:r>
              <a:rPr lang="it-IT" sz="2400" dirty="0">
                <a:latin typeface="+mj-lt"/>
              </a:rPr>
              <a:t>) </a:t>
            </a:r>
            <a:r>
              <a:rPr lang="it-IT" sz="2400" dirty="0" err="1">
                <a:latin typeface="+mj-lt"/>
              </a:rPr>
              <a:t>experiencers</a:t>
            </a:r>
            <a:r>
              <a:rPr lang="it-IT" sz="2400" dirty="0">
                <a:latin typeface="+mj-lt"/>
              </a:rPr>
              <a:t> of a negative </a:t>
            </a:r>
            <a:r>
              <a:rPr lang="it-IT" sz="2400" dirty="0" err="1">
                <a:latin typeface="+mj-lt"/>
              </a:rPr>
              <a:t>physical</a:t>
            </a:r>
            <a:r>
              <a:rPr lang="it-IT" sz="2400" dirty="0">
                <a:latin typeface="+mj-lt"/>
              </a:rPr>
              <a:t> state </a:t>
            </a:r>
          </a:p>
          <a:p>
            <a:r>
              <a:rPr lang="it-IT" sz="2400" dirty="0" err="1">
                <a:latin typeface="+mj-lt"/>
              </a:rPr>
              <a:t>Instrumental</a:t>
            </a:r>
            <a:r>
              <a:rPr lang="it-IT" sz="2400" dirty="0">
                <a:latin typeface="+mj-lt"/>
              </a:rPr>
              <a:t> </a:t>
            </a:r>
            <a:r>
              <a:rPr lang="it-IT" sz="2400" dirty="0" err="1">
                <a:latin typeface="+mj-lt"/>
              </a:rPr>
              <a:t>subjects</a:t>
            </a:r>
            <a:r>
              <a:rPr lang="it-IT" sz="2400" dirty="0">
                <a:latin typeface="+mj-lt"/>
              </a:rPr>
              <a:t>: (</a:t>
            </a:r>
            <a:r>
              <a:rPr lang="it-IT" sz="2400" dirty="0" err="1">
                <a:latin typeface="+mj-lt"/>
              </a:rPr>
              <a:t>typically</a:t>
            </a:r>
            <a:r>
              <a:rPr lang="it-IT" sz="2400" dirty="0">
                <a:latin typeface="+mj-lt"/>
              </a:rPr>
              <a:t>) inanimate cause of an «</a:t>
            </a:r>
            <a:r>
              <a:rPr lang="it-IT" sz="2400" dirty="0" err="1">
                <a:latin typeface="+mj-lt"/>
              </a:rPr>
              <a:t>adverse</a:t>
            </a:r>
            <a:r>
              <a:rPr lang="it-IT" sz="2400" dirty="0">
                <a:latin typeface="+mj-lt"/>
              </a:rPr>
              <a:t>» event</a:t>
            </a:r>
          </a:p>
          <a:p>
            <a:endParaRPr lang="it-IT" sz="1300" dirty="0">
              <a:latin typeface="+mj-lt"/>
            </a:endParaRPr>
          </a:p>
          <a:p>
            <a:endParaRPr lang="it-IT" sz="1300" dirty="0">
              <a:latin typeface="+mj-lt"/>
            </a:endParaRPr>
          </a:p>
          <a:p>
            <a:pPr marL="0" indent="0">
              <a:buNone/>
            </a:pPr>
            <a:endParaRPr lang="it-IT" sz="1300" dirty="0">
              <a:latin typeface="+mj-lt"/>
            </a:endParaRPr>
          </a:p>
          <a:p>
            <a:pPr marL="0" indent="0">
              <a:buNone/>
            </a:pPr>
            <a:r>
              <a:rPr lang="sl-SI" sz="1300" dirty="0">
                <a:latin typeface="+mj-lt"/>
              </a:rPr>
              <a:t>		</a:t>
            </a:r>
            <a:r>
              <a:rPr lang="it-IT" sz="1300" dirty="0">
                <a:latin typeface="+mj-lt"/>
              </a:rPr>
              <a:t>	            </a:t>
            </a:r>
            <a:r>
              <a:rPr lang="da-DK" sz="1300" dirty="0">
                <a:latin typeface="+mj-lt"/>
              </a:rPr>
              <a:t>			</a:t>
            </a:r>
            <a:r>
              <a:rPr lang="sl-SI" sz="1300" dirty="0">
                <a:latin typeface="+mj-lt"/>
              </a:rPr>
              <a:t>	</a:t>
            </a:r>
            <a:endParaRPr lang="it-IT" sz="1300" dirty="0">
              <a:latin typeface="+mj-lt"/>
            </a:endParaRPr>
          </a:p>
          <a:p>
            <a:pPr marL="0" indent="0">
              <a:buNone/>
            </a:pPr>
            <a:r>
              <a:rPr lang="it-IT" sz="1300" dirty="0">
                <a:latin typeface="+mj-lt"/>
              </a:rPr>
              <a:t>					          			     	</a:t>
            </a:r>
            <a:endParaRPr lang="sl-SI" sz="1300" dirty="0">
              <a:latin typeface="+mj-lt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5B7A32EC-57B7-5092-5811-EA191FC029F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496" r="5301"/>
          <a:stretch/>
        </p:blipFill>
        <p:spPr>
          <a:xfrm>
            <a:off x="5867400" y="1904282"/>
            <a:ext cx="5486399" cy="4224808"/>
          </a:xfrm>
          <a:prstGeom prst="rect">
            <a:avLst/>
          </a:prstGeo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B5DFC30-A8D5-8C1C-EB9B-06E02C79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BE38D08-3163-42CA-BE16-F5F4748A0FD2}" type="slidenum">
              <a:rPr lang="it-IT" smtClean="0"/>
              <a:pPr>
                <a:spcAft>
                  <a:spcPts val="600"/>
                </a:spcAft>
              </a:pPr>
              <a:t>13</a:t>
            </a:fld>
            <a:endParaRPr lang="it-IT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5BACE42-FAEA-9AFB-F676-F36FDBD6A5D2}"/>
              </a:ext>
            </a:extLst>
          </p:cNvPr>
          <p:cNvSpPr txBox="1"/>
          <p:nvPr/>
        </p:nvSpPr>
        <p:spPr>
          <a:xfrm>
            <a:off x="5438775" y="2134940"/>
            <a:ext cx="5829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(9</a:t>
            </a:r>
            <a:r>
              <a:rPr lang="de-D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83390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0">
            <a:extLst>
              <a:ext uri="{FF2B5EF4-FFF2-40B4-BE49-F238E27FC236}">
                <a16:creationId xmlns:a16="http://schemas.microsoft.com/office/drawing/2014/main" id="{9427AF5F-9A0E-42B7-A252-FD64C9885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41A3FE6-7E3C-8433-22F3-1B22107EB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6443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>
                <a:latin typeface="+mj-lt"/>
              </a:rPr>
              <a:t>T-</a:t>
            </a:r>
            <a:r>
              <a:rPr lang="it-IT" sz="4000" b="1" dirty="0" err="1">
                <a:latin typeface="+mj-lt"/>
              </a:rPr>
              <a:t>impersonals</a:t>
            </a:r>
            <a:r>
              <a:rPr lang="sl-SI" sz="4000" b="1" dirty="0">
                <a:latin typeface="+mj-lt"/>
              </a:rPr>
              <a:t>	</a:t>
            </a:r>
            <a:br>
              <a:rPr lang="it-IT" sz="4000" b="1" dirty="0">
                <a:latin typeface="+mj-lt"/>
              </a:rPr>
            </a:br>
            <a:r>
              <a:rPr lang="it-IT" sz="4000" dirty="0">
                <a:latin typeface="+mj-lt"/>
              </a:rPr>
              <a:t>sensitive to </a:t>
            </a:r>
            <a:r>
              <a:rPr lang="it-IT" sz="4000" dirty="0" err="1">
                <a:latin typeface="+mj-lt"/>
              </a:rPr>
              <a:t>reduction</a:t>
            </a:r>
            <a:r>
              <a:rPr lang="it-IT" sz="4000" dirty="0">
                <a:latin typeface="+mj-lt"/>
              </a:rPr>
              <a:t> in </a:t>
            </a:r>
            <a:r>
              <a:rPr lang="it-IT" sz="4000" dirty="0" err="1">
                <a:latin typeface="+mj-lt"/>
              </a:rPr>
              <a:t>topicality</a:t>
            </a:r>
            <a:r>
              <a:rPr lang="sl-SI" sz="4000" dirty="0">
                <a:latin typeface="+mj-lt"/>
              </a:rPr>
              <a:t>	</a:t>
            </a:r>
            <a:endParaRPr lang="de-DE" sz="4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31C344-6710-E895-B75F-4F75EDF13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77550" cy="48958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400" dirty="0">
                <a:latin typeface="+mj-lt"/>
              </a:rPr>
              <a:t>A clear example of topicality impersonals are the French and German constructions with dummy subjects, such as </a:t>
            </a:r>
          </a:p>
          <a:p>
            <a:pPr marL="0" indent="0">
              <a:buNone/>
            </a:pPr>
            <a:endParaRPr lang="sl-SI" sz="2400" dirty="0">
              <a:latin typeface="+mj-lt"/>
            </a:endParaRPr>
          </a:p>
          <a:p>
            <a:pPr marL="0" indent="0">
              <a:buNone/>
            </a:pPr>
            <a:r>
              <a:rPr lang="de-DE" sz="2400" dirty="0">
                <a:latin typeface="+mj-lt"/>
              </a:rPr>
              <a:t>(10) </a:t>
            </a:r>
            <a:r>
              <a:rPr lang="sl-SI" sz="2400" dirty="0">
                <a:latin typeface="+mj-lt"/>
              </a:rPr>
              <a:t>German</a:t>
            </a:r>
          </a:p>
          <a:p>
            <a:pPr marL="0" indent="0">
              <a:buNone/>
            </a:pPr>
            <a:r>
              <a:rPr lang="sl-SI" sz="2400" i="1" dirty="0">
                <a:latin typeface="+mj-lt"/>
              </a:rPr>
              <a:t>Deine Freunde kommen ein </a:t>
            </a:r>
            <a:r>
              <a:rPr lang="sl-SI" sz="2400" i="1" dirty="0">
                <a:latin typeface="+mj-lt"/>
                <a:sym typeface="Wingdings" panose="05000000000000000000" pitchFamily="2" charset="2"/>
              </a:rPr>
              <a:t> 	</a:t>
            </a:r>
            <a:r>
              <a:rPr lang="sl-SI" sz="2400" b="1" i="1" dirty="0">
                <a:latin typeface="+mj-lt"/>
                <a:sym typeface="Wingdings" panose="05000000000000000000" pitchFamily="2" charset="2"/>
              </a:rPr>
              <a:t>Es </a:t>
            </a:r>
            <a:r>
              <a:rPr lang="sl-SI" sz="2400" i="1" dirty="0">
                <a:latin typeface="+mj-lt"/>
                <a:sym typeface="Wingdings" panose="05000000000000000000" pitchFamily="2" charset="2"/>
              </a:rPr>
              <a:t>kommen deine Freunde! </a:t>
            </a:r>
          </a:p>
          <a:p>
            <a:pPr marL="0" indent="0">
              <a:buNone/>
            </a:pPr>
            <a:r>
              <a:rPr lang="sl-SI" sz="2400" dirty="0">
                <a:latin typeface="+mj-lt"/>
                <a:sym typeface="Wingdings" panose="05000000000000000000" pitchFamily="2" charset="2"/>
              </a:rPr>
              <a:t>‚Your friends are arriving‘ 	‚There arrive your friends‘</a:t>
            </a:r>
          </a:p>
          <a:p>
            <a:pPr marL="0" indent="0">
              <a:buNone/>
            </a:pPr>
            <a:r>
              <a:rPr lang="de-DE" sz="2400" dirty="0">
                <a:latin typeface="+mj-lt"/>
                <a:sym typeface="Wingdings" panose="05000000000000000000" pitchFamily="2" charset="2"/>
              </a:rPr>
              <a:t>(11) </a:t>
            </a:r>
            <a:r>
              <a:rPr lang="sl-SI" sz="2400" dirty="0">
                <a:latin typeface="+mj-lt"/>
                <a:sym typeface="Wingdings" panose="05000000000000000000" pitchFamily="2" charset="2"/>
              </a:rPr>
              <a:t>French</a:t>
            </a:r>
          </a:p>
          <a:p>
            <a:pPr marL="0" indent="0">
              <a:buNone/>
            </a:pPr>
            <a:r>
              <a:rPr lang="sl-SI" sz="2400" i="1" dirty="0">
                <a:latin typeface="+mj-lt"/>
                <a:sym typeface="Wingdings" panose="05000000000000000000" pitchFamily="2" charset="2"/>
              </a:rPr>
              <a:t>Des femmes viendront  	</a:t>
            </a:r>
            <a:r>
              <a:rPr lang="sl-SI" sz="2400" b="1" i="1" dirty="0">
                <a:latin typeface="+mj-lt"/>
                <a:sym typeface="Wingdings" panose="05000000000000000000" pitchFamily="2" charset="2"/>
              </a:rPr>
              <a:t>Il viendra </a:t>
            </a:r>
            <a:r>
              <a:rPr lang="sl-SI" sz="2400" i="1" dirty="0">
                <a:latin typeface="+mj-lt"/>
                <a:sym typeface="Wingdings" panose="05000000000000000000" pitchFamily="2" charset="2"/>
              </a:rPr>
              <a:t>des femmes</a:t>
            </a:r>
          </a:p>
          <a:p>
            <a:pPr marL="0" indent="0">
              <a:buNone/>
            </a:pPr>
            <a:r>
              <a:rPr lang="sl-SI" sz="2400" dirty="0">
                <a:latin typeface="+mj-lt"/>
                <a:sym typeface="Wingdings" panose="05000000000000000000" pitchFamily="2" charset="2"/>
              </a:rPr>
              <a:t>‚Some women will come‘  	‚There will come some women‘</a:t>
            </a:r>
            <a:endParaRPr lang="sl-SI" sz="2400" dirty="0">
              <a:latin typeface="+mj-lt"/>
            </a:endParaRPr>
          </a:p>
          <a:p>
            <a:pPr marL="0" indent="0">
              <a:buNone/>
            </a:pPr>
            <a:endParaRPr lang="it-IT" sz="2400" dirty="0">
              <a:latin typeface="+mj-lt"/>
            </a:endParaRPr>
          </a:p>
          <a:p>
            <a:pPr marL="0" indent="0">
              <a:buNone/>
            </a:pPr>
            <a:endParaRPr lang="it-IT" sz="1300" dirty="0">
              <a:latin typeface="+mj-lt"/>
            </a:endParaRPr>
          </a:p>
          <a:p>
            <a:pPr marL="0" indent="0">
              <a:buNone/>
            </a:pPr>
            <a:r>
              <a:rPr lang="sl-SI" sz="1300" dirty="0">
                <a:latin typeface="+mj-lt"/>
              </a:rPr>
              <a:t>		</a:t>
            </a:r>
            <a:r>
              <a:rPr lang="it-IT" sz="1300" dirty="0">
                <a:latin typeface="+mj-lt"/>
              </a:rPr>
              <a:t>	   					          			     	</a:t>
            </a:r>
            <a:endParaRPr lang="sl-SI" sz="1300" dirty="0">
              <a:latin typeface="+mj-lt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B5DFC30-A8D5-8C1C-EB9B-06E02C79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BE38D08-3163-42CA-BE16-F5F4748A0FD2}" type="slidenum">
              <a:rPr lang="it-IT" smtClean="0"/>
              <a:pPr>
                <a:spcAft>
                  <a:spcPts val="600"/>
                </a:spcAft>
              </a:pPr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25422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0">
            <a:extLst>
              <a:ext uri="{FF2B5EF4-FFF2-40B4-BE49-F238E27FC236}">
                <a16:creationId xmlns:a16="http://schemas.microsoft.com/office/drawing/2014/main" id="{9427AF5F-9A0E-42B7-A252-FD64C9885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41A3FE6-7E3C-8433-22F3-1B22107EB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6443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>
                <a:latin typeface="+mj-lt"/>
              </a:rPr>
              <a:t>T-</a:t>
            </a:r>
            <a:r>
              <a:rPr lang="it-IT" sz="4000" b="1" dirty="0" err="1">
                <a:latin typeface="+mj-lt"/>
              </a:rPr>
              <a:t>impersonals</a:t>
            </a:r>
            <a:r>
              <a:rPr lang="sl-SI" sz="4000" b="1" dirty="0">
                <a:latin typeface="+mj-lt"/>
              </a:rPr>
              <a:t>	</a:t>
            </a:r>
            <a:br>
              <a:rPr lang="it-IT" sz="4000" b="1" dirty="0">
                <a:latin typeface="+mj-lt"/>
              </a:rPr>
            </a:br>
            <a:r>
              <a:rPr lang="it-IT" sz="4000" dirty="0">
                <a:latin typeface="+mj-lt"/>
              </a:rPr>
              <a:t>sensitive to </a:t>
            </a:r>
            <a:r>
              <a:rPr lang="it-IT" sz="4000" dirty="0" err="1">
                <a:latin typeface="+mj-lt"/>
              </a:rPr>
              <a:t>reduction</a:t>
            </a:r>
            <a:r>
              <a:rPr lang="it-IT" sz="4000" dirty="0">
                <a:latin typeface="+mj-lt"/>
              </a:rPr>
              <a:t> in </a:t>
            </a:r>
            <a:r>
              <a:rPr lang="it-IT" sz="4000" dirty="0" err="1">
                <a:latin typeface="+mj-lt"/>
              </a:rPr>
              <a:t>topicality</a:t>
            </a:r>
            <a:r>
              <a:rPr lang="sl-SI" sz="4000" dirty="0">
                <a:latin typeface="+mj-lt"/>
              </a:rPr>
              <a:t>	</a:t>
            </a:r>
            <a:endParaRPr lang="de-DE" sz="4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31C344-6710-E895-B75F-4F75EDF13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77550" cy="48958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000" dirty="0" err="1">
                <a:latin typeface="+mj-lt"/>
              </a:rPr>
              <a:t>Malchukov</a:t>
            </a:r>
            <a:r>
              <a:rPr lang="it-IT" sz="2000" dirty="0">
                <a:latin typeface="+mj-lt"/>
              </a:rPr>
              <a:t> &amp; Ogawa (2011) </a:t>
            </a:r>
            <a:r>
              <a:rPr lang="it-IT" sz="2000" dirty="0" err="1">
                <a:latin typeface="+mj-lt"/>
              </a:rPr>
              <a:t>define</a:t>
            </a:r>
            <a:r>
              <a:rPr lang="it-IT" sz="2000" dirty="0">
                <a:latin typeface="+mj-lt"/>
              </a:rPr>
              <a:t> (12) </a:t>
            </a:r>
            <a:r>
              <a:rPr lang="it-IT" sz="2000" dirty="0" err="1">
                <a:latin typeface="+mj-lt"/>
              </a:rPr>
              <a:t>as</a:t>
            </a:r>
            <a:r>
              <a:rPr lang="it-IT" sz="2000" dirty="0">
                <a:latin typeface="+mj-lt"/>
              </a:rPr>
              <a:t> a </a:t>
            </a:r>
            <a:r>
              <a:rPr lang="it-IT" sz="2000" dirty="0" err="1">
                <a:latin typeface="+mj-lt"/>
              </a:rPr>
              <a:t>Topicality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impersonal</a:t>
            </a:r>
            <a:r>
              <a:rPr lang="it-IT" sz="2000" dirty="0">
                <a:latin typeface="+mj-lt"/>
              </a:rPr>
              <a:t> </a:t>
            </a:r>
          </a:p>
          <a:p>
            <a:pPr marL="0" indent="0">
              <a:buNone/>
            </a:pPr>
            <a:r>
              <a:rPr lang="sl-SI" sz="2000" dirty="0">
                <a:latin typeface="+mj-lt"/>
              </a:rPr>
              <a:t>(1</a:t>
            </a:r>
            <a:r>
              <a:rPr lang="de-DE" sz="2000" dirty="0">
                <a:latin typeface="+mj-lt"/>
              </a:rPr>
              <a:t>2</a:t>
            </a:r>
            <a:r>
              <a:rPr lang="sl-SI" sz="2000" dirty="0">
                <a:latin typeface="+mj-lt"/>
              </a:rPr>
              <a:t>) Rus. </a:t>
            </a:r>
            <a:r>
              <a:rPr lang="sl-SI" sz="2000" b="1" i="1" dirty="0">
                <a:latin typeface="+mj-lt"/>
              </a:rPr>
              <a:t>Prišlo</a:t>
            </a:r>
            <a:r>
              <a:rPr lang="it-IT" sz="2000" b="1" i="1" dirty="0">
                <a:latin typeface="+mj-lt"/>
              </a:rPr>
              <a:t>/ </a:t>
            </a:r>
            <a:r>
              <a:rPr lang="it-IT" sz="2000" b="1" i="1" dirty="0" err="1">
                <a:latin typeface="+mj-lt"/>
              </a:rPr>
              <a:t>pri</a:t>
            </a:r>
            <a:r>
              <a:rPr lang="sl-SI" sz="2000" b="1" i="1" dirty="0">
                <a:latin typeface="+mj-lt"/>
              </a:rPr>
              <a:t>šli</a:t>
            </a:r>
            <a:r>
              <a:rPr lang="sl-SI" sz="2000" i="1" dirty="0">
                <a:latin typeface="+mj-lt"/>
              </a:rPr>
              <a:t> </a:t>
            </a:r>
            <a:r>
              <a:rPr lang="it-IT" sz="2000" i="1" dirty="0">
                <a:latin typeface="+mj-lt"/>
              </a:rPr>
              <a:t>tri </a:t>
            </a:r>
            <a:r>
              <a:rPr lang="it-IT" sz="2000" i="1" dirty="0" err="1">
                <a:latin typeface="+mj-lt"/>
              </a:rPr>
              <a:t>mal‘čika</a:t>
            </a:r>
            <a:r>
              <a:rPr lang="it-IT" sz="2000" i="1" dirty="0">
                <a:latin typeface="+mj-lt"/>
              </a:rPr>
              <a:t> </a:t>
            </a:r>
            <a:r>
              <a:rPr lang="it-IT" sz="2000" dirty="0">
                <a:latin typeface="+mj-lt"/>
              </a:rPr>
              <a:t>– </a:t>
            </a:r>
            <a:r>
              <a:rPr lang="it-IT" sz="2000" i="1" dirty="0">
                <a:latin typeface="+mj-lt"/>
              </a:rPr>
              <a:t>Tri </a:t>
            </a:r>
            <a:r>
              <a:rPr lang="it-IT" sz="2000" i="1" dirty="0" err="1">
                <a:latin typeface="+mj-lt"/>
              </a:rPr>
              <a:t>mal‘čika</a:t>
            </a:r>
            <a:r>
              <a:rPr lang="it-IT" sz="2000" i="1" dirty="0">
                <a:latin typeface="+mj-lt"/>
              </a:rPr>
              <a:t> *</a:t>
            </a:r>
            <a:r>
              <a:rPr lang="it-IT" sz="2000" b="1" i="1" dirty="0" err="1">
                <a:latin typeface="+mj-lt"/>
              </a:rPr>
              <a:t>prišlo</a:t>
            </a:r>
            <a:endParaRPr lang="it-IT" sz="2000" dirty="0">
              <a:latin typeface="+mj-lt"/>
            </a:endParaRPr>
          </a:p>
          <a:p>
            <a:pPr marL="0" indent="0">
              <a:buNone/>
            </a:pPr>
            <a:r>
              <a:rPr lang="sl-SI" sz="2000" dirty="0">
                <a:latin typeface="+mj-lt"/>
              </a:rPr>
              <a:t>See also in Blr, Ukr, Lith: </a:t>
            </a:r>
          </a:p>
          <a:p>
            <a:pPr marL="0" indent="0">
              <a:buNone/>
            </a:pPr>
            <a:r>
              <a:rPr lang="it-IT" sz="2000" dirty="0">
                <a:latin typeface="+mj-lt"/>
              </a:rPr>
              <a:t>(13) </a:t>
            </a:r>
            <a:r>
              <a:rPr lang="it-IT" sz="2000" dirty="0" err="1">
                <a:latin typeface="+mj-lt"/>
              </a:rPr>
              <a:t>Blr</a:t>
            </a:r>
            <a:r>
              <a:rPr lang="it-IT" sz="2000" dirty="0">
                <a:latin typeface="+mj-lt"/>
              </a:rPr>
              <a:t>. 	</a:t>
            </a:r>
            <a:r>
              <a:rPr lang="it-IT" sz="2000" b="1" i="1" dirty="0" err="1">
                <a:latin typeface="+mj-lt"/>
              </a:rPr>
              <a:t>Zahinula</a:t>
            </a:r>
            <a:r>
              <a:rPr lang="it-IT" sz="2000" b="1" i="1" dirty="0">
                <a:latin typeface="+mj-lt"/>
              </a:rPr>
              <a:t>/</a:t>
            </a:r>
            <a:r>
              <a:rPr lang="it-IT" sz="2000" b="1" i="1" dirty="0" err="1">
                <a:latin typeface="+mj-lt"/>
              </a:rPr>
              <a:t>zahinuli</a:t>
            </a:r>
            <a:r>
              <a:rPr lang="it-IT" sz="2000" b="1" i="1" dirty="0">
                <a:latin typeface="+mj-lt"/>
              </a:rPr>
              <a:t> </a:t>
            </a:r>
            <a:r>
              <a:rPr lang="it-IT" sz="2000" i="1" dirty="0">
                <a:latin typeface="+mj-lt"/>
              </a:rPr>
              <a:t>15 </a:t>
            </a:r>
            <a:r>
              <a:rPr lang="it-IT" sz="2000" i="1" dirty="0" err="1">
                <a:latin typeface="+mj-lt"/>
              </a:rPr>
              <a:t>čalavek</a:t>
            </a:r>
            <a:r>
              <a:rPr lang="sl-SI" sz="2000" i="1" dirty="0">
                <a:latin typeface="+mj-lt"/>
              </a:rPr>
              <a:t> (</a:t>
            </a:r>
            <a:r>
              <a:rPr lang="sl-SI" sz="2000" dirty="0">
                <a:latin typeface="+mj-lt"/>
              </a:rPr>
              <a:t>Belacorpus</a:t>
            </a:r>
            <a:r>
              <a:rPr lang="sl-SI" sz="2000" i="1" dirty="0">
                <a:latin typeface="+mj-lt"/>
              </a:rPr>
              <a:t>) </a:t>
            </a:r>
            <a:r>
              <a:rPr lang="sl-SI" sz="2000" dirty="0">
                <a:latin typeface="+mj-lt"/>
              </a:rPr>
              <a:t>‚15 people died‘</a:t>
            </a:r>
            <a:endParaRPr lang="it-IT" sz="2000" i="1" dirty="0">
              <a:latin typeface="+mj-lt"/>
            </a:endParaRPr>
          </a:p>
          <a:p>
            <a:pPr marL="0" indent="0">
              <a:buNone/>
            </a:pPr>
            <a:r>
              <a:rPr lang="it-IT" sz="2000" dirty="0">
                <a:latin typeface="+mj-lt"/>
              </a:rPr>
              <a:t>(14) </a:t>
            </a:r>
            <a:r>
              <a:rPr lang="it-IT" sz="2000" dirty="0" err="1">
                <a:latin typeface="+mj-lt"/>
              </a:rPr>
              <a:t>Ukr</a:t>
            </a:r>
            <a:r>
              <a:rPr lang="it-IT" sz="2000" dirty="0">
                <a:latin typeface="+mj-lt"/>
              </a:rPr>
              <a:t>. </a:t>
            </a:r>
            <a:r>
              <a:rPr lang="it-IT" sz="2000" b="1" i="1" dirty="0" err="1">
                <a:latin typeface="+mj-lt"/>
              </a:rPr>
              <a:t>Pomerli</a:t>
            </a:r>
            <a:r>
              <a:rPr lang="it-IT" sz="2000" b="1" i="1" dirty="0">
                <a:latin typeface="+mj-lt"/>
              </a:rPr>
              <a:t>/ </a:t>
            </a:r>
            <a:r>
              <a:rPr lang="it-IT" sz="2000" b="1" i="1" dirty="0" err="1">
                <a:latin typeface="+mj-lt"/>
              </a:rPr>
              <a:t>Pomerlo</a:t>
            </a:r>
            <a:r>
              <a:rPr lang="it-IT" sz="2000" b="1" i="1" dirty="0">
                <a:latin typeface="+mj-lt"/>
              </a:rPr>
              <a:t> </a:t>
            </a:r>
            <a:r>
              <a:rPr lang="it-IT" sz="2000" i="1" dirty="0">
                <a:latin typeface="+mj-lt"/>
              </a:rPr>
              <a:t>95 </a:t>
            </a:r>
            <a:r>
              <a:rPr lang="it-IT" sz="2000" i="1" dirty="0" err="1">
                <a:latin typeface="+mj-lt"/>
              </a:rPr>
              <a:t>chvorych</a:t>
            </a:r>
            <a:r>
              <a:rPr lang="sl-SI" sz="2000" i="1" dirty="0">
                <a:latin typeface="+mj-lt"/>
              </a:rPr>
              <a:t> </a:t>
            </a:r>
            <a:r>
              <a:rPr lang="sl-SI" sz="2000" dirty="0">
                <a:latin typeface="+mj-lt"/>
              </a:rPr>
              <a:t>(</a:t>
            </a:r>
            <a:r>
              <a:rPr lang="de-DE" sz="2000" dirty="0">
                <a:latin typeface="+mj-lt"/>
              </a:rPr>
              <a:t>Mazzitelli 2021</a:t>
            </a:r>
            <a:r>
              <a:rPr lang="sl-SI" sz="2000" dirty="0">
                <a:latin typeface="+mj-lt"/>
              </a:rPr>
              <a:t>) ‚95 ill people died‘</a:t>
            </a:r>
          </a:p>
          <a:p>
            <a:pPr marL="0" indent="0" algn="l">
              <a:buNone/>
            </a:pPr>
            <a:r>
              <a:rPr lang="de-DE" sz="2000" dirty="0">
                <a:latin typeface="+mj-lt"/>
              </a:rPr>
              <a:t>(15) </a:t>
            </a:r>
            <a:r>
              <a:rPr lang="sl-SI" sz="2000" dirty="0">
                <a:latin typeface="+mj-lt"/>
              </a:rPr>
              <a:t>Lith. </a:t>
            </a:r>
            <a:r>
              <a:rPr lang="sl-SI" sz="2000" i="1" dirty="0">
                <a:latin typeface="+mj-lt"/>
              </a:rPr>
              <a:t>Prašau deputatus dar kart</a:t>
            </a:r>
            <a:r>
              <a:rPr lang="lt-LT" sz="2000" i="1" dirty="0">
                <a:latin typeface="+mj-lt"/>
              </a:rPr>
              <a:t>ą užsiregistruoti, nes atėjo </a:t>
            </a:r>
            <a:r>
              <a:rPr lang="lt-LT" sz="2000" b="1" i="1" dirty="0">
                <a:latin typeface="+mj-lt"/>
              </a:rPr>
              <a:t>naujų deputatų </a:t>
            </a:r>
            <a:r>
              <a:rPr lang="it-IT" sz="2000" dirty="0">
                <a:latin typeface="+mj-lt"/>
              </a:rPr>
              <a:t>‘</a:t>
            </a:r>
            <a:r>
              <a:rPr lang="en-US" sz="2000" b="0" i="0" u="none" strike="noStrike" baseline="0" dirty="0">
                <a:latin typeface="+mj-lt"/>
              </a:rPr>
              <a:t>‘The delegates are asked to register once again, because (some) new delegates have arrived’ (DLKT) </a:t>
            </a:r>
            <a:endParaRPr lang="sl-SI" sz="2000" b="0" i="0" u="none" strike="noStrike" baseline="0" dirty="0">
              <a:latin typeface="+mj-lt"/>
            </a:endParaRPr>
          </a:p>
          <a:p>
            <a:pPr marL="0" indent="0" algn="l">
              <a:buNone/>
            </a:pPr>
            <a:endParaRPr lang="sl-SI" sz="2400" dirty="0">
              <a:latin typeface="+mj-lt"/>
            </a:endParaRPr>
          </a:p>
          <a:p>
            <a:pPr algn="l"/>
            <a:r>
              <a:rPr lang="sl-SI" sz="2400" b="0" i="0" u="none" strike="noStrike" baseline="0" dirty="0">
                <a:latin typeface="+mj-lt"/>
                <a:sym typeface="Wingdings" panose="05000000000000000000" pitchFamily="2" charset="2"/>
              </a:rPr>
              <a:t>However, in Slavic and Baltic the use of the genitive case is </a:t>
            </a:r>
            <a:r>
              <a:rPr lang="sl-SI" sz="2400" b="1" i="0" u="none" strike="noStrike" baseline="0" dirty="0">
                <a:latin typeface="+mj-lt"/>
                <a:sym typeface="Wingdings" panose="05000000000000000000" pitchFamily="2" charset="2"/>
              </a:rPr>
              <a:t>not only </a:t>
            </a:r>
            <a:r>
              <a:rPr lang="sl-SI" sz="2400" i="0" u="none" strike="noStrike" baseline="0" dirty="0">
                <a:latin typeface="+mj-lt"/>
                <a:sym typeface="Wingdings" panose="05000000000000000000" pitchFamily="2" charset="2"/>
              </a:rPr>
              <a:t>due to the loss of topicality: </a:t>
            </a:r>
            <a:r>
              <a:rPr lang="en-US" sz="2400" b="0" i="0" u="none" strike="noStrike" baseline="0" dirty="0">
                <a:latin typeface="+mj-lt"/>
              </a:rPr>
              <a:t>several other factors contribute to the functional non-prototypicality of such subjects and the consequent use of impersonal forms: </a:t>
            </a:r>
            <a:r>
              <a:rPr lang="en-US" sz="2400" b="1" i="0" u="none" strike="noStrike" baseline="0" dirty="0">
                <a:latin typeface="+mj-lt"/>
              </a:rPr>
              <a:t>indefiniteness, non-agentivity, partitivity, low individuation, non-referentiality</a:t>
            </a:r>
          </a:p>
          <a:p>
            <a:pPr marL="0" indent="0">
              <a:buNone/>
            </a:pPr>
            <a:endParaRPr lang="it-IT" sz="1300" dirty="0">
              <a:latin typeface="+mj-lt"/>
            </a:endParaRPr>
          </a:p>
          <a:p>
            <a:pPr marL="0" indent="0">
              <a:buNone/>
            </a:pPr>
            <a:endParaRPr lang="it-IT" sz="1300" dirty="0">
              <a:latin typeface="+mj-lt"/>
            </a:endParaRPr>
          </a:p>
          <a:p>
            <a:pPr marL="0" indent="0">
              <a:buNone/>
            </a:pPr>
            <a:r>
              <a:rPr lang="sl-SI" sz="1300" dirty="0">
                <a:latin typeface="+mj-lt"/>
              </a:rPr>
              <a:t>		</a:t>
            </a:r>
            <a:r>
              <a:rPr lang="it-IT" sz="1300" dirty="0">
                <a:latin typeface="+mj-lt"/>
              </a:rPr>
              <a:t>	   					          			     	</a:t>
            </a:r>
            <a:endParaRPr lang="sl-SI" sz="13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1192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6EAFDC-FB85-082A-4D60-8261A3AB3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/>
              <a:t>Hybrid impersonals</a:t>
            </a:r>
            <a:br>
              <a:rPr lang="it-IT" dirty="0"/>
            </a:br>
            <a:r>
              <a:rPr lang="it-IT" dirty="0"/>
              <a:t>more </a:t>
            </a:r>
            <a:r>
              <a:rPr lang="it-IT" dirty="0" err="1"/>
              <a:t>than</a:t>
            </a:r>
            <a:r>
              <a:rPr lang="it-IT" dirty="0"/>
              <a:t> one </a:t>
            </a:r>
            <a:r>
              <a:rPr lang="it-IT" dirty="0" err="1"/>
              <a:t>factor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53DD84-0FED-8F91-B5B8-E5DFAC0D4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sz="2000" b="1" dirty="0">
                <a:latin typeface="+mj-lt"/>
              </a:rPr>
              <a:t>„Environmental predicates“</a:t>
            </a:r>
            <a:r>
              <a:rPr lang="it-IT" sz="2000" dirty="0">
                <a:latin typeface="+mj-lt"/>
              </a:rPr>
              <a:t>: </a:t>
            </a:r>
            <a:r>
              <a:rPr lang="it-IT" sz="2000" dirty="0" err="1">
                <a:latin typeface="+mj-lt"/>
              </a:rPr>
              <a:t>both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lack</a:t>
            </a:r>
            <a:r>
              <a:rPr lang="it-IT" sz="2000" dirty="0">
                <a:latin typeface="+mj-lt"/>
              </a:rPr>
              <a:t> of animacy/agentivity, and referentiality</a:t>
            </a:r>
            <a:endParaRPr lang="sl-SI" sz="2000" dirty="0">
              <a:latin typeface="+mj-lt"/>
            </a:endParaRPr>
          </a:p>
          <a:p>
            <a:pPr marL="0" indent="0">
              <a:buNone/>
            </a:pPr>
            <a:r>
              <a:rPr lang="de-DE" sz="2000" dirty="0">
                <a:latin typeface="+mj-lt"/>
              </a:rPr>
              <a:t>(16) </a:t>
            </a:r>
            <a:r>
              <a:rPr lang="sl-SI" sz="2000" dirty="0">
                <a:latin typeface="+mj-lt"/>
              </a:rPr>
              <a:t>Belarusian</a:t>
            </a:r>
          </a:p>
          <a:p>
            <a:pPr marL="0" indent="0">
              <a:buNone/>
            </a:pPr>
            <a:r>
              <a:rPr lang="en-AU" sz="2000" i="1" dirty="0">
                <a:latin typeface="+mj-lt"/>
                <a:ea typeface="Microsoft Yi Baiti" panose="03000500000000000000" pitchFamily="66" charset="0"/>
                <a:cs typeface="Times New Roman" panose="02020603050405020304" pitchFamily="18" charset="0"/>
              </a:rPr>
              <a:t>       </a:t>
            </a:r>
            <a:r>
              <a:rPr lang="en-AU" sz="2000" i="1" dirty="0" err="1">
                <a:latin typeface="+mj-lt"/>
                <a:ea typeface="Microsoft Yi Baiti" panose="03000500000000000000" pitchFamily="66" charset="0"/>
                <a:cs typeface="Times New Roman" panose="02020603050405020304" pitchFamily="18" charset="0"/>
              </a:rPr>
              <a:t>Večarami</a:t>
            </a:r>
            <a:r>
              <a:rPr lang="en-AU" sz="2000" i="1" dirty="0">
                <a:latin typeface="+mj-lt"/>
                <a:ea typeface="Microsoft Yi Baiti" panose="03000500000000000000" pitchFamily="66" charset="0"/>
                <a:cs typeface="Times New Roman" panose="02020603050405020304" pitchFamily="18" charset="0"/>
              </a:rPr>
              <a:t>, kali</a:t>
            </a:r>
            <a:r>
              <a:rPr lang="sl-SI" sz="2000" i="1" dirty="0">
                <a:latin typeface="+mj-lt"/>
                <a:ea typeface="Microsoft Yi Baiti" panose="03000500000000000000" pitchFamily="66" charset="0"/>
                <a:cs typeface="Times New Roman" panose="02020603050405020304" pitchFamily="18" charset="0"/>
              </a:rPr>
              <a:t> </a:t>
            </a:r>
            <a:r>
              <a:rPr lang="en-AU" sz="2000" b="1" i="1" dirty="0" err="1">
                <a:latin typeface="+mj-lt"/>
                <a:ea typeface="Microsoft Yi Baiti" panose="03000500000000000000" pitchFamily="66" charset="0"/>
                <a:cs typeface="Times New Roman" panose="02020603050405020304" pitchFamily="18" charset="0"/>
              </a:rPr>
              <a:t>cjamnela</a:t>
            </a:r>
            <a:r>
              <a:rPr lang="en-AU" sz="2000" i="1" dirty="0">
                <a:latin typeface="+mj-lt"/>
                <a:ea typeface="Microsoft Yi Baiti" panose="03000500000000000000" pitchFamily="66" charset="0"/>
                <a:cs typeface="Times New Roman" panose="02020603050405020304" pitchFamily="18" charset="0"/>
              </a:rPr>
              <a:t>,</a:t>
            </a:r>
            <a:r>
              <a:rPr lang="sl-SI" sz="2000" i="1" dirty="0">
                <a:latin typeface="+mj-lt"/>
                <a:ea typeface="Microsoft Yi Baiti" panose="03000500000000000000" pitchFamily="66" charset="0"/>
                <a:cs typeface="Times New Roman" panose="02020603050405020304" pitchFamily="18" charset="0"/>
              </a:rPr>
              <a:t> </a:t>
            </a:r>
            <a:r>
              <a:rPr lang="en-AU" sz="2000" i="1" dirty="0" err="1">
                <a:latin typeface="+mj-lt"/>
                <a:ea typeface="Microsoft Yi Baiti" panose="03000500000000000000" pitchFamily="66" charset="0"/>
                <a:cs typeface="Times New Roman" panose="02020603050405020304" pitchFamily="18" charset="0"/>
              </a:rPr>
              <a:t>menšyja</a:t>
            </a:r>
            <a:r>
              <a:rPr lang="sl-SI" sz="2000" i="1" dirty="0">
                <a:latin typeface="+mj-lt"/>
                <a:ea typeface="Microsoft Yi Baiti" panose="03000500000000000000" pitchFamily="66" charset="0"/>
                <a:cs typeface="Times New Roman" panose="02020603050405020304" pitchFamily="18" charset="0"/>
              </a:rPr>
              <a:t> </a:t>
            </a:r>
            <a:r>
              <a:rPr lang="en-AU" sz="2000" i="1" dirty="0" err="1">
                <a:latin typeface="+mj-lt"/>
                <a:ea typeface="Microsoft Yi Baiti" panose="03000500000000000000" pitchFamily="66" charset="0"/>
                <a:cs typeface="Times New Roman" panose="02020603050405020304" pitchFamily="18" charset="0"/>
              </a:rPr>
              <a:t>dzeci</a:t>
            </a:r>
            <a:r>
              <a:rPr lang="en-AU" sz="2000" i="1" dirty="0">
                <a:latin typeface="+mj-lt"/>
                <a:ea typeface="Microsoft Yi Baiti" panose="03000500000000000000" pitchFamily="66" charset="0"/>
                <a:cs typeface="Times New Roman" panose="02020603050405020304" pitchFamily="18" charset="0"/>
              </a:rPr>
              <a:t> </a:t>
            </a:r>
            <a:r>
              <a:rPr lang="en-AU" sz="2000" i="1" dirty="0" err="1">
                <a:latin typeface="+mj-lt"/>
                <a:ea typeface="Microsoft Yi Baiti" panose="03000500000000000000" pitchFamily="66" charset="0"/>
                <a:cs typeface="Times New Roman" panose="02020603050405020304" pitchFamily="18" charset="0"/>
              </a:rPr>
              <a:t>isšli</a:t>
            </a:r>
            <a:r>
              <a:rPr lang="sl-SI" sz="2000" i="1" dirty="0">
                <a:latin typeface="+mj-lt"/>
                <a:ea typeface="Microsoft Yi Baiti" panose="03000500000000000000" pitchFamily="66" charset="0"/>
                <a:cs typeface="Times New Roman" panose="02020603050405020304" pitchFamily="18" charset="0"/>
              </a:rPr>
              <a:t> </a:t>
            </a:r>
            <a:r>
              <a:rPr lang="en-AU" sz="2000" i="1" dirty="0" err="1">
                <a:latin typeface="+mj-lt"/>
                <a:ea typeface="Microsoft Yi Baiti" panose="03000500000000000000" pitchFamily="66" charset="0"/>
                <a:cs typeface="Times New Roman" panose="02020603050405020304" pitchFamily="18" charset="0"/>
              </a:rPr>
              <a:t>damoŭ</a:t>
            </a:r>
            <a:r>
              <a:rPr lang="en-AU" sz="2000" i="1" dirty="0">
                <a:latin typeface="+mj-lt"/>
                <a:ea typeface="Microsoft Yi Baiti" panose="03000500000000000000" pitchFamily="66" charset="0"/>
                <a:cs typeface="Times New Roman" panose="02020603050405020304" pitchFamily="18" charset="0"/>
              </a:rPr>
              <a:t>.</a:t>
            </a:r>
            <a:r>
              <a:rPr lang="sl-SI" sz="2000" i="1" dirty="0">
                <a:latin typeface="+mj-lt"/>
                <a:ea typeface="Microsoft Yi Baiti" panose="03000500000000000000" pitchFamily="66" charset="0"/>
                <a:cs typeface="Times New Roman" panose="02020603050405020304" pitchFamily="18" charset="0"/>
              </a:rPr>
              <a:t> </a:t>
            </a:r>
            <a:endParaRPr lang="de-DE" sz="2000" i="1" dirty="0">
              <a:latin typeface="+mj-lt"/>
              <a:ea typeface="Microsoft Yi Baiti" panose="03000500000000000000" pitchFamily="66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AU" sz="2000" dirty="0">
                <a:latin typeface="+mj-lt"/>
                <a:ea typeface="Microsoft Yi Baiti" panose="03000500000000000000" pitchFamily="66" charset="0"/>
                <a:cs typeface="Times New Roman" panose="02020603050405020304" pitchFamily="18" charset="0"/>
              </a:rPr>
              <a:t>        ‘In the evenings, when it got dark, the smaller children went home.’ </a:t>
            </a:r>
            <a:r>
              <a:rPr lang="sl-SI" sz="2000" dirty="0">
                <a:latin typeface="+mj-lt"/>
                <a:ea typeface="Microsoft Yi Baiti" panose="03000500000000000000" pitchFamily="66" charset="0"/>
                <a:cs typeface="Times New Roman" panose="02020603050405020304" pitchFamily="18" charset="0"/>
              </a:rPr>
              <a:t>(Belacorpus)</a:t>
            </a:r>
          </a:p>
          <a:p>
            <a:pPr marL="0" indent="0">
              <a:buNone/>
            </a:pPr>
            <a:r>
              <a:rPr lang="de-DE" sz="2000" dirty="0">
                <a:latin typeface="+mj-lt"/>
              </a:rPr>
              <a:t>(17) </a:t>
            </a:r>
            <a:r>
              <a:rPr lang="sl-SI" sz="2000" dirty="0">
                <a:latin typeface="+mj-lt"/>
              </a:rPr>
              <a:t>Lithuanian </a:t>
            </a:r>
          </a:p>
          <a:p>
            <a:pPr marL="0" indent="0">
              <a:buNone/>
            </a:pPr>
            <a:r>
              <a:rPr lang="de-DE" sz="2000" i="1" dirty="0">
                <a:latin typeface="+mj-lt"/>
              </a:rPr>
              <a:t>        </a:t>
            </a:r>
            <a:r>
              <a:rPr lang="sl-SI" sz="2000" i="1" dirty="0">
                <a:latin typeface="+mj-lt"/>
              </a:rPr>
              <a:t>Ten </a:t>
            </a:r>
            <a:r>
              <a:rPr lang="sl-SI" sz="2000" b="1" i="1" dirty="0">
                <a:latin typeface="+mj-lt"/>
              </a:rPr>
              <a:t>buvo šalta </a:t>
            </a:r>
            <a:r>
              <a:rPr lang="sl-SI" sz="2000" dirty="0">
                <a:latin typeface="+mj-lt"/>
              </a:rPr>
              <a:t>‚There it was cold‘ </a:t>
            </a:r>
          </a:p>
          <a:p>
            <a:r>
              <a:rPr lang="sl-SI" sz="2000" b="1" dirty="0">
                <a:latin typeface="+mj-lt"/>
              </a:rPr>
              <a:t>A-impersonals with generic reference</a:t>
            </a:r>
            <a:r>
              <a:rPr lang="it-IT" sz="2000" b="1" dirty="0">
                <a:latin typeface="+mj-lt"/>
              </a:rPr>
              <a:t> (</a:t>
            </a:r>
            <a:r>
              <a:rPr lang="it-IT" sz="2000" b="1" dirty="0" err="1">
                <a:latin typeface="+mj-lt"/>
              </a:rPr>
              <a:t>Hybrid</a:t>
            </a:r>
            <a:r>
              <a:rPr lang="it-IT" sz="2000" b="1" dirty="0">
                <a:latin typeface="+mj-lt"/>
              </a:rPr>
              <a:t> A-/R-</a:t>
            </a:r>
            <a:r>
              <a:rPr lang="it-IT" sz="2000" b="1" dirty="0" err="1">
                <a:latin typeface="+mj-lt"/>
              </a:rPr>
              <a:t>impersonals</a:t>
            </a:r>
            <a:r>
              <a:rPr lang="it-IT" sz="2000" b="1" dirty="0">
                <a:latin typeface="+mj-lt"/>
              </a:rPr>
              <a:t>)</a:t>
            </a:r>
            <a:endParaRPr lang="sl-SI" sz="2000" b="1" dirty="0">
              <a:latin typeface="+mj-lt"/>
            </a:endParaRPr>
          </a:p>
          <a:p>
            <a:pPr marL="0" indent="0">
              <a:buNone/>
            </a:pPr>
            <a:r>
              <a:rPr lang="de-DE" sz="2000" b="0" dirty="0">
                <a:solidFill>
                  <a:srgbClr val="222222"/>
                </a:solidFill>
                <a:effectLst/>
                <a:latin typeface="+mj-lt"/>
              </a:rPr>
              <a:t>(18) </a:t>
            </a:r>
            <a:r>
              <a:rPr lang="sl-SI" sz="2000" b="0" dirty="0">
                <a:solidFill>
                  <a:srgbClr val="222222"/>
                </a:solidFill>
                <a:effectLst/>
                <a:latin typeface="+mj-lt"/>
              </a:rPr>
              <a:t>Lithuanian</a:t>
            </a:r>
          </a:p>
          <a:p>
            <a:pPr marL="0" indent="0">
              <a:buNone/>
            </a:pPr>
            <a:r>
              <a:rPr lang="pt-BR" sz="2000" b="1" i="1" dirty="0">
                <a:solidFill>
                  <a:srgbClr val="222222"/>
                </a:solidFill>
                <a:effectLst/>
                <a:latin typeface="+mj-lt"/>
              </a:rPr>
              <a:t>       Reikia</a:t>
            </a:r>
            <a:r>
              <a:rPr lang="pt-BR" sz="2000" b="0" i="1" dirty="0">
                <a:solidFill>
                  <a:srgbClr val="222222"/>
                </a:solidFill>
                <a:effectLst/>
                <a:latin typeface="+mj-lt"/>
              </a:rPr>
              <a:t> ir </a:t>
            </a:r>
            <a:r>
              <a:rPr lang="pt-BR" sz="2000" b="1" i="1" dirty="0">
                <a:solidFill>
                  <a:srgbClr val="222222"/>
                </a:solidFill>
                <a:effectLst/>
                <a:latin typeface="+mj-lt"/>
              </a:rPr>
              <a:t>galima</a:t>
            </a:r>
            <a:r>
              <a:rPr lang="pt-BR" sz="2000" b="0" i="1" dirty="0">
                <a:solidFill>
                  <a:srgbClr val="222222"/>
                </a:solidFill>
                <a:effectLst/>
                <a:latin typeface="+mj-lt"/>
              </a:rPr>
              <a:t> jiems padėti</a:t>
            </a:r>
            <a:r>
              <a:rPr lang="sl-SI" sz="2000" b="0" i="1" dirty="0">
                <a:solidFill>
                  <a:srgbClr val="222222"/>
                </a:solidFill>
                <a:effectLst/>
                <a:latin typeface="+mj-lt"/>
              </a:rPr>
              <a:t> </a:t>
            </a:r>
            <a:r>
              <a:rPr lang="sl-SI" sz="2000" b="0" dirty="0">
                <a:solidFill>
                  <a:srgbClr val="222222"/>
                </a:solidFill>
                <a:effectLst/>
                <a:latin typeface="+mj-lt"/>
              </a:rPr>
              <a:t>‚One needs and can help them‘</a:t>
            </a:r>
          </a:p>
          <a:p>
            <a:r>
              <a:rPr lang="sl-SI" sz="2000" b="1" dirty="0">
                <a:solidFill>
                  <a:srgbClr val="222222"/>
                </a:solidFill>
                <a:latin typeface="+mj-lt"/>
              </a:rPr>
              <a:t>Genitive subjects</a:t>
            </a:r>
            <a:r>
              <a:rPr lang="lt-LT" sz="2000" b="1" dirty="0">
                <a:solidFill>
                  <a:srgbClr val="222222"/>
                </a:solidFill>
                <a:latin typeface="+mj-lt"/>
              </a:rPr>
              <a:t>: </a:t>
            </a:r>
            <a:r>
              <a:rPr lang="lt-LT" sz="2000" dirty="0">
                <a:solidFill>
                  <a:srgbClr val="222222"/>
                </a:solidFill>
                <a:latin typeface="+mj-lt"/>
              </a:rPr>
              <a:t>not only lack of agentivity, but also other factors </a:t>
            </a:r>
            <a:r>
              <a:rPr lang="de-DE" sz="2000" dirty="0">
                <a:solidFill>
                  <a:srgbClr val="222222"/>
                </a:solidFill>
                <a:latin typeface="+mj-lt"/>
              </a:rPr>
              <a:t>(</a:t>
            </a:r>
            <a:r>
              <a:rPr lang="de-DE" sz="2000" dirty="0" err="1">
                <a:solidFill>
                  <a:srgbClr val="222222"/>
                </a:solidFill>
                <a:latin typeface="+mj-lt"/>
              </a:rPr>
              <a:t>quantification</a:t>
            </a:r>
            <a:r>
              <a:rPr lang="de-DE" sz="2000" dirty="0">
                <a:solidFill>
                  <a:srgbClr val="222222"/>
                </a:solidFill>
                <a:latin typeface="+mj-lt"/>
              </a:rPr>
              <a:t>, non-referentiality)</a:t>
            </a:r>
            <a:endParaRPr lang="sl-SI" sz="2000" dirty="0">
              <a:solidFill>
                <a:srgbClr val="222222"/>
              </a:solidFill>
              <a:latin typeface="+mj-lt"/>
            </a:endParaRPr>
          </a:p>
          <a:p>
            <a:pPr marL="0" indent="0">
              <a:buNone/>
            </a:pPr>
            <a:r>
              <a:rPr lang="de-DE" sz="2000" b="0" dirty="0">
                <a:solidFill>
                  <a:srgbClr val="222222"/>
                </a:solidFill>
                <a:effectLst/>
                <a:latin typeface="+mj-lt"/>
              </a:rPr>
              <a:t>(19) </a:t>
            </a:r>
            <a:r>
              <a:rPr lang="sl-SI" sz="2000" b="0" dirty="0">
                <a:solidFill>
                  <a:srgbClr val="222222"/>
                </a:solidFill>
                <a:effectLst/>
                <a:latin typeface="+mj-lt"/>
              </a:rPr>
              <a:t>Lithuanian </a:t>
            </a:r>
          </a:p>
          <a:p>
            <a:pPr marL="0" indent="0">
              <a:buNone/>
            </a:pPr>
            <a:r>
              <a:rPr lang="de-DE" sz="2000" i="1" dirty="0">
                <a:solidFill>
                  <a:srgbClr val="222222"/>
                </a:solidFill>
                <a:latin typeface="+mj-lt"/>
              </a:rPr>
              <a:t>       </a:t>
            </a:r>
            <a:r>
              <a:rPr lang="lt-LT" sz="2000" i="1" dirty="0">
                <a:solidFill>
                  <a:srgbClr val="222222"/>
                </a:solidFill>
                <a:latin typeface="+mj-lt"/>
              </a:rPr>
              <a:t>Deja, </a:t>
            </a:r>
            <a:r>
              <a:rPr lang="sl-SI" sz="2000" i="1" dirty="0">
                <a:solidFill>
                  <a:srgbClr val="222222"/>
                </a:solidFill>
                <a:latin typeface="+mj-lt"/>
              </a:rPr>
              <a:t>Italijoje n</a:t>
            </a:r>
            <a:r>
              <a:rPr lang="lt-LT" sz="2000" i="1" dirty="0">
                <a:solidFill>
                  <a:srgbClr val="222222"/>
                </a:solidFill>
                <a:latin typeface="+mj-lt"/>
              </a:rPr>
              <a:t>ėra </a:t>
            </a:r>
            <a:r>
              <a:rPr lang="lt-LT" sz="2000" b="1" i="1" dirty="0">
                <a:solidFill>
                  <a:srgbClr val="222222"/>
                </a:solidFill>
                <a:latin typeface="+mj-lt"/>
              </a:rPr>
              <a:t>sūrelių</a:t>
            </a:r>
            <a:r>
              <a:rPr lang="lt-LT" sz="2000" dirty="0">
                <a:solidFill>
                  <a:srgbClr val="222222"/>
                </a:solidFill>
                <a:latin typeface="+mj-lt"/>
              </a:rPr>
              <a:t>...</a:t>
            </a:r>
            <a:r>
              <a:rPr lang="de-DE" sz="2000" dirty="0">
                <a:solidFill>
                  <a:srgbClr val="222222"/>
                </a:solidFill>
                <a:latin typeface="+mj-lt"/>
              </a:rPr>
              <a:t> </a:t>
            </a:r>
            <a:r>
              <a:rPr lang="it-IT" sz="2000" dirty="0">
                <a:solidFill>
                  <a:srgbClr val="222222"/>
                </a:solidFill>
                <a:latin typeface="+mj-lt"/>
              </a:rPr>
              <a:t>‘Alas, in </a:t>
            </a:r>
            <a:r>
              <a:rPr lang="it-IT" sz="2000" dirty="0" err="1">
                <a:solidFill>
                  <a:srgbClr val="222222"/>
                </a:solidFill>
                <a:latin typeface="+mj-lt"/>
              </a:rPr>
              <a:t>Italy</a:t>
            </a:r>
            <a:r>
              <a:rPr lang="it-IT" sz="2000" dirty="0">
                <a:solidFill>
                  <a:srgbClr val="222222"/>
                </a:solidFill>
                <a:latin typeface="+mj-lt"/>
              </a:rPr>
              <a:t> </a:t>
            </a:r>
            <a:r>
              <a:rPr lang="it-IT" sz="2000" dirty="0" err="1">
                <a:solidFill>
                  <a:srgbClr val="222222"/>
                </a:solidFill>
                <a:latin typeface="+mj-lt"/>
              </a:rPr>
              <a:t>there</a:t>
            </a:r>
            <a:r>
              <a:rPr lang="it-IT" sz="2000" dirty="0">
                <a:solidFill>
                  <a:srgbClr val="222222"/>
                </a:solidFill>
                <a:latin typeface="+mj-lt"/>
              </a:rPr>
              <a:t> are no </a:t>
            </a:r>
            <a:r>
              <a:rPr lang="lt-LT" sz="2000" dirty="0">
                <a:solidFill>
                  <a:srgbClr val="222222"/>
                </a:solidFill>
                <a:latin typeface="+mj-lt"/>
              </a:rPr>
              <a:t>sūreliai</a:t>
            </a:r>
            <a:r>
              <a:rPr lang="it-IT" sz="2000" dirty="0">
                <a:solidFill>
                  <a:srgbClr val="222222"/>
                </a:solidFill>
                <a:latin typeface="+mj-lt"/>
              </a:rPr>
              <a:t>’</a:t>
            </a:r>
            <a:r>
              <a:rPr lang="lt-LT" sz="2000" dirty="0">
                <a:solidFill>
                  <a:srgbClr val="222222"/>
                </a:solidFill>
                <a:latin typeface="+mj-lt"/>
              </a:rPr>
              <a:t> </a:t>
            </a:r>
            <a:r>
              <a:rPr lang="de-DE" sz="2000" dirty="0">
                <a:solidFill>
                  <a:srgbClr val="222222"/>
                </a:solidFill>
                <a:latin typeface="+mj-lt"/>
              </a:rPr>
              <a:t>[</a:t>
            </a:r>
            <a:r>
              <a:rPr lang="de-DE" sz="2000" dirty="0" err="1">
                <a:solidFill>
                  <a:srgbClr val="222222"/>
                </a:solidFill>
                <a:latin typeface="+mj-lt"/>
              </a:rPr>
              <a:t>There</a:t>
            </a:r>
            <a:r>
              <a:rPr lang="de-DE" sz="2000" dirty="0">
                <a:solidFill>
                  <a:srgbClr val="222222"/>
                </a:solidFill>
                <a:latin typeface="+mj-lt"/>
              </a:rPr>
              <a:t> </a:t>
            </a:r>
            <a:r>
              <a:rPr lang="de-DE" sz="2000" dirty="0" err="1">
                <a:solidFill>
                  <a:srgbClr val="222222"/>
                </a:solidFill>
                <a:latin typeface="+mj-lt"/>
              </a:rPr>
              <a:t>is</a:t>
            </a:r>
            <a:r>
              <a:rPr lang="de-DE" sz="2000" dirty="0">
                <a:solidFill>
                  <a:srgbClr val="222222"/>
                </a:solidFill>
                <a:latin typeface="+mj-lt"/>
              </a:rPr>
              <a:t> not </a:t>
            </a:r>
            <a:r>
              <a:rPr lang="de-DE" sz="2000" dirty="0" err="1">
                <a:solidFill>
                  <a:srgbClr val="222222"/>
                </a:solidFill>
                <a:latin typeface="+mj-lt"/>
              </a:rPr>
              <a:t>even</a:t>
            </a:r>
            <a:r>
              <a:rPr lang="de-DE" sz="2000" dirty="0">
                <a:solidFill>
                  <a:srgbClr val="222222"/>
                </a:solidFill>
                <a:latin typeface="+mj-lt"/>
              </a:rPr>
              <a:t> a </a:t>
            </a:r>
            <a:r>
              <a:rPr lang="de-DE" sz="2000" dirty="0" err="1">
                <a:solidFill>
                  <a:srgbClr val="222222"/>
                </a:solidFill>
                <a:latin typeface="+mj-lt"/>
              </a:rPr>
              <a:t>word</a:t>
            </a:r>
            <a:r>
              <a:rPr lang="de-DE" sz="2000" dirty="0">
                <a:solidFill>
                  <a:srgbClr val="222222"/>
                </a:solidFill>
                <a:latin typeface="+mj-lt"/>
              </a:rPr>
              <a:t> </a:t>
            </a:r>
            <a:r>
              <a:rPr lang="de-DE" sz="2000" dirty="0" err="1">
                <a:solidFill>
                  <a:srgbClr val="222222"/>
                </a:solidFill>
                <a:latin typeface="+mj-lt"/>
              </a:rPr>
              <a:t>for</a:t>
            </a:r>
            <a:r>
              <a:rPr lang="de-DE" sz="2000" dirty="0">
                <a:solidFill>
                  <a:srgbClr val="222222"/>
                </a:solidFill>
                <a:latin typeface="+mj-lt"/>
              </a:rPr>
              <a:t> </a:t>
            </a:r>
            <a:r>
              <a:rPr lang="de-DE" sz="2000" dirty="0" err="1">
                <a:solidFill>
                  <a:srgbClr val="222222"/>
                </a:solidFill>
                <a:latin typeface="+mj-lt"/>
              </a:rPr>
              <a:t>them</a:t>
            </a:r>
            <a:r>
              <a:rPr lang="de-DE" sz="2000" dirty="0">
                <a:solidFill>
                  <a:srgbClr val="222222"/>
                </a:solidFill>
                <a:latin typeface="+mj-lt"/>
              </a:rPr>
              <a:t>….; L.M]</a:t>
            </a:r>
            <a:endParaRPr lang="sl-SI" sz="2000" dirty="0">
              <a:solidFill>
                <a:srgbClr val="222222"/>
              </a:solidFill>
              <a:effectLst/>
              <a:latin typeface="+mj-lt"/>
            </a:endParaRPr>
          </a:p>
          <a:p>
            <a:pPr marL="0" indent="0">
              <a:buNone/>
            </a:pPr>
            <a:endParaRPr lang="de-DE" sz="4000" i="1" dirty="0">
              <a:latin typeface="+mj-lt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F803C16-9A73-A034-A042-05B92882C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16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46964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143594EE-2AAF-60DF-8A01-5295C50202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R-impersonals</a:t>
            </a:r>
            <a:endParaRPr lang="de-DE" dirty="0"/>
          </a:p>
        </p:txBody>
      </p:sp>
      <p:sp>
        <p:nvSpPr>
          <p:cNvPr id="6" name="Untertitel 5">
            <a:extLst>
              <a:ext uri="{FF2B5EF4-FFF2-40B4-BE49-F238E27FC236}">
                <a16:creationId xmlns:a16="http://schemas.microsoft.com/office/drawing/2014/main" id="{C2715374-1743-859C-0E3D-5A5828A073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76FC512-2EBD-7645-40D1-81542FBF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17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966449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44966"/>
            <a:ext cx="10515600" cy="1453015"/>
          </a:xfrm>
        </p:spPr>
        <p:txBody>
          <a:bodyPr>
            <a:normAutofit/>
          </a:bodyPr>
          <a:lstStyle/>
          <a:p>
            <a:pPr algn="ctr"/>
            <a:r>
              <a:rPr lang="de-DE" dirty="0"/>
              <a:t>R-impersonals in European </a:t>
            </a:r>
            <a:r>
              <a:rPr lang="de-DE" dirty="0" err="1"/>
              <a:t>languages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677879"/>
            <a:ext cx="11015546" cy="49236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dirty="0" err="1">
                <a:latin typeface="Sitka Banner" panose="02000505000000020004" pitchFamily="2" charset="0"/>
              </a:rPr>
              <a:t>Siewierska</a:t>
            </a:r>
            <a:r>
              <a:rPr lang="de-DE" sz="2400" dirty="0">
                <a:latin typeface="Sitka Banner" panose="02000505000000020004" pitchFamily="2" charset="0"/>
              </a:rPr>
              <a:t> 2008</a:t>
            </a:r>
          </a:p>
          <a:p>
            <a:pPr marL="0" indent="0">
              <a:buNone/>
            </a:pPr>
            <a:endParaRPr lang="de-DE" sz="2400" dirty="0">
              <a:latin typeface="Sitka Banner" panose="02000505000000020004" pitchFamily="2" charset="0"/>
            </a:endParaRPr>
          </a:p>
          <a:p>
            <a:r>
              <a:rPr lang="de-DE" sz="2400" dirty="0">
                <a:latin typeface="Sitka Banner" panose="02000505000000020004" pitchFamily="2" charset="0"/>
              </a:rPr>
              <a:t>„Verbal R-impersonals“</a:t>
            </a:r>
            <a:endParaRPr lang="en-US" sz="2400" dirty="0">
              <a:latin typeface="Sitka Banner" panose="02000505000000020004" pitchFamily="2" charset="0"/>
            </a:endParaRPr>
          </a:p>
          <a:p>
            <a:pPr lvl="1"/>
            <a:r>
              <a:rPr lang="en-US" sz="2000" dirty="0">
                <a:latin typeface="Sitka Banner" panose="02000505000000020004" pitchFamily="2" charset="0"/>
              </a:rPr>
              <a:t>Constructions with dedicated impersonal verbal morphology</a:t>
            </a:r>
          </a:p>
          <a:p>
            <a:pPr lvl="1"/>
            <a:r>
              <a:rPr lang="de-DE" sz="2000" dirty="0" err="1">
                <a:latin typeface="Sitka Banner" panose="02000505000000020004" pitchFamily="2" charset="0"/>
              </a:rPr>
              <a:t>Constructions</a:t>
            </a:r>
            <a:r>
              <a:rPr lang="de-DE" sz="2000" dirty="0">
                <a:latin typeface="Sitka Banner" panose="02000505000000020004" pitchFamily="2" charset="0"/>
              </a:rPr>
              <a:t> </a:t>
            </a:r>
            <a:r>
              <a:rPr lang="de-DE" sz="2000" dirty="0" err="1">
                <a:latin typeface="Sitka Banner" panose="02000505000000020004" pitchFamily="2" charset="0"/>
              </a:rPr>
              <a:t>with</a:t>
            </a:r>
            <a:r>
              <a:rPr lang="de-DE" sz="2000" dirty="0">
                <a:latin typeface="Sitka Banner" panose="02000505000000020004" pitchFamily="2" charset="0"/>
              </a:rPr>
              <a:t> reflexive/</a:t>
            </a:r>
            <a:r>
              <a:rPr lang="de-DE" sz="2000" dirty="0" err="1">
                <a:latin typeface="Sitka Banner" panose="02000505000000020004" pitchFamily="2" charset="0"/>
              </a:rPr>
              <a:t>reciprocal</a:t>
            </a:r>
            <a:r>
              <a:rPr lang="de-DE" sz="2000" dirty="0">
                <a:latin typeface="Sitka Banner" panose="02000505000000020004" pitchFamily="2" charset="0"/>
              </a:rPr>
              <a:t>, </a:t>
            </a:r>
            <a:r>
              <a:rPr lang="de-DE" sz="2000" dirty="0" err="1">
                <a:latin typeface="Sitka Banner" panose="02000505000000020004" pitchFamily="2" charset="0"/>
              </a:rPr>
              <a:t>middle</a:t>
            </a:r>
            <a:r>
              <a:rPr lang="de-DE" sz="2000" dirty="0">
                <a:latin typeface="Sitka Banner" panose="02000505000000020004" pitchFamily="2" charset="0"/>
              </a:rPr>
              <a:t>, or passive </a:t>
            </a:r>
            <a:r>
              <a:rPr lang="de-DE" sz="2000" dirty="0" err="1">
                <a:latin typeface="Sitka Banner" panose="02000505000000020004" pitchFamily="2" charset="0"/>
              </a:rPr>
              <a:t>morphology</a:t>
            </a:r>
            <a:endParaRPr lang="de-DE" sz="2000" dirty="0">
              <a:latin typeface="Sitka Banner" panose="02000505000000020004" pitchFamily="2" charset="0"/>
            </a:endParaRPr>
          </a:p>
          <a:p>
            <a:endParaRPr lang="de-DE" sz="2400" dirty="0">
              <a:latin typeface="Sitka Banner" panose="02000505000000020004" pitchFamily="2" charset="0"/>
            </a:endParaRPr>
          </a:p>
          <a:p>
            <a:r>
              <a:rPr lang="de-DE" sz="2400" dirty="0">
                <a:latin typeface="Sitka Banner" panose="02000505000000020004" pitchFamily="2" charset="0"/>
              </a:rPr>
              <a:t>„Pronominal R-impersonals“ </a:t>
            </a:r>
            <a:endParaRPr lang="de-DE" sz="2000" dirty="0">
              <a:latin typeface="Sitka Banner" panose="02000505000000020004" pitchFamily="2" charset="0"/>
            </a:endParaRPr>
          </a:p>
          <a:p>
            <a:pPr lvl="1"/>
            <a:r>
              <a:rPr lang="de-DE" sz="2000" dirty="0" err="1">
                <a:latin typeface="Sitka Banner" panose="02000505000000020004" pitchFamily="2" charset="0"/>
              </a:rPr>
              <a:t>Constructions</a:t>
            </a:r>
            <a:r>
              <a:rPr lang="de-DE" sz="2000" dirty="0">
                <a:latin typeface="Sitka Banner" panose="02000505000000020004" pitchFamily="2" charset="0"/>
              </a:rPr>
              <a:t> </a:t>
            </a:r>
            <a:r>
              <a:rPr lang="de-DE" sz="2000" dirty="0" err="1">
                <a:latin typeface="Sitka Banner" panose="02000505000000020004" pitchFamily="2" charset="0"/>
              </a:rPr>
              <a:t>with</a:t>
            </a:r>
            <a:r>
              <a:rPr lang="de-DE" sz="2000" dirty="0">
                <a:latin typeface="Sitka Banner" panose="02000505000000020004" pitchFamily="2" charset="0"/>
              </a:rPr>
              <a:t> a </a:t>
            </a:r>
            <a:r>
              <a:rPr lang="de-DE" sz="2000" dirty="0" err="1">
                <a:latin typeface="Sitka Banner" panose="02000505000000020004" pitchFamily="2" charset="0"/>
              </a:rPr>
              <a:t>formally</a:t>
            </a:r>
            <a:r>
              <a:rPr lang="de-DE" sz="2000" dirty="0">
                <a:latin typeface="Sitka Banner" panose="02000505000000020004" pitchFamily="2" charset="0"/>
              </a:rPr>
              <a:t> </a:t>
            </a:r>
            <a:r>
              <a:rPr lang="de-DE" sz="2000" dirty="0" err="1">
                <a:latin typeface="Sitka Banner" panose="02000505000000020004" pitchFamily="2" charset="0"/>
              </a:rPr>
              <a:t>overt</a:t>
            </a:r>
            <a:r>
              <a:rPr lang="de-DE" sz="2000" dirty="0">
                <a:latin typeface="Sitka Banner" panose="02000505000000020004" pitchFamily="2" charset="0"/>
              </a:rPr>
              <a:t> </a:t>
            </a:r>
            <a:r>
              <a:rPr lang="de-DE" sz="2000" dirty="0" err="1">
                <a:latin typeface="Sitka Banner" panose="02000505000000020004" pitchFamily="2" charset="0"/>
              </a:rPr>
              <a:t>subject</a:t>
            </a:r>
            <a:r>
              <a:rPr lang="de-DE" sz="2000" dirty="0">
                <a:latin typeface="Sitka Banner" panose="02000505000000020004" pitchFamily="2" charset="0"/>
              </a:rPr>
              <a:t> (an </a:t>
            </a:r>
            <a:r>
              <a:rPr lang="de-DE" sz="2000" dirty="0" err="1">
                <a:latin typeface="Sitka Banner" panose="02000505000000020004" pitchFamily="2" charset="0"/>
              </a:rPr>
              <a:t>impersonal</a:t>
            </a:r>
            <a:r>
              <a:rPr lang="de-DE" sz="2000" dirty="0">
                <a:latin typeface="Sitka Banner" panose="02000505000000020004" pitchFamily="2" charset="0"/>
              </a:rPr>
              <a:t> </a:t>
            </a:r>
            <a:r>
              <a:rPr lang="de-DE" sz="2000" dirty="0" err="1">
                <a:latin typeface="Sitka Banner" panose="02000505000000020004" pitchFamily="2" charset="0"/>
              </a:rPr>
              <a:t>pronoun</a:t>
            </a:r>
            <a:r>
              <a:rPr lang="de-DE" sz="2000" dirty="0">
                <a:latin typeface="Sitka Banner" panose="02000505000000020004" pitchFamily="2" charset="0"/>
              </a:rPr>
              <a:t>, or a </a:t>
            </a:r>
            <a:r>
              <a:rPr lang="de-DE" sz="2000" dirty="0" err="1">
                <a:latin typeface="Sitka Banner" panose="02000505000000020004" pitchFamily="2" charset="0"/>
              </a:rPr>
              <a:t>pronoun</a:t>
            </a:r>
            <a:r>
              <a:rPr lang="de-DE" sz="2000" dirty="0">
                <a:latin typeface="Sitka Banner" panose="02000505000000020004" pitchFamily="2" charset="0"/>
              </a:rPr>
              <a:t> </a:t>
            </a:r>
            <a:r>
              <a:rPr lang="de-DE" sz="2000" dirty="0" err="1">
                <a:latin typeface="Sitka Banner" panose="02000505000000020004" pitchFamily="2" charset="0"/>
              </a:rPr>
              <a:t>with</a:t>
            </a:r>
            <a:r>
              <a:rPr lang="de-DE" sz="2000" dirty="0">
                <a:latin typeface="Sitka Banner" panose="02000505000000020004" pitchFamily="2" charset="0"/>
              </a:rPr>
              <a:t> </a:t>
            </a:r>
            <a:r>
              <a:rPr lang="de-DE" sz="2000" dirty="0" err="1">
                <a:latin typeface="Sitka Banner" panose="02000505000000020004" pitchFamily="2" charset="0"/>
              </a:rPr>
              <a:t>generic</a:t>
            </a:r>
            <a:r>
              <a:rPr lang="de-DE" sz="2000" dirty="0">
                <a:latin typeface="Sitka Banner" panose="02000505000000020004" pitchFamily="2" charset="0"/>
              </a:rPr>
              <a:t>/</a:t>
            </a:r>
            <a:r>
              <a:rPr lang="de-DE" sz="2000" dirty="0" err="1">
                <a:latin typeface="Sitka Banner" panose="02000505000000020004" pitchFamily="2" charset="0"/>
              </a:rPr>
              <a:t>arbitrary</a:t>
            </a:r>
            <a:r>
              <a:rPr lang="de-DE" sz="2000" dirty="0">
                <a:latin typeface="Sitka Banner" panose="02000505000000020004" pitchFamily="2" charset="0"/>
              </a:rPr>
              <a:t> </a:t>
            </a:r>
            <a:r>
              <a:rPr lang="de-DE" sz="2000" dirty="0" err="1">
                <a:latin typeface="Sitka Banner" panose="02000505000000020004" pitchFamily="2" charset="0"/>
              </a:rPr>
              <a:t>reference</a:t>
            </a:r>
            <a:r>
              <a:rPr lang="de-DE" sz="2000" dirty="0">
                <a:latin typeface="Sitka Banner" panose="02000505000000020004" pitchFamily="2" charset="0"/>
              </a:rPr>
              <a:t>)</a:t>
            </a:r>
          </a:p>
          <a:p>
            <a:pPr lvl="1"/>
            <a:r>
              <a:rPr lang="de-DE" sz="2000" dirty="0">
                <a:latin typeface="Sitka Banner" panose="02000505000000020004" pitchFamily="2" charset="0"/>
              </a:rPr>
              <a:t>Null </a:t>
            </a:r>
            <a:r>
              <a:rPr lang="de-DE" sz="2000" dirty="0" err="1">
                <a:latin typeface="Sitka Banner" panose="02000505000000020004" pitchFamily="2" charset="0"/>
              </a:rPr>
              <a:t>subject</a:t>
            </a:r>
            <a:r>
              <a:rPr lang="de-DE" sz="2000" dirty="0">
                <a:latin typeface="Sitka Banner" panose="02000505000000020004" pitchFamily="2" charset="0"/>
              </a:rPr>
              <a:t> </a:t>
            </a:r>
            <a:r>
              <a:rPr lang="de-DE" sz="2000" dirty="0" err="1">
                <a:latin typeface="Sitka Banner" panose="02000505000000020004" pitchFamily="2" charset="0"/>
              </a:rPr>
              <a:t>constructions</a:t>
            </a:r>
            <a:endParaRPr lang="de-DE" sz="2000" dirty="0">
              <a:latin typeface="Sitka Banner" panose="02000505000000020004" pitchFamily="2" charset="0"/>
            </a:endParaRPr>
          </a:p>
          <a:p>
            <a:pPr lvl="1"/>
            <a:endParaRPr lang="de-DE" sz="2000" dirty="0">
              <a:latin typeface="Sitka Banner" panose="02000505000000020004" pitchFamily="2" charset="0"/>
            </a:endParaRPr>
          </a:p>
          <a:p>
            <a:pPr marL="0" indent="0">
              <a:buNone/>
            </a:pPr>
            <a:endParaRPr lang="de-DE" sz="2000" dirty="0">
              <a:latin typeface="Sitka Banner" panose="02000505000000020004" pitchFamily="2" charset="0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8E0F11C-E7EB-409B-C748-CDDF34B44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18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904051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44966"/>
            <a:ext cx="10515600" cy="959005"/>
          </a:xfrm>
        </p:spPr>
        <p:txBody>
          <a:bodyPr/>
          <a:lstStyle/>
          <a:p>
            <a:pPr algn="ctr"/>
            <a:r>
              <a:rPr lang="de-DE" dirty="0"/>
              <a:t>Verbal R-</a:t>
            </a:r>
            <a:r>
              <a:rPr lang="de-DE" dirty="0" err="1"/>
              <a:t>impersonals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6700" y="624468"/>
            <a:ext cx="4857750" cy="549755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400" dirty="0">
              <a:latin typeface="Sitka Banner" panose="02000505000000020004" pitchFamily="2" charset="0"/>
            </a:endParaRPr>
          </a:p>
          <a:p>
            <a:r>
              <a:rPr lang="it-IT" sz="1800" b="1" dirty="0" err="1">
                <a:latin typeface="+mj-lt"/>
              </a:rPr>
              <a:t>Reflexive</a:t>
            </a:r>
            <a:r>
              <a:rPr lang="it-IT" sz="1800" b="1" dirty="0">
                <a:latin typeface="+mj-lt"/>
              </a:rPr>
              <a:t>/</a:t>
            </a:r>
            <a:r>
              <a:rPr lang="it-IT" sz="1800" b="1" dirty="0" err="1">
                <a:latin typeface="+mj-lt"/>
              </a:rPr>
              <a:t>reciprocal</a:t>
            </a:r>
            <a:r>
              <a:rPr lang="it-IT" sz="1800" b="1" dirty="0">
                <a:latin typeface="+mj-lt"/>
              </a:rPr>
              <a:t> or middle </a:t>
            </a:r>
            <a:r>
              <a:rPr lang="it-IT" sz="1800" b="1" dirty="0" err="1">
                <a:latin typeface="+mj-lt"/>
              </a:rPr>
              <a:t>morphology</a:t>
            </a:r>
            <a:endParaRPr lang="it-IT" sz="1800" b="1" dirty="0">
              <a:latin typeface="+mj-lt"/>
            </a:endParaRPr>
          </a:p>
          <a:p>
            <a:pPr marL="0" indent="0">
              <a:buNone/>
            </a:pPr>
            <a:r>
              <a:rPr lang="da-DK" sz="1800" dirty="0">
                <a:latin typeface="+mj-lt"/>
              </a:rPr>
              <a:t>(20) Ukrainian </a:t>
            </a:r>
            <a:endParaRPr lang="en-US" sz="1800" dirty="0">
              <a:latin typeface="+mj-lt"/>
            </a:endParaRPr>
          </a:p>
          <a:p>
            <a:pPr marL="0" indent="0">
              <a:buNone/>
            </a:pPr>
            <a:r>
              <a:rPr lang="en-US" sz="1800" b="1" i="1" dirty="0" err="1">
                <a:latin typeface="+mj-lt"/>
              </a:rPr>
              <a:t>Tancjuvalosja</a:t>
            </a:r>
            <a:r>
              <a:rPr lang="en-US" sz="1800" i="1" dirty="0">
                <a:latin typeface="+mj-lt"/>
              </a:rPr>
              <a:t> </a:t>
            </a:r>
            <a:r>
              <a:rPr lang="sl-SI" sz="1800" i="1" dirty="0">
                <a:latin typeface="+mj-lt"/>
              </a:rPr>
              <a:t>	     </a:t>
            </a:r>
            <a:r>
              <a:rPr lang="en-US" sz="1800" i="1" dirty="0">
                <a:latin typeface="+mj-lt"/>
              </a:rPr>
              <a:t>a</a:t>
            </a:r>
            <a:r>
              <a:rPr lang="sl-SI" sz="1800" i="1" dirty="0">
                <a:latin typeface="+mj-lt"/>
              </a:rPr>
              <a:t>ž        do     ranku</a:t>
            </a:r>
          </a:p>
          <a:p>
            <a:pPr marL="0" indent="0">
              <a:buNone/>
            </a:pPr>
            <a:r>
              <a:rPr lang="sl-SI" sz="1800" dirty="0">
                <a:latin typeface="+mj-lt"/>
              </a:rPr>
              <a:t>dance.PST.N.REFL   PTCL   until morning</a:t>
            </a:r>
          </a:p>
          <a:p>
            <a:pPr marL="0" indent="0">
              <a:buNone/>
            </a:pPr>
            <a:r>
              <a:rPr lang="it-IT" sz="1800" dirty="0">
                <a:latin typeface="+mj-lt"/>
              </a:rPr>
              <a:t>‘One </a:t>
            </a:r>
            <a:r>
              <a:rPr lang="it-IT" sz="1800" dirty="0" err="1">
                <a:latin typeface="+mj-lt"/>
              </a:rPr>
              <a:t>danced</a:t>
            </a:r>
            <a:r>
              <a:rPr lang="it-IT" sz="1800" dirty="0">
                <a:latin typeface="+mj-lt"/>
              </a:rPr>
              <a:t> </a:t>
            </a:r>
            <a:r>
              <a:rPr lang="it-IT" sz="1800" dirty="0" err="1">
                <a:latin typeface="+mj-lt"/>
              </a:rPr>
              <a:t>until</a:t>
            </a:r>
            <a:r>
              <a:rPr lang="it-IT" sz="1800" dirty="0">
                <a:latin typeface="+mj-lt"/>
              </a:rPr>
              <a:t> </a:t>
            </a:r>
            <a:r>
              <a:rPr lang="it-IT" sz="1800" dirty="0" err="1">
                <a:latin typeface="+mj-lt"/>
              </a:rPr>
              <a:t>morning</a:t>
            </a:r>
            <a:r>
              <a:rPr lang="it-IT" sz="1800" dirty="0">
                <a:latin typeface="+mj-lt"/>
              </a:rPr>
              <a:t>.’</a:t>
            </a:r>
            <a:r>
              <a:rPr lang="sl-SI" sz="1800" dirty="0">
                <a:latin typeface="+mj-lt"/>
              </a:rPr>
              <a:t>	 </a:t>
            </a:r>
            <a:endParaRPr lang="en-US" sz="1800" dirty="0">
              <a:latin typeface="+mj-lt"/>
            </a:endParaRPr>
          </a:p>
          <a:p>
            <a:pPr marL="0" indent="0">
              <a:buNone/>
            </a:pPr>
            <a:endParaRPr lang="en-US" sz="1800" dirty="0">
              <a:latin typeface="+mj-lt"/>
            </a:endParaRPr>
          </a:p>
          <a:p>
            <a:r>
              <a:rPr lang="en-US" sz="1800" b="1" dirty="0">
                <a:latin typeface="+mj-lt"/>
              </a:rPr>
              <a:t>Passive morphology: Impersonal passive </a:t>
            </a:r>
          </a:p>
          <a:p>
            <a:pPr marL="0" indent="0" algn="l">
              <a:buNone/>
            </a:pPr>
            <a:r>
              <a:rPr lang="it-IT" sz="1800" dirty="0">
                <a:latin typeface="+mj-lt"/>
              </a:rPr>
              <a:t>(21) </a:t>
            </a:r>
            <a:r>
              <a:rPr lang="it-IT" sz="1800" dirty="0" err="1">
                <a:latin typeface="+mj-lt"/>
              </a:rPr>
              <a:t>Lithuanian</a:t>
            </a:r>
            <a:r>
              <a:rPr lang="sl-SI" sz="1800" dirty="0">
                <a:latin typeface="+mj-lt"/>
              </a:rPr>
              <a:t>				</a:t>
            </a:r>
          </a:p>
          <a:p>
            <a:pPr marL="0" indent="0" algn="l">
              <a:buNone/>
            </a:pPr>
            <a:r>
              <a:rPr lang="it-IT" sz="1800" dirty="0">
                <a:latin typeface="+mj-lt"/>
              </a:rPr>
              <a:t>(a) </a:t>
            </a:r>
            <a:r>
              <a:rPr lang="sl-SI" sz="1800" i="1" dirty="0">
                <a:latin typeface="+mj-lt"/>
              </a:rPr>
              <a:t>Čia </a:t>
            </a:r>
            <a:r>
              <a:rPr lang="it-IT" sz="1800" i="1" dirty="0">
                <a:latin typeface="+mj-lt"/>
              </a:rPr>
              <a:t>  </a:t>
            </a:r>
            <a:r>
              <a:rPr lang="sl-SI" sz="1800" b="1" i="1" dirty="0">
                <a:latin typeface="+mj-lt"/>
              </a:rPr>
              <a:t>dirbama</a:t>
            </a:r>
            <a:r>
              <a:rPr lang="sl-SI" sz="1800" i="1" dirty="0">
                <a:latin typeface="+mj-lt"/>
              </a:rPr>
              <a:t> </a:t>
            </a:r>
            <a:r>
              <a:rPr lang="it-IT" sz="1800" i="1" dirty="0">
                <a:latin typeface="+mj-lt"/>
              </a:rPr>
              <a:t>        </a:t>
            </a:r>
            <a:r>
              <a:rPr lang="sl-SI" sz="1800" i="1" dirty="0">
                <a:latin typeface="+mj-lt"/>
              </a:rPr>
              <a:t>tik </a:t>
            </a:r>
            <a:r>
              <a:rPr lang="it-IT" sz="1800" i="1" dirty="0">
                <a:latin typeface="+mj-lt"/>
              </a:rPr>
              <a:t>  </a:t>
            </a:r>
            <a:r>
              <a:rPr lang="sl-SI" sz="1800" i="1" dirty="0">
                <a:latin typeface="+mj-lt"/>
              </a:rPr>
              <a:t>nakt</a:t>
            </a:r>
            <a:r>
              <a:rPr lang="lt-LT" sz="1800" i="1" dirty="0">
                <a:latin typeface="+mj-lt"/>
              </a:rPr>
              <a:t>į</a:t>
            </a:r>
            <a:r>
              <a:rPr lang="sl-SI" sz="1800" i="1" dirty="0">
                <a:latin typeface="+mj-lt"/>
              </a:rPr>
              <a:t>	</a:t>
            </a:r>
            <a:r>
              <a:rPr lang="sl-SI" sz="1800" b="1" i="1" dirty="0">
                <a:latin typeface="+mj-lt"/>
              </a:rPr>
              <a:t>	</a:t>
            </a:r>
            <a:endParaRPr lang="lt-LT" sz="1800" b="1" i="1" dirty="0">
              <a:latin typeface="+mj-lt"/>
            </a:endParaRPr>
          </a:p>
          <a:p>
            <a:pPr marL="0" indent="0" algn="l">
              <a:buNone/>
            </a:pPr>
            <a:r>
              <a:rPr lang="it-IT" sz="1800" u="none" strike="noStrike" baseline="0" dirty="0">
                <a:latin typeface="+mj-lt"/>
              </a:rPr>
              <a:t>      </a:t>
            </a:r>
            <a:r>
              <a:rPr lang="it-IT" sz="1800" u="none" strike="noStrike" baseline="0" dirty="0" err="1">
                <a:latin typeface="+mj-lt"/>
              </a:rPr>
              <a:t>here</a:t>
            </a:r>
            <a:r>
              <a:rPr lang="it-IT" sz="1800" u="none" strike="noStrike" baseline="0" dirty="0">
                <a:latin typeface="+mj-lt"/>
              </a:rPr>
              <a:t> </a:t>
            </a:r>
            <a:r>
              <a:rPr lang="it-IT" sz="1800" u="none" strike="noStrike" baseline="0" dirty="0" err="1">
                <a:latin typeface="+mj-lt"/>
              </a:rPr>
              <a:t>work.</a:t>
            </a:r>
            <a:r>
              <a:rPr lang="it-IT" sz="1800" i="1" u="none" strike="noStrike" baseline="0" dirty="0" err="1">
                <a:latin typeface="+mj-lt"/>
              </a:rPr>
              <a:t>ma</a:t>
            </a:r>
            <a:r>
              <a:rPr lang="it-IT" sz="1800" u="none" strike="noStrike" baseline="0" dirty="0" err="1">
                <a:latin typeface="+mj-lt"/>
              </a:rPr>
              <a:t>-IMP</a:t>
            </a:r>
            <a:r>
              <a:rPr lang="it-IT" sz="1800" u="none" strike="noStrike" baseline="0" dirty="0">
                <a:latin typeface="+mj-lt"/>
              </a:rPr>
              <a:t> </a:t>
            </a:r>
            <a:r>
              <a:rPr lang="it-IT" sz="1800" u="none" strike="noStrike" baseline="0" dirty="0" err="1">
                <a:latin typeface="+mj-lt"/>
              </a:rPr>
              <a:t>only</a:t>
            </a:r>
            <a:r>
              <a:rPr lang="it-IT" sz="1800" u="none" strike="noStrike" baseline="0" dirty="0">
                <a:latin typeface="+mj-lt"/>
              </a:rPr>
              <a:t> </a:t>
            </a:r>
            <a:r>
              <a:rPr lang="it-IT" sz="1800" u="none" strike="noStrike" baseline="0" dirty="0" err="1">
                <a:latin typeface="+mj-lt"/>
              </a:rPr>
              <a:t>at</a:t>
            </a:r>
            <a:r>
              <a:rPr lang="it-IT" sz="1800" dirty="0" err="1">
                <a:latin typeface="+mj-lt"/>
              </a:rPr>
              <a:t>.night</a:t>
            </a:r>
            <a:r>
              <a:rPr lang="it-IT" sz="1800" u="none" strike="noStrike" baseline="0" dirty="0">
                <a:latin typeface="+mj-lt"/>
              </a:rPr>
              <a:t>	</a:t>
            </a:r>
            <a:endParaRPr lang="sl-SI" sz="1800" dirty="0">
              <a:latin typeface="+mj-lt"/>
            </a:endParaRPr>
          </a:p>
          <a:p>
            <a:pPr marL="0" indent="0" algn="l">
              <a:buNone/>
            </a:pPr>
            <a:r>
              <a:rPr lang="en-US" sz="1800" dirty="0">
                <a:latin typeface="+mj-lt"/>
              </a:rPr>
              <a:t>      ‘Here one/people work only at night.’</a:t>
            </a:r>
            <a:endParaRPr lang="sl-SI" sz="1800" dirty="0">
              <a:latin typeface="+mj-lt"/>
            </a:endParaRPr>
          </a:p>
          <a:p>
            <a:pPr marL="0" indent="0" algn="l">
              <a:buNone/>
            </a:pPr>
            <a:r>
              <a:rPr lang="en-US" sz="1800" dirty="0">
                <a:latin typeface="Sitka Banner" panose="02000505000000020004" pitchFamily="2" charset="0"/>
              </a:rPr>
              <a:t>(b) </a:t>
            </a:r>
            <a:r>
              <a:rPr lang="en-US" sz="1800" b="1" i="1" dirty="0" err="1">
                <a:latin typeface="Sitka Banner" panose="02000505000000020004" pitchFamily="2" charset="0"/>
              </a:rPr>
              <a:t>Rašoma</a:t>
            </a:r>
            <a:r>
              <a:rPr lang="en-US" sz="1800" i="1" dirty="0">
                <a:latin typeface="Sitka Banner" panose="02000505000000020004" pitchFamily="2" charset="0"/>
              </a:rPr>
              <a:t> </a:t>
            </a:r>
            <a:r>
              <a:rPr lang="sl-SI" sz="1800" i="1" dirty="0">
                <a:latin typeface="Sitka Banner" panose="02000505000000020004" pitchFamily="2" charset="0"/>
              </a:rPr>
              <a:t>          </a:t>
            </a:r>
            <a:r>
              <a:rPr lang="en-US" sz="1800" i="1" dirty="0" err="1">
                <a:latin typeface="Sitka Banner" panose="02000505000000020004" pitchFamily="2" charset="0"/>
              </a:rPr>
              <a:t>laiškas</a:t>
            </a:r>
            <a:r>
              <a:rPr lang="en-US" sz="1800" i="1" dirty="0">
                <a:latin typeface="Sitka Banner" panose="02000505000000020004" pitchFamily="2" charset="0"/>
              </a:rPr>
              <a:t> / </a:t>
            </a:r>
            <a:r>
              <a:rPr lang="sl-SI" sz="1800" i="1" dirty="0">
                <a:latin typeface="Sitka Banner" panose="02000505000000020004" pitchFamily="2" charset="0"/>
              </a:rPr>
              <a:t>     </a:t>
            </a:r>
            <a:r>
              <a:rPr lang="en-US" sz="1800" i="1" dirty="0" err="1">
                <a:latin typeface="Sitka Banner" panose="02000505000000020004" pitchFamily="2" charset="0"/>
              </a:rPr>
              <a:t>laišką</a:t>
            </a:r>
            <a:r>
              <a:rPr lang="en-US" sz="1800" i="1" dirty="0">
                <a:latin typeface="Sitka Banner" panose="02000505000000020004" pitchFamily="2" charset="0"/>
              </a:rPr>
              <a:t> </a:t>
            </a:r>
            <a:endParaRPr lang="sl-SI" sz="1800" i="1" dirty="0">
              <a:latin typeface="Sitka Banner" panose="02000505000000020004" pitchFamily="2" charset="0"/>
            </a:endParaRPr>
          </a:p>
          <a:p>
            <a:pPr marL="0" indent="0" algn="l">
              <a:buNone/>
            </a:pPr>
            <a:r>
              <a:rPr lang="it-IT" sz="1800" dirty="0">
                <a:latin typeface="Sitka Banner" panose="02000505000000020004" pitchFamily="2" charset="0"/>
              </a:rPr>
              <a:t>      </a:t>
            </a:r>
            <a:r>
              <a:rPr lang="sl-SI" sz="1800" dirty="0">
                <a:latin typeface="Sitka Banner" panose="02000505000000020004" pitchFamily="2" charset="0"/>
              </a:rPr>
              <a:t>write.ma-IMP letter.NOM  letter.ACC</a:t>
            </a:r>
          </a:p>
          <a:p>
            <a:pPr marL="0" indent="0" algn="l">
              <a:buNone/>
            </a:pPr>
            <a:r>
              <a:rPr lang="en-US" sz="1800" dirty="0">
                <a:latin typeface="Sitka Banner" panose="02000505000000020004" pitchFamily="2" charset="0"/>
              </a:rPr>
              <a:t>     ‘A letter is being written.’ (</a:t>
            </a:r>
            <a:r>
              <a:rPr lang="en-US" sz="1800" dirty="0" err="1">
                <a:latin typeface="Sitka Banner" panose="02000505000000020004" pitchFamily="2" charset="0"/>
              </a:rPr>
              <a:t>Ambrazas</a:t>
            </a:r>
            <a:r>
              <a:rPr lang="en-US" sz="1800" dirty="0">
                <a:latin typeface="Sitka Banner" panose="02000505000000020004" pitchFamily="2" charset="0"/>
              </a:rPr>
              <a:t> 1997)</a:t>
            </a:r>
          </a:p>
          <a:p>
            <a:pPr marL="0" indent="0" algn="l">
              <a:buNone/>
            </a:pPr>
            <a:r>
              <a:rPr lang="en-US" sz="1400" dirty="0">
                <a:latin typeface="Sitka Banner" panose="02000505000000020004" pitchFamily="2" charset="0"/>
              </a:rPr>
              <a:t>	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1BA2BF9-1222-79F1-AD08-797948383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19</a:t>
            </a:fld>
            <a:endParaRPr lang="it-IT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2B15E26-E359-8549-083E-DBEA46976680}"/>
              </a:ext>
            </a:extLst>
          </p:cNvPr>
          <p:cNvSpPr txBox="1"/>
          <p:nvPr/>
        </p:nvSpPr>
        <p:spPr>
          <a:xfrm>
            <a:off x="5400675" y="3084867"/>
            <a:ext cx="6791325" cy="29508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1800" dirty="0">
                <a:latin typeface="+mj-lt"/>
              </a:rPr>
              <a:t>(22) Dialectal Belarusian</a:t>
            </a:r>
            <a:r>
              <a:rPr lang="it-IT" sz="1800" dirty="0">
                <a:latin typeface="+mj-lt"/>
              </a:rPr>
              <a:t>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AU" sz="1800" i="1" dirty="0" err="1">
                <a:latin typeface="+mj-lt"/>
              </a:rPr>
              <a:t>Hryby</a:t>
            </a:r>
            <a:r>
              <a:rPr lang="en-AU" sz="1800" i="1" dirty="0">
                <a:latin typeface="+mj-lt"/>
              </a:rPr>
              <a:t> </a:t>
            </a:r>
            <a:r>
              <a:rPr lang="en-AU" sz="1800" b="1" i="1" dirty="0" err="1">
                <a:latin typeface="+mj-lt"/>
              </a:rPr>
              <a:t>pazbirana</a:t>
            </a:r>
            <a:r>
              <a:rPr lang="it-IT" sz="1800" dirty="0">
                <a:latin typeface="+mj-lt"/>
              </a:rPr>
              <a:t> </a:t>
            </a:r>
            <a:r>
              <a:rPr lang="en-AU" sz="1800" dirty="0">
                <a:latin typeface="+mj-lt"/>
              </a:rPr>
              <a:t>‘Mushrooms have been collected’ (</a:t>
            </a:r>
            <a:r>
              <a:rPr lang="en-AU" sz="1800" dirty="0" err="1">
                <a:latin typeface="+mj-lt"/>
              </a:rPr>
              <a:t>Lopatina</a:t>
            </a:r>
            <a:r>
              <a:rPr lang="en-AU" sz="1800" dirty="0">
                <a:latin typeface="+mj-lt"/>
              </a:rPr>
              <a:t> 2000: 139)</a:t>
            </a:r>
            <a:endParaRPr lang="it-IT" sz="1800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it-IT" sz="1800" dirty="0">
                <a:latin typeface="+mj-lt"/>
              </a:rPr>
              <a:t>(23) </a:t>
            </a:r>
            <a:r>
              <a:rPr lang="pl-PL" sz="1800" dirty="0">
                <a:latin typeface="+mj-lt"/>
              </a:rPr>
              <a:t>Ukrainian</a:t>
            </a:r>
            <a:r>
              <a:rPr lang="it-IT" sz="1800" dirty="0">
                <a:latin typeface="+mj-lt"/>
              </a:rPr>
              <a:t>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1800" i="1" dirty="0">
                <a:latin typeface="+mj-lt"/>
              </a:rPr>
              <a:t>Joho</a:t>
            </a:r>
            <a:r>
              <a:rPr lang="it-IT" sz="1800" i="1" dirty="0">
                <a:latin typeface="+mj-lt"/>
              </a:rPr>
              <a:t> </a:t>
            </a:r>
            <a:r>
              <a:rPr lang="pl-PL" sz="1800" b="1" i="1" dirty="0">
                <a:latin typeface="+mj-lt"/>
              </a:rPr>
              <a:t>peremiščeno</a:t>
            </a:r>
            <a:r>
              <a:rPr lang="it-IT" sz="1800" i="1" dirty="0">
                <a:latin typeface="+mj-lt"/>
              </a:rPr>
              <a:t> </a:t>
            </a:r>
            <a:r>
              <a:rPr lang="pl-PL" sz="1800" i="1" dirty="0">
                <a:latin typeface="+mj-lt"/>
              </a:rPr>
              <a:t>na</a:t>
            </a:r>
            <a:r>
              <a:rPr lang="it-IT" sz="1800" i="1" dirty="0">
                <a:latin typeface="+mj-lt"/>
              </a:rPr>
              <a:t> </a:t>
            </a:r>
            <a:r>
              <a:rPr lang="pl-PL" sz="1800" i="1" dirty="0">
                <a:latin typeface="+mj-lt"/>
              </a:rPr>
              <a:t>kafedru rosijskoji movy</a:t>
            </a:r>
            <a:r>
              <a:rPr lang="it-IT" sz="1800" dirty="0">
                <a:latin typeface="+mj-lt"/>
              </a:rPr>
              <a:t> </a:t>
            </a:r>
            <a:r>
              <a:rPr lang="en-AU" sz="1800" cap="small" dirty="0">
                <a:latin typeface="+mj-lt"/>
              </a:rPr>
              <a:t>‘</a:t>
            </a:r>
            <a:r>
              <a:rPr lang="en-AU" sz="1800" dirty="0">
                <a:latin typeface="+mj-lt"/>
              </a:rPr>
              <a:t>He was transferred to the department of Russian language.’ </a:t>
            </a:r>
            <a:r>
              <a:rPr lang="pl-PL" sz="1800" dirty="0">
                <a:latin typeface="+mj-lt"/>
              </a:rPr>
              <a:t>(Pugh &amp; Press 1999: 252</a:t>
            </a:r>
            <a:r>
              <a:rPr lang="pl-PL" sz="1800" b="1" dirty="0">
                <a:latin typeface="+mj-lt"/>
              </a:rPr>
              <a:t>)</a:t>
            </a:r>
            <a:endParaRPr lang="it-IT" sz="1800" b="1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it-IT" sz="1800" dirty="0">
                <a:latin typeface="+mj-lt"/>
              </a:rPr>
              <a:t>(24) </a:t>
            </a:r>
            <a:r>
              <a:rPr lang="pl-PL" sz="1800" dirty="0">
                <a:latin typeface="+mj-lt"/>
              </a:rPr>
              <a:t>Polish</a:t>
            </a:r>
            <a:r>
              <a:rPr lang="it-IT" sz="1800" dirty="0">
                <a:latin typeface="+mj-lt"/>
              </a:rPr>
              <a:t>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1800" b="1" i="1" dirty="0">
                <a:latin typeface="+mj-lt"/>
              </a:rPr>
              <a:t>Budowano</a:t>
            </a:r>
            <a:r>
              <a:rPr lang="it-IT" sz="1800" i="1" dirty="0">
                <a:latin typeface="+mj-lt"/>
              </a:rPr>
              <a:t> </a:t>
            </a:r>
            <a:r>
              <a:rPr lang="pl-PL" sz="1800" i="1" dirty="0">
                <a:latin typeface="+mj-lt"/>
              </a:rPr>
              <a:t>szkołę</a:t>
            </a:r>
            <a:r>
              <a:rPr lang="it-IT" sz="1800" dirty="0">
                <a:latin typeface="+mj-lt"/>
              </a:rPr>
              <a:t> </a:t>
            </a:r>
            <a:r>
              <a:rPr lang="en-AU" sz="1800" dirty="0">
                <a:latin typeface="+mj-lt"/>
              </a:rPr>
              <a:t>‘They were building a/the school’ (</a:t>
            </a:r>
            <a:r>
              <a:rPr lang="en-AU" sz="1800" dirty="0" err="1">
                <a:latin typeface="+mj-lt"/>
              </a:rPr>
              <a:t>Kibort</a:t>
            </a:r>
            <a:r>
              <a:rPr lang="en-AU" sz="1800" dirty="0">
                <a:latin typeface="+mj-lt"/>
              </a:rPr>
              <a:t> 2008: 265)</a:t>
            </a:r>
            <a:endParaRPr lang="it-IT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09865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E7DA1C-53A5-1E04-2956-4C1879AA5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latin typeface="Sitka Banner" panose="02000505000000020004" pitchFamily="2" charset="0"/>
              </a:rPr>
              <a:t>Outlook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ABA2A10-0977-AB5C-5E84-E7EDC9FE4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A </a:t>
            </a:r>
            <a:r>
              <a:rPr lang="it-IT" sz="2400" dirty="0" err="1"/>
              <a:t>typological</a:t>
            </a:r>
            <a:r>
              <a:rPr lang="it-IT" sz="2400" dirty="0"/>
              <a:t> </a:t>
            </a:r>
            <a:r>
              <a:rPr lang="it-IT" sz="2400" dirty="0" err="1"/>
              <a:t>classification</a:t>
            </a:r>
            <a:r>
              <a:rPr lang="it-IT" sz="2400" dirty="0"/>
              <a:t> of </a:t>
            </a:r>
            <a:r>
              <a:rPr lang="it-IT" sz="2400" dirty="0" err="1"/>
              <a:t>impersonal</a:t>
            </a:r>
            <a:r>
              <a:rPr lang="it-IT" sz="2400" dirty="0"/>
              <a:t> </a:t>
            </a:r>
            <a:r>
              <a:rPr lang="it-IT" sz="2400" dirty="0" err="1"/>
              <a:t>constructions</a:t>
            </a:r>
            <a:r>
              <a:rPr lang="it-IT" sz="2400" dirty="0"/>
              <a:t> 	</a:t>
            </a:r>
          </a:p>
          <a:p>
            <a:pPr lvl="1"/>
            <a:r>
              <a:rPr lang="it-IT" sz="2000" dirty="0" err="1"/>
              <a:t>Impersonality</a:t>
            </a:r>
            <a:r>
              <a:rPr lang="it-IT" sz="2000" dirty="0"/>
              <a:t> </a:t>
            </a:r>
            <a:r>
              <a:rPr lang="it-IT" sz="2000" dirty="0" err="1"/>
              <a:t>as</a:t>
            </a:r>
            <a:r>
              <a:rPr lang="it-IT" sz="2000" dirty="0"/>
              <a:t> a </a:t>
            </a:r>
            <a:r>
              <a:rPr lang="it-IT" sz="2000" dirty="0" err="1"/>
              <a:t>functionally-driven</a:t>
            </a:r>
            <a:r>
              <a:rPr lang="it-IT" sz="2000" dirty="0"/>
              <a:t> </a:t>
            </a:r>
            <a:r>
              <a:rPr lang="it-IT" sz="2000" dirty="0" err="1"/>
              <a:t>deviation</a:t>
            </a:r>
            <a:r>
              <a:rPr lang="it-IT" sz="2000" dirty="0"/>
              <a:t> from </a:t>
            </a:r>
            <a:r>
              <a:rPr lang="it-IT" sz="2000" dirty="0" err="1"/>
              <a:t>prototypical</a:t>
            </a:r>
            <a:r>
              <a:rPr lang="it-IT" sz="2000" dirty="0"/>
              <a:t> </a:t>
            </a:r>
            <a:r>
              <a:rPr lang="it-IT" sz="2000" dirty="0" err="1"/>
              <a:t>subjecthood</a:t>
            </a:r>
            <a:endParaRPr lang="it-IT" sz="2000" dirty="0"/>
          </a:p>
          <a:p>
            <a:pPr lvl="1"/>
            <a:r>
              <a:rPr lang="it-IT" sz="2000" dirty="0"/>
              <a:t>A </a:t>
            </a:r>
            <a:r>
              <a:rPr lang="it-IT" sz="2000" dirty="0" err="1"/>
              <a:t>threefold-typology</a:t>
            </a:r>
            <a:r>
              <a:rPr lang="it-IT" sz="2000" dirty="0"/>
              <a:t> of </a:t>
            </a:r>
            <a:r>
              <a:rPr lang="it-IT" sz="2000" dirty="0" err="1"/>
              <a:t>impersonals</a:t>
            </a:r>
            <a:r>
              <a:rPr lang="it-IT" sz="2000" dirty="0"/>
              <a:t>: A-, T- and R-</a:t>
            </a:r>
            <a:r>
              <a:rPr lang="it-IT" sz="2000" dirty="0" err="1"/>
              <a:t>impersonals</a:t>
            </a:r>
            <a:endParaRPr lang="it-IT" sz="2000" dirty="0"/>
          </a:p>
          <a:p>
            <a:r>
              <a:rPr lang="it-IT" sz="2400" dirty="0"/>
              <a:t>Focus on R-</a:t>
            </a:r>
            <a:r>
              <a:rPr lang="it-IT" sz="2400" dirty="0" err="1"/>
              <a:t>impersonals</a:t>
            </a:r>
            <a:r>
              <a:rPr lang="it-IT" sz="2400" dirty="0"/>
              <a:t> </a:t>
            </a:r>
          </a:p>
          <a:p>
            <a:pPr lvl="1"/>
            <a:r>
              <a:rPr lang="it-IT" sz="2000" dirty="0"/>
              <a:t>R-</a:t>
            </a:r>
            <a:r>
              <a:rPr lang="it-IT" sz="2000" dirty="0" err="1"/>
              <a:t>impersonals</a:t>
            </a:r>
            <a:r>
              <a:rPr lang="it-IT" sz="2000" dirty="0"/>
              <a:t> in the </a:t>
            </a:r>
            <a:r>
              <a:rPr lang="it-IT" sz="2000" dirty="0" err="1"/>
              <a:t>languages</a:t>
            </a:r>
            <a:r>
              <a:rPr lang="it-IT" sz="2000" dirty="0"/>
              <a:t> of Europe: an </a:t>
            </a:r>
            <a:r>
              <a:rPr lang="it-IT" sz="2000" dirty="0" err="1"/>
              <a:t>overview</a:t>
            </a:r>
            <a:endParaRPr lang="it-IT" sz="2000" dirty="0"/>
          </a:p>
          <a:p>
            <a:pPr lvl="1"/>
            <a:r>
              <a:rPr lang="it-IT" sz="2000" dirty="0" err="1"/>
              <a:t>Types</a:t>
            </a:r>
            <a:r>
              <a:rPr lang="it-IT" sz="2000" dirty="0"/>
              <a:t> of R-</a:t>
            </a:r>
            <a:r>
              <a:rPr lang="it-IT" sz="2000" dirty="0" err="1"/>
              <a:t>impersonals</a:t>
            </a:r>
            <a:r>
              <a:rPr lang="it-IT" sz="2000" dirty="0"/>
              <a:t>: </a:t>
            </a:r>
            <a:r>
              <a:rPr lang="it-IT" sz="2000" dirty="0" err="1"/>
              <a:t>Pronominal</a:t>
            </a:r>
            <a:r>
              <a:rPr lang="it-IT" sz="2000" dirty="0"/>
              <a:t> and </a:t>
            </a:r>
            <a:r>
              <a:rPr lang="it-IT" sz="2000" dirty="0" err="1"/>
              <a:t>verbal</a:t>
            </a:r>
            <a:r>
              <a:rPr lang="it-IT" sz="2000" dirty="0"/>
              <a:t> </a:t>
            </a:r>
          </a:p>
          <a:p>
            <a:pPr lvl="1"/>
            <a:r>
              <a:rPr lang="it-IT" sz="2000" dirty="0"/>
              <a:t>Semantic and </a:t>
            </a:r>
            <a:r>
              <a:rPr lang="it-IT" sz="2000" dirty="0" err="1"/>
              <a:t>discourse-pragmatic</a:t>
            </a:r>
            <a:r>
              <a:rPr lang="it-IT" sz="2000" dirty="0"/>
              <a:t> </a:t>
            </a:r>
            <a:r>
              <a:rPr lang="it-IT" sz="2000" dirty="0" err="1"/>
              <a:t>properties</a:t>
            </a:r>
            <a:r>
              <a:rPr lang="it-IT" sz="2000" dirty="0"/>
              <a:t> of R-</a:t>
            </a:r>
            <a:r>
              <a:rPr lang="it-IT" sz="2000" dirty="0" err="1"/>
              <a:t>impersonals</a:t>
            </a:r>
            <a:r>
              <a:rPr lang="it-IT" sz="2000" dirty="0"/>
              <a:t> </a:t>
            </a:r>
          </a:p>
          <a:p>
            <a:r>
              <a:rPr lang="de-DE" sz="2400" dirty="0"/>
              <a:t>A </a:t>
            </a:r>
            <a:r>
              <a:rPr lang="de-DE" sz="2400" dirty="0" err="1"/>
              <a:t>study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Lithuanian</a:t>
            </a:r>
            <a:r>
              <a:rPr lang="de-DE" sz="2400" dirty="0"/>
              <a:t> R-impersonals </a:t>
            </a:r>
          </a:p>
          <a:p>
            <a:pPr marL="0" indent="0">
              <a:buNone/>
            </a:pPr>
            <a:endParaRPr lang="it-IT" sz="2000" dirty="0"/>
          </a:p>
          <a:p>
            <a:pPr lvl="1"/>
            <a:endParaRPr lang="it-IT" sz="16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F30E3DD-1AB9-C5A5-206F-370065E58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463049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44966"/>
            <a:ext cx="10515600" cy="959005"/>
          </a:xfrm>
        </p:spPr>
        <p:txBody>
          <a:bodyPr/>
          <a:lstStyle/>
          <a:p>
            <a:pPr algn="ctr"/>
            <a:r>
              <a:rPr lang="de-DE" dirty="0"/>
              <a:t>R-</a:t>
            </a:r>
            <a:r>
              <a:rPr lang="de-DE" dirty="0" err="1"/>
              <a:t>impersonals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b="1" dirty="0" err="1"/>
              <a:t>overt</a:t>
            </a:r>
            <a:r>
              <a:rPr lang="de-DE" dirty="0"/>
              <a:t> pronominal </a:t>
            </a:r>
            <a:r>
              <a:rPr lang="de-DE" dirty="0" err="1"/>
              <a:t>subject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103971"/>
            <a:ext cx="11015546" cy="549755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1400" b="1" dirty="0">
              <a:latin typeface="Sitka Banner" panose="02000505000000020004" pitchFamily="2" charset="0"/>
            </a:endParaRPr>
          </a:p>
          <a:p>
            <a:r>
              <a:rPr lang="de-DE" sz="1400" b="1" dirty="0" err="1"/>
              <a:t>Pronominalised</a:t>
            </a:r>
            <a:r>
              <a:rPr lang="de-DE" sz="1400" b="1" dirty="0"/>
              <a:t> form </a:t>
            </a:r>
            <a:r>
              <a:rPr lang="de-DE" sz="1400" b="1" dirty="0" err="1"/>
              <a:t>of</a:t>
            </a:r>
            <a:r>
              <a:rPr lang="de-DE" sz="1400" b="1" dirty="0"/>
              <a:t> </a:t>
            </a:r>
            <a:r>
              <a:rPr lang="de-DE" sz="1400" b="1" dirty="0" err="1"/>
              <a:t>the</a:t>
            </a:r>
            <a:r>
              <a:rPr lang="de-DE" sz="1400" b="1" dirty="0"/>
              <a:t> </a:t>
            </a:r>
            <a:r>
              <a:rPr lang="de-DE" sz="1400" b="1" dirty="0" err="1"/>
              <a:t>numeral</a:t>
            </a:r>
            <a:r>
              <a:rPr lang="de-DE" sz="1400" b="1" dirty="0"/>
              <a:t> </a:t>
            </a:r>
            <a:r>
              <a:rPr lang="it-IT" sz="1400" b="1" dirty="0"/>
              <a:t>‘one’							</a:t>
            </a:r>
            <a:r>
              <a:rPr lang="it-IT" sz="1400" i="1" dirty="0"/>
              <a:t>one-</a:t>
            </a:r>
            <a:r>
              <a:rPr lang="it-IT" sz="1400" dirty="0" err="1"/>
              <a:t>impersonal</a:t>
            </a:r>
            <a:endParaRPr lang="de-DE" sz="1400" b="1" dirty="0"/>
          </a:p>
          <a:p>
            <a:pPr marL="0" indent="0">
              <a:buNone/>
            </a:pPr>
            <a:r>
              <a:rPr lang="de-DE" sz="1400" dirty="0"/>
              <a:t>(25) </a:t>
            </a:r>
            <a:r>
              <a:rPr lang="de-DE" sz="1400" dirty="0" err="1"/>
              <a:t>Basque</a:t>
            </a:r>
            <a:r>
              <a:rPr lang="de-DE" sz="1400" dirty="0"/>
              <a:t> (</a:t>
            </a:r>
            <a:r>
              <a:rPr lang="de-DE" sz="1400" dirty="0" err="1"/>
              <a:t>isolate</a:t>
            </a:r>
            <a:r>
              <a:rPr lang="de-DE" sz="1400" dirty="0"/>
              <a:t>)			</a:t>
            </a:r>
            <a:r>
              <a:rPr lang="en-US" sz="1400" b="1" i="1" dirty="0" err="1"/>
              <a:t>Batek</a:t>
            </a:r>
            <a:r>
              <a:rPr lang="en-US" sz="1400" i="1" dirty="0"/>
              <a:t>     </a:t>
            </a:r>
            <a:r>
              <a:rPr lang="en-US" sz="1400" i="1" dirty="0" err="1"/>
              <a:t>ba</a:t>
            </a:r>
            <a:r>
              <a:rPr lang="en-US" sz="1400" i="1" dirty="0"/>
              <a:t>   al </a:t>
            </a:r>
            <a:r>
              <a:rPr lang="en-US" sz="1400" i="1" dirty="0" err="1"/>
              <a:t>daaki</a:t>
            </a:r>
            <a:r>
              <a:rPr lang="en-US" sz="1400" i="1" dirty="0"/>
              <a:t>    </a:t>
            </a:r>
            <a:r>
              <a:rPr lang="en-US" sz="1400" i="1" dirty="0" err="1"/>
              <a:t>bada</a:t>
            </a:r>
            <a:r>
              <a:rPr lang="en-US" sz="1400" i="1" dirty="0"/>
              <a:t>       </a:t>
            </a:r>
            <a:r>
              <a:rPr lang="en-US" sz="1400" i="1" dirty="0" err="1"/>
              <a:t>zer</a:t>
            </a:r>
            <a:r>
              <a:rPr lang="en-US" sz="1400" i="1" dirty="0"/>
              <a:t>    </a:t>
            </a:r>
            <a:r>
              <a:rPr lang="en-US" sz="1400" i="1" dirty="0" err="1"/>
              <a:t>egin</a:t>
            </a:r>
            <a:r>
              <a:rPr lang="en-US" sz="1400" i="1" dirty="0"/>
              <a:t>?</a:t>
            </a:r>
          </a:p>
          <a:p>
            <a:pPr marL="0" indent="0">
              <a:buNone/>
            </a:pPr>
            <a:r>
              <a:rPr lang="en-US" sz="1400" i="1" dirty="0"/>
              <a:t>       	  			</a:t>
            </a:r>
            <a:r>
              <a:rPr lang="en-US" sz="1400" dirty="0" err="1"/>
              <a:t>one.</a:t>
            </a:r>
            <a:r>
              <a:rPr lang="en-US" sz="1400" cap="small" dirty="0" err="1"/>
              <a:t>erg</a:t>
            </a:r>
            <a:r>
              <a:rPr lang="en-US" sz="1400" cap="small" dirty="0"/>
              <a:t> emp q  </a:t>
            </a:r>
            <a:r>
              <a:rPr lang="en-US" sz="1400" dirty="0"/>
              <a:t>knows   anyhow what </a:t>
            </a:r>
            <a:r>
              <a:rPr lang="en-US" sz="1400" dirty="0" err="1"/>
              <a:t>do.</a:t>
            </a:r>
            <a:r>
              <a:rPr lang="en-US" sz="1400" cap="small" dirty="0" err="1"/>
              <a:t>prf</a:t>
            </a:r>
            <a:endParaRPr lang="en-US" sz="1400" cap="small" dirty="0"/>
          </a:p>
          <a:p>
            <a:pPr marL="0" indent="0">
              <a:buNone/>
            </a:pPr>
            <a:r>
              <a:rPr lang="en-US" sz="1400" dirty="0"/>
              <a:t>        	 			‘Does </a:t>
            </a:r>
            <a:r>
              <a:rPr lang="en-US" sz="1400" b="1" dirty="0"/>
              <a:t>one</a:t>
            </a:r>
            <a:r>
              <a:rPr lang="en-US" sz="1400" dirty="0"/>
              <a:t> really know what to do anyhow?’</a:t>
            </a:r>
            <a:endParaRPr lang="de-DE" sz="1400" dirty="0"/>
          </a:p>
          <a:p>
            <a:endParaRPr lang="de-DE" sz="1400" b="1" dirty="0"/>
          </a:p>
          <a:p>
            <a:r>
              <a:rPr lang="de-DE" sz="1400" b="1" dirty="0" err="1"/>
              <a:t>Pronominalised</a:t>
            </a:r>
            <a:r>
              <a:rPr lang="de-DE" sz="1400" b="1" dirty="0"/>
              <a:t> form </a:t>
            </a:r>
            <a:r>
              <a:rPr lang="de-DE" sz="1400" b="1" dirty="0" err="1"/>
              <a:t>derived</a:t>
            </a:r>
            <a:r>
              <a:rPr lang="de-DE" sz="1400" b="1" dirty="0"/>
              <a:t> </a:t>
            </a:r>
            <a:r>
              <a:rPr lang="de-DE" sz="1400" b="1" dirty="0" err="1"/>
              <a:t>from</a:t>
            </a:r>
            <a:r>
              <a:rPr lang="de-DE" sz="1400" b="1" dirty="0"/>
              <a:t> a </a:t>
            </a:r>
            <a:r>
              <a:rPr lang="de-DE" sz="1400" b="1" dirty="0" err="1"/>
              <a:t>lexical</a:t>
            </a:r>
            <a:r>
              <a:rPr lang="de-DE" sz="1400" b="1" dirty="0"/>
              <a:t> item </a:t>
            </a:r>
            <a:r>
              <a:rPr lang="de-DE" sz="1400" b="1" dirty="0" err="1"/>
              <a:t>meaning</a:t>
            </a:r>
            <a:r>
              <a:rPr lang="de-DE" sz="1400" b="1" dirty="0"/>
              <a:t> ‚</a:t>
            </a:r>
            <a:r>
              <a:rPr lang="de-DE" sz="1400" b="1" dirty="0" err="1"/>
              <a:t>person</a:t>
            </a:r>
            <a:r>
              <a:rPr lang="de-DE" sz="1400" b="1" dirty="0"/>
              <a:t>‘			 		</a:t>
            </a:r>
            <a:r>
              <a:rPr lang="de-DE" sz="1400" i="1" dirty="0"/>
              <a:t>man</a:t>
            </a:r>
            <a:r>
              <a:rPr lang="de-DE" sz="1400" dirty="0"/>
              <a:t>-</a:t>
            </a:r>
            <a:r>
              <a:rPr lang="de-DE" sz="1400" dirty="0" err="1"/>
              <a:t>impersonal</a:t>
            </a:r>
            <a:endParaRPr lang="de-DE" sz="1400" dirty="0"/>
          </a:p>
          <a:p>
            <a:pPr marL="0" indent="0">
              <a:buNone/>
            </a:pPr>
            <a:r>
              <a:rPr lang="de-DE" sz="1400" dirty="0"/>
              <a:t>(26)  German			</a:t>
            </a:r>
            <a:r>
              <a:rPr lang="en-US" sz="1400" b="1" i="1" dirty="0"/>
              <a:t>Man</a:t>
            </a:r>
            <a:r>
              <a:rPr lang="en-US" sz="1400" i="1" dirty="0"/>
              <a:t>      </a:t>
            </a:r>
            <a:r>
              <a:rPr lang="en-US" sz="1400" i="1" dirty="0" err="1"/>
              <a:t>tanzte</a:t>
            </a:r>
            <a:r>
              <a:rPr lang="en-US" sz="1400" i="1" dirty="0"/>
              <a:t> 	die </a:t>
            </a:r>
            <a:r>
              <a:rPr lang="en-US" sz="1400" i="1" dirty="0" err="1"/>
              <a:t>ganze</a:t>
            </a:r>
            <a:r>
              <a:rPr lang="en-US" sz="1400" i="1" dirty="0"/>
              <a:t> Nacht  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      				IMPERS dance.PST.3SG     the whole  night</a:t>
            </a:r>
          </a:p>
          <a:p>
            <a:pPr marL="0" indent="0">
              <a:buNone/>
            </a:pPr>
            <a:r>
              <a:rPr lang="en-US" sz="1400" b="1" dirty="0"/>
              <a:t>				</a:t>
            </a:r>
            <a:r>
              <a:rPr lang="en-US" sz="1400" dirty="0"/>
              <a:t>‘People danced the whole night.’</a:t>
            </a:r>
            <a:endParaRPr lang="de-DE" sz="1400" dirty="0"/>
          </a:p>
          <a:p>
            <a:r>
              <a:rPr lang="de-DE" sz="1400" b="1" dirty="0" err="1"/>
              <a:t>Impersonal</a:t>
            </a:r>
            <a:r>
              <a:rPr lang="de-DE" sz="1400" b="1" dirty="0"/>
              <a:t> </a:t>
            </a:r>
            <a:r>
              <a:rPr lang="de-DE" sz="1400" b="1" dirty="0" err="1"/>
              <a:t>readings</a:t>
            </a:r>
            <a:r>
              <a:rPr lang="de-DE" sz="1400" b="1" dirty="0"/>
              <a:t> </a:t>
            </a:r>
            <a:r>
              <a:rPr lang="de-DE" sz="1400" b="1" dirty="0" err="1"/>
              <a:t>of</a:t>
            </a:r>
            <a:r>
              <a:rPr lang="de-DE" sz="1400" b="1" dirty="0"/>
              <a:t> personal </a:t>
            </a:r>
            <a:r>
              <a:rPr lang="de-DE" sz="1400" b="1" dirty="0" err="1"/>
              <a:t>pronouns</a:t>
            </a:r>
            <a:r>
              <a:rPr lang="de-DE" sz="1400" b="1" dirty="0"/>
              <a:t>					</a:t>
            </a:r>
          </a:p>
          <a:p>
            <a:pPr marL="0" indent="0">
              <a:buNone/>
            </a:pPr>
            <a:r>
              <a:rPr lang="de-DE" sz="1400" dirty="0"/>
              <a:t>(27)  a. French (</a:t>
            </a:r>
            <a:r>
              <a:rPr lang="de-DE" sz="1400" dirty="0" err="1"/>
              <a:t>Romance</a:t>
            </a:r>
            <a:r>
              <a:rPr lang="de-DE" sz="1400" dirty="0"/>
              <a:t>; Indo-European)</a:t>
            </a:r>
            <a:r>
              <a:rPr lang="da-DK" sz="1400" dirty="0"/>
              <a:t> 	</a:t>
            </a:r>
            <a:r>
              <a:rPr lang="da-DK" sz="1400" i="1" dirty="0"/>
              <a:t>En Espagne, </a:t>
            </a:r>
            <a:r>
              <a:rPr lang="da-DK" sz="1400" b="1" i="1" dirty="0"/>
              <a:t>ils</a:t>
            </a:r>
            <a:r>
              <a:rPr lang="da-DK" sz="1400" i="1" dirty="0"/>
              <a:t> mangent tard. </a:t>
            </a:r>
            <a:r>
              <a:rPr lang="da-DK" sz="1400" i="1" cap="small" dirty="0"/>
              <a:t>‘</a:t>
            </a:r>
            <a:r>
              <a:rPr lang="da-DK" sz="1400" dirty="0"/>
              <a:t>In Spain, they eat late.’ (Cabredo Hofherr 2017) 	3PL-impersonal</a:t>
            </a:r>
            <a:r>
              <a:rPr lang="da-DK" sz="1400" cap="small" dirty="0"/>
              <a:t>       </a:t>
            </a:r>
          </a:p>
          <a:p>
            <a:pPr marL="0" indent="0">
              <a:buNone/>
            </a:pPr>
            <a:r>
              <a:rPr lang="da-DK" sz="1400" cap="small" dirty="0"/>
              <a:t>        </a:t>
            </a:r>
            <a:r>
              <a:rPr lang="da-DK" sz="1400" dirty="0"/>
              <a:t>b. German (Germanic; Indo-European) 	</a:t>
            </a:r>
            <a:r>
              <a:rPr lang="da-DK" sz="1400" b="1" i="1" dirty="0"/>
              <a:t>Du</a:t>
            </a:r>
            <a:r>
              <a:rPr lang="da-DK" sz="1400" i="1" dirty="0"/>
              <a:t> sollst nicht lügen </a:t>
            </a:r>
            <a:r>
              <a:rPr lang="da-DK" sz="1400" dirty="0"/>
              <a:t>‘You should not lie’ (Deringer et al. 2015)	   	2SG-impersonal</a:t>
            </a:r>
          </a:p>
          <a:p>
            <a:pPr marL="0" indent="0">
              <a:buNone/>
            </a:pPr>
            <a:r>
              <a:rPr lang="da-DK" sz="1400" dirty="0"/>
              <a:t>        c.  </a:t>
            </a:r>
            <a:r>
              <a:rPr lang="de-DE" sz="1400" dirty="0"/>
              <a:t>English (</a:t>
            </a:r>
            <a:r>
              <a:rPr lang="de-DE" sz="1400" dirty="0" err="1"/>
              <a:t>Germanic</a:t>
            </a:r>
            <a:r>
              <a:rPr lang="de-DE" sz="1400" dirty="0"/>
              <a:t>; Indo-European) 	</a:t>
            </a:r>
            <a:r>
              <a:rPr lang="en-US" sz="1400" b="1" i="1" u="none" strike="noStrike" baseline="0" dirty="0"/>
              <a:t>We</a:t>
            </a:r>
            <a:r>
              <a:rPr lang="en-US" sz="1400" b="0" i="1" u="none" strike="noStrike" baseline="0" dirty="0"/>
              <a:t> are obliged to make the world a better place to live</a:t>
            </a:r>
            <a:r>
              <a:rPr lang="en-US" sz="1400" i="1" dirty="0"/>
              <a:t> </a:t>
            </a:r>
            <a:r>
              <a:rPr lang="en-US" sz="1400" dirty="0"/>
              <a:t>(Kitagawa &amp; Lehrer 1990)	1PL-impersonal</a:t>
            </a:r>
            <a:endParaRPr lang="da-DK" sz="1400" cap="small" dirty="0">
              <a:latin typeface="+mj-lt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24FE7B3-57BC-8593-BD9C-2477E1337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20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657967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44966"/>
            <a:ext cx="10515600" cy="959005"/>
          </a:xfrm>
        </p:spPr>
        <p:txBody>
          <a:bodyPr/>
          <a:lstStyle/>
          <a:p>
            <a:pPr algn="ctr"/>
            <a:r>
              <a:rPr lang="de-DE" dirty="0"/>
              <a:t>R-</a:t>
            </a:r>
            <a:r>
              <a:rPr lang="de-DE" dirty="0" err="1"/>
              <a:t>impersonals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null </a:t>
            </a:r>
            <a:r>
              <a:rPr lang="de-DE" dirty="0" err="1"/>
              <a:t>subject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103971"/>
            <a:ext cx="11015546" cy="561750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e-DE" sz="1400" b="1" dirty="0">
              <a:latin typeface="Sitka Banner" panose="02000505000000020004" pitchFamily="2" charset="0"/>
            </a:endParaRPr>
          </a:p>
          <a:p>
            <a:pPr marL="0" indent="0">
              <a:buNone/>
            </a:pPr>
            <a:r>
              <a:rPr lang="da-DK" sz="1400" cap="small" dirty="0">
                <a:latin typeface="Sitka Banner" panose="02000505000000020004" pitchFamily="2" charset="0"/>
              </a:rPr>
              <a:t>(28) </a:t>
            </a:r>
            <a:r>
              <a:rPr lang="da-DK" sz="1400" dirty="0">
                <a:latin typeface="Sitka Banner" panose="02000505000000020004" pitchFamily="2" charset="0"/>
              </a:rPr>
              <a:t>Lithuanian (Baltic; Indo-European) </a:t>
            </a:r>
            <a:r>
              <a:rPr lang="lt-LT" sz="1400" i="1" dirty="0">
                <a:latin typeface="Sitka Banner" panose="02000505000000020004" pitchFamily="2" charset="0"/>
              </a:rPr>
              <a:t>Kurioje </a:t>
            </a:r>
            <a:r>
              <a:rPr lang="it-IT" sz="1400" i="1" dirty="0">
                <a:latin typeface="Sitka Banner" panose="02000505000000020004" pitchFamily="2" charset="0"/>
              </a:rPr>
              <a:t>    </a:t>
            </a:r>
            <a:r>
              <a:rPr lang="lt-LT" sz="1400" i="1" dirty="0">
                <a:latin typeface="Sitka Banner" panose="02000505000000020004" pitchFamily="2" charset="0"/>
              </a:rPr>
              <a:t>šalyje </a:t>
            </a:r>
            <a:r>
              <a:rPr lang="it-IT" sz="1400" i="1" dirty="0">
                <a:latin typeface="Sitka Banner" panose="02000505000000020004" pitchFamily="2" charset="0"/>
              </a:rPr>
              <a:t>          (*tu)    </a:t>
            </a:r>
            <a:r>
              <a:rPr lang="lt-LT" sz="1400" b="1" i="1" dirty="0">
                <a:latin typeface="Sitka Banner" panose="02000505000000020004" pitchFamily="2" charset="0"/>
              </a:rPr>
              <a:t>gyveni</a:t>
            </a:r>
            <a:r>
              <a:rPr lang="lt-LT" sz="1400" i="1" dirty="0">
                <a:latin typeface="Sitka Banner" panose="02000505000000020004" pitchFamily="2" charset="0"/>
              </a:rPr>
              <a:t>, </a:t>
            </a:r>
            <a:r>
              <a:rPr lang="it-IT" sz="1400" i="1" dirty="0">
                <a:latin typeface="Sitka Banner" panose="02000505000000020004" pitchFamily="2" charset="0"/>
              </a:rPr>
              <a:t>(*tu)    </a:t>
            </a:r>
            <a:r>
              <a:rPr lang="lt-LT" sz="1400" b="1" i="1" dirty="0">
                <a:latin typeface="Sitka Banner" panose="02000505000000020004" pitchFamily="2" charset="0"/>
              </a:rPr>
              <a:t>privalai</a:t>
            </a:r>
            <a:r>
              <a:rPr lang="lt-LT" sz="1400" i="1" dirty="0">
                <a:latin typeface="Sitka Banner" panose="02000505000000020004" pitchFamily="2" charset="0"/>
              </a:rPr>
              <a:t> </a:t>
            </a:r>
            <a:r>
              <a:rPr lang="it-IT" sz="1400" i="1" dirty="0">
                <a:latin typeface="Sitka Banner" panose="02000505000000020004" pitchFamily="2" charset="0"/>
              </a:rPr>
              <a:t> </a:t>
            </a:r>
            <a:r>
              <a:rPr lang="lt-LT" sz="1400" i="1" dirty="0">
                <a:latin typeface="Sitka Banner" panose="02000505000000020004" pitchFamily="2" charset="0"/>
              </a:rPr>
              <a:t>mokėti </a:t>
            </a:r>
            <a:r>
              <a:rPr lang="it-IT" sz="1400" i="1" dirty="0">
                <a:latin typeface="Sitka Banner" panose="02000505000000020004" pitchFamily="2" charset="0"/>
              </a:rPr>
              <a:t>   </a:t>
            </a:r>
            <a:r>
              <a:rPr lang="lt-LT" sz="1400" i="1" dirty="0">
                <a:latin typeface="Sitka Banner" panose="02000505000000020004" pitchFamily="2" charset="0"/>
              </a:rPr>
              <a:t>to</a:t>
            </a:r>
            <a:r>
              <a:rPr lang="de-DE" sz="1400" i="1" dirty="0">
                <a:latin typeface="Sitka Banner" panose="02000505000000020004" pitchFamily="2" charset="0"/>
              </a:rPr>
              <a:t>s   </a:t>
            </a:r>
            <a:r>
              <a:rPr lang="lt-LT" sz="1400" i="1" dirty="0">
                <a:latin typeface="Sitka Banner" panose="02000505000000020004" pitchFamily="2" charset="0"/>
              </a:rPr>
              <a:t>šalie</a:t>
            </a:r>
            <a:r>
              <a:rPr lang="de-DE" sz="1400" i="1" dirty="0">
                <a:latin typeface="Sitka Banner" panose="02000505000000020004" pitchFamily="2" charset="0"/>
              </a:rPr>
              <a:t>s     </a:t>
            </a:r>
            <a:r>
              <a:rPr lang="lt-LT" sz="1400" i="1" dirty="0">
                <a:latin typeface="Sitka Banner" panose="02000505000000020004" pitchFamily="2" charset="0"/>
              </a:rPr>
              <a:t>kalbą</a:t>
            </a:r>
            <a:r>
              <a:rPr lang="it-IT" sz="1400" i="1" dirty="0">
                <a:latin typeface="Sitka Banner" panose="02000505000000020004" pitchFamily="2" charset="0"/>
              </a:rPr>
              <a:t>	</a:t>
            </a:r>
            <a:r>
              <a:rPr lang="it-IT" sz="1400" dirty="0">
                <a:latin typeface="Sitka Banner" panose="02000505000000020004" pitchFamily="2" charset="0"/>
              </a:rPr>
              <a:t>2SG-impersonal</a:t>
            </a:r>
            <a:endParaRPr lang="lt-LT" sz="1400" dirty="0">
              <a:latin typeface="Sitka Banner" panose="02000505000000020004" pitchFamily="2" charset="0"/>
            </a:endParaRPr>
          </a:p>
          <a:p>
            <a:pPr marL="0" indent="0">
              <a:buNone/>
            </a:pPr>
            <a:r>
              <a:rPr lang="de-DE" sz="1400" dirty="0">
                <a:latin typeface="Sitka Banner" panose="02000505000000020004" pitchFamily="2" charset="0"/>
              </a:rPr>
              <a:t>         			</a:t>
            </a:r>
            <a:r>
              <a:rPr lang="lt-LT" sz="1400" dirty="0">
                <a:latin typeface="Sitka Banner" panose="02000505000000020004" pitchFamily="2" charset="0"/>
              </a:rPr>
              <a:t>wh</a:t>
            </a:r>
            <a:r>
              <a:rPr lang="it-IT" sz="1400" dirty="0" err="1">
                <a:latin typeface="Sitka Banner" panose="02000505000000020004" pitchFamily="2" charset="0"/>
              </a:rPr>
              <a:t>atever</a:t>
            </a:r>
            <a:r>
              <a:rPr lang="de-DE" sz="1400" dirty="0">
                <a:latin typeface="Sitka Banner" panose="02000505000000020004" pitchFamily="2" charset="0"/>
              </a:rPr>
              <a:t> </a:t>
            </a:r>
            <a:r>
              <a:rPr lang="lt-LT" sz="1400" dirty="0">
                <a:latin typeface="Sitka Banner" panose="02000505000000020004" pitchFamily="2" charset="0"/>
              </a:rPr>
              <a:t>country.</a:t>
            </a:r>
            <a:r>
              <a:rPr lang="lt-LT" sz="1400" cap="small" dirty="0">
                <a:latin typeface="Sitka Banner" panose="02000505000000020004" pitchFamily="2" charset="0"/>
              </a:rPr>
              <a:t>loc </a:t>
            </a:r>
            <a:r>
              <a:rPr lang="de-DE" sz="1400" dirty="0">
                <a:latin typeface="Sitka Banner" panose="02000505000000020004" pitchFamily="2" charset="0"/>
              </a:rPr>
              <a:t>(*</a:t>
            </a:r>
            <a:r>
              <a:rPr lang="de-DE" sz="1400" dirty="0" err="1">
                <a:latin typeface="Sitka Banner" panose="02000505000000020004" pitchFamily="2" charset="0"/>
              </a:rPr>
              <a:t>you</a:t>
            </a:r>
            <a:r>
              <a:rPr lang="de-DE" sz="1400" dirty="0">
                <a:latin typeface="Sitka Banner" panose="02000505000000020004" pitchFamily="2" charset="0"/>
              </a:rPr>
              <a:t>)</a:t>
            </a:r>
            <a:r>
              <a:rPr lang="lt-LT" sz="1400" cap="small" dirty="0">
                <a:latin typeface="Sitka Banner" panose="02000505000000020004" pitchFamily="2" charset="0"/>
              </a:rPr>
              <a:t> </a:t>
            </a:r>
            <a:r>
              <a:rPr lang="lt-LT" sz="1400" dirty="0">
                <a:latin typeface="Sitka Banner" panose="02000505000000020004" pitchFamily="2" charset="0"/>
              </a:rPr>
              <a:t>live</a:t>
            </a:r>
            <a:r>
              <a:rPr lang="de-DE" sz="1400" dirty="0">
                <a:latin typeface="Sitka Banner" panose="02000505000000020004" pitchFamily="2" charset="0"/>
              </a:rPr>
              <a:t>.</a:t>
            </a:r>
            <a:r>
              <a:rPr lang="lt-LT" sz="1400" b="1" cap="small" dirty="0">
                <a:latin typeface="Sitka Banner" panose="02000505000000020004" pitchFamily="2" charset="0"/>
              </a:rPr>
              <a:t>2sg</a:t>
            </a:r>
            <a:r>
              <a:rPr lang="lt-LT" sz="1400" cap="small" dirty="0">
                <a:latin typeface="Sitka Banner" panose="02000505000000020004" pitchFamily="2" charset="0"/>
              </a:rPr>
              <a:t> </a:t>
            </a:r>
            <a:r>
              <a:rPr lang="de-DE" sz="1400" dirty="0">
                <a:latin typeface="Sitka Banner" panose="02000505000000020004" pitchFamily="2" charset="0"/>
              </a:rPr>
              <a:t>(*</a:t>
            </a:r>
            <a:r>
              <a:rPr lang="de-DE" sz="1400" dirty="0" err="1">
                <a:latin typeface="Sitka Banner" panose="02000505000000020004" pitchFamily="2" charset="0"/>
              </a:rPr>
              <a:t>you</a:t>
            </a:r>
            <a:r>
              <a:rPr lang="de-DE" sz="1400" dirty="0">
                <a:latin typeface="Sitka Banner" panose="02000505000000020004" pitchFamily="2" charset="0"/>
              </a:rPr>
              <a:t>) </a:t>
            </a:r>
            <a:r>
              <a:rPr lang="lt-LT" sz="1400" dirty="0">
                <a:latin typeface="Sitka Banner" panose="02000505000000020004" pitchFamily="2" charset="0"/>
              </a:rPr>
              <a:t>must.</a:t>
            </a:r>
            <a:r>
              <a:rPr lang="lt-LT" sz="1400" b="1" cap="small" dirty="0">
                <a:latin typeface="Sitka Banner" panose="02000505000000020004" pitchFamily="2" charset="0"/>
              </a:rPr>
              <a:t>2sg</a:t>
            </a:r>
            <a:r>
              <a:rPr lang="lt-LT" sz="1400" cap="small" dirty="0">
                <a:latin typeface="Sitka Banner" panose="02000505000000020004" pitchFamily="2" charset="0"/>
              </a:rPr>
              <a:t> </a:t>
            </a:r>
            <a:r>
              <a:rPr lang="lt-LT" sz="1400" dirty="0">
                <a:latin typeface="Sitka Banner" panose="02000505000000020004" pitchFamily="2" charset="0"/>
              </a:rPr>
              <a:t>learn</a:t>
            </a:r>
            <a:r>
              <a:rPr lang="lt-LT" sz="1400" cap="small" dirty="0">
                <a:latin typeface="Sitka Banner" panose="02000505000000020004" pitchFamily="2" charset="0"/>
              </a:rPr>
              <a:t>.inf </a:t>
            </a:r>
            <a:r>
              <a:rPr lang="lt-LT" sz="1400" dirty="0">
                <a:latin typeface="Sitka Banner" panose="02000505000000020004" pitchFamily="2" charset="0"/>
              </a:rPr>
              <a:t>that</a:t>
            </a:r>
            <a:r>
              <a:rPr lang="de-DE" sz="1400" dirty="0">
                <a:latin typeface="Sitka Banner" panose="02000505000000020004" pitchFamily="2" charset="0"/>
              </a:rPr>
              <a:t> </a:t>
            </a:r>
            <a:r>
              <a:rPr lang="lt-LT" sz="1400" dirty="0">
                <a:latin typeface="Sitka Banner" panose="02000505000000020004" pitchFamily="2" charset="0"/>
              </a:rPr>
              <a:t>country</a:t>
            </a:r>
            <a:r>
              <a:rPr lang="it-IT" sz="1400" dirty="0">
                <a:latin typeface="Sitka Banner" panose="02000505000000020004" pitchFamily="2" charset="0"/>
              </a:rPr>
              <a:t> </a:t>
            </a:r>
            <a:r>
              <a:rPr lang="lt-LT" sz="1400" dirty="0">
                <a:latin typeface="Sitka Banner" panose="02000505000000020004" pitchFamily="2" charset="0"/>
              </a:rPr>
              <a:t>language.</a:t>
            </a:r>
            <a:r>
              <a:rPr lang="it-IT" sz="1400" cap="small" dirty="0" err="1">
                <a:latin typeface="Sitka Banner" panose="02000505000000020004" pitchFamily="2" charset="0"/>
              </a:rPr>
              <a:t>acc</a:t>
            </a:r>
            <a:r>
              <a:rPr lang="it-IT" sz="1400" cap="small" dirty="0">
                <a:latin typeface="Sitka Banner" panose="02000505000000020004" pitchFamily="2" charset="0"/>
              </a:rPr>
              <a:t> </a:t>
            </a:r>
            <a:endParaRPr lang="de-DE" sz="1400" cap="small" dirty="0">
              <a:latin typeface="Sitka Banner" panose="02000505000000020004" pitchFamily="2" charset="0"/>
            </a:endParaRPr>
          </a:p>
          <a:p>
            <a:pPr marL="0" indent="0">
              <a:buNone/>
            </a:pPr>
            <a:r>
              <a:rPr lang="de-DE" sz="1400" cap="small" dirty="0">
                <a:latin typeface="Sitka Banner" panose="02000505000000020004" pitchFamily="2" charset="0"/>
              </a:rPr>
              <a:t>         			</a:t>
            </a:r>
            <a:r>
              <a:rPr lang="lt-LT" sz="1400" dirty="0">
                <a:latin typeface="Sitka Banner" panose="02000505000000020004" pitchFamily="2" charset="0"/>
              </a:rPr>
              <a:t>‘In whatever country </a:t>
            </a:r>
            <a:r>
              <a:rPr lang="lt-LT" sz="1400" b="1" dirty="0">
                <a:latin typeface="Sitka Banner" panose="02000505000000020004" pitchFamily="2" charset="0"/>
              </a:rPr>
              <a:t>you</a:t>
            </a:r>
            <a:r>
              <a:rPr lang="lt-LT" sz="1400" dirty="0">
                <a:latin typeface="Sitka Banner" panose="02000505000000020004" pitchFamily="2" charset="0"/>
              </a:rPr>
              <a:t> live, </a:t>
            </a:r>
            <a:r>
              <a:rPr lang="lt-LT" sz="1400" b="1" dirty="0">
                <a:latin typeface="Sitka Banner" panose="02000505000000020004" pitchFamily="2" charset="0"/>
              </a:rPr>
              <a:t>you</a:t>
            </a:r>
            <a:r>
              <a:rPr lang="lt-LT" sz="1400" dirty="0">
                <a:latin typeface="Sitka Banner" panose="02000505000000020004" pitchFamily="2" charset="0"/>
              </a:rPr>
              <a:t> must learn the language of that country’</a:t>
            </a:r>
            <a:r>
              <a:rPr lang="it-IT" sz="1400" dirty="0">
                <a:latin typeface="Sitka Banner" panose="02000505000000020004" pitchFamily="2" charset="0"/>
              </a:rPr>
              <a:t> (Mazzitelli 2019)</a:t>
            </a:r>
            <a:endParaRPr lang="de-DE" sz="1400" dirty="0">
              <a:latin typeface="Sitka Banner" panose="02000505000000020004" pitchFamily="2" charset="0"/>
            </a:endParaRPr>
          </a:p>
          <a:p>
            <a:pPr marL="0" indent="0">
              <a:buNone/>
            </a:pPr>
            <a:endParaRPr lang="de-DE" sz="1400" dirty="0">
              <a:latin typeface="Sitka Banner" panose="02000505000000020004" pitchFamily="2" charset="0"/>
            </a:endParaRPr>
          </a:p>
          <a:p>
            <a:pPr marL="0" indent="0">
              <a:buNone/>
            </a:pPr>
            <a:r>
              <a:rPr lang="de-DE" sz="1400" dirty="0">
                <a:latin typeface="Sitka Banner" panose="02000505000000020004" pitchFamily="2" charset="0"/>
              </a:rPr>
              <a:t>(29) </a:t>
            </a:r>
            <a:r>
              <a:rPr lang="de-DE" sz="1400" dirty="0" err="1">
                <a:latin typeface="Sitka Banner" panose="02000505000000020004" pitchFamily="2" charset="0"/>
              </a:rPr>
              <a:t>Hungarian</a:t>
            </a:r>
            <a:r>
              <a:rPr lang="de-DE" sz="1400" dirty="0">
                <a:latin typeface="Sitka Banner" panose="02000505000000020004" pitchFamily="2" charset="0"/>
              </a:rPr>
              <a:t> (</a:t>
            </a:r>
            <a:r>
              <a:rPr lang="de-DE" sz="1400" dirty="0" err="1">
                <a:latin typeface="Sitka Banner" panose="02000505000000020004" pitchFamily="2" charset="0"/>
              </a:rPr>
              <a:t>Ugric</a:t>
            </a:r>
            <a:r>
              <a:rPr lang="de-DE" sz="1400" dirty="0">
                <a:latin typeface="Sitka Banner" panose="02000505000000020004" pitchFamily="2" charset="0"/>
              </a:rPr>
              <a:t>; </a:t>
            </a:r>
            <a:r>
              <a:rPr lang="de-DE" sz="1400" dirty="0" err="1">
                <a:latin typeface="Sitka Banner" panose="02000505000000020004" pitchFamily="2" charset="0"/>
              </a:rPr>
              <a:t>Uralic</a:t>
            </a:r>
            <a:r>
              <a:rPr lang="de-DE" sz="1400" dirty="0">
                <a:latin typeface="Sitka Banner" panose="02000505000000020004" pitchFamily="2" charset="0"/>
              </a:rPr>
              <a:t>)	</a:t>
            </a:r>
            <a:r>
              <a:rPr lang="en-US" sz="1400" i="1" dirty="0" err="1">
                <a:latin typeface="Sitka Banner" panose="02000505000000020004" pitchFamily="2" charset="0"/>
              </a:rPr>
              <a:t>Itt</a:t>
            </a:r>
            <a:r>
              <a:rPr lang="en-US" sz="1400" i="1" dirty="0">
                <a:latin typeface="Sitka Banner" panose="02000505000000020004" pitchFamily="2" charset="0"/>
              </a:rPr>
              <a:t>     </a:t>
            </a:r>
            <a:r>
              <a:rPr lang="en-US" sz="1400" i="1" dirty="0" err="1">
                <a:latin typeface="Sitka Banner" panose="02000505000000020004" pitchFamily="2" charset="0"/>
              </a:rPr>
              <a:t>nem</a:t>
            </a:r>
            <a:r>
              <a:rPr lang="en-US" sz="1400" i="1" dirty="0">
                <a:latin typeface="Sitka Banner" panose="02000505000000020004" pitchFamily="2" charset="0"/>
              </a:rPr>
              <a:t>  (*</a:t>
            </a:r>
            <a:r>
              <a:rPr lang="en-US" sz="1400" i="1" dirty="0" err="1">
                <a:latin typeface="Sitka Banner" panose="02000505000000020004" pitchFamily="2" charset="0"/>
              </a:rPr>
              <a:t>ők</a:t>
            </a:r>
            <a:r>
              <a:rPr lang="en-US" sz="1400" i="1" dirty="0">
                <a:latin typeface="Sitka Banner" panose="02000505000000020004" pitchFamily="2" charset="0"/>
              </a:rPr>
              <a:t>)   </a:t>
            </a:r>
            <a:r>
              <a:rPr lang="en-US" sz="1400" b="1" i="1" dirty="0" err="1">
                <a:latin typeface="Sitka Banner" panose="02000505000000020004" pitchFamily="2" charset="0"/>
              </a:rPr>
              <a:t>beszélnek</a:t>
            </a:r>
            <a:r>
              <a:rPr lang="en-US" sz="1400" i="1" dirty="0">
                <a:latin typeface="Sitka Banner" panose="02000505000000020004" pitchFamily="2" charset="0"/>
              </a:rPr>
              <a:t>  </a:t>
            </a:r>
            <a:r>
              <a:rPr lang="en-US" sz="1400" i="1" dirty="0" err="1">
                <a:latin typeface="Sitka Banner" panose="02000505000000020004" pitchFamily="2" charset="0"/>
              </a:rPr>
              <a:t>magyarul</a:t>
            </a:r>
            <a:r>
              <a:rPr lang="en-US" sz="1400" i="1" dirty="0">
                <a:latin typeface="Sitka Banner" panose="02000505000000020004" pitchFamily="2" charset="0"/>
              </a:rPr>
              <a:t>					</a:t>
            </a:r>
            <a:r>
              <a:rPr lang="en-US" sz="1400" dirty="0">
                <a:latin typeface="Sitka Banner" panose="02000505000000020004" pitchFamily="2" charset="0"/>
              </a:rPr>
              <a:t>3PL-impersonal</a:t>
            </a:r>
            <a:endParaRPr lang="en-US" sz="1400" i="1" dirty="0">
              <a:latin typeface="Sitka Banner" panose="02000505000000020004" pitchFamily="2" charset="0"/>
            </a:endParaRPr>
          </a:p>
          <a:p>
            <a:pPr marL="0" indent="0">
              <a:buNone/>
            </a:pPr>
            <a:r>
              <a:rPr lang="en-US" sz="1400" dirty="0">
                <a:latin typeface="Sitka Banner" panose="02000505000000020004" pitchFamily="2" charset="0"/>
              </a:rPr>
              <a:t>        			here  not (*they) </a:t>
            </a:r>
            <a:r>
              <a:rPr lang="de-DE" sz="1400" dirty="0">
                <a:latin typeface="Sitka Banner" panose="02000505000000020004" pitchFamily="2" charset="0"/>
              </a:rPr>
              <a:t> </a:t>
            </a:r>
            <a:r>
              <a:rPr lang="en-US" sz="1400" dirty="0">
                <a:latin typeface="Sitka Banner" panose="02000505000000020004" pitchFamily="2" charset="0"/>
              </a:rPr>
              <a:t>speak.</a:t>
            </a:r>
            <a:r>
              <a:rPr lang="en-US" sz="1400" cap="small" dirty="0">
                <a:latin typeface="Sitka Banner" panose="02000505000000020004" pitchFamily="2" charset="0"/>
              </a:rPr>
              <a:t>3pl   </a:t>
            </a:r>
            <a:r>
              <a:rPr lang="en-US" sz="1400" dirty="0">
                <a:latin typeface="Sitka Banner" panose="02000505000000020004" pitchFamily="2" charset="0"/>
              </a:rPr>
              <a:t>Hungarian</a:t>
            </a:r>
            <a:endParaRPr lang="en-US" sz="1400" cap="small" dirty="0">
              <a:latin typeface="Sitka Banner" panose="02000505000000020004" pitchFamily="2" charset="0"/>
            </a:endParaRPr>
          </a:p>
          <a:p>
            <a:pPr marL="0" indent="0">
              <a:buNone/>
            </a:pPr>
            <a:r>
              <a:rPr lang="en-US" sz="1400" dirty="0">
                <a:latin typeface="Sitka Banner" panose="02000505000000020004" pitchFamily="2" charset="0"/>
              </a:rPr>
              <a:t>        			‘They do not speak Hungarian here.’ (</a:t>
            </a:r>
            <a:r>
              <a:rPr lang="en-US" sz="1400" dirty="0" err="1">
                <a:latin typeface="Sitka Banner" panose="02000505000000020004" pitchFamily="2" charset="0"/>
              </a:rPr>
              <a:t>Dálmi</a:t>
            </a:r>
            <a:r>
              <a:rPr lang="en-US" sz="1400" dirty="0">
                <a:latin typeface="Sitka Banner" panose="02000505000000020004" pitchFamily="2" charset="0"/>
              </a:rPr>
              <a:t> 2022)</a:t>
            </a:r>
          </a:p>
          <a:p>
            <a:pPr marL="0" indent="0">
              <a:buNone/>
            </a:pPr>
            <a:endParaRPr lang="da-DK" sz="1400" cap="small" dirty="0">
              <a:latin typeface="Sitka Banner" panose="02000505000000020004" pitchFamily="2" charset="0"/>
            </a:endParaRPr>
          </a:p>
          <a:p>
            <a:pPr marL="0" indent="0">
              <a:buNone/>
            </a:pPr>
            <a:r>
              <a:rPr lang="de-DE" sz="1400" dirty="0">
                <a:latin typeface="Sitka Banner" panose="02000505000000020004" pitchFamily="2" charset="0"/>
              </a:rPr>
              <a:t>   (30) </a:t>
            </a:r>
            <a:r>
              <a:rPr lang="de-DE" sz="1400" dirty="0" err="1">
                <a:latin typeface="Sitka Banner" panose="02000505000000020004" pitchFamily="2" charset="0"/>
              </a:rPr>
              <a:t>Finnish</a:t>
            </a:r>
            <a:r>
              <a:rPr lang="de-DE" sz="1400" dirty="0">
                <a:latin typeface="Sitka Banner" panose="02000505000000020004" pitchFamily="2" charset="0"/>
              </a:rPr>
              <a:t> (</a:t>
            </a:r>
            <a:r>
              <a:rPr lang="de-DE" sz="1400" dirty="0" err="1">
                <a:latin typeface="Sitka Banner" panose="02000505000000020004" pitchFamily="2" charset="0"/>
              </a:rPr>
              <a:t>Balto-Finnic</a:t>
            </a:r>
            <a:r>
              <a:rPr lang="de-DE" sz="1400" dirty="0">
                <a:latin typeface="Sitka Banner" panose="02000505000000020004" pitchFamily="2" charset="0"/>
              </a:rPr>
              <a:t>; </a:t>
            </a:r>
            <a:r>
              <a:rPr lang="de-DE" sz="1400" dirty="0" err="1">
                <a:latin typeface="Sitka Banner" panose="02000505000000020004" pitchFamily="2" charset="0"/>
              </a:rPr>
              <a:t>Uralic</a:t>
            </a:r>
            <a:r>
              <a:rPr lang="de-DE" sz="1400" dirty="0">
                <a:latin typeface="Sitka Banner" panose="02000505000000020004" pitchFamily="2" charset="0"/>
              </a:rPr>
              <a:t>)	</a:t>
            </a:r>
            <a:r>
              <a:rPr lang="de-DE" sz="1400" i="1" dirty="0" err="1">
                <a:latin typeface="Sitka Banner" panose="02000505000000020004" pitchFamily="2" charset="0"/>
              </a:rPr>
              <a:t>Tässä</a:t>
            </a:r>
            <a:r>
              <a:rPr lang="de-DE" sz="1400" i="1" dirty="0">
                <a:latin typeface="Sitka Banner" panose="02000505000000020004" pitchFamily="2" charset="0"/>
              </a:rPr>
              <a:t> (*</a:t>
            </a:r>
            <a:r>
              <a:rPr lang="de-DE" sz="1400" i="1" dirty="0" err="1">
                <a:latin typeface="Sitka Banner" panose="02000505000000020004" pitchFamily="2" charset="0"/>
              </a:rPr>
              <a:t>han</a:t>
            </a:r>
            <a:r>
              <a:rPr lang="de-DE" sz="1400" i="1" dirty="0">
                <a:latin typeface="Sitka Banner" panose="02000505000000020004" pitchFamily="2" charset="0"/>
              </a:rPr>
              <a:t>) </a:t>
            </a:r>
            <a:r>
              <a:rPr lang="de-DE" sz="1400" b="1" i="1" dirty="0" err="1">
                <a:latin typeface="Sitka Banner" panose="02000505000000020004" pitchFamily="2" charset="0"/>
              </a:rPr>
              <a:t>istuu</a:t>
            </a:r>
            <a:r>
              <a:rPr lang="de-DE" sz="1400" b="1" i="1" dirty="0">
                <a:latin typeface="Sitka Banner" panose="02000505000000020004" pitchFamily="2" charset="0"/>
              </a:rPr>
              <a:t>     </a:t>
            </a:r>
            <a:r>
              <a:rPr lang="de-DE" sz="1400" i="1" dirty="0" err="1">
                <a:latin typeface="Sitka Banner" panose="02000505000000020004" pitchFamily="2" charset="0"/>
              </a:rPr>
              <a:t>mukavasti</a:t>
            </a:r>
            <a:r>
              <a:rPr lang="de-DE" sz="1400" i="1" dirty="0">
                <a:latin typeface="Sitka Banner" panose="02000505000000020004" pitchFamily="2" charset="0"/>
              </a:rPr>
              <a:t>					</a:t>
            </a:r>
            <a:r>
              <a:rPr lang="de-DE" sz="1400" dirty="0">
                <a:latin typeface="Sitka Banner" panose="02000505000000020004" pitchFamily="2" charset="0"/>
              </a:rPr>
              <a:t>3SG-impersonal</a:t>
            </a:r>
            <a:endParaRPr lang="de-DE" sz="1400" i="1" dirty="0">
              <a:latin typeface="Sitka Banner" panose="02000505000000020004" pitchFamily="2" charset="0"/>
            </a:endParaRPr>
          </a:p>
          <a:p>
            <a:pPr marL="0" indent="0">
              <a:buNone/>
            </a:pPr>
            <a:r>
              <a:rPr lang="de-DE" sz="1400" dirty="0">
                <a:latin typeface="Sitka Banner" panose="02000505000000020004" pitchFamily="2" charset="0"/>
              </a:rPr>
              <a:t>         			</a:t>
            </a:r>
            <a:r>
              <a:rPr lang="de-DE" sz="1400" dirty="0" err="1">
                <a:latin typeface="Sitka Banner" panose="02000505000000020004" pitchFamily="2" charset="0"/>
              </a:rPr>
              <a:t>here</a:t>
            </a:r>
            <a:r>
              <a:rPr lang="de-DE" sz="1400" dirty="0">
                <a:latin typeface="Sitka Banner" panose="02000505000000020004" pitchFamily="2" charset="0"/>
              </a:rPr>
              <a:t>    (*s/he</a:t>
            </a:r>
            <a:r>
              <a:rPr lang="de-DE" sz="1400" cap="small" dirty="0">
                <a:latin typeface="Sitka Banner" panose="02000505000000020004" pitchFamily="2" charset="0"/>
              </a:rPr>
              <a:t>) </a:t>
            </a:r>
            <a:r>
              <a:rPr lang="de-DE" sz="1400" dirty="0">
                <a:latin typeface="Sitka Banner" panose="02000505000000020004" pitchFamily="2" charset="0"/>
              </a:rPr>
              <a:t>sit.</a:t>
            </a:r>
            <a:r>
              <a:rPr lang="de-DE" sz="1400" b="1" cap="small" dirty="0">
                <a:latin typeface="Sitka Banner" panose="02000505000000020004" pitchFamily="2" charset="0"/>
              </a:rPr>
              <a:t>3</a:t>
            </a:r>
            <a:r>
              <a:rPr lang="lt-LT" sz="1400" b="1" cap="small" dirty="0">
                <a:latin typeface="Sitka Banner" panose="02000505000000020004" pitchFamily="2" charset="0"/>
              </a:rPr>
              <a:t>sg</a:t>
            </a:r>
            <a:r>
              <a:rPr lang="de-DE" sz="1400" b="1" cap="small" dirty="0">
                <a:latin typeface="Sitka Banner" panose="02000505000000020004" pitchFamily="2" charset="0"/>
              </a:rPr>
              <a:t> </a:t>
            </a:r>
            <a:r>
              <a:rPr lang="de-DE" sz="1400" dirty="0" err="1">
                <a:latin typeface="Sitka Banner" panose="02000505000000020004" pitchFamily="2" charset="0"/>
              </a:rPr>
              <a:t>comfortably</a:t>
            </a:r>
            <a:endParaRPr lang="de-DE" sz="1400" dirty="0">
              <a:latin typeface="Sitka Banner" panose="02000505000000020004" pitchFamily="2" charset="0"/>
            </a:endParaRPr>
          </a:p>
          <a:p>
            <a:pPr marL="0" indent="0">
              <a:buNone/>
            </a:pPr>
            <a:r>
              <a:rPr lang="de-DE" sz="1400" dirty="0">
                <a:latin typeface="Sitka Banner" panose="02000505000000020004" pitchFamily="2" charset="0"/>
              </a:rPr>
              <a:t>       	 	 	</a:t>
            </a:r>
            <a:r>
              <a:rPr lang="it-IT" sz="1400" dirty="0">
                <a:latin typeface="Sitka Banner" panose="02000505000000020004" pitchFamily="2" charset="0"/>
              </a:rPr>
              <a:t>‘Here one </a:t>
            </a:r>
            <a:r>
              <a:rPr lang="it-IT" sz="1400" dirty="0" err="1">
                <a:latin typeface="Sitka Banner" panose="02000505000000020004" pitchFamily="2" charset="0"/>
              </a:rPr>
              <a:t>sits</a:t>
            </a:r>
            <a:r>
              <a:rPr lang="it-IT" sz="1400" dirty="0">
                <a:latin typeface="Sitka Banner" panose="02000505000000020004" pitchFamily="2" charset="0"/>
              </a:rPr>
              <a:t> </a:t>
            </a:r>
            <a:r>
              <a:rPr lang="it-IT" sz="1400" dirty="0" err="1">
                <a:latin typeface="Sitka Banner" panose="02000505000000020004" pitchFamily="2" charset="0"/>
              </a:rPr>
              <a:t>comfortably</a:t>
            </a:r>
            <a:r>
              <a:rPr lang="it-IT" sz="1400" dirty="0">
                <a:latin typeface="Sitka Banner" panose="02000505000000020004" pitchFamily="2" charset="0"/>
              </a:rPr>
              <a:t>.’ (Holmberg 2010)</a:t>
            </a:r>
            <a:r>
              <a:rPr lang="de-DE" sz="1400" dirty="0">
                <a:latin typeface="Sitka Banner" panose="02000505000000020004" pitchFamily="2" charset="0"/>
              </a:rPr>
              <a:t>	-</a:t>
            </a:r>
            <a:endParaRPr lang="sl-SI" sz="1400" dirty="0">
              <a:latin typeface="Sitka Banner" panose="02000505000000020004" pitchFamily="2" charset="0"/>
            </a:endParaRPr>
          </a:p>
          <a:p>
            <a:pPr marL="0" indent="0">
              <a:buNone/>
            </a:pPr>
            <a:endParaRPr lang="sl-SI" sz="1400" dirty="0">
              <a:latin typeface="Sitka Banner" panose="02000505000000020004" pitchFamily="2" charset="0"/>
            </a:endParaRPr>
          </a:p>
          <a:p>
            <a:pPr marL="0" indent="0">
              <a:buNone/>
            </a:pPr>
            <a:r>
              <a:rPr lang="it-IT" sz="1400" dirty="0">
                <a:latin typeface="Sitka Banner" panose="02000505000000020004" pitchFamily="2" charset="0"/>
              </a:rPr>
              <a:t>(31) </a:t>
            </a:r>
            <a:r>
              <a:rPr lang="it-IT" sz="1400" dirty="0" err="1">
                <a:latin typeface="Sitka Banner" panose="02000505000000020004" pitchFamily="2" charset="0"/>
              </a:rPr>
              <a:t>Latvian</a:t>
            </a:r>
            <a:r>
              <a:rPr lang="it-IT" sz="1400" dirty="0">
                <a:latin typeface="Sitka Banner" panose="02000505000000020004" pitchFamily="2" charset="0"/>
              </a:rPr>
              <a:t> (</a:t>
            </a:r>
            <a:r>
              <a:rPr lang="da-DK" sz="1400" dirty="0">
                <a:latin typeface="Sitka Banner" panose="02000505000000020004" pitchFamily="2" charset="0"/>
              </a:rPr>
              <a:t>(Baltic; Indo-European) </a:t>
            </a:r>
            <a:endParaRPr lang="sl-SI" sz="1400" dirty="0">
              <a:latin typeface="Sitka Banner" panose="02000505000000020004" pitchFamily="2" charset="0"/>
            </a:endParaRPr>
          </a:p>
          <a:p>
            <a:pPr marL="0" indent="0">
              <a:buNone/>
            </a:pPr>
            <a:r>
              <a:rPr lang="sl-SI" sz="1400" dirty="0">
                <a:latin typeface="Sitka Banner" panose="02000505000000020004" pitchFamily="2" charset="0"/>
              </a:rPr>
              <a:t>								</a:t>
            </a:r>
            <a:r>
              <a:rPr lang="sl-SI" sz="1600" dirty="0">
                <a:latin typeface="Sitka Banner" panose="02000505000000020004" pitchFamily="2" charset="0"/>
              </a:rPr>
              <a:t>  (Holvoet 2011)        </a:t>
            </a:r>
            <a:r>
              <a:rPr lang="sl-SI" sz="1400" dirty="0">
                <a:latin typeface="Sitka Banner" panose="02000505000000020004" pitchFamily="2" charset="0"/>
              </a:rPr>
              <a:t>	</a:t>
            </a:r>
          </a:p>
          <a:p>
            <a:pPr marL="0" indent="0">
              <a:buNone/>
            </a:pPr>
            <a:r>
              <a:rPr lang="sl-SI" sz="1400" dirty="0">
                <a:latin typeface="Sitka Banner" panose="02000505000000020004" pitchFamily="2" charset="0"/>
              </a:rPr>
              <a:t>		</a:t>
            </a:r>
            <a:r>
              <a:rPr lang="de-DE" sz="1400" dirty="0">
                <a:latin typeface="Sitka Banner" panose="02000505000000020004" pitchFamily="2" charset="0"/>
              </a:rPr>
              <a:t>		</a:t>
            </a:r>
            <a:r>
              <a:rPr lang="da-DK" sz="1400" dirty="0">
                <a:latin typeface="Sitka Banner" panose="02000505000000020004" pitchFamily="2" charset="0"/>
              </a:rPr>
              <a:t>	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F8DF5D8-FE99-CAFB-B405-B5F2C6A77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21</a:t>
            </a:fld>
            <a:endParaRPr lang="it-IT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C1AEBD6-BC96-84FE-2A99-2170F30EFDA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042"/>
          <a:stretch/>
        </p:blipFill>
        <p:spPr>
          <a:xfrm>
            <a:off x="3481033" y="5201502"/>
            <a:ext cx="4719992" cy="1105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3698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44966"/>
            <a:ext cx="10515600" cy="959005"/>
          </a:xfrm>
        </p:spPr>
        <p:txBody>
          <a:bodyPr/>
          <a:lstStyle/>
          <a:p>
            <a:pPr algn="ctr"/>
            <a:r>
              <a:rPr lang="de-DE" dirty="0" err="1"/>
              <a:t>Restrictions</a:t>
            </a:r>
            <a:r>
              <a:rPr lang="de-DE" dirty="0"/>
              <a:t> on R-</a:t>
            </a:r>
            <a:r>
              <a:rPr lang="de-DE" dirty="0" err="1"/>
              <a:t>impersonals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103971"/>
            <a:ext cx="11015546" cy="549755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>
              <a:latin typeface="+mj-lt"/>
            </a:endParaRPr>
          </a:p>
          <a:p>
            <a:r>
              <a:rPr lang="en-US" sz="2400" dirty="0">
                <a:latin typeface="+mj-lt"/>
              </a:rPr>
              <a:t>Different types of R-</a:t>
            </a:r>
            <a:r>
              <a:rPr lang="en-US" sz="2400" dirty="0" err="1">
                <a:latin typeface="+mj-lt"/>
              </a:rPr>
              <a:t>impersonals</a:t>
            </a:r>
            <a:r>
              <a:rPr lang="en-US" sz="2400" dirty="0">
                <a:latin typeface="+mj-lt"/>
              </a:rPr>
              <a:t> show restrictions on the type of verb they can be formed from</a:t>
            </a:r>
          </a:p>
          <a:p>
            <a:r>
              <a:rPr lang="en-US" sz="2400" dirty="0">
                <a:latin typeface="+mj-lt"/>
              </a:rPr>
              <a:t>3SG-im</a:t>
            </a:r>
            <a:r>
              <a:rPr lang="de-DE" sz="2400" dirty="0">
                <a:latin typeface="+mj-lt"/>
              </a:rPr>
              <a:t>personal in </a:t>
            </a:r>
            <a:r>
              <a:rPr lang="de-DE" sz="2400" dirty="0" err="1">
                <a:latin typeface="+mj-lt"/>
              </a:rPr>
              <a:t>the</a:t>
            </a:r>
            <a:r>
              <a:rPr lang="de-DE" sz="2400" dirty="0">
                <a:latin typeface="+mj-lt"/>
              </a:rPr>
              <a:t> </a:t>
            </a:r>
            <a:r>
              <a:rPr lang="de-DE" sz="2400" dirty="0" err="1">
                <a:latin typeface="+mj-lt"/>
              </a:rPr>
              <a:t>variety</a:t>
            </a:r>
            <a:r>
              <a:rPr lang="de-DE" sz="2400" dirty="0">
                <a:latin typeface="+mj-lt"/>
              </a:rPr>
              <a:t> </a:t>
            </a:r>
            <a:r>
              <a:rPr lang="de-DE" sz="2400" dirty="0" err="1">
                <a:latin typeface="+mj-lt"/>
              </a:rPr>
              <a:t>of</a:t>
            </a:r>
            <a:r>
              <a:rPr lang="de-DE" sz="2400" dirty="0">
                <a:latin typeface="+mj-lt"/>
              </a:rPr>
              <a:t> </a:t>
            </a:r>
            <a:r>
              <a:rPr lang="de-DE" sz="2400" dirty="0" err="1">
                <a:latin typeface="+mj-lt"/>
              </a:rPr>
              <a:t>Italian</a:t>
            </a:r>
            <a:r>
              <a:rPr lang="de-DE" sz="2400" dirty="0">
                <a:latin typeface="+mj-lt"/>
              </a:rPr>
              <a:t> spoken in Rome: </a:t>
            </a:r>
            <a:r>
              <a:rPr lang="it-IT" sz="2400" dirty="0" err="1">
                <a:latin typeface="+mj-lt"/>
                <a:sym typeface="Wingdings" panose="05000000000000000000" pitchFamily="2" charset="2"/>
              </a:rPr>
              <a:t>only</a:t>
            </a:r>
            <a:r>
              <a:rPr lang="it-IT" sz="2400" dirty="0">
                <a:latin typeface="+mj-lt"/>
                <a:sym typeface="Wingdings" panose="05000000000000000000" pitchFamily="2" charset="2"/>
              </a:rPr>
              <a:t> </a:t>
            </a:r>
            <a:r>
              <a:rPr lang="it-IT" sz="2400" dirty="0" err="1">
                <a:latin typeface="+mj-lt"/>
                <a:sym typeface="Wingdings" panose="05000000000000000000" pitchFamily="2" charset="2"/>
              </a:rPr>
              <a:t>allowed</a:t>
            </a:r>
            <a:r>
              <a:rPr lang="it-IT" sz="2400" dirty="0">
                <a:latin typeface="+mj-lt"/>
                <a:sym typeface="Wingdings" panose="05000000000000000000" pitchFamily="2" charset="2"/>
              </a:rPr>
              <a:t> with </a:t>
            </a:r>
            <a:r>
              <a:rPr lang="it-IT" sz="2400" dirty="0" err="1">
                <a:latin typeface="+mj-lt"/>
                <a:sym typeface="Wingdings" panose="05000000000000000000" pitchFamily="2" charset="2"/>
              </a:rPr>
              <a:t>verba</a:t>
            </a:r>
            <a:r>
              <a:rPr lang="it-IT" sz="2400" dirty="0">
                <a:latin typeface="+mj-lt"/>
                <a:sym typeface="Wingdings" panose="05000000000000000000" pitchFamily="2" charset="2"/>
              </a:rPr>
              <a:t> </a:t>
            </a:r>
            <a:r>
              <a:rPr lang="it-IT" sz="2400" dirty="0" err="1">
                <a:latin typeface="+mj-lt"/>
                <a:sym typeface="Wingdings" panose="05000000000000000000" pitchFamily="2" charset="2"/>
              </a:rPr>
              <a:t>dicendi</a:t>
            </a:r>
            <a:r>
              <a:rPr lang="it-IT" sz="2400" dirty="0">
                <a:latin typeface="+mj-lt"/>
                <a:sym typeface="Wingdings" panose="05000000000000000000" pitchFamily="2" charset="2"/>
              </a:rPr>
              <a:t>, </a:t>
            </a:r>
            <a:r>
              <a:rPr lang="it-IT" sz="2400" dirty="0" err="1">
                <a:latin typeface="+mj-lt"/>
                <a:sym typeface="Wingdings" panose="05000000000000000000" pitchFamily="2" charset="2"/>
              </a:rPr>
              <a:t>such</a:t>
            </a:r>
            <a:r>
              <a:rPr lang="it-IT" sz="2400" dirty="0">
                <a:latin typeface="+mj-lt"/>
                <a:sym typeface="Wingdings" panose="05000000000000000000" pitchFamily="2" charset="2"/>
              </a:rPr>
              <a:t> </a:t>
            </a:r>
            <a:r>
              <a:rPr lang="it-IT" sz="2400" dirty="0" err="1">
                <a:latin typeface="+mj-lt"/>
                <a:sym typeface="Wingdings" panose="05000000000000000000" pitchFamily="2" charset="2"/>
              </a:rPr>
              <a:t>as</a:t>
            </a:r>
            <a:r>
              <a:rPr lang="it-IT" sz="2400" dirty="0">
                <a:latin typeface="+mj-lt"/>
                <a:sym typeface="Wingdings" panose="05000000000000000000" pitchFamily="2" charset="2"/>
              </a:rPr>
              <a:t> </a:t>
            </a:r>
            <a:r>
              <a:rPr lang="it-IT" sz="2400" i="1" dirty="0" err="1">
                <a:latin typeface="+mj-lt"/>
                <a:sym typeface="Wingdings" panose="05000000000000000000" pitchFamily="2" charset="2"/>
              </a:rPr>
              <a:t>say</a:t>
            </a:r>
            <a:r>
              <a:rPr lang="it-IT" sz="2400" dirty="0">
                <a:latin typeface="+mj-lt"/>
                <a:sym typeface="Wingdings" panose="05000000000000000000" pitchFamily="2" charset="2"/>
              </a:rPr>
              <a:t> </a:t>
            </a:r>
            <a:endParaRPr lang="de-DE" sz="2400" dirty="0">
              <a:latin typeface="+mj-lt"/>
            </a:endParaRPr>
          </a:p>
          <a:p>
            <a:pPr marL="0" indent="0">
              <a:buNone/>
            </a:pPr>
            <a:endParaRPr lang="en-US" sz="2400" dirty="0">
              <a:latin typeface="+mj-lt"/>
            </a:endParaRPr>
          </a:p>
          <a:p>
            <a:pPr marL="0" indent="0">
              <a:buNone/>
            </a:pPr>
            <a:r>
              <a:rPr lang="it-IT" sz="2000" dirty="0">
                <a:latin typeface="+mj-lt"/>
              </a:rPr>
              <a:t>(32) 	Roman </a:t>
            </a:r>
            <a:r>
              <a:rPr lang="it-IT" sz="2000" dirty="0" err="1">
                <a:latin typeface="+mj-lt"/>
              </a:rPr>
              <a:t>Italian</a:t>
            </a:r>
            <a:r>
              <a:rPr lang="it-IT" sz="2000" dirty="0">
                <a:latin typeface="+mj-lt"/>
              </a:rPr>
              <a:t> (Romance; Indo-</a:t>
            </a:r>
            <a:r>
              <a:rPr lang="it-IT" sz="2000" dirty="0" err="1">
                <a:latin typeface="+mj-lt"/>
              </a:rPr>
              <a:t>European</a:t>
            </a:r>
            <a:r>
              <a:rPr lang="it-IT" sz="2000" dirty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it-IT" sz="2000" dirty="0">
                <a:latin typeface="+mj-lt"/>
              </a:rPr>
              <a:t>	a.</a:t>
            </a:r>
            <a:r>
              <a:rPr lang="it-IT" sz="2000" b="1" dirty="0">
                <a:latin typeface="+mj-lt"/>
              </a:rPr>
              <a:t> (</a:t>
            </a:r>
            <a:r>
              <a:rPr lang="da-DK" sz="2000" b="1" dirty="0">
                <a:latin typeface="+mj-lt"/>
              </a:rPr>
              <a:t>ø) </a:t>
            </a:r>
            <a:r>
              <a:rPr lang="sl-SI" sz="2000" b="1" i="1" dirty="0">
                <a:latin typeface="+mj-lt"/>
              </a:rPr>
              <a:t>Dice</a:t>
            </a:r>
            <a:r>
              <a:rPr lang="sl-SI" sz="2000" i="1" dirty="0">
                <a:latin typeface="+mj-lt"/>
              </a:rPr>
              <a:t> </a:t>
            </a:r>
            <a:r>
              <a:rPr lang="it-IT" sz="2000" i="1" dirty="0">
                <a:latin typeface="+mj-lt"/>
              </a:rPr>
              <a:t>           </a:t>
            </a:r>
            <a:r>
              <a:rPr lang="sl-SI" sz="2000" i="1" dirty="0">
                <a:latin typeface="+mj-lt"/>
              </a:rPr>
              <a:t>che </a:t>
            </a:r>
            <a:r>
              <a:rPr lang="it-IT" sz="2000" i="1" dirty="0">
                <a:latin typeface="+mj-lt"/>
              </a:rPr>
              <a:t>  (ø) </a:t>
            </a:r>
            <a:r>
              <a:rPr lang="sl-SI" sz="2000" i="1" dirty="0">
                <a:latin typeface="+mj-lt"/>
              </a:rPr>
              <a:t>s</a:t>
            </a:r>
            <a:r>
              <a:rPr lang="it-IT" sz="2000" i="1" dirty="0">
                <a:latin typeface="+mj-lt"/>
              </a:rPr>
              <a:t>’      </a:t>
            </a:r>
            <a:r>
              <a:rPr lang="sl-SI" sz="2000" i="1" dirty="0">
                <a:latin typeface="+mj-lt"/>
              </a:rPr>
              <a:t>o </a:t>
            </a:r>
            <a:r>
              <a:rPr lang="it-IT" sz="2000" i="1" dirty="0">
                <a:latin typeface="+mj-lt"/>
              </a:rPr>
              <a:t>     </a:t>
            </a:r>
            <a:r>
              <a:rPr lang="sl-SI" sz="2000" i="1" dirty="0">
                <a:latin typeface="+mj-lt"/>
              </a:rPr>
              <a:t>so</a:t>
            </a:r>
            <a:r>
              <a:rPr lang="it-IT" sz="2000" i="1" dirty="0">
                <a:latin typeface="+mj-lt"/>
              </a:rPr>
              <a:t>’             bevuto</a:t>
            </a:r>
            <a:endParaRPr lang="sl-SI" sz="2000" b="1" i="1" dirty="0">
              <a:latin typeface="+mj-lt"/>
            </a:endParaRPr>
          </a:p>
          <a:p>
            <a:pPr marL="0" indent="0">
              <a:buNone/>
            </a:pPr>
            <a:r>
              <a:rPr lang="it-IT" sz="2000" dirty="0">
                <a:latin typeface="+mj-lt"/>
              </a:rPr>
              <a:t>                          say.</a:t>
            </a:r>
            <a:r>
              <a:rPr lang="it-IT" sz="2000" cap="small" dirty="0">
                <a:latin typeface="+mj-lt"/>
              </a:rPr>
              <a:t>prs.3sg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that</a:t>
            </a:r>
            <a:r>
              <a:rPr lang="it-IT" sz="2000" dirty="0">
                <a:latin typeface="+mj-lt"/>
              </a:rPr>
              <a:t>       </a:t>
            </a:r>
            <a:r>
              <a:rPr lang="it-IT" sz="2000" cap="small" dirty="0" err="1">
                <a:latin typeface="+mj-lt"/>
              </a:rPr>
              <a:t>refl</a:t>
            </a:r>
            <a:r>
              <a:rPr lang="it-IT" sz="2000" cap="small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him</a:t>
            </a:r>
            <a:r>
              <a:rPr lang="it-IT" sz="2000" cap="small" dirty="0">
                <a:latin typeface="+mj-lt"/>
              </a:rPr>
              <a:t> </a:t>
            </a:r>
            <a:r>
              <a:rPr lang="it-IT" sz="2000" dirty="0">
                <a:latin typeface="+mj-lt"/>
              </a:rPr>
              <a:t>be</a:t>
            </a:r>
            <a:r>
              <a:rPr lang="it-IT" sz="2000" cap="small" dirty="0">
                <a:latin typeface="+mj-lt"/>
              </a:rPr>
              <a:t>.prs.3pl </a:t>
            </a:r>
            <a:r>
              <a:rPr lang="it-IT" sz="2000" dirty="0" err="1">
                <a:latin typeface="+mj-lt"/>
              </a:rPr>
              <a:t>drink</a:t>
            </a:r>
            <a:r>
              <a:rPr lang="it-IT" sz="2000" cap="small" dirty="0" err="1">
                <a:latin typeface="+mj-lt"/>
              </a:rPr>
              <a:t>.pass.ptcpl</a:t>
            </a:r>
            <a:r>
              <a:rPr lang="it-IT" sz="2000" cap="small" dirty="0">
                <a:latin typeface="+mj-lt"/>
              </a:rPr>
              <a:t> </a:t>
            </a:r>
            <a:endParaRPr lang="it-IT" sz="3200" cap="small" dirty="0">
              <a:latin typeface="+mj-lt"/>
            </a:endParaRPr>
          </a:p>
          <a:p>
            <a:pPr marL="0" indent="0">
              <a:buNone/>
            </a:pPr>
            <a:r>
              <a:rPr lang="it-IT" sz="2000" dirty="0">
                <a:latin typeface="+mj-lt"/>
              </a:rPr>
              <a:t>             	    ‘</a:t>
            </a:r>
            <a:r>
              <a:rPr lang="it-IT" sz="2000" dirty="0" err="1">
                <a:latin typeface="+mj-lt"/>
              </a:rPr>
              <a:t>They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say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he’s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been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arrested</a:t>
            </a:r>
            <a:r>
              <a:rPr lang="it-IT" sz="2000" dirty="0">
                <a:latin typeface="+mj-lt"/>
              </a:rPr>
              <a:t>; </a:t>
            </a:r>
            <a:r>
              <a:rPr lang="it-IT" sz="2000" dirty="0" err="1">
                <a:latin typeface="+mj-lt"/>
              </a:rPr>
              <a:t>Rumor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has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it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he’s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been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arrested</a:t>
            </a:r>
            <a:r>
              <a:rPr lang="it-IT" sz="2000" dirty="0">
                <a:latin typeface="+mj-lt"/>
              </a:rPr>
              <a:t>’ </a:t>
            </a:r>
            <a:r>
              <a:rPr lang="de-DE" sz="2000" dirty="0">
                <a:latin typeface="+mj-lt"/>
              </a:rPr>
              <a:t>[lit. </a:t>
            </a:r>
            <a:r>
              <a:rPr lang="it-IT" sz="2000" dirty="0">
                <a:latin typeface="+mj-lt"/>
              </a:rPr>
              <a:t>‘</a:t>
            </a:r>
            <a:r>
              <a:rPr lang="it-IT" sz="2000" dirty="0" err="1">
                <a:latin typeface="+mj-lt"/>
              </a:rPr>
              <a:t>it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says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that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they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drank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him</a:t>
            </a:r>
            <a:r>
              <a:rPr lang="it-IT" sz="2000" dirty="0">
                <a:latin typeface="+mj-lt"/>
              </a:rPr>
              <a:t>’</a:t>
            </a:r>
            <a:r>
              <a:rPr lang="de-DE" sz="2000" dirty="0">
                <a:latin typeface="+mj-lt"/>
              </a:rPr>
              <a:t>]</a:t>
            </a:r>
            <a:endParaRPr lang="it-IT" sz="2000" dirty="0">
              <a:latin typeface="+mj-lt"/>
            </a:endParaRPr>
          </a:p>
          <a:p>
            <a:pPr marL="0" indent="0">
              <a:buNone/>
            </a:pPr>
            <a:r>
              <a:rPr lang="it-IT" sz="2000" dirty="0">
                <a:latin typeface="+mj-lt"/>
              </a:rPr>
              <a:t>         	b. *</a:t>
            </a:r>
            <a:r>
              <a:rPr lang="it-IT" sz="2000" b="1" dirty="0">
                <a:latin typeface="+mj-lt"/>
              </a:rPr>
              <a:t>(</a:t>
            </a:r>
            <a:r>
              <a:rPr lang="da-DK" sz="2000" b="1" dirty="0">
                <a:latin typeface="+mj-lt"/>
              </a:rPr>
              <a:t>ø) </a:t>
            </a:r>
            <a:r>
              <a:rPr lang="de-DE" sz="2000" b="1" i="1" dirty="0">
                <a:latin typeface="+mj-lt"/>
              </a:rPr>
              <a:t>Pensa</a:t>
            </a:r>
            <a:r>
              <a:rPr lang="sl-SI" sz="2000" i="1" dirty="0">
                <a:latin typeface="+mj-lt"/>
              </a:rPr>
              <a:t> </a:t>
            </a:r>
            <a:r>
              <a:rPr lang="it-IT" sz="2000" i="1" dirty="0">
                <a:latin typeface="+mj-lt"/>
              </a:rPr>
              <a:t>           </a:t>
            </a:r>
            <a:r>
              <a:rPr lang="sl-SI" sz="2000" i="1" dirty="0">
                <a:latin typeface="+mj-lt"/>
              </a:rPr>
              <a:t>che </a:t>
            </a:r>
            <a:r>
              <a:rPr lang="it-IT" sz="2000" i="1" dirty="0">
                <a:latin typeface="+mj-lt"/>
              </a:rPr>
              <a:t>  (ø) </a:t>
            </a:r>
            <a:r>
              <a:rPr lang="sl-SI" sz="2000" i="1" dirty="0">
                <a:latin typeface="+mj-lt"/>
              </a:rPr>
              <a:t>s</a:t>
            </a:r>
            <a:r>
              <a:rPr lang="it-IT" sz="2000" i="1" dirty="0">
                <a:latin typeface="+mj-lt"/>
              </a:rPr>
              <a:t>’      </a:t>
            </a:r>
            <a:r>
              <a:rPr lang="sl-SI" sz="2000" i="1" dirty="0">
                <a:latin typeface="+mj-lt"/>
              </a:rPr>
              <a:t>o </a:t>
            </a:r>
            <a:r>
              <a:rPr lang="it-IT" sz="2000" i="1" dirty="0">
                <a:latin typeface="+mj-lt"/>
              </a:rPr>
              <a:t>               </a:t>
            </a:r>
            <a:r>
              <a:rPr lang="sl-SI" sz="2000" i="1" dirty="0">
                <a:latin typeface="+mj-lt"/>
              </a:rPr>
              <a:t>so</a:t>
            </a:r>
            <a:r>
              <a:rPr lang="it-IT" sz="2000" i="1" dirty="0">
                <a:latin typeface="+mj-lt"/>
              </a:rPr>
              <a:t>’              bevuto</a:t>
            </a:r>
            <a:endParaRPr lang="sl-SI" sz="2000" b="1" i="1" dirty="0">
              <a:latin typeface="+mj-lt"/>
            </a:endParaRPr>
          </a:p>
          <a:p>
            <a:pPr marL="0" indent="0">
              <a:buNone/>
            </a:pPr>
            <a:r>
              <a:rPr lang="it-IT" sz="2000" dirty="0">
                <a:latin typeface="+mj-lt"/>
              </a:rPr>
              <a:t>                            think.</a:t>
            </a:r>
            <a:r>
              <a:rPr lang="it-IT" sz="2000" cap="small" dirty="0">
                <a:latin typeface="+mj-lt"/>
              </a:rPr>
              <a:t>prs.3sg </a:t>
            </a:r>
            <a:r>
              <a:rPr lang="it-IT" sz="2000" dirty="0" err="1">
                <a:latin typeface="+mj-lt"/>
              </a:rPr>
              <a:t>that</a:t>
            </a:r>
            <a:r>
              <a:rPr lang="it-IT" sz="2000" dirty="0">
                <a:latin typeface="+mj-lt"/>
              </a:rPr>
              <a:t>        </a:t>
            </a:r>
            <a:r>
              <a:rPr lang="it-IT" sz="2000" cap="small" dirty="0" err="1">
                <a:latin typeface="+mj-lt"/>
              </a:rPr>
              <a:t>refl</a:t>
            </a:r>
            <a:r>
              <a:rPr lang="it-IT" sz="2000" cap="small" dirty="0">
                <a:latin typeface="+mj-lt"/>
              </a:rPr>
              <a:t> 3sg.acc.m  </a:t>
            </a:r>
            <a:r>
              <a:rPr lang="it-IT" sz="2000" dirty="0">
                <a:latin typeface="+mj-lt"/>
              </a:rPr>
              <a:t>be</a:t>
            </a:r>
            <a:r>
              <a:rPr lang="it-IT" sz="2000" cap="small" dirty="0">
                <a:latin typeface="+mj-lt"/>
              </a:rPr>
              <a:t>.prs.3pl </a:t>
            </a:r>
            <a:r>
              <a:rPr lang="it-IT" sz="2000" dirty="0" err="1">
                <a:latin typeface="+mj-lt"/>
              </a:rPr>
              <a:t>drink</a:t>
            </a:r>
            <a:r>
              <a:rPr lang="it-IT" sz="2000" cap="small" dirty="0" err="1">
                <a:latin typeface="+mj-lt"/>
              </a:rPr>
              <a:t>.pass.ptcpl</a:t>
            </a:r>
            <a:r>
              <a:rPr lang="it-IT" sz="2000" cap="small" dirty="0">
                <a:latin typeface="+mj-lt"/>
              </a:rPr>
              <a:t> </a:t>
            </a:r>
          </a:p>
          <a:p>
            <a:pPr marL="0" indent="0">
              <a:buNone/>
            </a:pPr>
            <a:r>
              <a:rPr lang="it-IT" sz="2000" dirty="0">
                <a:latin typeface="+mj-lt"/>
              </a:rPr>
              <a:t>              	     *</a:t>
            </a:r>
            <a:r>
              <a:rPr lang="it-IT" sz="2000" dirty="0" err="1">
                <a:latin typeface="+mj-lt"/>
              </a:rPr>
              <a:t>intended</a:t>
            </a:r>
            <a:r>
              <a:rPr lang="it-IT" sz="2000" dirty="0">
                <a:latin typeface="+mj-lt"/>
              </a:rPr>
              <a:t>: ‘</a:t>
            </a:r>
            <a:r>
              <a:rPr lang="it-IT" sz="2000" dirty="0" err="1">
                <a:latin typeface="+mj-lt"/>
              </a:rPr>
              <a:t>They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think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he’s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been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arrested</a:t>
            </a:r>
            <a:r>
              <a:rPr lang="it-IT" sz="2000" dirty="0">
                <a:latin typeface="+mj-lt"/>
              </a:rPr>
              <a:t>’ (personal knowledge)</a:t>
            </a:r>
          </a:p>
          <a:p>
            <a:pPr marL="457200" lvl="1" indent="0">
              <a:buNone/>
            </a:pPr>
            <a:endParaRPr lang="en-US" sz="1400" dirty="0">
              <a:latin typeface="+mj-lt"/>
            </a:endParaRPr>
          </a:p>
          <a:p>
            <a:pPr marL="457200" lvl="1" indent="0">
              <a:buNone/>
            </a:pPr>
            <a:endParaRPr lang="sl-SI" sz="1400" dirty="0">
              <a:latin typeface="+mj-lt"/>
            </a:endParaRPr>
          </a:p>
          <a:p>
            <a:pPr marL="0" indent="0" algn="l">
              <a:buNone/>
            </a:pPr>
            <a:endParaRPr lang="de-DE" sz="1800" b="0" i="0" u="none" strike="noStrike" baseline="0" dirty="0">
              <a:latin typeface="TeXGyreTermes-Regular"/>
            </a:endParaRPr>
          </a:p>
          <a:p>
            <a:pPr algn="l"/>
            <a:endParaRPr lang="de-DE" sz="1800" dirty="0">
              <a:latin typeface="TeXGyreTermes-Regular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3EFF3F4-F308-C97A-3F71-89E1C8150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22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47444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44966"/>
            <a:ext cx="10515600" cy="959005"/>
          </a:xfrm>
        </p:spPr>
        <p:txBody>
          <a:bodyPr/>
          <a:lstStyle/>
          <a:p>
            <a:pPr algn="ctr"/>
            <a:r>
              <a:rPr lang="de-DE" dirty="0" err="1"/>
              <a:t>Restrictions</a:t>
            </a:r>
            <a:r>
              <a:rPr lang="de-DE" dirty="0"/>
              <a:t> on R-</a:t>
            </a:r>
            <a:r>
              <a:rPr lang="de-DE" dirty="0" err="1"/>
              <a:t>impersonals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103971"/>
            <a:ext cx="11015546" cy="549755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High degree of variation even among closely related languages </a:t>
            </a:r>
          </a:p>
          <a:p>
            <a:r>
              <a:rPr lang="en-US" sz="2000" dirty="0">
                <a:latin typeface="+mj-lt"/>
              </a:rPr>
              <a:t>Reflexive impersonal in Slavic: Unergative intransitive predicates such as </a:t>
            </a:r>
            <a:r>
              <a:rPr lang="en-US" sz="2000" i="1" dirty="0">
                <a:latin typeface="+mj-lt"/>
              </a:rPr>
              <a:t>dance, write, work</a:t>
            </a:r>
          </a:p>
          <a:p>
            <a:pPr marL="0" indent="0">
              <a:buNone/>
            </a:pPr>
            <a:endParaRPr lang="en-US" sz="2000" dirty="0">
              <a:latin typeface="+mj-lt"/>
            </a:endParaRPr>
          </a:p>
          <a:p>
            <a:pPr marL="0" indent="0">
              <a:buNone/>
            </a:pPr>
            <a:r>
              <a:rPr lang="en-US" sz="1600" b="0" i="0" u="none" strike="noStrike" baseline="0" dirty="0">
                <a:latin typeface="+mj-lt"/>
              </a:rPr>
              <a:t>(</a:t>
            </a:r>
            <a:r>
              <a:rPr lang="en-US" sz="1600" dirty="0">
                <a:latin typeface="+mj-lt"/>
              </a:rPr>
              <a:t>33</a:t>
            </a:r>
            <a:r>
              <a:rPr lang="en-US" sz="1600" b="0" i="0" u="none" strike="noStrike" baseline="0" dirty="0">
                <a:latin typeface="+mj-lt"/>
              </a:rPr>
              <a:t>)	</a:t>
            </a:r>
            <a:r>
              <a:rPr lang="de-DE" sz="1600" b="0" i="0" u="none" strike="noStrike" baseline="0" dirty="0" err="1">
                <a:latin typeface="+mj-lt"/>
              </a:rPr>
              <a:t>Ukrainian</a:t>
            </a:r>
            <a:r>
              <a:rPr lang="de-DE" sz="1600" b="0" i="0" u="none" strike="noStrike" baseline="0" dirty="0">
                <a:latin typeface="+mj-lt"/>
              </a:rPr>
              <a:t> (East </a:t>
            </a:r>
            <a:r>
              <a:rPr lang="de-DE" sz="1600" b="0" i="0" u="none" strike="noStrike" baseline="0" dirty="0" err="1">
                <a:latin typeface="+mj-lt"/>
              </a:rPr>
              <a:t>Slavic</a:t>
            </a:r>
            <a:r>
              <a:rPr lang="de-DE" sz="1600" b="0" i="0" u="none" strike="noStrike" baseline="0" dirty="0">
                <a:latin typeface="+mj-lt"/>
              </a:rPr>
              <a:t>; Indo-European)</a:t>
            </a:r>
          </a:p>
          <a:p>
            <a:pPr marL="0" indent="0" algn="l">
              <a:buNone/>
            </a:pPr>
            <a:r>
              <a:rPr lang="de-DE" sz="1600" b="0" i="1" u="none" strike="noStrike" baseline="0" dirty="0">
                <a:latin typeface="+mj-lt"/>
              </a:rPr>
              <a:t>	</a:t>
            </a:r>
            <a:r>
              <a:rPr lang="de-DE" sz="1600" b="1" i="1" u="none" strike="noStrike" baseline="0" dirty="0" err="1">
                <a:latin typeface="+mj-lt"/>
              </a:rPr>
              <a:t>Tancjuvalo-sja</a:t>
            </a:r>
            <a:r>
              <a:rPr lang="de-DE" sz="1600" b="0" i="1" u="none" strike="noStrike" baseline="0" dirty="0">
                <a:latin typeface="+mj-lt"/>
              </a:rPr>
              <a:t> </a:t>
            </a:r>
            <a:r>
              <a:rPr lang="de-DE" sz="1600" i="1" dirty="0">
                <a:latin typeface="+mj-lt"/>
              </a:rPr>
              <a:t>	</a:t>
            </a:r>
            <a:r>
              <a:rPr lang="de-DE" sz="1600" b="0" i="1" u="none" strike="noStrike" baseline="0" dirty="0">
                <a:latin typeface="+mj-lt"/>
              </a:rPr>
              <a:t>do     </a:t>
            </a:r>
            <a:r>
              <a:rPr lang="de-DE" sz="1600" b="0" i="1" u="none" strike="noStrike" baseline="0" dirty="0" err="1">
                <a:latin typeface="+mj-lt"/>
              </a:rPr>
              <a:t>ranku</a:t>
            </a:r>
            <a:r>
              <a:rPr lang="de-DE" sz="1600" b="0" i="1" u="none" strike="noStrike" baseline="0" dirty="0">
                <a:latin typeface="+mj-lt"/>
              </a:rPr>
              <a:t>			</a:t>
            </a:r>
            <a:r>
              <a:rPr lang="de-DE" sz="2400" b="0" u="none" strike="noStrike" baseline="0" dirty="0">
                <a:latin typeface="+mj-lt"/>
                <a:sym typeface="Wingdings" panose="05000000000000000000" pitchFamily="2" charset="2"/>
              </a:rPr>
              <a:t> </a:t>
            </a:r>
            <a:r>
              <a:rPr lang="de-DE" sz="2400" b="0" u="none" strike="noStrike" baseline="0" dirty="0" err="1">
                <a:latin typeface="+mj-lt"/>
                <a:sym typeface="Wingdings" panose="05000000000000000000" pitchFamily="2" charset="2"/>
              </a:rPr>
              <a:t>Allowed</a:t>
            </a:r>
            <a:r>
              <a:rPr lang="de-DE" sz="1600" b="0" u="none" strike="noStrike" baseline="0" dirty="0">
                <a:latin typeface="+mj-lt"/>
                <a:sym typeface="Wingdings" panose="05000000000000000000" pitchFamily="2" charset="2"/>
              </a:rPr>
              <a:t> </a:t>
            </a:r>
            <a:r>
              <a:rPr lang="de-DE" sz="1600" b="0" i="1" u="none" strike="noStrike" baseline="0" dirty="0">
                <a:latin typeface="+mj-lt"/>
                <a:sym typeface="Wingdings" panose="05000000000000000000" pitchFamily="2" charset="2"/>
              </a:rPr>
              <a:t> </a:t>
            </a:r>
            <a:r>
              <a:rPr lang="de-DE" sz="2400" b="0" u="none" strike="noStrike" baseline="0" dirty="0" err="1">
                <a:latin typeface="+mj-lt"/>
                <a:sym typeface="Wingdings" panose="05000000000000000000" pitchFamily="2" charset="2"/>
              </a:rPr>
              <a:t>with</a:t>
            </a:r>
            <a:r>
              <a:rPr lang="de-DE" sz="2400" b="0" u="none" strike="noStrike" baseline="0" dirty="0">
                <a:latin typeface="+mj-lt"/>
                <a:sym typeface="Wingdings" panose="05000000000000000000" pitchFamily="2" charset="2"/>
              </a:rPr>
              <a:t> </a:t>
            </a:r>
            <a:r>
              <a:rPr lang="de-DE" sz="2400" b="0" u="none" strike="noStrike" baseline="0" dirty="0" err="1">
                <a:latin typeface="+mj-lt"/>
                <a:sym typeface="Wingdings" panose="05000000000000000000" pitchFamily="2" charset="2"/>
              </a:rPr>
              <a:t>unergative</a:t>
            </a:r>
            <a:r>
              <a:rPr lang="de-DE" sz="2400" b="0" u="none" strike="noStrike" baseline="0" dirty="0">
                <a:latin typeface="+mj-lt"/>
                <a:sym typeface="Wingdings" panose="05000000000000000000" pitchFamily="2" charset="2"/>
              </a:rPr>
              <a:t> </a:t>
            </a:r>
            <a:r>
              <a:rPr lang="de-DE" sz="2400" b="0" u="none" strike="noStrike" baseline="0" dirty="0" err="1">
                <a:latin typeface="+mj-lt"/>
                <a:sym typeface="Wingdings" panose="05000000000000000000" pitchFamily="2" charset="2"/>
              </a:rPr>
              <a:t>predicates</a:t>
            </a:r>
            <a:endParaRPr lang="de-DE" sz="2400" b="0" u="none" strike="noStrike" baseline="0" dirty="0">
              <a:latin typeface="+mj-lt"/>
            </a:endParaRPr>
          </a:p>
          <a:p>
            <a:pPr marL="0" indent="0" algn="l">
              <a:buNone/>
            </a:pPr>
            <a:r>
              <a:rPr lang="de-DE" sz="1600" b="0" i="1" u="none" strike="noStrike" baseline="0" dirty="0">
                <a:latin typeface="+mj-lt"/>
              </a:rPr>
              <a:t>	</a:t>
            </a:r>
            <a:r>
              <a:rPr lang="de-DE" sz="1600" i="0" u="none" strike="noStrike" baseline="0" dirty="0" err="1">
                <a:latin typeface="+mj-lt"/>
              </a:rPr>
              <a:t>dance</a:t>
            </a:r>
            <a:r>
              <a:rPr lang="de-DE" sz="1600" b="0" i="0" u="none" strike="noStrike" baseline="0" dirty="0" err="1">
                <a:latin typeface="+mj-lt"/>
              </a:rPr>
              <a:t>.</a:t>
            </a:r>
            <a:r>
              <a:rPr lang="de-DE" sz="1600" b="0" i="0" u="none" strike="noStrike" cap="small" dirty="0" err="1">
                <a:latin typeface="+mj-lt"/>
              </a:rPr>
              <a:t>pst.n</a:t>
            </a:r>
            <a:r>
              <a:rPr lang="sl-SI" sz="1600" b="0" i="0" u="none" strike="noStrike" cap="small" dirty="0">
                <a:latin typeface="+mj-lt"/>
              </a:rPr>
              <a:t>eut</a:t>
            </a:r>
            <a:r>
              <a:rPr lang="de-DE" sz="1600" b="0" i="0" u="none" strike="noStrike" cap="small" dirty="0">
                <a:latin typeface="+mj-lt"/>
              </a:rPr>
              <a:t>.</a:t>
            </a:r>
            <a:r>
              <a:rPr lang="de-DE" sz="1600" i="0" u="none" strike="noStrike" cap="small" dirty="0" err="1">
                <a:latin typeface="+mj-lt"/>
              </a:rPr>
              <a:t>sg-</a:t>
            </a:r>
            <a:r>
              <a:rPr lang="de-DE" sz="1600" b="1" i="0" u="none" strike="noStrike" cap="small" dirty="0" err="1">
                <a:latin typeface="+mj-lt"/>
              </a:rPr>
              <a:t>refl</a:t>
            </a:r>
            <a:r>
              <a:rPr lang="de-DE" sz="1600" cap="small" dirty="0">
                <a:latin typeface="+mj-lt"/>
              </a:rPr>
              <a:t>	</a:t>
            </a:r>
            <a:r>
              <a:rPr lang="de-DE" sz="1600" b="0" i="0" u="none" strike="noStrike" baseline="0" dirty="0" err="1">
                <a:latin typeface="+mj-lt"/>
              </a:rPr>
              <a:t>until</a:t>
            </a:r>
            <a:r>
              <a:rPr lang="de-DE" sz="1600" b="0" i="0" u="none" strike="noStrike" baseline="0" dirty="0">
                <a:latin typeface="+mj-lt"/>
              </a:rPr>
              <a:t> </a:t>
            </a:r>
            <a:r>
              <a:rPr lang="de-DE" sz="1600" b="0" i="0" u="none" strike="noStrike" baseline="0" dirty="0" err="1">
                <a:latin typeface="+mj-lt"/>
              </a:rPr>
              <a:t>morning.</a:t>
            </a:r>
            <a:r>
              <a:rPr lang="de-DE" sz="1600" b="0" i="0" u="none" strike="noStrike" cap="small" dirty="0" err="1">
                <a:latin typeface="+mj-lt"/>
              </a:rPr>
              <a:t>gen</a:t>
            </a:r>
            <a:endParaRPr lang="de-DE" sz="1600" b="0" i="0" u="none" strike="noStrike" cap="small" dirty="0">
              <a:latin typeface="+mj-lt"/>
            </a:endParaRPr>
          </a:p>
          <a:p>
            <a:pPr marL="0" indent="0" algn="l">
              <a:buNone/>
            </a:pPr>
            <a:r>
              <a:rPr lang="de-DE" sz="1600" b="0" i="0" u="none" strike="noStrike" baseline="0" dirty="0">
                <a:latin typeface="+mj-lt"/>
              </a:rPr>
              <a:t>	‘</a:t>
            </a:r>
            <a:r>
              <a:rPr lang="de-DE" sz="1600" b="0" i="0" u="none" strike="noStrike" baseline="0" dirty="0" err="1">
                <a:latin typeface="+mj-lt"/>
              </a:rPr>
              <a:t>One</a:t>
            </a:r>
            <a:r>
              <a:rPr lang="de-DE" sz="1600" b="0" i="0" u="none" strike="noStrike" baseline="0" dirty="0">
                <a:latin typeface="+mj-lt"/>
              </a:rPr>
              <a:t>/People </a:t>
            </a:r>
            <a:r>
              <a:rPr lang="de-DE" sz="1600" b="0" i="0" u="none" strike="noStrike" baseline="0" dirty="0" err="1">
                <a:latin typeface="+mj-lt"/>
              </a:rPr>
              <a:t>danced</a:t>
            </a:r>
            <a:r>
              <a:rPr lang="de-DE" sz="1600" b="0" i="0" u="none" strike="noStrike" baseline="0" dirty="0">
                <a:latin typeface="+mj-lt"/>
              </a:rPr>
              <a:t> </a:t>
            </a:r>
            <a:r>
              <a:rPr lang="de-DE" sz="1600" b="0" i="0" u="none" strike="noStrike" baseline="0" dirty="0" err="1">
                <a:latin typeface="+mj-lt"/>
              </a:rPr>
              <a:t>until</a:t>
            </a:r>
            <a:r>
              <a:rPr lang="de-DE" sz="1600" b="0" i="0" u="none" strike="noStrike" baseline="0" dirty="0">
                <a:latin typeface="+mj-lt"/>
              </a:rPr>
              <a:t> </a:t>
            </a:r>
            <a:r>
              <a:rPr lang="de-DE" sz="1600" b="0" i="0" u="none" strike="noStrike" baseline="0" dirty="0" err="1">
                <a:latin typeface="+mj-lt"/>
              </a:rPr>
              <a:t>morning</a:t>
            </a:r>
            <a:r>
              <a:rPr lang="de-DE" sz="1600" b="0" i="0" u="none" strike="noStrike" baseline="0" dirty="0">
                <a:latin typeface="+mj-lt"/>
              </a:rPr>
              <a:t>’ (Fehrmann et al. 2010: 206) </a:t>
            </a:r>
          </a:p>
          <a:p>
            <a:pPr marL="0" indent="0" algn="l">
              <a:buNone/>
            </a:pPr>
            <a:endParaRPr lang="de-DE" sz="1600" b="0" i="0" u="none" strike="noStrike" baseline="0" dirty="0">
              <a:latin typeface="+mj-lt"/>
            </a:endParaRPr>
          </a:p>
          <a:p>
            <a:pPr marL="0" indent="0" algn="l">
              <a:buNone/>
            </a:pPr>
            <a:r>
              <a:rPr lang="de-DE" sz="1600" dirty="0">
                <a:latin typeface="+mj-lt"/>
              </a:rPr>
              <a:t>(34)	</a:t>
            </a:r>
            <a:r>
              <a:rPr lang="sl-SI" sz="1600" b="0" i="0" u="none" strike="noStrike" baseline="0" dirty="0">
                <a:latin typeface="+mj-lt"/>
              </a:rPr>
              <a:t>Belarusian</a:t>
            </a:r>
            <a:r>
              <a:rPr lang="de-DE" sz="1600" b="0" i="0" u="none" strike="noStrike" baseline="0" dirty="0">
                <a:latin typeface="+mj-lt"/>
              </a:rPr>
              <a:t> (East </a:t>
            </a:r>
            <a:r>
              <a:rPr lang="de-DE" sz="1600" b="0" i="0" u="none" strike="noStrike" baseline="0" dirty="0" err="1">
                <a:latin typeface="+mj-lt"/>
              </a:rPr>
              <a:t>Slavic</a:t>
            </a:r>
            <a:r>
              <a:rPr lang="de-DE" sz="1600" b="0" i="0" u="none" strike="noStrike" baseline="0" dirty="0">
                <a:latin typeface="+mj-lt"/>
              </a:rPr>
              <a:t>; Indo-European)</a:t>
            </a:r>
          </a:p>
          <a:p>
            <a:pPr marL="0" indent="0" algn="l">
              <a:buNone/>
            </a:pPr>
            <a:r>
              <a:rPr lang="de-DE" sz="1600" dirty="0">
                <a:latin typeface="+mj-lt"/>
              </a:rPr>
              <a:t>	*</a:t>
            </a:r>
            <a:r>
              <a:rPr lang="da-DK" sz="1600" i="1" dirty="0">
                <a:latin typeface="+mj-lt"/>
              </a:rPr>
              <a:t>Tancavala</a:t>
            </a:r>
            <a:r>
              <a:rPr lang="de-DE" sz="1600" b="0" i="1" u="none" strike="noStrike" baseline="0" dirty="0">
                <a:latin typeface="+mj-lt"/>
              </a:rPr>
              <a:t>-</a:t>
            </a:r>
            <a:r>
              <a:rPr lang="sl-SI" sz="1600" b="1" i="1" u="none" strike="noStrike" baseline="0" dirty="0">
                <a:latin typeface="+mj-lt"/>
              </a:rPr>
              <a:t>sja</a:t>
            </a:r>
            <a:r>
              <a:rPr lang="de-DE" sz="1600" b="0" i="1" u="none" strike="noStrike" baseline="0" dirty="0">
                <a:latin typeface="+mj-lt"/>
              </a:rPr>
              <a:t> </a:t>
            </a:r>
            <a:r>
              <a:rPr lang="sl-SI" sz="1600" b="0" i="1" u="none" strike="noStrike" baseline="0" dirty="0">
                <a:latin typeface="+mj-lt"/>
              </a:rPr>
              <a:t>      </a:t>
            </a:r>
            <a:r>
              <a:rPr lang="de-DE" sz="1600" i="1" dirty="0">
                <a:latin typeface="+mj-lt"/>
              </a:rPr>
              <a:t>        </a:t>
            </a:r>
            <a:r>
              <a:rPr lang="de-DE" sz="1600" b="0" i="1" u="none" strike="noStrike" baseline="0" dirty="0">
                <a:latin typeface="+mj-lt"/>
              </a:rPr>
              <a:t>d</a:t>
            </a:r>
            <a:r>
              <a:rPr lang="sl-SI" sz="1600" b="0" i="1" u="none" strike="noStrike" baseline="0" dirty="0">
                <a:latin typeface="+mj-lt"/>
              </a:rPr>
              <a:t>a</a:t>
            </a:r>
            <a:r>
              <a:rPr lang="de-DE" sz="1600" b="0" i="1" u="none" strike="noStrike" baseline="0" dirty="0">
                <a:latin typeface="+mj-lt"/>
              </a:rPr>
              <a:t>     ran</a:t>
            </a:r>
            <a:r>
              <a:rPr lang="sl-SI" sz="1600" b="0" i="1" u="none" strike="noStrike" baseline="0" dirty="0">
                <a:latin typeface="+mj-lt"/>
              </a:rPr>
              <a:t>icy</a:t>
            </a:r>
            <a:r>
              <a:rPr lang="de-DE" sz="1600" b="0" i="1" u="none" strike="noStrike" baseline="0" dirty="0">
                <a:latin typeface="+mj-lt"/>
              </a:rPr>
              <a:t>		</a:t>
            </a:r>
            <a:r>
              <a:rPr lang="de-DE" sz="2400" b="0" u="none" strike="noStrike" baseline="0" dirty="0">
                <a:latin typeface="+mj-lt"/>
                <a:sym typeface="Wingdings" panose="05000000000000000000" pitchFamily="2" charset="2"/>
              </a:rPr>
              <a:t> Not </a:t>
            </a:r>
            <a:r>
              <a:rPr lang="de-DE" sz="2400" dirty="0" err="1">
                <a:latin typeface="+mj-lt"/>
                <a:sym typeface="Wingdings" panose="05000000000000000000" pitchFamily="2" charset="2"/>
              </a:rPr>
              <a:t>a</a:t>
            </a:r>
            <a:r>
              <a:rPr lang="de-DE" sz="2400" b="0" u="none" strike="noStrike" baseline="0" dirty="0" err="1">
                <a:latin typeface="+mj-lt"/>
                <a:sym typeface="Wingdings" panose="05000000000000000000" pitchFamily="2" charset="2"/>
              </a:rPr>
              <a:t>llowed</a:t>
            </a:r>
            <a:r>
              <a:rPr lang="de-DE" sz="2400" b="0" i="1" u="none" strike="noStrike" baseline="0" dirty="0">
                <a:latin typeface="+mj-lt"/>
                <a:sym typeface="Wingdings" panose="05000000000000000000" pitchFamily="2" charset="2"/>
              </a:rPr>
              <a:t> </a:t>
            </a:r>
            <a:r>
              <a:rPr lang="de-DE" sz="2400" b="0" u="none" strike="noStrike" baseline="0" dirty="0" err="1">
                <a:latin typeface="+mj-lt"/>
                <a:sym typeface="Wingdings" panose="05000000000000000000" pitchFamily="2" charset="2"/>
              </a:rPr>
              <a:t>with</a:t>
            </a:r>
            <a:r>
              <a:rPr lang="de-DE" sz="2400" b="0" u="none" strike="noStrike" baseline="0" dirty="0">
                <a:latin typeface="+mj-lt"/>
                <a:sym typeface="Wingdings" panose="05000000000000000000" pitchFamily="2" charset="2"/>
              </a:rPr>
              <a:t> </a:t>
            </a:r>
            <a:r>
              <a:rPr lang="de-DE" sz="2400" b="0" u="none" strike="noStrike" baseline="0" dirty="0" err="1">
                <a:latin typeface="+mj-lt"/>
                <a:sym typeface="Wingdings" panose="05000000000000000000" pitchFamily="2" charset="2"/>
              </a:rPr>
              <a:t>unergative</a:t>
            </a:r>
            <a:r>
              <a:rPr lang="de-DE" sz="2400" b="0" u="none" strike="noStrike" baseline="0" dirty="0">
                <a:latin typeface="+mj-lt"/>
                <a:sym typeface="Wingdings" panose="05000000000000000000" pitchFamily="2" charset="2"/>
              </a:rPr>
              <a:t> </a:t>
            </a:r>
            <a:r>
              <a:rPr lang="de-DE" sz="2400" b="0" u="none" strike="noStrike" baseline="0" dirty="0" err="1">
                <a:latin typeface="+mj-lt"/>
                <a:sym typeface="Wingdings" panose="05000000000000000000" pitchFamily="2" charset="2"/>
              </a:rPr>
              <a:t>predicates</a:t>
            </a:r>
            <a:endParaRPr lang="de-DE" sz="2400" b="0" u="none" strike="noStrike" baseline="0" dirty="0">
              <a:latin typeface="+mj-lt"/>
            </a:endParaRPr>
          </a:p>
          <a:p>
            <a:pPr marL="0" indent="0" algn="l">
              <a:buNone/>
            </a:pPr>
            <a:r>
              <a:rPr lang="de-DE" sz="1600" i="1" dirty="0">
                <a:latin typeface="+mj-lt"/>
              </a:rPr>
              <a:t>	</a:t>
            </a:r>
            <a:r>
              <a:rPr lang="de-DE" sz="1600" dirty="0" err="1">
                <a:latin typeface="+mj-lt"/>
              </a:rPr>
              <a:t>dance</a:t>
            </a:r>
            <a:r>
              <a:rPr lang="de-DE" sz="1600" b="0" i="0" u="none" strike="noStrike" baseline="0" dirty="0" err="1">
                <a:latin typeface="+mj-lt"/>
              </a:rPr>
              <a:t>.</a:t>
            </a:r>
            <a:r>
              <a:rPr lang="de-DE" sz="1600" b="0" i="0" u="none" strike="noStrike" cap="small" dirty="0" err="1">
                <a:latin typeface="+mj-lt"/>
              </a:rPr>
              <a:t>pst.n</a:t>
            </a:r>
            <a:r>
              <a:rPr lang="sl-SI" sz="1600" b="0" i="0" u="none" strike="noStrike" cap="small" dirty="0">
                <a:latin typeface="+mj-lt"/>
              </a:rPr>
              <a:t>eut</a:t>
            </a:r>
            <a:r>
              <a:rPr lang="de-DE" sz="1600" b="0" i="0" u="none" strike="noStrike" cap="small" dirty="0">
                <a:latin typeface="+mj-lt"/>
              </a:rPr>
              <a:t>.</a:t>
            </a:r>
            <a:r>
              <a:rPr lang="de-DE" sz="1600" b="0" i="0" u="none" strike="noStrike" cap="small" dirty="0" err="1">
                <a:latin typeface="+mj-lt"/>
              </a:rPr>
              <a:t>sg-</a:t>
            </a:r>
            <a:r>
              <a:rPr lang="de-DE" sz="1600" b="1" i="0" u="none" strike="noStrike" cap="small" dirty="0" err="1">
                <a:latin typeface="+mj-lt"/>
              </a:rPr>
              <a:t>refl</a:t>
            </a:r>
            <a:r>
              <a:rPr lang="de-DE" sz="1600" b="0" i="0" u="none" strike="noStrike" cap="small" dirty="0">
                <a:latin typeface="+mj-lt"/>
              </a:rPr>
              <a:t> </a:t>
            </a:r>
            <a:r>
              <a:rPr lang="de-DE" sz="1600" b="0" i="0" u="none" strike="noStrike" baseline="0" dirty="0" err="1">
                <a:latin typeface="+mj-lt"/>
              </a:rPr>
              <a:t>until</a:t>
            </a:r>
            <a:r>
              <a:rPr lang="de-DE" sz="1600" b="0" i="0" u="none" strike="noStrike" baseline="0" dirty="0">
                <a:latin typeface="+mj-lt"/>
              </a:rPr>
              <a:t> </a:t>
            </a:r>
            <a:r>
              <a:rPr lang="de-DE" sz="1600" b="0" i="0" u="none" strike="noStrike" baseline="0" dirty="0" err="1">
                <a:latin typeface="+mj-lt"/>
              </a:rPr>
              <a:t>morning.</a:t>
            </a:r>
            <a:r>
              <a:rPr lang="de-DE" sz="1600" b="0" i="0" u="none" strike="noStrike" cap="small" dirty="0" err="1">
                <a:latin typeface="+mj-lt"/>
              </a:rPr>
              <a:t>gen</a:t>
            </a:r>
            <a:endParaRPr lang="de-DE" sz="1600" cap="small" dirty="0">
              <a:latin typeface="+mj-lt"/>
            </a:endParaRPr>
          </a:p>
          <a:p>
            <a:pPr marL="0" indent="0" algn="l">
              <a:buNone/>
            </a:pPr>
            <a:r>
              <a:rPr lang="de-DE" sz="1600" b="0" i="0" u="none" strike="noStrike" cap="small" baseline="0" dirty="0">
                <a:latin typeface="+mj-lt"/>
              </a:rPr>
              <a:t>	</a:t>
            </a:r>
            <a:r>
              <a:rPr lang="de-DE" sz="1600" b="0" i="0" u="none" strike="noStrike" baseline="0" dirty="0">
                <a:latin typeface="+mj-lt"/>
              </a:rPr>
              <a:t>‘</a:t>
            </a:r>
            <a:r>
              <a:rPr lang="de-DE" sz="1600" b="0" i="0" u="none" strike="noStrike" baseline="0" dirty="0" err="1">
                <a:latin typeface="+mj-lt"/>
              </a:rPr>
              <a:t>One</a:t>
            </a:r>
            <a:r>
              <a:rPr lang="de-DE" sz="1600" b="0" i="0" u="none" strike="noStrike" baseline="0" dirty="0">
                <a:latin typeface="+mj-lt"/>
              </a:rPr>
              <a:t>/People </a:t>
            </a:r>
            <a:r>
              <a:rPr lang="de-DE" sz="1600" dirty="0" err="1">
                <a:latin typeface="+mj-lt"/>
              </a:rPr>
              <a:t>danced</a:t>
            </a:r>
            <a:r>
              <a:rPr lang="de-DE" sz="1600" b="0" i="0" u="none" strike="noStrike" baseline="0" dirty="0">
                <a:latin typeface="+mj-lt"/>
              </a:rPr>
              <a:t> </a:t>
            </a:r>
            <a:r>
              <a:rPr lang="de-DE" sz="1600" b="0" i="0" u="none" strike="noStrike" baseline="0" dirty="0" err="1">
                <a:latin typeface="+mj-lt"/>
              </a:rPr>
              <a:t>until</a:t>
            </a:r>
            <a:r>
              <a:rPr lang="de-DE" sz="1600" b="0" i="0" u="none" strike="noStrike" baseline="0" dirty="0">
                <a:latin typeface="+mj-lt"/>
              </a:rPr>
              <a:t> </a:t>
            </a:r>
            <a:r>
              <a:rPr lang="de-DE" sz="1600" b="0" i="0" u="none" strike="noStrike" baseline="0" dirty="0" err="1">
                <a:latin typeface="+mj-lt"/>
              </a:rPr>
              <a:t>morning</a:t>
            </a:r>
            <a:r>
              <a:rPr lang="de-DE" sz="1600" b="0" i="0" u="none" strike="noStrike" baseline="0" dirty="0">
                <a:latin typeface="+mj-lt"/>
              </a:rPr>
              <a:t>’ (</a:t>
            </a:r>
            <a:r>
              <a:rPr lang="de-DE" sz="1600" b="0" i="0" u="none" strike="noStrike" baseline="0" dirty="0" err="1">
                <a:latin typeface="+mj-lt"/>
              </a:rPr>
              <a:t>modified</a:t>
            </a:r>
            <a:r>
              <a:rPr lang="de-DE" sz="1600" b="0" i="0" u="none" strike="noStrike" baseline="0" dirty="0">
                <a:latin typeface="+mj-lt"/>
              </a:rPr>
              <a:t> </a:t>
            </a:r>
            <a:r>
              <a:rPr lang="de-DE" sz="1600" b="0" i="0" u="none" strike="noStrike" baseline="0" dirty="0" err="1">
                <a:latin typeface="+mj-lt"/>
              </a:rPr>
              <a:t>from</a:t>
            </a:r>
            <a:r>
              <a:rPr lang="de-DE" sz="1600" b="0" i="0" u="none" strike="noStrike" baseline="0" dirty="0">
                <a:latin typeface="+mj-lt"/>
              </a:rPr>
              <a:t> Fehrmann et al. 2010: 206) </a:t>
            </a:r>
          </a:p>
          <a:p>
            <a:pPr marL="457200" lvl="1" indent="0">
              <a:buNone/>
            </a:pPr>
            <a:endParaRPr lang="en-US" sz="1400" dirty="0">
              <a:latin typeface="+mj-lt"/>
            </a:endParaRPr>
          </a:p>
          <a:p>
            <a:pPr marL="457200" lvl="1" indent="0">
              <a:buNone/>
            </a:pPr>
            <a:endParaRPr lang="sl-SI" sz="1400" dirty="0">
              <a:latin typeface="+mj-lt"/>
            </a:endParaRPr>
          </a:p>
          <a:p>
            <a:pPr marL="0" indent="0" algn="l">
              <a:buNone/>
            </a:pPr>
            <a:endParaRPr lang="de-DE" sz="1800" b="0" i="0" u="none" strike="noStrike" baseline="0" dirty="0">
              <a:latin typeface="TeXGyreTermes-Regular"/>
            </a:endParaRPr>
          </a:p>
          <a:p>
            <a:pPr algn="l"/>
            <a:endParaRPr lang="de-DE" sz="1800" dirty="0">
              <a:latin typeface="TeXGyreTermes-Regular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E5CD045-B445-14E4-0F76-8C7F5ED94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23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304013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728631-3FEE-3E76-0DAF-EF5575428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6895"/>
          </a:xfrm>
        </p:spPr>
        <p:txBody>
          <a:bodyPr/>
          <a:lstStyle/>
          <a:p>
            <a:pPr algn="ctr"/>
            <a:r>
              <a:rPr lang="it-IT" dirty="0"/>
              <a:t>Reference of the </a:t>
            </a:r>
            <a:r>
              <a:rPr lang="it-IT" dirty="0" err="1"/>
              <a:t>implied</a:t>
            </a:r>
            <a:r>
              <a:rPr lang="it-IT" dirty="0"/>
              <a:t> human </a:t>
            </a:r>
            <a:r>
              <a:rPr lang="it-IT" dirty="0" err="1"/>
              <a:t>participant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FDF6EB6-8296-3674-4EE6-E72EDC2EC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8437"/>
            <a:ext cx="10515600" cy="53844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000" dirty="0"/>
              <a:t>Giacalone Ramat &amp; </a:t>
            </a:r>
            <a:r>
              <a:rPr lang="it-IT" sz="2000" dirty="0" err="1"/>
              <a:t>Sansò</a:t>
            </a:r>
            <a:r>
              <a:rPr lang="it-IT" sz="2000" dirty="0"/>
              <a:t> (2007)</a:t>
            </a:r>
          </a:p>
          <a:p>
            <a:pPr marL="0" indent="0">
              <a:buNone/>
            </a:pPr>
            <a:endParaRPr lang="it-IT" sz="2000" dirty="0"/>
          </a:p>
          <a:p>
            <a:r>
              <a:rPr lang="it-IT" sz="2000" b="1" dirty="0" err="1"/>
              <a:t>Generic</a:t>
            </a:r>
            <a:r>
              <a:rPr lang="it-IT" sz="2000" b="1" dirty="0"/>
              <a:t> </a:t>
            </a:r>
            <a:r>
              <a:rPr lang="it-IT" sz="2000" dirty="0"/>
              <a:t>(‘</a:t>
            </a:r>
            <a:r>
              <a:rPr lang="it-IT" sz="2000" dirty="0" err="1"/>
              <a:t>everyone</a:t>
            </a:r>
            <a:r>
              <a:rPr lang="it-IT" sz="2000" dirty="0"/>
              <a:t>; </a:t>
            </a:r>
            <a:r>
              <a:rPr lang="it-IT" sz="2000" dirty="0" err="1"/>
              <a:t>all</a:t>
            </a:r>
            <a:r>
              <a:rPr lang="it-IT" sz="2000" dirty="0"/>
              <a:t> people’)</a:t>
            </a:r>
          </a:p>
          <a:p>
            <a:pPr lvl="1"/>
            <a:r>
              <a:rPr lang="it-IT" sz="1800" dirty="0"/>
              <a:t>Always inclusive reading (the set of </a:t>
            </a:r>
            <a:r>
              <a:rPr lang="it-IT" sz="1800" dirty="0" err="1"/>
              <a:t>participants</a:t>
            </a:r>
            <a:r>
              <a:rPr lang="it-IT" sz="1800" dirty="0"/>
              <a:t> </a:t>
            </a:r>
            <a:r>
              <a:rPr lang="it-IT" sz="1800" dirty="0" err="1"/>
              <a:t>includes</a:t>
            </a:r>
            <a:r>
              <a:rPr lang="it-IT" sz="1800" dirty="0"/>
              <a:t> the speaker)</a:t>
            </a:r>
          </a:p>
          <a:p>
            <a:pPr marL="0" indent="0">
              <a:buNone/>
            </a:pPr>
            <a:endParaRPr lang="it-IT" sz="1400" dirty="0"/>
          </a:p>
          <a:p>
            <a:r>
              <a:rPr lang="it-IT" sz="2000" b="1" dirty="0"/>
              <a:t>Non-</a:t>
            </a:r>
            <a:r>
              <a:rPr lang="it-IT" sz="2000" b="1" dirty="0" err="1"/>
              <a:t>referential</a:t>
            </a:r>
            <a:r>
              <a:rPr lang="it-IT" sz="2000" b="1" dirty="0"/>
              <a:t> indefinite </a:t>
            </a:r>
            <a:r>
              <a:rPr lang="it-IT" sz="2000" dirty="0"/>
              <a:t>(‘</a:t>
            </a:r>
            <a:r>
              <a:rPr lang="it-IT" sz="2000" dirty="0" err="1"/>
              <a:t>anyone</a:t>
            </a:r>
            <a:r>
              <a:rPr lang="it-IT" sz="2000" dirty="0"/>
              <a:t>, </a:t>
            </a:r>
            <a:r>
              <a:rPr lang="it-IT" sz="2000" dirty="0" err="1"/>
              <a:t>who</a:t>
            </a:r>
            <a:r>
              <a:rPr lang="it-IT" sz="2000" dirty="0"/>
              <a:t> </a:t>
            </a:r>
            <a:r>
              <a:rPr lang="it-IT" sz="2000" dirty="0" err="1"/>
              <a:t>is</a:t>
            </a:r>
            <a:r>
              <a:rPr lang="it-IT" sz="2000" dirty="0"/>
              <a:t> in </a:t>
            </a:r>
            <a:r>
              <a:rPr lang="it-IT" sz="2000" dirty="0" err="1"/>
              <a:t>given</a:t>
            </a:r>
            <a:r>
              <a:rPr lang="it-IT" sz="2000" dirty="0"/>
              <a:t> location/situation’)</a:t>
            </a:r>
          </a:p>
          <a:p>
            <a:pPr lvl="1"/>
            <a:r>
              <a:rPr lang="it-IT" sz="1800" dirty="0"/>
              <a:t>Inclusive reading (the set of </a:t>
            </a:r>
            <a:r>
              <a:rPr lang="it-IT" sz="1800" dirty="0" err="1"/>
              <a:t>participants</a:t>
            </a:r>
            <a:r>
              <a:rPr lang="it-IT" sz="1800" dirty="0"/>
              <a:t> </a:t>
            </a:r>
            <a:r>
              <a:rPr lang="it-IT" sz="1800" dirty="0" err="1"/>
              <a:t>includes</a:t>
            </a:r>
            <a:r>
              <a:rPr lang="it-IT" sz="1800" dirty="0"/>
              <a:t> the speaker)</a:t>
            </a:r>
          </a:p>
          <a:p>
            <a:pPr lvl="1"/>
            <a:r>
              <a:rPr lang="it-IT" sz="1800" dirty="0" err="1"/>
              <a:t>Exclusive</a:t>
            </a:r>
            <a:r>
              <a:rPr lang="it-IT" sz="1800" dirty="0"/>
              <a:t> reading (the set of </a:t>
            </a:r>
            <a:r>
              <a:rPr lang="it-IT" sz="1800" dirty="0" err="1"/>
              <a:t>participants</a:t>
            </a:r>
            <a:r>
              <a:rPr lang="it-IT" sz="1800" dirty="0"/>
              <a:t> </a:t>
            </a:r>
            <a:r>
              <a:rPr lang="it-IT" sz="1800" dirty="0" err="1"/>
              <a:t>excludes</a:t>
            </a:r>
            <a:r>
              <a:rPr lang="it-IT" sz="1800" dirty="0"/>
              <a:t> the speaker)</a:t>
            </a:r>
          </a:p>
          <a:p>
            <a:pPr marL="457200" lvl="1" indent="0">
              <a:buNone/>
            </a:pPr>
            <a:r>
              <a:rPr lang="it-IT" b="1" dirty="0">
                <a:sym typeface="Wingdings" panose="05000000000000000000" pitchFamily="2" charset="2"/>
              </a:rPr>
              <a:t>	</a:t>
            </a:r>
            <a:endParaRPr lang="it-IT" b="1" dirty="0"/>
          </a:p>
          <a:p>
            <a:r>
              <a:rPr lang="it-IT" sz="2000" b="1" dirty="0"/>
              <a:t>Referential indefinite </a:t>
            </a:r>
            <a:r>
              <a:rPr lang="it-IT" sz="2000" dirty="0"/>
              <a:t>(‘</a:t>
            </a:r>
            <a:r>
              <a:rPr lang="it-IT" sz="2000" dirty="0" err="1"/>
              <a:t>someone</a:t>
            </a:r>
            <a:r>
              <a:rPr lang="it-IT" sz="2000" dirty="0"/>
              <a:t>’) </a:t>
            </a:r>
          </a:p>
          <a:p>
            <a:pPr lvl="1"/>
            <a:r>
              <a:rPr lang="it-IT" sz="1800" dirty="0"/>
              <a:t>Always </a:t>
            </a:r>
            <a:r>
              <a:rPr lang="it-IT" sz="1800" dirty="0" err="1"/>
              <a:t>exclusive</a:t>
            </a:r>
            <a:r>
              <a:rPr lang="it-IT" sz="1800" dirty="0"/>
              <a:t> reading (the set of </a:t>
            </a:r>
            <a:r>
              <a:rPr lang="it-IT" sz="1800" dirty="0" err="1"/>
              <a:t>participants</a:t>
            </a:r>
            <a:r>
              <a:rPr lang="it-IT" sz="1800" dirty="0"/>
              <a:t> </a:t>
            </a:r>
            <a:r>
              <a:rPr lang="it-IT" sz="1800" dirty="0" err="1"/>
              <a:t>excludes</a:t>
            </a:r>
            <a:r>
              <a:rPr lang="it-IT" sz="1800" dirty="0"/>
              <a:t> the speaker)</a:t>
            </a:r>
            <a:endParaRPr lang="it-IT" dirty="0"/>
          </a:p>
          <a:p>
            <a:pPr marL="457200" lvl="1" indent="0">
              <a:buNone/>
            </a:pPr>
            <a:endParaRPr lang="it-IT" sz="1400" b="1" dirty="0"/>
          </a:p>
          <a:p>
            <a:r>
              <a:rPr lang="it-IT" sz="2000" b="1" dirty="0"/>
              <a:t>Specific </a:t>
            </a:r>
            <a:r>
              <a:rPr lang="it-IT" sz="2000" dirty="0"/>
              <a:t>(‘a </a:t>
            </a:r>
            <a:r>
              <a:rPr lang="it-IT" sz="2000" dirty="0" err="1"/>
              <a:t>specific</a:t>
            </a:r>
            <a:r>
              <a:rPr lang="it-IT" sz="2000" dirty="0"/>
              <a:t> </a:t>
            </a:r>
            <a:r>
              <a:rPr lang="it-IT" sz="2000" dirty="0" err="1"/>
              <a:t>individual</a:t>
            </a:r>
            <a:r>
              <a:rPr lang="it-IT" sz="2000" dirty="0"/>
              <a:t>/group of </a:t>
            </a:r>
            <a:r>
              <a:rPr lang="it-IT" sz="2000" dirty="0" err="1"/>
              <a:t>individuals</a:t>
            </a:r>
            <a:r>
              <a:rPr lang="it-IT" sz="2000" dirty="0"/>
              <a:t>’)</a:t>
            </a:r>
          </a:p>
          <a:p>
            <a:pPr lvl="1"/>
            <a:r>
              <a:rPr lang="it-IT" sz="1800" dirty="0"/>
              <a:t>1st, 2nd, or 3rd </a:t>
            </a:r>
            <a:r>
              <a:rPr lang="it-IT" sz="1800" dirty="0" err="1"/>
              <a:t>person</a:t>
            </a:r>
            <a:r>
              <a:rPr lang="it-IT" sz="1800" dirty="0"/>
              <a:t> </a:t>
            </a:r>
            <a:r>
              <a:rPr lang="it-IT" sz="1800" dirty="0" err="1"/>
              <a:t>reference</a:t>
            </a:r>
            <a:r>
              <a:rPr lang="it-IT" sz="1800" dirty="0"/>
              <a:t> </a:t>
            </a:r>
            <a:r>
              <a:rPr lang="it-IT" sz="1800" dirty="0" err="1"/>
              <a:t>possible</a:t>
            </a:r>
            <a:r>
              <a:rPr lang="it-IT" sz="1800" dirty="0"/>
              <a:t>, </a:t>
            </a:r>
            <a:r>
              <a:rPr lang="it-IT" sz="1800" dirty="0" err="1"/>
              <a:t>depending</a:t>
            </a:r>
            <a:r>
              <a:rPr lang="it-IT" sz="1800" dirty="0"/>
              <a:t> on the R-</a:t>
            </a:r>
            <a:r>
              <a:rPr lang="it-IT" sz="1800" dirty="0" err="1"/>
              <a:t>impersonal</a:t>
            </a:r>
            <a:r>
              <a:rPr lang="it-IT" sz="1800" dirty="0"/>
              <a:t> and on the </a:t>
            </a:r>
            <a:r>
              <a:rPr lang="it-IT" sz="1800" dirty="0" err="1"/>
              <a:t>language</a:t>
            </a:r>
            <a:endParaRPr lang="it-IT" sz="1800" dirty="0"/>
          </a:p>
          <a:p>
            <a:pPr marL="0" indent="0" algn="r">
              <a:buNone/>
            </a:pPr>
            <a:r>
              <a:rPr lang="it-IT" dirty="0"/>
              <a:t> </a:t>
            </a:r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8D55633-9BB1-3E85-B8C3-F63EBD7F2A64}"/>
              </a:ext>
            </a:extLst>
          </p:cNvPr>
          <p:cNvSpPr txBox="1"/>
          <p:nvPr/>
        </p:nvSpPr>
        <p:spPr>
          <a:xfrm>
            <a:off x="9072240" y="5113537"/>
            <a:ext cx="18957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600" b="1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CFAC495-EB71-8B0D-B643-DC0AF84CD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24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26779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728631-3FEE-3E76-0DAF-EF5575428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6895"/>
          </a:xfrm>
        </p:spPr>
        <p:txBody>
          <a:bodyPr/>
          <a:lstStyle/>
          <a:p>
            <a:pPr algn="ctr"/>
            <a:r>
              <a:rPr lang="it-IT" dirty="0"/>
              <a:t>Reference of the </a:t>
            </a:r>
            <a:r>
              <a:rPr lang="it-IT" dirty="0" err="1"/>
              <a:t>implied</a:t>
            </a:r>
            <a:r>
              <a:rPr lang="it-IT" dirty="0"/>
              <a:t> human </a:t>
            </a:r>
            <a:r>
              <a:rPr lang="it-IT" dirty="0" err="1"/>
              <a:t>participant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FDF6EB6-8296-3674-4EE6-E72EDC2EC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880"/>
            <a:ext cx="10515600" cy="46933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000" dirty="0"/>
              <a:t>French (Romance; Indo-</a:t>
            </a:r>
            <a:r>
              <a:rPr lang="it-IT" sz="2000" dirty="0" err="1"/>
              <a:t>European</a:t>
            </a:r>
            <a:r>
              <a:rPr lang="it-IT" sz="2000" dirty="0"/>
              <a:t>) </a:t>
            </a:r>
            <a:r>
              <a:rPr lang="it-IT" sz="2000" i="1" dirty="0"/>
              <a:t>on </a:t>
            </a:r>
            <a:r>
              <a:rPr lang="it-IT" sz="2000" dirty="0"/>
              <a:t>‘</a:t>
            </a:r>
            <a:r>
              <a:rPr lang="it-IT" sz="2000" cap="small" dirty="0" err="1"/>
              <a:t>impers</a:t>
            </a:r>
            <a:r>
              <a:rPr lang="it-IT" sz="2000" dirty="0"/>
              <a:t>’</a:t>
            </a:r>
          </a:p>
          <a:p>
            <a:pPr marL="0" indent="0">
              <a:buNone/>
            </a:pPr>
            <a:endParaRPr lang="it-IT" sz="2000" b="1" dirty="0"/>
          </a:p>
          <a:p>
            <a:r>
              <a:rPr lang="it-IT" sz="2000" b="1" dirty="0" err="1"/>
              <a:t>Generic</a:t>
            </a:r>
            <a:r>
              <a:rPr lang="it-IT" sz="2000" b="1" dirty="0"/>
              <a:t> </a:t>
            </a:r>
            <a:r>
              <a:rPr lang="it-IT" sz="2000" dirty="0"/>
              <a:t>		</a:t>
            </a:r>
            <a:r>
              <a:rPr lang="de-DE" sz="2000" b="1" i="1" dirty="0"/>
              <a:t>On</a:t>
            </a:r>
            <a:r>
              <a:rPr lang="de-DE" sz="2000" i="1" dirty="0"/>
              <a:t> ne </a:t>
            </a:r>
            <a:r>
              <a:rPr lang="de-DE" sz="2000" i="1" dirty="0" err="1"/>
              <a:t>vit</a:t>
            </a:r>
            <a:r>
              <a:rPr lang="de-DE" sz="2000" i="1" dirty="0"/>
              <a:t> </a:t>
            </a:r>
            <a:r>
              <a:rPr lang="de-DE" sz="2000" i="1" dirty="0" err="1"/>
              <a:t>qu</a:t>
            </a:r>
            <a:r>
              <a:rPr lang="en-GB" sz="2000" i="1" dirty="0"/>
              <a:t>’</a:t>
            </a:r>
            <a:r>
              <a:rPr lang="en-GB" sz="2000" i="1" dirty="0" err="1"/>
              <a:t>une</a:t>
            </a:r>
            <a:r>
              <a:rPr lang="en-GB" sz="2000" i="1" dirty="0"/>
              <a:t> </a:t>
            </a:r>
            <a:r>
              <a:rPr lang="en-GB" sz="2000" i="1" dirty="0" err="1"/>
              <a:t>fois</a:t>
            </a:r>
            <a:r>
              <a:rPr lang="en-GB" sz="2000" i="1" dirty="0"/>
              <a:t> </a:t>
            </a:r>
            <a:r>
              <a:rPr lang="de-DE" sz="2000" dirty="0"/>
              <a:t>‘</a:t>
            </a:r>
            <a:r>
              <a:rPr lang="de-DE" sz="2000" dirty="0" err="1"/>
              <a:t>One</a:t>
            </a:r>
            <a:r>
              <a:rPr lang="de-DE" sz="2000" dirty="0"/>
              <a:t> </a:t>
            </a:r>
            <a:r>
              <a:rPr lang="de-DE" sz="2000" dirty="0" err="1"/>
              <a:t>only</a:t>
            </a:r>
            <a:r>
              <a:rPr lang="de-DE" sz="2000" dirty="0"/>
              <a:t> </a:t>
            </a:r>
            <a:r>
              <a:rPr lang="de-DE" sz="2000" dirty="0" err="1"/>
              <a:t>lives</a:t>
            </a:r>
            <a:r>
              <a:rPr lang="de-DE" sz="2000" dirty="0"/>
              <a:t> </a:t>
            </a:r>
            <a:r>
              <a:rPr lang="de-DE" sz="2000" dirty="0" err="1"/>
              <a:t>once</a:t>
            </a:r>
            <a:r>
              <a:rPr lang="de-DE" sz="2000" dirty="0"/>
              <a:t>’ </a:t>
            </a:r>
          </a:p>
          <a:p>
            <a:pPr marL="0" indent="0">
              <a:buNone/>
            </a:pPr>
            <a:endParaRPr lang="it-IT" sz="1400" dirty="0"/>
          </a:p>
          <a:p>
            <a:r>
              <a:rPr lang="it-IT" sz="2000" b="1" dirty="0"/>
              <a:t>Non-</a:t>
            </a:r>
            <a:r>
              <a:rPr lang="it-IT" sz="2000" b="1" dirty="0" err="1"/>
              <a:t>referential</a:t>
            </a:r>
            <a:r>
              <a:rPr lang="it-IT" sz="2000" b="1" dirty="0"/>
              <a:t> indefinite </a:t>
            </a:r>
            <a:endParaRPr lang="it-IT" sz="2000" dirty="0"/>
          </a:p>
          <a:p>
            <a:pPr lvl="1"/>
            <a:r>
              <a:rPr lang="it-IT" sz="2000" dirty="0"/>
              <a:t>Inclusive reading</a:t>
            </a:r>
            <a:r>
              <a:rPr lang="it-IT" sz="1800" dirty="0"/>
              <a:t>	</a:t>
            </a:r>
            <a:r>
              <a:rPr lang="it-IT" sz="2000" i="1" dirty="0" err="1"/>
              <a:t>Quand</a:t>
            </a:r>
            <a:r>
              <a:rPr lang="en-GB" sz="2000" b="1" i="1" dirty="0"/>
              <a:t>’on</a:t>
            </a:r>
            <a:r>
              <a:rPr lang="en-GB" sz="2000" i="1" dirty="0"/>
              <a:t> </a:t>
            </a:r>
            <a:r>
              <a:rPr lang="en-GB" sz="2000" i="1" dirty="0" err="1"/>
              <a:t>est</a:t>
            </a:r>
            <a:r>
              <a:rPr lang="en-GB" sz="2000" i="1" dirty="0"/>
              <a:t> </a:t>
            </a:r>
            <a:r>
              <a:rPr lang="en-GB" sz="2000" i="1" dirty="0" err="1"/>
              <a:t>en</a:t>
            </a:r>
            <a:r>
              <a:rPr lang="en-GB" sz="2000" i="1" dirty="0"/>
              <a:t> Italie, on mange</a:t>
            </a:r>
            <a:r>
              <a:rPr lang="it-IT" sz="2000" dirty="0"/>
              <a:t> </a:t>
            </a:r>
            <a:r>
              <a:rPr lang="it-IT" sz="2000" i="1" dirty="0" err="1"/>
              <a:t>bien</a:t>
            </a:r>
            <a:r>
              <a:rPr lang="it-IT" sz="2000" i="1" dirty="0"/>
              <a:t> </a:t>
            </a:r>
            <a:r>
              <a:rPr lang="de-DE" sz="2000" dirty="0"/>
              <a:t>‘</a:t>
            </a:r>
            <a:r>
              <a:rPr lang="de-DE" sz="2000" dirty="0" err="1"/>
              <a:t>When</a:t>
            </a:r>
            <a:r>
              <a:rPr lang="de-DE" sz="2000" dirty="0"/>
              <a:t> </a:t>
            </a:r>
            <a:r>
              <a:rPr lang="de-DE" sz="2000" dirty="0" err="1"/>
              <a:t>one</a:t>
            </a:r>
            <a:r>
              <a:rPr lang="de-DE" sz="2000" dirty="0"/>
              <a:t> </a:t>
            </a:r>
            <a:r>
              <a:rPr lang="de-DE" sz="2000" dirty="0" err="1"/>
              <a:t>is</a:t>
            </a:r>
            <a:r>
              <a:rPr lang="de-DE" sz="2000" dirty="0"/>
              <a:t> in </a:t>
            </a:r>
            <a:r>
              <a:rPr lang="de-DE" sz="2000" dirty="0" err="1"/>
              <a:t>Italy</a:t>
            </a:r>
            <a:r>
              <a:rPr lang="de-DE" sz="2000" dirty="0"/>
              <a:t>, </a:t>
            </a:r>
            <a:r>
              <a:rPr lang="de-DE" sz="2000" dirty="0" err="1"/>
              <a:t>one</a:t>
            </a:r>
            <a:r>
              <a:rPr lang="de-DE" sz="2000" dirty="0"/>
              <a:t> </a:t>
            </a:r>
            <a:r>
              <a:rPr lang="de-DE" sz="2000" dirty="0" err="1"/>
              <a:t>eats</a:t>
            </a:r>
            <a:r>
              <a:rPr lang="de-DE" sz="2000" dirty="0"/>
              <a:t> </a:t>
            </a:r>
            <a:r>
              <a:rPr lang="de-DE" sz="2000" dirty="0" err="1"/>
              <a:t>well</a:t>
            </a:r>
            <a:r>
              <a:rPr lang="de-DE" sz="2000" dirty="0"/>
              <a:t>’ </a:t>
            </a:r>
            <a:endParaRPr lang="it-IT" sz="1800" i="1" dirty="0"/>
          </a:p>
          <a:p>
            <a:pPr lvl="1"/>
            <a:r>
              <a:rPr lang="it-IT" sz="2000" dirty="0" err="1"/>
              <a:t>Exclusive</a:t>
            </a:r>
            <a:r>
              <a:rPr lang="it-IT" sz="2000" dirty="0"/>
              <a:t> reading </a:t>
            </a:r>
            <a:r>
              <a:rPr lang="it-IT" sz="1800" dirty="0"/>
              <a:t>	</a:t>
            </a:r>
            <a:r>
              <a:rPr lang="it-IT" sz="2000" b="1" i="1" dirty="0">
                <a:sym typeface="Wingdings" panose="05000000000000000000" pitchFamily="2" charset="2"/>
              </a:rPr>
              <a:t>On</a:t>
            </a:r>
            <a:r>
              <a:rPr lang="it-IT" sz="2000" i="1" dirty="0">
                <a:sym typeface="Wingdings" panose="05000000000000000000" pitchFamily="2" charset="2"/>
              </a:rPr>
              <a:t> </a:t>
            </a:r>
            <a:r>
              <a:rPr lang="it-IT" sz="2000" i="1" dirty="0" err="1">
                <a:sym typeface="Wingdings" panose="05000000000000000000" pitchFamily="2" charset="2"/>
              </a:rPr>
              <a:t>dit</a:t>
            </a:r>
            <a:r>
              <a:rPr lang="it-IT" sz="2000" i="1" dirty="0">
                <a:sym typeface="Wingdings" panose="05000000000000000000" pitchFamily="2" charset="2"/>
              </a:rPr>
              <a:t> </a:t>
            </a:r>
            <a:r>
              <a:rPr lang="it-IT" sz="2000" i="1" dirty="0" err="1">
                <a:sym typeface="Wingdings" panose="05000000000000000000" pitchFamily="2" charset="2"/>
              </a:rPr>
              <a:t>que</a:t>
            </a:r>
            <a:r>
              <a:rPr lang="it-IT" sz="2000" i="1" dirty="0">
                <a:sym typeface="Wingdings" panose="05000000000000000000" pitchFamily="2" charset="2"/>
              </a:rPr>
              <a:t> Darwin </a:t>
            </a:r>
            <a:r>
              <a:rPr lang="it-IT" sz="2000" i="1" dirty="0" err="1">
                <a:sym typeface="Wingdings" panose="05000000000000000000" pitchFamily="2" charset="2"/>
              </a:rPr>
              <a:t>habitait</a:t>
            </a:r>
            <a:r>
              <a:rPr lang="it-IT" sz="2000" i="1" dirty="0">
                <a:sym typeface="Wingdings" panose="05000000000000000000" pitchFamily="2" charset="2"/>
              </a:rPr>
              <a:t> </a:t>
            </a:r>
            <a:r>
              <a:rPr lang="it-IT" sz="2000" i="1" dirty="0" err="1">
                <a:sym typeface="Wingdings" panose="05000000000000000000" pitchFamily="2" charset="2"/>
              </a:rPr>
              <a:t>ici</a:t>
            </a:r>
            <a:r>
              <a:rPr lang="it-IT" sz="2000" i="1" dirty="0">
                <a:sym typeface="Wingdings" panose="05000000000000000000" pitchFamily="2" charset="2"/>
              </a:rPr>
              <a:t>  </a:t>
            </a:r>
            <a:r>
              <a:rPr lang="de-DE" sz="2000" dirty="0"/>
              <a:t>‘They </a:t>
            </a:r>
            <a:r>
              <a:rPr lang="de-DE" sz="2000" dirty="0" err="1"/>
              <a:t>say</a:t>
            </a:r>
            <a:r>
              <a:rPr lang="de-DE" sz="2000" dirty="0"/>
              <a:t> </a:t>
            </a:r>
            <a:r>
              <a:rPr lang="de-DE" sz="2000" dirty="0" err="1"/>
              <a:t>that</a:t>
            </a:r>
            <a:r>
              <a:rPr lang="de-DE" sz="2000" dirty="0"/>
              <a:t> Darwin </a:t>
            </a:r>
            <a:r>
              <a:rPr lang="de-DE" sz="2000" dirty="0" err="1"/>
              <a:t>used</a:t>
            </a:r>
            <a:r>
              <a:rPr lang="de-DE" sz="2000" dirty="0"/>
              <a:t> to live </a:t>
            </a:r>
            <a:r>
              <a:rPr lang="de-DE" sz="2000" dirty="0" err="1"/>
              <a:t>here</a:t>
            </a:r>
            <a:r>
              <a:rPr lang="de-DE" sz="2000" dirty="0"/>
              <a:t>’ </a:t>
            </a:r>
            <a:r>
              <a:rPr lang="it-IT" b="1" dirty="0">
                <a:sym typeface="Wingdings" panose="05000000000000000000" pitchFamily="2" charset="2"/>
              </a:rPr>
              <a:t>	</a:t>
            </a:r>
            <a:endParaRPr lang="it-IT" b="1" dirty="0"/>
          </a:p>
          <a:p>
            <a:endParaRPr lang="it-IT" sz="2000" b="1" dirty="0"/>
          </a:p>
          <a:p>
            <a:r>
              <a:rPr lang="it-IT" sz="2000" b="1" dirty="0"/>
              <a:t>Referential indefinite</a:t>
            </a:r>
            <a:r>
              <a:rPr lang="it-IT" sz="2000" dirty="0"/>
              <a:t>	</a:t>
            </a:r>
            <a:r>
              <a:rPr lang="it-IT" sz="2000" b="1" i="1" dirty="0"/>
              <a:t>On</a:t>
            </a:r>
            <a:r>
              <a:rPr lang="it-IT" sz="2000" i="1" dirty="0"/>
              <a:t> a </a:t>
            </a:r>
            <a:r>
              <a:rPr lang="it-IT" sz="2000" i="1" dirty="0" err="1"/>
              <a:t>volé</a:t>
            </a:r>
            <a:r>
              <a:rPr lang="it-IT" sz="2000" i="1" dirty="0"/>
              <a:t> </a:t>
            </a:r>
            <a:r>
              <a:rPr lang="it-IT" sz="2000" i="1" dirty="0" err="1"/>
              <a:t>mon</a:t>
            </a:r>
            <a:r>
              <a:rPr lang="it-IT" sz="2000" i="1" dirty="0"/>
              <a:t> </a:t>
            </a:r>
            <a:r>
              <a:rPr lang="it-IT" sz="2000" i="1" dirty="0" err="1"/>
              <a:t>vélo</a:t>
            </a:r>
            <a:r>
              <a:rPr lang="it-IT" sz="2000" i="1" dirty="0"/>
              <a:t> </a:t>
            </a:r>
            <a:r>
              <a:rPr lang="it-IT" sz="2000" dirty="0"/>
              <a:t>‘</a:t>
            </a:r>
            <a:r>
              <a:rPr lang="it-IT" sz="2000" dirty="0" err="1"/>
              <a:t>They</a:t>
            </a:r>
            <a:r>
              <a:rPr lang="it-IT" sz="2000" dirty="0"/>
              <a:t> stole </a:t>
            </a:r>
            <a:r>
              <a:rPr lang="it-IT" sz="2000" dirty="0" err="1"/>
              <a:t>my</a:t>
            </a:r>
            <a:r>
              <a:rPr lang="it-IT" sz="2000" dirty="0"/>
              <a:t> bike’</a:t>
            </a:r>
          </a:p>
          <a:p>
            <a:endParaRPr lang="it-IT" sz="2000" b="1" dirty="0"/>
          </a:p>
          <a:p>
            <a:r>
              <a:rPr lang="it-IT" sz="2000" b="1" dirty="0"/>
              <a:t>Specific </a:t>
            </a:r>
            <a:r>
              <a:rPr lang="it-IT" sz="2000" dirty="0"/>
              <a:t>(</a:t>
            </a:r>
            <a:r>
              <a:rPr lang="it-IT" sz="2000" dirty="0" err="1"/>
              <a:t>here</a:t>
            </a:r>
            <a:r>
              <a:rPr lang="it-IT" sz="2000" dirty="0"/>
              <a:t>, 1</a:t>
            </a:r>
            <a:r>
              <a:rPr lang="it-IT" sz="2000" cap="small" dirty="0"/>
              <a:t>pl</a:t>
            </a:r>
            <a:r>
              <a:rPr lang="it-IT" sz="2000" dirty="0"/>
              <a:t>)	</a:t>
            </a:r>
            <a:r>
              <a:rPr lang="it-IT" sz="2000" b="1" i="1" dirty="0"/>
              <a:t>On</a:t>
            </a:r>
            <a:r>
              <a:rPr lang="it-IT" sz="2000" i="1" dirty="0"/>
              <a:t> va </a:t>
            </a:r>
            <a:r>
              <a:rPr lang="it-IT" sz="2000" i="1" dirty="0" err="1"/>
              <a:t>au</a:t>
            </a:r>
            <a:r>
              <a:rPr lang="it-IT" sz="2000" i="1" dirty="0"/>
              <a:t> </a:t>
            </a:r>
            <a:r>
              <a:rPr lang="it-IT" sz="2000" i="1" dirty="0" err="1"/>
              <a:t>cinéma</a:t>
            </a:r>
            <a:r>
              <a:rPr lang="it-IT" sz="2000" i="1" dirty="0"/>
              <a:t> ce-</a:t>
            </a:r>
            <a:r>
              <a:rPr lang="it-IT" sz="2000" i="1" dirty="0" err="1"/>
              <a:t>soir</a:t>
            </a:r>
            <a:r>
              <a:rPr lang="it-IT" sz="2000" i="1" dirty="0"/>
              <a:t> </a:t>
            </a:r>
            <a:r>
              <a:rPr lang="it-IT" sz="2000" dirty="0"/>
              <a:t>‘</a:t>
            </a:r>
            <a:r>
              <a:rPr lang="it-IT" sz="2000" dirty="0" err="1"/>
              <a:t>We</a:t>
            </a:r>
            <a:r>
              <a:rPr lang="it-IT" sz="2000" dirty="0"/>
              <a:t> go to the movies </a:t>
            </a:r>
            <a:r>
              <a:rPr lang="it-IT" sz="2000" dirty="0" err="1"/>
              <a:t>tonight</a:t>
            </a:r>
            <a:r>
              <a:rPr lang="it-IT" sz="2000" dirty="0"/>
              <a:t>’</a:t>
            </a:r>
          </a:p>
          <a:p>
            <a:pPr marL="0" indent="0">
              <a:buNone/>
            </a:pPr>
            <a:r>
              <a:rPr lang="it-IT" sz="2000" dirty="0"/>
              <a:t>(</a:t>
            </a:r>
            <a:r>
              <a:rPr lang="it-IT" sz="2000" dirty="0" err="1"/>
              <a:t>examples</a:t>
            </a:r>
            <a:r>
              <a:rPr lang="it-IT" sz="2000" dirty="0"/>
              <a:t> from </a:t>
            </a:r>
            <a:r>
              <a:rPr lang="it-IT" sz="2000" dirty="0" err="1"/>
              <a:t>Cabredo</a:t>
            </a:r>
            <a:r>
              <a:rPr lang="it-IT" sz="2000" dirty="0"/>
              <a:t> </a:t>
            </a:r>
            <a:r>
              <a:rPr lang="it-IT" sz="2000" dirty="0" err="1"/>
              <a:t>Hofherr</a:t>
            </a:r>
            <a:r>
              <a:rPr lang="it-IT" sz="2000" dirty="0"/>
              <a:t> 2017)</a:t>
            </a:r>
          </a:p>
          <a:p>
            <a:pPr marL="0" indent="0" algn="r">
              <a:buNone/>
            </a:pPr>
            <a:r>
              <a:rPr lang="it-IT" dirty="0"/>
              <a:t> </a:t>
            </a:r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8D55633-9BB1-3E85-B8C3-F63EBD7F2A64}"/>
              </a:ext>
            </a:extLst>
          </p:cNvPr>
          <p:cNvSpPr txBox="1"/>
          <p:nvPr/>
        </p:nvSpPr>
        <p:spPr>
          <a:xfrm>
            <a:off x="9072240" y="5113537"/>
            <a:ext cx="18957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600" b="1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628B225-2497-0997-F3B8-F7055F290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25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50598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8ED908-7FF1-5D6E-5D35-7CB074CB8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/>
              <a:t>Types</a:t>
            </a:r>
            <a:r>
              <a:rPr lang="it-IT" dirty="0"/>
              <a:t> of R-</a:t>
            </a:r>
            <a:r>
              <a:rPr lang="it-IT" dirty="0" err="1"/>
              <a:t>impersonals</a:t>
            </a:r>
            <a:r>
              <a:rPr lang="it-IT" dirty="0"/>
              <a:t> and </a:t>
            </a:r>
            <a:r>
              <a:rPr lang="it-IT" dirty="0" err="1"/>
              <a:t>reference</a:t>
            </a:r>
            <a:endParaRPr lang="de-DE" dirty="0"/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72C2AC96-626E-CA8D-7162-410F11B65C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3815565"/>
              </p:ext>
            </p:extLst>
          </p:nvPr>
        </p:nvGraphicFramePr>
        <p:xfrm>
          <a:off x="838199" y="2145221"/>
          <a:ext cx="11031244" cy="3227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630">
                  <a:extLst>
                    <a:ext uri="{9D8B030D-6E8A-4147-A177-3AD203B41FA5}">
                      <a16:colId xmlns:a16="http://schemas.microsoft.com/office/drawing/2014/main" val="3253644069"/>
                    </a:ext>
                  </a:extLst>
                </a:gridCol>
                <a:gridCol w="1406769">
                  <a:extLst>
                    <a:ext uri="{9D8B030D-6E8A-4147-A177-3AD203B41FA5}">
                      <a16:colId xmlns:a16="http://schemas.microsoft.com/office/drawing/2014/main" val="1235603512"/>
                    </a:ext>
                  </a:extLst>
                </a:gridCol>
                <a:gridCol w="1406769">
                  <a:extLst>
                    <a:ext uri="{9D8B030D-6E8A-4147-A177-3AD203B41FA5}">
                      <a16:colId xmlns:a16="http://schemas.microsoft.com/office/drawing/2014/main" val="3956827014"/>
                    </a:ext>
                  </a:extLst>
                </a:gridCol>
                <a:gridCol w="1406769">
                  <a:extLst>
                    <a:ext uri="{9D8B030D-6E8A-4147-A177-3AD203B41FA5}">
                      <a16:colId xmlns:a16="http://schemas.microsoft.com/office/drawing/2014/main" val="176778611"/>
                    </a:ext>
                  </a:extLst>
                </a:gridCol>
                <a:gridCol w="1406769">
                  <a:extLst>
                    <a:ext uri="{9D8B030D-6E8A-4147-A177-3AD203B41FA5}">
                      <a16:colId xmlns:a16="http://schemas.microsoft.com/office/drawing/2014/main" val="1290675430"/>
                    </a:ext>
                  </a:extLst>
                </a:gridCol>
                <a:gridCol w="1406769">
                  <a:extLst>
                    <a:ext uri="{9D8B030D-6E8A-4147-A177-3AD203B41FA5}">
                      <a16:colId xmlns:a16="http://schemas.microsoft.com/office/drawing/2014/main" val="2729427667"/>
                    </a:ext>
                  </a:extLst>
                </a:gridCol>
                <a:gridCol w="1406769">
                  <a:extLst>
                    <a:ext uri="{9D8B030D-6E8A-4147-A177-3AD203B41FA5}">
                      <a16:colId xmlns:a16="http://schemas.microsoft.com/office/drawing/2014/main" val="2211701636"/>
                    </a:ext>
                  </a:extLst>
                </a:gridCol>
              </a:tblGrid>
              <a:tr h="545728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Reference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i="1" dirty="0"/>
                        <a:t>Man-</a:t>
                      </a:r>
                      <a:r>
                        <a:rPr lang="it-IT" i="0" dirty="0"/>
                        <a:t>IMP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REFL-IMP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PASS-IMP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2SG-IMP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3SG-IMP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3PL-IMP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248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err="1"/>
                        <a:t>Generic</a:t>
                      </a:r>
                      <a:r>
                        <a:rPr lang="it-IT" sz="1600" dirty="0"/>
                        <a:t> 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- </a:t>
                      </a:r>
                    </a:p>
                    <a:p>
                      <a:pPr algn="ctr"/>
                      <a:r>
                        <a:rPr lang="it-IT" sz="1200" dirty="0"/>
                        <a:t>(rare)</a:t>
                      </a:r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90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Non-</a:t>
                      </a:r>
                      <a:r>
                        <a:rPr lang="it-IT" sz="1600" dirty="0" err="1"/>
                        <a:t>referential</a:t>
                      </a:r>
                      <a:r>
                        <a:rPr lang="it-IT" sz="1600" dirty="0"/>
                        <a:t> indefinite/inclusive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-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5799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Non-</a:t>
                      </a:r>
                      <a:r>
                        <a:rPr lang="it-IT" sz="1600" dirty="0" err="1"/>
                        <a:t>referential</a:t>
                      </a:r>
                      <a:r>
                        <a:rPr lang="it-IT" sz="1600" dirty="0"/>
                        <a:t> indefinite/</a:t>
                      </a:r>
                      <a:r>
                        <a:rPr lang="it-IT" sz="1600" dirty="0" err="1"/>
                        <a:t>exclusive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</a:p>
                    <a:p>
                      <a:pPr algn="ctr"/>
                      <a:r>
                        <a:rPr lang="it-IT" sz="1200" dirty="0"/>
                        <a:t>(in French and </a:t>
                      </a:r>
                      <a:r>
                        <a:rPr lang="it-IT" sz="1200" dirty="0" err="1"/>
                        <a:t>Italian</a:t>
                      </a:r>
                      <a:r>
                        <a:rPr lang="it-IT" sz="1200" dirty="0"/>
                        <a:t>, </a:t>
                      </a:r>
                      <a:r>
                        <a:rPr lang="it-IT" sz="1200" dirty="0" err="1"/>
                        <a:t>not</a:t>
                      </a:r>
                      <a:r>
                        <a:rPr lang="it-IT" sz="1200" dirty="0"/>
                        <a:t> </a:t>
                      </a:r>
                      <a:r>
                        <a:rPr lang="it-IT" sz="1200" dirty="0" err="1"/>
                        <a:t>allowed</a:t>
                      </a:r>
                      <a:r>
                        <a:rPr lang="it-IT" sz="1200" dirty="0"/>
                        <a:t> with </a:t>
                      </a:r>
                      <a:r>
                        <a:rPr lang="it-IT" sz="1200" dirty="0" err="1"/>
                        <a:t>unaccusative</a:t>
                      </a:r>
                      <a:r>
                        <a:rPr lang="it-IT" sz="1200" dirty="0"/>
                        <a:t> or passive </a:t>
                      </a:r>
                      <a:r>
                        <a:rPr lang="it-IT" sz="1200" dirty="0" err="1"/>
                        <a:t>predicates</a:t>
                      </a:r>
                      <a:r>
                        <a:rPr lang="it-IT" sz="1200" dirty="0"/>
                        <a:t>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-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-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183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Specific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 </a:t>
                      </a:r>
                    </a:p>
                    <a:p>
                      <a:pPr algn="ctr"/>
                      <a:r>
                        <a:rPr lang="it-IT" sz="1200" dirty="0"/>
                        <a:t>(</a:t>
                      </a:r>
                      <a:r>
                        <a:rPr lang="it-IT" sz="1200" dirty="0" err="1"/>
                        <a:t>only</a:t>
                      </a:r>
                      <a:r>
                        <a:rPr lang="it-IT" sz="1200" dirty="0"/>
                        <a:t> in some </a:t>
                      </a:r>
                      <a:r>
                        <a:rPr lang="it-IT" sz="1200" dirty="0" err="1"/>
                        <a:t>languages</a:t>
                      </a:r>
                      <a:r>
                        <a:rPr lang="it-IT" sz="1200" dirty="0"/>
                        <a:t>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 </a:t>
                      </a:r>
                    </a:p>
                    <a:p>
                      <a:pPr algn="ctr"/>
                      <a:r>
                        <a:rPr lang="it-IT" sz="1200" dirty="0"/>
                        <a:t>(1st </a:t>
                      </a:r>
                      <a:r>
                        <a:rPr lang="it-IT" sz="1200" dirty="0" err="1"/>
                        <a:t>person</a:t>
                      </a:r>
                      <a:r>
                        <a:rPr lang="it-IT" sz="1200" dirty="0"/>
                        <a:t> </a:t>
                      </a:r>
                      <a:r>
                        <a:rPr lang="it-IT" sz="1200" dirty="0" err="1"/>
                        <a:t>reference</a:t>
                      </a:r>
                      <a:r>
                        <a:rPr lang="it-IT" sz="1200" dirty="0"/>
                        <a:t>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-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 </a:t>
                      </a:r>
                    </a:p>
                    <a:p>
                      <a:pPr algn="ctr"/>
                      <a:r>
                        <a:rPr lang="it-IT" sz="1200" dirty="0"/>
                        <a:t>(</a:t>
                      </a:r>
                      <a:r>
                        <a:rPr lang="it-IT" sz="1200" dirty="0" err="1"/>
                        <a:t>only</a:t>
                      </a:r>
                      <a:r>
                        <a:rPr lang="it-IT" sz="1200" dirty="0"/>
                        <a:t> 3rd </a:t>
                      </a:r>
                      <a:r>
                        <a:rPr lang="it-IT" sz="1200" dirty="0" err="1"/>
                        <a:t>person</a:t>
                      </a:r>
                      <a:r>
                        <a:rPr lang="it-IT" sz="1200" dirty="0"/>
                        <a:t> </a:t>
                      </a:r>
                      <a:r>
                        <a:rPr lang="it-IT" sz="1200" dirty="0" err="1"/>
                        <a:t>reference</a:t>
                      </a:r>
                      <a:r>
                        <a:rPr lang="it-IT" sz="1200" dirty="0"/>
                        <a:t>)</a:t>
                      </a:r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866711"/>
                  </a:ext>
                </a:extLst>
              </a:tr>
            </a:tbl>
          </a:graphicData>
        </a:graphic>
      </p:graphicFrame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1AA36EE8-2221-9CA9-AA48-750EE5FCD984}"/>
              </a:ext>
            </a:extLst>
          </p:cNvPr>
          <p:cNvSpPr txBox="1">
            <a:spLocks/>
          </p:cNvSpPr>
          <p:nvPr/>
        </p:nvSpPr>
        <p:spPr>
          <a:xfrm>
            <a:off x="838200" y="1600880"/>
            <a:ext cx="10515600" cy="46933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dirty="0" err="1"/>
              <a:t>Tendencies</a:t>
            </a:r>
            <a:r>
              <a:rPr lang="it-IT" sz="2000" dirty="0"/>
              <a:t> – high degree of </a:t>
            </a:r>
            <a:r>
              <a:rPr lang="it-IT" sz="2000" dirty="0" err="1"/>
              <a:t>variation</a:t>
            </a:r>
            <a:r>
              <a:rPr lang="it-IT" sz="2000" dirty="0"/>
              <a:t> </a:t>
            </a:r>
            <a:r>
              <a:rPr lang="it-IT" sz="2000" dirty="0" err="1"/>
              <a:t>among</a:t>
            </a:r>
            <a:r>
              <a:rPr lang="it-IT" sz="2000" dirty="0"/>
              <a:t> </a:t>
            </a:r>
            <a:r>
              <a:rPr lang="it-IT" sz="2000" dirty="0" err="1"/>
              <a:t>European</a:t>
            </a:r>
            <a:r>
              <a:rPr lang="it-IT" sz="2000" dirty="0"/>
              <a:t> </a:t>
            </a:r>
            <a:r>
              <a:rPr lang="it-IT" sz="2000" dirty="0" err="1"/>
              <a:t>languages</a:t>
            </a:r>
            <a:r>
              <a:rPr lang="it-IT" sz="2000" dirty="0"/>
              <a:t>! 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it-IT" dirty="0"/>
              <a:t> </a:t>
            </a:r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E3D92CC-C42F-BEC3-595D-4E6E02DE2163}"/>
              </a:ext>
            </a:extLst>
          </p:cNvPr>
          <p:cNvSpPr txBox="1"/>
          <p:nvPr/>
        </p:nvSpPr>
        <p:spPr>
          <a:xfrm>
            <a:off x="838199" y="5647937"/>
            <a:ext cx="110312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 err="1">
                <a:latin typeface="+mj-lt"/>
              </a:rPr>
              <a:t>Egerland</a:t>
            </a:r>
            <a:r>
              <a:rPr lang="it-IT" sz="1800" dirty="0">
                <a:latin typeface="+mj-lt"/>
              </a:rPr>
              <a:t> 2003; Giacalone Ramat &amp; </a:t>
            </a:r>
            <a:r>
              <a:rPr lang="it-IT" sz="1800" dirty="0" err="1">
                <a:latin typeface="+mj-lt"/>
              </a:rPr>
              <a:t>Sansò</a:t>
            </a:r>
            <a:r>
              <a:rPr lang="it-IT" sz="1800" dirty="0">
                <a:latin typeface="+mj-lt"/>
              </a:rPr>
              <a:t> 2007; </a:t>
            </a:r>
            <a:r>
              <a:rPr lang="it-IT" sz="1800" dirty="0" err="1">
                <a:latin typeface="+mj-lt"/>
              </a:rPr>
              <a:t>Siewierska</a:t>
            </a:r>
            <a:r>
              <a:rPr lang="it-IT" sz="1800" dirty="0">
                <a:latin typeface="+mj-lt"/>
              </a:rPr>
              <a:t> 2011; </a:t>
            </a:r>
            <a:r>
              <a:rPr lang="it-IT" sz="1800" dirty="0" err="1">
                <a:latin typeface="+mj-lt"/>
              </a:rPr>
              <a:t>Siewierska</a:t>
            </a:r>
            <a:r>
              <a:rPr lang="it-IT" sz="1800" dirty="0">
                <a:latin typeface="+mj-lt"/>
              </a:rPr>
              <a:t> &amp; </a:t>
            </a:r>
            <a:r>
              <a:rPr lang="it-IT" sz="1800" dirty="0" err="1">
                <a:latin typeface="+mj-lt"/>
              </a:rPr>
              <a:t>Papasthati</a:t>
            </a:r>
            <a:r>
              <a:rPr lang="it-IT" sz="1800" dirty="0">
                <a:latin typeface="+mj-lt"/>
              </a:rPr>
              <a:t> 2011;</a:t>
            </a:r>
            <a:r>
              <a:rPr lang="it-IT" dirty="0">
                <a:latin typeface="+mj-lt"/>
              </a:rPr>
              <a:t> </a:t>
            </a:r>
            <a:r>
              <a:rPr lang="it-IT" sz="1800" dirty="0" err="1">
                <a:latin typeface="+mj-lt"/>
              </a:rPr>
              <a:t>Cabredo</a:t>
            </a:r>
            <a:r>
              <a:rPr lang="it-IT" sz="1800" dirty="0">
                <a:latin typeface="+mj-lt"/>
              </a:rPr>
              <a:t> </a:t>
            </a:r>
            <a:r>
              <a:rPr lang="it-IT" sz="1800" dirty="0" err="1">
                <a:latin typeface="+mj-lt"/>
              </a:rPr>
              <a:t>Hofherr</a:t>
            </a:r>
            <a:r>
              <a:rPr lang="it-IT" sz="1800" dirty="0">
                <a:latin typeface="+mj-lt"/>
              </a:rPr>
              <a:t> 2017; </a:t>
            </a:r>
            <a:r>
              <a:rPr lang="it-IT" sz="1800" dirty="0" err="1">
                <a:latin typeface="+mj-lt"/>
              </a:rPr>
              <a:t>Gast</a:t>
            </a:r>
            <a:r>
              <a:rPr lang="it-IT" sz="1800" dirty="0">
                <a:latin typeface="+mj-lt"/>
              </a:rPr>
              <a:t> &amp; van </a:t>
            </a:r>
            <a:r>
              <a:rPr lang="it-IT" sz="1800" dirty="0" err="1">
                <a:latin typeface="+mj-lt"/>
              </a:rPr>
              <a:t>der</a:t>
            </a:r>
            <a:r>
              <a:rPr lang="it-IT" sz="1800" dirty="0">
                <a:latin typeface="+mj-lt"/>
              </a:rPr>
              <a:t> </a:t>
            </a:r>
            <a:r>
              <a:rPr lang="it-IT" sz="1800" dirty="0" err="1">
                <a:latin typeface="+mj-lt"/>
              </a:rPr>
              <a:t>Auwera</a:t>
            </a:r>
            <a:r>
              <a:rPr lang="it-IT" sz="1800" dirty="0">
                <a:latin typeface="+mj-lt"/>
              </a:rPr>
              <a:t> 2015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8F748E3-2719-EE15-C116-0B74121CE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26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370343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8ED908-7FF1-5D6E-5D35-7CB074CB8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/>
              <a:t>Types</a:t>
            </a:r>
            <a:r>
              <a:rPr lang="it-IT" dirty="0"/>
              <a:t> of R-</a:t>
            </a:r>
            <a:r>
              <a:rPr lang="it-IT" dirty="0" err="1"/>
              <a:t>impersonals</a:t>
            </a:r>
            <a:r>
              <a:rPr lang="it-IT" dirty="0"/>
              <a:t> and </a:t>
            </a:r>
            <a:r>
              <a:rPr lang="it-IT" dirty="0" err="1"/>
              <a:t>reference</a:t>
            </a:r>
            <a:endParaRPr lang="de-DE" dirty="0"/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72C2AC96-626E-CA8D-7162-410F11B65CA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199" y="2145221"/>
          <a:ext cx="11031244" cy="3227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630">
                  <a:extLst>
                    <a:ext uri="{9D8B030D-6E8A-4147-A177-3AD203B41FA5}">
                      <a16:colId xmlns:a16="http://schemas.microsoft.com/office/drawing/2014/main" val="3253644069"/>
                    </a:ext>
                  </a:extLst>
                </a:gridCol>
                <a:gridCol w="1406769">
                  <a:extLst>
                    <a:ext uri="{9D8B030D-6E8A-4147-A177-3AD203B41FA5}">
                      <a16:colId xmlns:a16="http://schemas.microsoft.com/office/drawing/2014/main" val="1235603512"/>
                    </a:ext>
                  </a:extLst>
                </a:gridCol>
                <a:gridCol w="1406769">
                  <a:extLst>
                    <a:ext uri="{9D8B030D-6E8A-4147-A177-3AD203B41FA5}">
                      <a16:colId xmlns:a16="http://schemas.microsoft.com/office/drawing/2014/main" val="3956827014"/>
                    </a:ext>
                  </a:extLst>
                </a:gridCol>
                <a:gridCol w="1406769">
                  <a:extLst>
                    <a:ext uri="{9D8B030D-6E8A-4147-A177-3AD203B41FA5}">
                      <a16:colId xmlns:a16="http://schemas.microsoft.com/office/drawing/2014/main" val="176778611"/>
                    </a:ext>
                  </a:extLst>
                </a:gridCol>
                <a:gridCol w="1406769">
                  <a:extLst>
                    <a:ext uri="{9D8B030D-6E8A-4147-A177-3AD203B41FA5}">
                      <a16:colId xmlns:a16="http://schemas.microsoft.com/office/drawing/2014/main" val="1290675430"/>
                    </a:ext>
                  </a:extLst>
                </a:gridCol>
                <a:gridCol w="1406769">
                  <a:extLst>
                    <a:ext uri="{9D8B030D-6E8A-4147-A177-3AD203B41FA5}">
                      <a16:colId xmlns:a16="http://schemas.microsoft.com/office/drawing/2014/main" val="2729427667"/>
                    </a:ext>
                  </a:extLst>
                </a:gridCol>
                <a:gridCol w="1406769">
                  <a:extLst>
                    <a:ext uri="{9D8B030D-6E8A-4147-A177-3AD203B41FA5}">
                      <a16:colId xmlns:a16="http://schemas.microsoft.com/office/drawing/2014/main" val="2211701636"/>
                    </a:ext>
                  </a:extLst>
                </a:gridCol>
              </a:tblGrid>
              <a:tr h="545728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Reference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i="1" dirty="0"/>
                        <a:t>Man-</a:t>
                      </a:r>
                      <a:r>
                        <a:rPr lang="it-IT" i="0" dirty="0"/>
                        <a:t>IMP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REFL-IMP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PASS-IMP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2SG-IMP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3SG-IMP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3PL-IMP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248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err="1"/>
                        <a:t>Generic</a:t>
                      </a:r>
                      <a:r>
                        <a:rPr lang="it-IT" sz="1600" dirty="0"/>
                        <a:t> 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- </a:t>
                      </a:r>
                    </a:p>
                    <a:p>
                      <a:pPr algn="ctr"/>
                      <a:r>
                        <a:rPr lang="it-IT" sz="1200" dirty="0"/>
                        <a:t>(rare)</a:t>
                      </a:r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90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Non-</a:t>
                      </a:r>
                      <a:r>
                        <a:rPr lang="it-IT" sz="1600" dirty="0" err="1"/>
                        <a:t>referential</a:t>
                      </a:r>
                      <a:r>
                        <a:rPr lang="it-IT" sz="1600" dirty="0"/>
                        <a:t> indefinite/inclusive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-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5799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Non-</a:t>
                      </a:r>
                      <a:r>
                        <a:rPr lang="it-IT" sz="1600" dirty="0" err="1"/>
                        <a:t>referential</a:t>
                      </a:r>
                      <a:r>
                        <a:rPr lang="it-IT" sz="1600" dirty="0"/>
                        <a:t> indefinite/</a:t>
                      </a:r>
                      <a:r>
                        <a:rPr lang="it-IT" sz="1600" dirty="0" err="1"/>
                        <a:t>exclusive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</a:p>
                    <a:p>
                      <a:pPr algn="ctr"/>
                      <a:r>
                        <a:rPr lang="it-IT" sz="1200" dirty="0"/>
                        <a:t>(in French and </a:t>
                      </a:r>
                      <a:r>
                        <a:rPr lang="it-IT" sz="1200" dirty="0" err="1"/>
                        <a:t>Italian</a:t>
                      </a:r>
                      <a:r>
                        <a:rPr lang="it-IT" sz="1200" dirty="0"/>
                        <a:t>, </a:t>
                      </a:r>
                      <a:r>
                        <a:rPr lang="it-IT" sz="1200" dirty="0" err="1"/>
                        <a:t>not</a:t>
                      </a:r>
                      <a:r>
                        <a:rPr lang="it-IT" sz="1200" dirty="0"/>
                        <a:t> </a:t>
                      </a:r>
                      <a:r>
                        <a:rPr lang="it-IT" sz="1200" dirty="0" err="1"/>
                        <a:t>allowed</a:t>
                      </a:r>
                      <a:r>
                        <a:rPr lang="it-IT" sz="1200" dirty="0"/>
                        <a:t> with </a:t>
                      </a:r>
                      <a:r>
                        <a:rPr lang="it-IT" sz="1200" dirty="0" err="1"/>
                        <a:t>unaccusative</a:t>
                      </a:r>
                      <a:r>
                        <a:rPr lang="it-IT" sz="1200" dirty="0"/>
                        <a:t> or passive </a:t>
                      </a:r>
                      <a:r>
                        <a:rPr lang="it-IT" sz="1200" dirty="0" err="1"/>
                        <a:t>predicates</a:t>
                      </a:r>
                      <a:r>
                        <a:rPr lang="it-IT" sz="1200" dirty="0"/>
                        <a:t>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-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-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183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Specific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 </a:t>
                      </a:r>
                    </a:p>
                    <a:p>
                      <a:pPr algn="ctr"/>
                      <a:r>
                        <a:rPr lang="it-IT" sz="1200" dirty="0"/>
                        <a:t>(</a:t>
                      </a:r>
                      <a:r>
                        <a:rPr lang="it-IT" sz="1200" dirty="0" err="1"/>
                        <a:t>only</a:t>
                      </a:r>
                      <a:r>
                        <a:rPr lang="it-IT" sz="1200" dirty="0"/>
                        <a:t> in some </a:t>
                      </a:r>
                      <a:r>
                        <a:rPr lang="it-IT" sz="1200" dirty="0" err="1"/>
                        <a:t>languages</a:t>
                      </a:r>
                      <a:r>
                        <a:rPr lang="it-IT" sz="1200" dirty="0"/>
                        <a:t>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 </a:t>
                      </a:r>
                    </a:p>
                    <a:p>
                      <a:pPr algn="ctr"/>
                      <a:r>
                        <a:rPr lang="it-IT" sz="1200" dirty="0"/>
                        <a:t>(1st </a:t>
                      </a:r>
                      <a:r>
                        <a:rPr lang="it-IT" sz="1200" dirty="0" err="1"/>
                        <a:t>person</a:t>
                      </a:r>
                      <a:r>
                        <a:rPr lang="it-IT" sz="1200" dirty="0"/>
                        <a:t> </a:t>
                      </a:r>
                      <a:r>
                        <a:rPr lang="it-IT" sz="1200" dirty="0" err="1"/>
                        <a:t>reference</a:t>
                      </a:r>
                      <a:r>
                        <a:rPr lang="it-IT" sz="1200" dirty="0"/>
                        <a:t>)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-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 </a:t>
                      </a:r>
                    </a:p>
                    <a:p>
                      <a:pPr algn="ctr"/>
                      <a:r>
                        <a:rPr lang="it-IT" sz="1200" dirty="0"/>
                        <a:t>(</a:t>
                      </a:r>
                      <a:r>
                        <a:rPr lang="it-IT" sz="1200" dirty="0" err="1"/>
                        <a:t>only</a:t>
                      </a:r>
                      <a:r>
                        <a:rPr lang="it-IT" sz="1200" dirty="0"/>
                        <a:t> 3rd </a:t>
                      </a:r>
                      <a:r>
                        <a:rPr lang="it-IT" sz="1200" dirty="0" err="1"/>
                        <a:t>person</a:t>
                      </a:r>
                      <a:r>
                        <a:rPr lang="it-IT" sz="1200" dirty="0"/>
                        <a:t> </a:t>
                      </a:r>
                      <a:r>
                        <a:rPr lang="it-IT" sz="1200" dirty="0" err="1"/>
                        <a:t>reference</a:t>
                      </a:r>
                      <a:r>
                        <a:rPr lang="it-IT" sz="1200" dirty="0"/>
                        <a:t>)</a:t>
                      </a:r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866711"/>
                  </a:ext>
                </a:extLst>
              </a:tr>
            </a:tbl>
          </a:graphicData>
        </a:graphic>
      </p:graphicFrame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1AA36EE8-2221-9CA9-AA48-750EE5FCD984}"/>
              </a:ext>
            </a:extLst>
          </p:cNvPr>
          <p:cNvSpPr txBox="1">
            <a:spLocks/>
          </p:cNvSpPr>
          <p:nvPr/>
        </p:nvSpPr>
        <p:spPr>
          <a:xfrm>
            <a:off x="838200" y="1600880"/>
            <a:ext cx="10515600" cy="46933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dirty="0" err="1"/>
              <a:t>Tendencies</a:t>
            </a:r>
            <a:r>
              <a:rPr lang="it-IT" sz="2000" dirty="0"/>
              <a:t> – high degree of </a:t>
            </a:r>
            <a:r>
              <a:rPr lang="it-IT" sz="2000" dirty="0" err="1"/>
              <a:t>variation</a:t>
            </a:r>
            <a:r>
              <a:rPr lang="it-IT" sz="2000" dirty="0"/>
              <a:t> </a:t>
            </a:r>
            <a:r>
              <a:rPr lang="it-IT" sz="2000" dirty="0" err="1"/>
              <a:t>among</a:t>
            </a:r>
            <a:r>
              <a:rPr lang="it-IT" sz="2000" dirty="0"/>
              <a:t> </a:t>
            </a:r>
            <a:r>
              <a:rPr lang="it-IT" sz="2000" dirty="0" err="1"/>
              <a:t>European</a:t>
            </a:r>
            <a:r>
              <a:rPr lang="it-IT" sz="2000" dirty="0"/>
              <a:t> </a:t>
            </a:r>
            <a:r>
              <a:rPr lang="it-IT" sz="2000" dirty="0" err="1"/>
              <a:t>languages</a:t>
            </a:r>
            <a:r>
              <a:rPr lang="it-IT" sz="2000" dirty="0"/>
              <a:t>! 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it-IT" dirty="0"/>
              <a:t> </a:t>
            </a:r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E3D92CC-C42F-BEC3-595D-4E6E02DE2163}"/>
              </a:ext>
            </a:extLst>
          </p:cNvPr>
          <p:cNvSpPr txBox="1"/>
          <p:nvPr/>
        </p:nvSpPr>
        <p:spPr>
          <a:xfrm>
            <a:off x="838199" y="5647937"/>
            <a:ext cx="110312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 err="1">
                <a:latin typeface="+mj-lt"/>
              </a:rPr>
              <a:t>Egerland</a:t>
            </a:r>
            <a:r>
              <a:rPr lang="it-IT" sz="1800" dirty="0">
                <a:latin typeface="+mj-lt"/>
              </a:rPr>
              <a:t> 2003; Giacalone Ramat &amp; </a:t>
            </a:r>
            <a:r>
              <a:rPr lang="it-IT" sz="1800" dirty="0" err="1">
                <a:latin typeface="+mj-lt"/>
              </a:rPr>
              <a:t>Sansò</a:t>
            </a:r>
            <a:r>
              <a:rPr lang="it-IT" sz="1800" dirty="0">
                <a:latin typeface="+mj-lt"/>
              </a:rPr>
              <a:t> 2007; </a:t>
            </a:r>
            <a:r>
              <a:rPr lang="it-IT" sz="1800" dirty="0" err="1">
                <a:latin typeface="+mj-lt"/>
              </a:rPr>
              <a:t>Siewierska</a:t>
            </a:r>
            <a:r>
              <a:rPr lang="it-IT" sz="1800" dirty="0">
                <a:latin typeface="+mj-lt"/>
              </a:rPr>
              <a:t> 2011; </a:t>
            </a:r>
            <a:r>
              <a:rPr lang="it-IT" sz="1800" dirty="0" err="1">
                <a:latin typeface="+mj-lt"/>
              </a:rPr>
              <a:t>Siewierska</a:t>
            </a:r>
            <a:r>
              <a:rPr lang="it-IT" sz="1800" dirty="0">
                <a:latin typeface="+mj-lt"/>
              </a:rPr>
              <a:t> &amp; </a:t>
            </a:r>
            <a:r>
              <a:rPr lang="it-IT" sz="1800" dirty="0" err="1">
                <a:latin typeface="+mj-lt"/>
              </a:rPr>
              <a:t>Papasthati</a:t>
            </a:r>
            <a:r>
              <a:rPr lang="it-IT" sz="1800" dirty="0">
                <a:latin typeface="+mj-lt"/>
              </a:rPr>
              <a:t> 2011;</a:t>
            </a:r>
            <a:r>
              <a:rPr lang="it-IT" dirty="0">
                <a:latin typeface="+mj-lt"/>
              </a:rPr>
              <a:t> </a:t>
            </a:r>
            <a:r>
              <a:rPr lang="it-IT" sz="1800" dirty="0" err="1">
                <a:latin typeface="+mj-lt"/>
              </a:rPr>
              <a:t>Cabredo</a:t>
            </a:r>
            <a:r>
              <a:rPr lang="it-IT" sz="1800" dirty="0">
                <a:latin typeface="+mj-lt"/>
              </a:rPr>
              <a:t> </a:t>
            </a:r>
            <a:r>
              <a:rPr lang="it-IT" sz="1800" dirty="0" err="1">
                <a:latin typeface="+mj-lt"/>
              </a:rPr>
              <a:t>Hofherr</a:t>
            </a:r>
            <a:r>
              <a:rPr lang="it-IT" sz="1800" dirty="0">
                <a:latin typeface="+mj-lt"/>
              </a:rPr>
              <a:t> 2017; </a:t>
            </a:r>
            <a:r>
              <a:rPr lang="it-IT" sz="1800" dirty="0" err="1">
                <a:latin typeface="+mj-lt"/>
              </a:rPr>
              <a:t>Gast</a:t>
            </a:r>
            <a:r>
              <a:rPr lang="it-IT" sz="1800" dirty="0">
                <a:latin typeface="+mj-lt"/>
              </a:rPr>
              <a:t> &amp; van </a:t>
            </a:r>
            <a:r>
              <a:rPr lang="it-IT" sz="1800" dirty="0" err="1">
                <a:latin typeface="+mj-lt"/>
              </a:rPr>
              <a:t>der</a:t>
            </a:r>
            <a:r>
              <a:rPr lang="it-IT" sz="1800" dirty="0">
                <a:latin typeface="+mj-lt"/>
              </a:rPr>
              <a:t> </a:t>
            </a:r>
            <a:r>
              <a:rPr lang="it-IT" sz="1800" dirty="0" err="1">
                <a:latin typeface="+mj-lt"/>
              </a:rPr>
              <a:t>Auwera</a:t>
            </a:r>
            <a:r>
              <a:rPr lang="it-IT" sz="1800" dirty="0">
                <a:latin typeface="+mj-lt"/>
              </a:rPr>
              <a:t> 2015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8F748E3-2719-EE15-C116-0B74121CE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27</a:t>
            </a:fld>
            <a:endParaRPr lang="it-IT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C8EC1505-21A2-48D7-261F-F161D151F9BC}"/>
              </a:ext>
            </a:extLst>
          </p:cNvPr>
          <p:cNvSpPr/>
          <p:nvPr/>
        </p:nvSpPr>
        <p:spPr>
          <a:xfrm>
            <a:off x="6276975" y="2055244"/>
            <a:ext cx="5686425" cy="350735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75720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8ED908-7FF1-5D6E-5D35-7CB074CB8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/>
              <a:t>Types</a:t>
            </a:r>
            <a:r>
              <a:rPr lang="it-IT" dirty="0"/>
              <a:t> of R-</a:t>
            </a:r>
            <a:r>
              <a:rPr lang="it-IT" dirty="0" err="1"/>
              <a:t>impersonals</a:t>
            </a:r>
            <a:r>
              <a:rPr lang="it-IT" dirty="0"/>
              <a:t> and </a:t>
            </a:r>
            <a:r>
              <a:rPr lang="it-IT" dirty="0" err="1"/>
              <a:t>quantification</a:t>
            </a:r>
            <a:endParaRPr lang="de-DE" dirty="0"/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1AA36EE8-2221-9CA9-AA48-750EE5FCD984}"/>
              </a:ext>
            </a:extLst>
          </p:cNvPr>
          <p:cNvSpPr txBox="1">
            <a:spLocks/>
          </p:cNvSpPr>
          <p:nvPr/>
        </p:nvSpPr>
        <p:spPr>
          <a:xfrm>
            <a:off x="838200" y="1600880"/>
            <a:ext cx="10515600" cy="46933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dirty="0">
                <a:latin typeface="+mj-lt"/>
              </a:rPr>
              <a:t>In </a:t>
            </a:r>
            <a:r>
              <a:rPr lang="it-IT" sz="2400" dirty="0" err="1">
                <a:latin typeface="+mj-lt"/>
              </a:rPr>
              <a:t>most</a:t>
            </a:r>
            <a:r>
              <a:rPr lang="it-IT" sz="2400" dirty="0">
                <a:latin typeface="+mj-lt"/>
              </a:rPr>
              <a:t> </a:t>
            </a:r>
            <a:r>
              <a:rPr lang="it-IT" sz="2400" dirty="0" err="1">
                <a:latin typeface="+mj-lt"/>
              </a:rPr>
              <a:t>languages</a:t>
            </a:r>
            <a:r>
              <a:rPr lang="it-IT" sz="2400" dirty="0">
                <a:latin typeface="+mj-lt"/>
              </a:rPr>
              <a:t> of Europe, 3PL-impersonals do </a:t>
            </a:r>
            <a:r>
              <a:rPr lang="it-IT" sz="2400" dirty="0" err="1">
                <a:latin typeface="+mj-lt"/>
              </a:rPr>
              <a:t>not</a:t>
            </a:r>
            <a:r>
              <a:rPr lang="it-IT" sz="2400" dirty="0">
                <a:latin typeface="+mj-lt"/>
              </a:rPr>
              <a:t> </a:t>
            </a:r>
            <a:r>
              <a:rPr lang="it-IT" sz="2400" dirty="0" err="1">
                <a:latin typeface="+mj-lt"/>
              </a:rPr>
              <a:t>allow</a:t>
            </a:r>
            <a:r>
              <a:rPr lang="it-IT" sz="2400" dirty="0">
                <a:latin typeface="+mj-lt"/>
              </a:rPr>
              <a:t> </a:t>
            </a:r>
            <a:r>
              <a:rPr lang="it-IT" sz="2400" dirty="0" err="1">
                <a:latin typeface="+mj-lt"/>
              </a:rPr>
              <a:t>generic</a:t>
            </a:r>
            <a:r>
              <a:rPr lang="it-IT" sz="2400" dirty="0">
                <a:latin typeface="+mj-lt"/>
              </a:rPr>
              <a:t> readings, </a:t>
            </a:r>
            <a:r>
              <a:rPr lang="it-IT" sz="2400" dirty="0" err="1">
                <a:latin typeface="+mj-lt"/>
              </a:rPr>
              <a:t>but</a:t>
            </a:r>
            <a:r>
              <a:rPr lang="it-IT" sz="2400" dirty="0">
                <a:latin typeface="+mj-lt"/>
              </a:rPr>
              <a:t> in East </a:t>
            </a:r>
            <a:r>
              <a:rPr lang="it-IT" sz="2400" dirty="0" err="1">
                <a:latin typeface="+mj-lt"/>
              </a:rPr>
              <a:t>Slavic</a:t>
            </a:r>
            <a:r>
              <a:rPr lang="it-IT" sz="2400" dirty="0">
                <a:latin typeface="+mj-lt"/>
              </a:rPr>
              <a:t> </a:t>
            </a:r>
            <a:r>
              <a:rPr lang="it-IT" sz="2400" dirty="0" err="1">
                <a:latin typeface="+mj-lt"/>
              </a:rPr>
              <a:t>languages</a:t>
            </a:r>
            <a:r>
              <a:rPr lang="it-IT" sz="2400" dirty="0">
                <a:latin typeface="+mj-lt"/>
              </a:rPr>
              <a:t> </a:t>
            </a:r>
            <a:r>
              <a:rPr lang="it-IT" sz="2400" dirty="0" err="1">
                <a:latin typeface="+mj-lt"/>
              </a:rPr>
              <a:t>they</a:t>
            </a:r>
            <a:r>
              <a:rPr lang="it-IT" sz="2400" dirty="0">
                <a:latin typeface="+mj-lt"/>
              </a:rPr>
              <a:t> do</a:t>
            </a:r>
          </a:p>
          <a:p>
            <a:pPr marL="0" indent="0">
              <a:buNone/>
            </a:pPr>
            <a:endParaRPr lang="it-IT" sz="2400" dirty="0">
              <a:latin typeface="+mj-lt"/>
            </a:endParaRPr>
          </a:p>
          <a:p>
            <a:pPr marL="0" indent="0">
              <a:buNone/>
            </a:pPr>
            <a:r>
              <a:rPr lang="it-IT" sz="2400" dirty="0">
                <a:latin typeface="+mj-lt"/>
              </a:rPr>
              <a:t>(35)	Russian (East </a:t>
            </a:r>
            <a:r>
              <a:rPr lang="it-IT" sz="2400" dirty="0" err="1">
                <a:latin typeface="+mj-lt"/>
              </a:rPr>
              <a:t>Slavic</a:t>
            </a:r>
            <a:r>
              <a:rPr lang="it-IT" sz="2400" dirty="0">
                <a:latin typeface="+mj-lt"/>
              </a:rPr>
              <a:t>; Indo-</a:t>
            </a:r>
            <a:r>
              <a:rPr lang="it-IT" sz="2400" dirty="0" err="1">
                <a:latin typeface="+mj-lt"/>
              </a:rPr>
              <a:t>European</a:t>
            </a:r>
            <a:r>
              <a:rPr lang="it-IT" sz="2400" dirty="0">
                <a:latin typeface="+mj-lt"/>
              </a:rPr>
              <a:t>)</a:t>
            </a:r>
          </a:p>
          <a:p>
            <a:pPr marL="0" indent="0">
              <a:buNone/>
            </a:pPr>
            <a:r>
              <a:rPr lang="it-IT" sz="2400" dirty="0">
                <a:latin typeface="+mj-lt"/>
              </a:rPr>
              <a:t>	</a:t>
            </a:r>
            <a:r>
              <a:rPr lang="fi-FI" sz="2400" b="0" i="1" u="none" strike="noStrike" baseline="0" dirty="0">
                <a:solidFill>
                  <a:srgbClr val="211D1E"/>
                </a:solidFill>
                <a:latin typeface="+mj-lt"/>
              </a:rPr>
              <a:t>Cypljat 		po oseni sčitajut</a:t>
            </a:r>
            <a:endParaRPr lang="fi-FI" sz="2400" b="0" i="0" u="none" strike="noStrike" baseline="0" dirty="0">
              <a:solidFill>
                <a:srgbClr val="211D1E"/>
              </a:solidFill>
              <a:latin typeface="+mj-lt"/>
            </a:endParaRPr>
          </a:p>
          <a:p>
            <a:pPr marL="0" indent="0">
              <a:buNone/>
            </a:pPr>
            <a:r>
              <a:rPr lang="de-DE" sz="2400" b="0" i="0" u="none" strike="noStrike" baseline="0" dirty="0">
                <a:solidFill>
                  <a:srgbClr val="211D1E"/>
                </a:solidFill>
                <a:latin typeface="+mj-lt"/>
              </a:rPr>
              <a:t>	</a:t>
            </a:r>
            <a:r>
              <a:rPr lang="de-DE" sz="2400" b="0" i="0" u="none" strike="noStrike" baseline="0" dirty="0" err="1">
                <a:solidFill>
                  <a:srgbClr val="211D1E"/>
                </a:solidFill>
                <a:latin typeface="+mj-lt"/>
              </a:rPr>
              <a:t>chickens.</a:t>
            </a:r>
            <a:r>
              <a:rPr lang="de-DE" sz="2400" b="0" i="0" u="none" strike="noStrike" cap="small" dirty="0" err="1">
                <a:solidFill>
                  <a:srgbClr val="211D1E"/>
                </a:solidFill>
                <a:latin typeface="+mj-lt"/>
              </a:rPr>
              <a:t>acc</a:t>
            </a:r>
            <a:r>
              <a:rPr lang="de-DE" sz="2400" b="0" i="0" u="none" strike="noStrike" baseline="0" dirty="0">
                <a:solidFill>
                  <a:srgbClr val="211D1E"/>
                </a:solidFill>
                <a:latin typeface="+mj-lt"/>
              </a:rPr>
              <a:t> 	in   fall   count.</a:t>
            </a:r>
            <a:r>
              <a:rPr lang="de-DE" sz="2400" cap="small" baseline="0" dirty="0">
                <a:solidFill>
                  <a:srgbClr val="211D1E"/>
                </a:solidFill>
                <a:latin typeface="+mj-lt"/>
              </a:rPr>
              <a:t>prs.3pl</a:t>
            </a:r>
            <a:endParaRPr lang="de-DE" sz="2400" b="0" i="0" u="none" strike="noStrike" baseline="0" dirty="0">
              <a:solidFill>
                <a:srgbClr val="211D1E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211D1E"/>
                </a:solidFill>
                <a:latin typeface="+mj-lt"/>
              </a:rPr>
              <a:t>	‘Do not count your chickens before they hatch’ (Lit. ‘</a:t>
            </a:r>
            <a:r>
              <a:rPr lang="da-DK" sz="2400" b="0" i="0" u="none" strike="noStrike" baseline="0" dirty="0">
                <a:solidFill>
                  <a:srgbClr val="211D1E"/>
                </a:solidFill>
                <a:latin typeface="+mj-lt"/>
              </a:rPr>
              <a:t>They count chickens in the 	fall</a:t>
            </a:r>
            <a:r>
              <a:rPr lang="it-IT" sz="2400" b="0" i="0" u="none" strike="noStrike" baseline="0" dirty="0">
                <a:solidFill>
                  <a:srgbClr val="211D1E"/>
                </a:solidFill>
                <a:latin typeface="+mj-lt"/>
              </a:rPr>
              <a:t>’) (Bauer 2021)</a:t>
            </a:r>
            <a:endParaRPr lang="it-IT" sz="2400" dirty="0">
              <a:latin typeface="+mj-lt"/>
            </a:endParaRPr>
          </a:p>
          <a:p>
            <a:pPr marL="0" indent="0" algn="r">
              <a:buFont typeface="Arial" panose="020B0604020202020204" pitchFamily="34" charset="0"/>
              <a:buNone/>
            </a:pPr>
            <a:r>
              <a:rPr lang="it-IT" dirty="0"/>
              <a:t> 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6600908-34D8-6ABE-6D6F-7C50E5838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28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12635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2EA006-15CE-5460-F078-943C811CC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In </a:t>
            </a:r>
            <a:r>
              <a:rPr lang="it-IT" dirty="0" err="1"/>
              <a:t>discourse</a:t>
            </a:r>
            <a:r>
              <a:rPr lang="it-IT" dirty="0"/>
              <a:t>: Agent </a:t>
            </a:r>
            <a:r>
              <a:rPr lang="it-IT" dirty="0" err="1"/>
              <a:t>backgrounding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9629D3-EE63-B726-10FF-BE6D30188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000" dirty="0"/>
          </a:p>
          <a:p>
            <a:r>
              <a:rPr lang="en-GB" sz="2000" dirty="0"/>
              <a:t>In discourse, R-</a:t>
            </a:r>
            <a:r>
              <a:rPr lang="en-GB" sz="2000" dirty="0" err="1"/>
              <a:t>impersonals</a:t>
            </a:r>
            <a:r>
              <a:rPr lang="en-GB" sz="2000" dirty="0"/>
              <a:t> serve to the </a:t>
            </a:r>
            <a:r>
              <a:rPr lang="en-GB" sz="2000" b="1" dirty="0"/>
              <a:t>backgrounding</a:t>
            </a:r>
            <a:r>
              <a:rPr lang="en-GB" sz="2000" dirty="0"/>
              <a:t> (or </a:t>
            </a:r>
            <a:r>
              <a:rPr lang="en-GB" sz="2000" b="1" dirty="0"/>
              <a:t>de-focusing</a:t>
            </a:r>
            <a:r>
              <a:rPr lang="en-GB" sz="2000" dirty="0"/>
              <a:t>) of the agent</a:t>
            </a:r>
          </a:p>
          <a:p>
            <a:pPr marL="0" indent="0">
              <a:buNone/>
            </a:pPr>
            <a:endParaRPr lang="en-GB" sz="2000" dirty="0"/>
          </a:p>
          <a:p>
            <a:pPr marL="0" indent="0" algn="l">
              <a:buNone/>
            </a:pPr>
            <a:r>
              <a:rPr lang="en-GB" sz="2000" dirty="0">
                <a:latin typeface="+mj-lt"/>
              </a:rPr>
              <a:t>(36) 	Lithuanian (Baltic; Indo-European): Impersonal passive</a:t>
            </a:r>
          </a:p>
          <a:p>
            <a:pPr marL="0" indent="0" algn="l">
              <a:buNone/>
            </a:pPr>
            <a:r>
              <a:rPr lang="de-DE" sz="1800" b="0" i="1" u="none" strike="noStrike" baseline="0" dirty="0">
                <a:latin typeface="+mj-lt"/>
              </a:rPr>
              <a:t>	</a:t>
            </a:r>
            <a:r>
              <a:rPr lang="lt-LT" sz="1800" b="0" i="1" u="none" strike="noStrike" baseline="0" dirty="0">
                <a:latin typeface="+mj-lt"/>
              </a:rPr>
              <a:t>Beje, vokiečiai kelia tokias pat diskusijas dėl amerikiečių, dar likusių po II Pasaulinio</a:t>
            </a:r>
            <a:r>
              <a:rPr lang="de-DE" sz="1800" b="0" i="1" u="none" strike="noStrike" baseline="0" dirty="0">
                <a:latin typeface="+mj-lt"/>
              </a:rPr>
              <a:t> </a:t>
            </a:r>
            <a:r>
              <a:rPr lang="lt-LT" sz="1800" b="0" i="1" u="none" strike="noStrike" baseline="0" dirty="0">
                <a:latin typeface="+mj-lt"/>
              </a:rPr>
              <a:t>Karo, kurių daugelis </a:t>
            </a:r>
            <a:r>
              <a:rPr lang="de-DE" sz="1800" b="0" i="1" u="none" strike="noStrike" baseline="0" dirty="0">
                <a:latin typeface="+mj-lt"/>
              </a:rPr>
              <a:t>	</a:t>
            </a:r>
            <a:r>
              <a:rPr lang="lt-LT" sz="1800" b="0" i="1" u="none" strike="noStrike" baseline="0" dirty="0">
                <a:latin typeface="+mj-lt"/>
              </a:rPr>
              <a:t>taip ir neišmoko vokiškai. Jei jie ir bando parduotuvėje ką</a:t>
            </a:r>
            <a:r>
              <a:rPr lang="de-DE" sz="1800" b="0" i="1" u="none" strike="noStrike" baseline="0" dirty="0">
                <a:latin typeface="+mj-lt"/>
              </a:rPr>
              <a:t> </a:t>
            </a:r>
            <a:r>
              <a:rPr lang="de-DE" sz="1800" b="0" i="1" u="none" strike="noStrike" baseline="0" dirty="0" err="1">
                <a:latin typeface="+mj-lt"/>
              </a:rPr>
              <a:t>angliškai</a:t>
            </a:r>
            <a:r>
              <a:rPr lang="de-DE" sz="1800" b="0" i="1" u="none" strike="noStrike" baseline="0" dirty="0">
                <a:latin typeface="+mj-lt"/>
              </a:rPr>
              <a:t>, </a:t>
            </a:r>
            <a:r>
              <a:rPr lang="de-DE" sz="1800" b="0" i="1" u="none" strike="noStrike" baseline="0" dirty="0" err="1">
                <a:latin typeface="+mj-lt"/>
              </a:rPr>
              <a:t>jiems</a:t>
            </a:r>
            <a:r>
              <a:rPr lang="de-DE" sz="1800" b="0" i="1" u="none" strike="noStrike" baseline="0" dirty="0">
                <a:latin typeface="+mj-lt"/>
              </a:rPr>
              <a:t> </a:t>
            </a:r>
            <a:r>
              <a:rPr lang="de-DE" sz="1800" b="1" i="1" u="none" strike="noStrike" baseline="0" dirty="0" err="1">
                <a:latin typeface="+mj-lt"/>
              </a:rPr>
              <a:t>bus</a:t>
            </a:r>
            <a:r>
              <a:rPr lang="de-DE" sz="1800" b="1" i="1" u="none" strike="noStrike" baseline="0" dirty="0">
                <a:latin typeface="+mj-lt"/>
              </a:rPr>
              <a:t> </a:t>
            </a:r>
            <a:r>
              <a:rPr lang="de-DE" sz="1800" b="1" i="1" u="none" strike="noStrike" baseline="0" dirty="0" err="1">
                <a:latin typeface="+mj-lt"/>
              </a:rPr>
              <a:t>atsakyta</a:t>
            </a:r>
            <a:r>
              <a:rPr lang="de-DE" sz="1800" b="1" i="1" u="none" strike="noStrike" baseline="0" dirty="0">
                <a:latin typeface="+mj-lt"/>
              </a:rPr>
              <a:t> </a:t>
            </a:r>
            <a:r>
              <a:rPr lang="de-DE" sz="1800" b="1" i="1" u="none" strike="noStrike" baseline="0" dirty="0" err="1">
                <a:latin typeface="+mj-lt"/>
              </a:rPr>
              <a:t>vokiškai</a:t>
            </a:r>
            <a:r>
              <a:rPr lang="de-DE" sz="1800" b="0" i="1" u="none" strike="noStrike" baseline="0" dirty="0">
                <a:latin typeface="+mj-lt"/>
              </a:rPr>
              <a:t>. O </a:t>
            </a:r>
            <a:r>
              <a:rPr lang="de-DE" sz="1800" b="0" i="1" u="none" strike="noStrike" baseline="0" dirty="0" err="1">
                <a:latin typeface="+mj-lt"/>
              </a:rPr>
              <a:t>tavo</a:t>
            </a:r>
            <a:r>
              <a:rPr lang="de-DE" sz="1800" b="0" i="1" u="none" strike="noStrike" baseline="0" dirty="0">
                <a:latin typeface="+mj-lt"/>
              </a:rPr>
              <a:t> 	</a:t>
            </a:r>
            <a:r>
              <a:rPr lang="de-DE" sz="1800" b="0" i="1" u="none" strike="noStrike" baseline="0" dirty="0" err="1">
                <a:latin typeface="+mj-lt"/>
              </a:rPr>
              <a:t>reikalas</a:t>
            </a:r>
            <a:r>
              <a:rPr lang="de-DE" sz="1800" b="0" i="1" u="none" strike="noStrike" baseline="0" dirty="0">
                <a:latin typeface="+mj-lt"/>
              </a:rPr>
              <a:t> </a:t>
            </a:r>
            <a:r>
              <a:rPr lang="de-DE" sz="1800" b="0" i="1" u="none" strike="noStrike" baseline="0" dirty="0" err="1">
                <a:latin typeface="+mj-lt"/>
              </a:rPr>
              <a:t>suprasi</a:t>
            </a:r>
            <a:r>
              <a:rPr lang="de-DE" sz="1800" b="0" i="1" u="none" strike="noStrike" baseline="0" dirty="0">
                <a:latin typeface="+mj-lt"/>
              </a:rPr>
              <a:t> </a:t>
            </a:r>
            <a:r>
              <a:rPr lang="de-DE" sz="1800" b="0" i="1" u="none" strike="noStrike" baseline="0" dirty="0" err="1">
                <a:latin typeface="+mj-lt"/>
              </a:rPr>
              <a:t>ar</a:t>
            </a:r>
            <a:r>
              <a:rPr lang="de-DE" sz="1800" b="0" i="1" u="none" strike="noStrike" baseline="0" dirty="0">
                <a:latin typeface="+mj-lt"/>
              </a:rPr>
              <a:t> ne.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+mj-lt"/>
              </a:rPr>
              <a:t>	‘By the way, the Germans have the same discussions about the Americans who stayed after WWII and 	whose majority never learnt German. If they try to say something in English in a shop, </a:t>
            </a:r>
            <a:r>
              <a:rPr lang="en-US" sz="1800" b="1" i="0" u="none" strike="noStrike" baseline="0" dirty="0">
                <a:latin typeface="+mj-lt"/>
              </a:rPr>
              <a:t>the answer will be 	</a:t>
            </a:r>
            <a:r>
              <a:rPr lang="en-US" sz="1800" b="0" i="0" u="none" strike="noStrike" baseline="0" dirty="0">
                <a:latin typeface="+mj-lt"/>
              </a:rPr>
              <a:t>(lit. ‘</a:t>
            </a:r>
            <a:r>
              <a:rPr lang="en-US" sz="1800" b="1" i="0" u="none" strike="noStrike" baseline="0" dirty="0">
                <a:latin typeface="+mj-lt"/>
              </a:rPr>
              <a:t>it will be answered to them</a:t>
            </a:r>
            <a:r>
              <a:rPr lang="en-US" sz="1800" b="0" i="0" u="none" strike="noStrike" baseline="0" dirty="0">
                <a:latin typeface="+mj-lt"/>
              </a:rPr>
              <a:t>’) in German. And it’s your business if you understand or not’.</a:t>
            </a:r>
          </a:p>
          <a:p>
            <a:pPr marL="0" indent="0" algn="l">
              <a:buNone/>
            </a:pPr>
            <a:r>
              <a:rPr lang="en-US" sz="1800" dirty="0">
                <a:latin typeface="+mj-lt"/>
              </a:rPr>
              <a:t>	(Mazzitelli 2019)</a:t>
            </a:r>
            <a:endParaRPr lang="en-GB" sz="2000" dirty="0">
              <a:latin typeface="+mj-lt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FA6D3F7-0279-AF11-75BF-DBA633B86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29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10332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C577C654-B762-E50C-B881-471100EC18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/>
              <a:t>Impersonality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a </a:t>
            </a:r>
            <a:r>
              <a:rPr lang="de-DE" dirty="0" err="1"/>
              <a:t>typological</a:t>
            </a:r>
            <a:r>
              <a:rPr lang="de-DE" dirty="0"/>
              <a:t> </a:t>
            </a:r>
            <a:r>
              <a:rPr lang="de-DE" dirty="0" err="1"/>
              <a:t>perspective</a:t>
            </a:r>
            <a:endParaRPr lang="de-DE" dirty="0"/>
          </a:p>
        </p:txBody>
      </p:sp>
      <p:sp>
        <p:nvSpPr>
          <p:cNvPr id="6" name="Untertitel 5">
            <a:extLst>
              <a:ext uri="{FF2B5EF4-FFF2-40B4-BE49-F238E27FC236}">
                <a16:creationId xmlns:a16="http://schemas.microsoft.com/office/drawing/2014/main" id="{49EB442F-430B-6CE6-BD03-9ED3253279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FE469E-6E26-B552-2AB7-588CF18CD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945624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2EA006-15CE-5460-F078-943C811CC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2SG-impersonals and </a:t>
            </a:r>
            <a:r>
              <a:rPr lang="it-IT" dirty="0" err="1"/>
              <a:t>empathy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9629D3-EE63-B726-10FF-BE6D30188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1600" dirty="0">
              <a:latin typeface="+mj-lt"/>
            </a:endParaRPr>
          </a:p>
          <a:p>
            <a:r>
              <a:rPr lang="en-GB" sz="1800" dirty="0">
                <a:latin typeface="+mj-lt"/>
              </a:rPr>
              <a:t>A prominent feature of 2SG </a:t>
            </a:r>
            <a:r>
              <a:rPr lang="en-GB" sz="1800" dirty="0" err="1">
                <a:latin typeface="+mj-lt"/>
              </a:rPr>
              <a:t>impersonals</a:t>
            </a:r>
            <a:r>
              <a:rPr lang="en-GB" sz="1800" dirty="0">
                <a:latin typeface="+mj-lt"/>
              </a:rPr>
              <a:t> is that they are used to construe </a:t>
            </a:r>
            <a:r>
              <a:rPr lang="en-GB" sz="1800" b="1" dirty="0">
                <a:latin typeface="+mj-lt"/>
              </a:rPr>
              <a:t>empathy</a:t>
            </a:r>
          </a:p>
          <a:p>
            <a:endParaRPr lang="en-GB" sz="1800" b="1" dirty="0">
              <a:latin typeface="+mj-lt"/>
            </a:endParaRPr>
          </a:p>
          <a:p>
            <a:r>
              <a:rPr lang="en-GB" sz="1800" dirty="0">
                <a:latin typeface="+mj-lt"/>
              </a:rPr>
              <a:t>The speaker identifies with the implied referent, and invites the addressee to do so, too (Malamud 2006; Gast &amp; van der </a:t>
            </a:r>
            <a:r>
              <a:rPr lang="en-GB" sz="1800" dirty="0" err="1">
                <a:latin typeface="+mj-lt"/>
              </a:rPr>
              <a:t>Auwera</a:t>
            </a:r>
            <a:r>
              <a:rPr lang="en-GB" sz="1800" dirty="0">
                <a:latin typeface="+mj-lt"/>
              </a:rPr>
              <a:t> 2015)</a:t>
            </a:r>
          </a:p>
          <a:p>
            <a:pPr lvl="1"/>
            <a:endParaRPr lang="en-GB" sz="1800" dirty="0">
              <a:latin typeface="+mj-lt"/>
            </a:endParaRPr>
          </a:p>
          <a:p>
            <a:pPr marL="457200" lvl="1" indent="0">
              <a:buNone/>
            </a:pPr>
            <a:r>
              <a:rPr lang="en-US" sz="1800" b="0" u="none" strike="noStrike" baseline="0" dirty="0">
                <a:latin typeface="+mj-lt"/>
              </a:rPr>
              <a:t>(</a:t>
            </a:r>
            <a:r>
              <a:rPr lang="en-US" sz="1800" dirty="0">
                <a:latin typeface="+mj-lt"/>
              </a:rPr>
              <a:t>37</a:t>
            </a:r>
            <a:r>
              <a:rPr lang="en-US" sz="1800" b="0" u="none" strike="noStrike" baseline="0" dirty="0">
                <a:latin typeface="+mj-lt"/>
              </a:rPr>
              <a:t>) English (Germanic; Indo-European)</a:t>
            </a:r>
            <a:endParaRPr lang="en-US" sz="1800" b="0" i="1" u="none" strike="noStrike" baseline="0" dirty="0">
              <a:latin typeface="+mj-lt"/>
            </a:endParaRPr>
          </a:p>
          <a:p>
            <a:pPr marL="457200" lvl="1" indent="0">
              <a:buNone/>
            </a:pPr>
            <a:r>
              <a:rPr lang="en-US" sz="1800" b="0" i="1" u="none" strike="noStrike" baseline="0" dirty="0">
                <a:latin typeface="+mj-lt"/>
              </a:rPr>
              <a:t>	a. As a member of the Royal family </a:t>
            </a:r>
            <a:r>
              <a:rPr lang="en-US" sz="1800" b="1" i="1" u="none" strike="noStrike" baseline="0" dirty="0">
                <a:latin typeface="+mj-lt"/>
              </a:rPr>
              <a:t>you</a:t>
            </a:r>
            <a:r>
              <a:rPr lang="en-US" sz="1800" b="0" i="1" u="none" strike="noStrike" baseline="0" dirty="0">
                <a:latin typeface="+mj-lt"/>
              </a:rPr>
              <a:t> have a lot of duties.</a:t>
            </a:r>
            <a:r>
              <a:rPr lang="en-GB" sz="1800" b="0" i="1" u="none" strike="noStrike" baseline="0" dirty="0">
                <a:latin typeface="+mj-lt"/>
              </a:rPr>
              <a:t> </a:t>
            </a:r>
            <a:r>
              <a:rPr lang="en-GB" sz="1800" b="0" u="none" strike="noStrike" baseline="0" dirty="0">
                <a:latin typeface="+mj-lt"/>
              </a:rPr>
              <a:t>(Gast &amp; van der </a:t>
            </a:r>
            <a:r>
              <a:rPr lang="en-GB" sz="1800" b="0" u="none" strike="noStrike" baseline="0" dirty="0" err="1">
                <a:latin typeface="+mj-lt"/>
              </a:rPr>
              <a:t>Auwera</a:t>
            </a:r>
            <a:r>
              <a:rPr lang="en-GB" sz="1800" b="0" u="none" strike="noStrike" baseline="0" dirty="0">
                <a:latin typeface="+mj-lt"/>
              </a:rPr>
              <a:t> 2015)</a:t>
            </a:r>
            <a:r>
              <a:rPr lang="en-GB" sz="1800" dirty="0">
                <a:latin typeface="+mj-lt"/>
              </a:rPr>
              <a:t>  </a:t>
            </a:r>
          </a:p>
          <a:p>
            <a:pPr marL="457200" lvl="1" indent="0">
              <a:buNone/>
            </a:pPr>
            <a:r>
              <a:rPr lang="en-GB" sz="1800" dirty="0">
                <a:latin typeface="+mj-lt"/>
              </a:rPr>
              <a:t>	b. </a:t>
            </a:r>
            <a:r>
              <a:rPr lang="en-GB" sz="1800" i="1" dirty="0">
                <a:latin typeface="+mj-lt"/>
              </a:rPr>
              <a:t>As a member of the Royal family </a:t>
            </a:r>
            <a:r>
              <a:rPr lang="en-GB" sz="1800" b="1" i="1" dirty="0">
                <a:latin typeface="+mj-lt"/>
              </a:rPr>
              <a:t>one</a:t>
            </a:r>
            <a:r>
              <a:rPr lang="en-GB" sz="1800" i="1" dirty="0">
                <a:latin typeface="+mj-lt"/>
              </a:rPr>
              <a:t> has a lot of duties</a:t>
            </a:r>
          </a:p>
          <a:p>
            <a:endParaRPr lang="en-GB" sz="1800" dirty="0">
              <a:latin typeface="+mj-lt"/>
            </a:endParaRPr>
          </a:p>
          <a:p>
            <a:r>
              <a:rPr lang="en-GB" sz="1800" dirty="0">
                <a:latin typeface="+mj-lt"/>
              </a:rPr>
              <a:t>In (37a), the speaker puts themselves in the shoes of a member of the Royal family, expressing sympathy towards them</a:t>
            </a:r>
          </a:p>
          <a:p>
            <a:r>
              <a:rPr lang="en-GB" sz="1800" dirty="0">
                <a:latin typeface="+mj-lt"/>
              </a:rPr>
              <a:t>In (37b) the empathy nuance is absent</a:t>
            </a:r>
          </a:p>
          <a:p>
            <a:endParaRPr lang="en-GB" sz="2400" dirty="0">
              <a:latin typeface="+mj-lt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C18F202-ED06-B154-77DB-86F06D061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30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564661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1044CC-A901-DDAF-16A4-201B35711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/>
              <a:t>Functional</a:t>
            </a:r>
            <a:r>
              <a:rPr lang="it-IT" dirty="0"/>
              <a:t> </a:t>
            </a:r>
            <a:r>
              <a:rPr lang="it-IT" dirty="0" err="1"/>
              <a:t>overlap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R-</a:t>
            </a:r>
            <a:r>
              <a:rPr lang="it-IT" dirty="0" err="1"/>
              <a:t>impersonals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D89229-3FD9-67B9-2EE8-E371B05A3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8019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/>
              <a:t>In some </a:t>
            </a:r>
            <a:r>
              <a:rPr lang="it-IT" sz="2000" dirty="0" err="1"/>
              <a:t>contexts</a:t>
            </a:r>
            <a:r>
              <a:rPr lang="it-IT" sz="2000" dirty="0"/>
              <a:t>, </a:t>
            </a:r>
            <a:r>
              <a:rPr lang="it-IT" sz="2000" dirty="0" err="1"/>
              <a:t>there</a:t>
            </a:r>
            <a:r>
              <a:rPr lang="it-IT" sz="2000" dirty="0"/>
              <a:t> </a:t>
            </a:r>
            <a:r>
              <a:rPr lang="it-IT" sz="2000" dirty="0" err="1"/>
              <a:t>is</a:t>
            </a:r>
            <a:r>
              <a:rPr lang="it-IT" sz="2000" dirty="0"/>
              <a:t> a </a:t>
            </a:r>
            <a:r>
              <a:rPr lang="it-IT" sz="2000" dirty="0" err="1"/>
              <a:t>functional</a:t>
            </a:r>
            <a:r>
              <a:rPr lang="it-IT" sz="2000" dirty="0"/>
              <a:t> </a:t>
            </a:r>
            <a:r>
              <a:rPr lang="it-IT" sz="2000" dirty="0" err="1"/>
              <a:t>overlap</a:t>
            </a:r>
            <a:r>
              <a:rPr lang="it-IT" sz="2000" dirty="0"/>
              <a:t> </a:t>
            </a:r>
            <a:r>
              <a:rPr lang="it-IT" sz="2000" dirty="0" err="1"/>
              <a:t>between</a:t>
            </a:r>
            <a:r>
              <a:rPr lang="it-IT" sz="2000" dirty="0"/>
              <a:t> R-</a:t>
            </a:r>
            <a:r>
              <a:rPr lang="it-IT" sz="2000" dirty="0" err="1"/>
              <a:t>impersonals</a:t>
            </a:r>
            <a:r>
              <a:rPr lang="it-IT" sz="2000" dirty="0"/>
              <a:t> 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/>
              <a:t>(38) </a:t>
            </a:r>
            <a:r>
              <a:rPr lang="it-IT" sz="2000" dirty="0" err="1"/>
              <a:t>Ukrainian</a:t>
            </a:r>
            <a:r>
              <a:rPr lang="it-IT" sz="2000" dirty="0"/>
              <a:t> (</a:t>
            </a:r>
            <a:r>
              <a:rPr lang="it-IT" sz="2000" dirty="0" err="1"/>
              <a:t>Slavic</a:t>
            </a:r>
            <a:r>
              <a:rPr lang="it-IT" sz="2000" dirty="0"/>
              <a:t>; Indo-</a:t>
            </a:r>
            <a:r>
              <a:rPr lang="it-IT" sz="2000" dirty="0" err="1"/>
              <a:t>European</a:t>
            </a:r>
            <a:r>
              <a:rPr lang="it-IT" sz="2000" dirty="0"/>
              <a:t>)</a:t>
            </a:r>
            <a:endParaRPr lang="it-IT" sz="2400" dirty="0"/>
          </a:p>
          <a:p>
            <a:pPr lvl="1"/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E76165E-545F-757A-BBD2-7BEA695A4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31</a:t>
            </a:fld>
            <a:endParaRPr lang="it-IT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9078D0D-CBC0-1373-0DD1-BB871BF5A8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695419"/>
            <a:ext cx="10221751" cy="3896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0142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5CA7F5-D220-1898-4A46-BE431D634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A </a:t>
            </a:r>
            <a:r>
              <a:rPr lang="de-DE" dirty="0" err="1"/>
              <a:t>study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Lithuanian</a:t>
            </a:r>
            <a:r>
              <a:rPr lang="de-DE" dirty="0"/>
              <a:t> R-impersonals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3B225B-42E5-302B-4BF0-DE58A383B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de-DE" sz="2400" dirty="0"/>
              <a:t>Mazzitelli (2019): </a:t>
            </a:r>
            <a:r>
              <a:rPr lang="de-DE" sz="2400" dirty="0" err="1"/>
              <a:t>Lithuanian</a:t>
            </a:r>
            <a:r>
              <a:rPr lang="de-DE" sz="2400" dirty="0"/>
              <a:t> 3PL-impersonal, 2SG-impersonal and </a:t>
            </a:r>
            <a:r>
              <a:rPr lang="de-DE" sz="2400" dirty="0" err="1"/>
              <a:t>impersonal</a:t>
            </a:r>
            <a:r>
              <a:rPr lang="de-DE" sz="2400" dirty="0"/>
              <a:t> passive</a:t>
            </a:r>
          </a:p>
          <a:p>
            <a:endParaRPr lang="de-DE" i="1" dirty="0"/>
          </a:p>
          <a:p>
            <a:pPr marL="0" indent="0">
              <a:lnSpc>
                <a:spcPts val="2280"/>
              </a:lnSpc>
              <a:spcBef>
                <a:spcPts val="600"/>
              </a:spcBef>
              <a:buNone/>
            </a:pPr>
            <a:r>
              <a:rPr lang="de-DE" sz="1900" dirty="0">
                <a:latin typeface="+mj-lt"/>
              </a:rPr>
              <a:t>(39) </a:t>
            </a:r>
            <a:r>
              <a:rPr lang="de-DE" sz="1900" dirty="0" err="1">
                <a:latin typeface="+mj-lt"/>
              </a:rPr>
              <a:t>Lithuanian</a:t>
            </a:r>
            <a:r>
              <a:rPr lang="de-DE" sz="1900" dirty="0">
                <a:latin typeface="+mj-lt"/>
              </a:rPr>
              <a:t> (Baltic; Indo-European)</a:t>
            </a:r>
          </a:p>
          <a:p>
            <a:pPr marL="0" indent="0">
              <a:lnSpc>
                <a:spcPts val="2280"/>
              </a:lnSpc>
              <a:spcBef>
                <a:spcPts val="600"/>
              </a:spcBef>
              <a:buNone/>
            </a:pPr>
            <a:r>
              <a:rPr lang="de-DE" sz="1900" dirty="0">
                <a:latin typeface="+mj-lt"/>
              </a:rPr>
              <a:t>        a.  </a:t>
            </a:r>
            <a:r>
              <a:rPr lang="lt-LT" sz="1900" i="1" dirty="0">
                <a:latin typeface="+mj-lt"/>
              </a:rPr>
              <a:t>Jeigu jau </a:t>
            </a:r>
            <a:r>
              <a:rPr lang="lt-LT" sz="1900" b="1" i="1" dirty="0">
                <a:latin typeface="+mj-lt"/>
              </a:rPr>
              <a:t>gyveni</a:t>
            </a:r>
            <a:r>
              <a:rPr lang="lt-LT" sz="1900" i="1" dirty="0">
                <a:latin typeface="+mj-lt"/>
              </a:rPr>
              <a:t> toj šaly, tai </a:t>
            </a:r>
            <a:r>
              <a:rPr lang="lt-LT" sz="1900" b="1" i="1" dirty="0">
                <a:latin typeface="+mj-lt"/>
              </a:rPr>
              <a:t>turi</a:t>
            </a:r>
            <a:r>
              <a:rPr lang="lt-LT" sz="1900" i="1" dirty="0">
                <a:latin typeface="+mj-lt"/>
              </a:rPr>
              <a:t> ir jos kalbą mokėt.</a:t>
            </a:r>
            <a:r>
              <a:rPr lang="lt-LT" sz="1900" dirty="0">
                <a:latin typeface="+mj-lt"/>
              </a:rPr>
              <a:t> </a:t>
            </a:r>
            <a:r>
              <a:rPr lang="de-DE" sz="1900" dirty="0">
                <a:latin typeface="+mj-lt"/>
              </a:rPr>
              <a:t>			</a:t>
            </a:r>
            <a:r>
              <a:rPr lang="de-DE" sz="1800" b="1" dirty="0">
                <a:latin typeface="+mj-lt"/>
              </a:rPr>
              <a:t>2SG-impersonal</a:t>
            </a:r>
          </a:p>
          <a:p>
            <a:pPr marL="0" indent="0">
              <a:lnSpc>
                <a:spcPts val="2280"/>
              </a:lnSpc>
              <a:spcBef>
                <a:spcPts val="600"/>
              </a:spcBef>
              <a:buNone/>
            </a:pPr>
            <a:r>
              <a:rPr lang="de-DE" sz="1900" dirty="0">
                <a:latin typeface="+mj-lt"/>
              </a:rPr>
              <a:t>             </a:t>
            </a:r>
            <a:r>
              <a:rPr lang="lt-LT" sz="1900" dirty="0">
                <a:latin typeface="+mj-lt"/>
              </a:rPr>
              <a:t>‘If you </a:t>
            </a:r>
            <a:r>
              <a:rPr lang="de-DE" sz="1900" dirty="0" err="1">
                <a:latin typeface="+mj-lt"/>
              </a:rPr>
              <a:t>already</a:t>
            </a:r>
            <a:r>
              <a:rPr lang="de-DE" sz="1900" dirty="0">
                <a:latin typeface="+mj-lt"/>
              </a:rPr>
              <a:t> </a:t>
            </a:r>
            <a:r>
              <a:rPr lang="lt-LT" sz="1900" dirty="0">
                <a:latin typeface="+mj-lt"/>
              </a:rPr>
              <a:t>live in this country, then </a:t>
            </a:r>
            <a:r>
              <a:rPr lang="lt-LT" sz="1900" b="1" dirty="0">
                <a:latin typeface="+mj-lt"/>
              </a:rPr>
              <a:t>you</a:t>
            </a:r>
            <a:r>
              <a:rPr lang="lt-LT" sz="1900" dirty="0">
                <a:latin typeface="+mj-lt"/>
              </a:rPr>
              <a:t> </a:t>
            </a:r>
            <a:r>
              <a:rPr lang="lt-LT" sz="1900" b="1" dirty="0">
                <a:latin typeface="+mj-lt"/>
              </a:rPr>
              <a:t>must</a:t>
            </a:r>
            <a:r>
              <a:rPr lang="de-DE" sz="1900" dirty="0">
                <a:latin typeface="+mj-lt"/>
              </a:rPr>
              <a:t> also</a:t>
            </a:r>
            <a:r>
              <a:rPr lang="lt-LT" sz="1900" dirty="0">
                <a:latin typeface="+mj-lt"/>
              </a:rPr>
              <a:t> learn </a:t>
            </a:r>
            <a:r>
              <a:rPr lang="de-DE" sz="1900" dirty="0" err="1">
                <a:latin typeface="+mj-lt"/>
              </a:rPr>
              <a:t>its</a:t>
            </a:r>
            <a:r>
              <a:rPr lang="lt-LT" sz="1900" dirty="0">
                <a:latin typeface="+mj-lt"/>
              </a:rPr>
              <a:t> language’</a:t>
            </a:r>
          </a:p>
          <a:p>
            <a:pPr marL="0" indent="0" algn="just">
              <a:lnSpc>
                <a:spcPts val="2280"/>
              </a:lnSpc>
              <a:spcBef>
                <a:spcPts val="600"/>
              </a:spcBef>
              <a:buNone/>
            </a:pPr>
            <a:r>
              <a:rPr lang="lt-LT" sz="1900" dirty="0">
                <a:latin typeface="+mj-lt"/>
              </a:rPr>
              <a:t> </a:t>
            </a:r>
            <a:r>
              <a:rPr lang="de-DE" sz="1900" dirty="0">
                <a:latin typeface="+mj-lt"/>
              </a:rPr>
              <a:t>       </a:t>
            </a:r>
          </a:p>
          <a:p>
            <a:pPr marL="0" indent="0" algn="just">
              <a:lnSpc>
                <a:spcPts val="2280"/>
              </a:lnSpc>
              <a:spcBef>
                <a:spcPts val="600"/>
              </a:spcBef>
              <a:buNone/>
            </a:pPr>
            <a:r>
              <a:rPr lang="de-DE" sz="1900" dirty="0">
                <a:latin typeface="+mj-lt"/>
              </a:rPr>
              <a:t>        b.  </a:t>
            </a:r>
            <a:r>
              <a:rPr lang="lt-LT" sz="1900" i="1" dirty="0">
                <a:latin typeface="+mj-lt"/>
              </a:rPr>
              <a:t>Ateinu į parduotuvę, rusiškai ko nors paklausiu - ir man </a:t>
            </a:r>
            <a:r>
              <a:rPr lang="lt-LT" sz="1900" b="1" i="1" dirty="0">
                <a:latin typeface="+mj-lt"/>
              </a:rPr>
              <a:t>atrežia</a:t>
            </a:r>
            <a:r>
              <a:rPr lang="da-DK" sz="1900" i="1" dirty="0">
                <a:latin typeface="+mj-lt"/>
              </a:rPr>
              <a:t>:		</a:t>
            </a:r>
            <a:r>
              <a:rPr lang="da-DK" sz="1900" b="1" dirty="0">
                <a:latin typeface="+mj-lt"/>
              </a:rPr>
              <a:t>3PL-impersonal</a:t>
            </a:r>
            <a:endParaRPr lang="it-IT" sz="1900" b="1" dirty="0">
              <a:latin typeface="+mj-lt"/>
            </a:endParaRPr>
          </a:p>
          <a:p>
            <a:pPr marL="0" indent="0" algn="just">
              <a:lnSpc>
                <a:spcPts val="2280"/>
              </a:lnSpc>
              <a:spcBef>
                <a:spcPts val="600"/>
              </a:spcBef>
              <a:buNone/>
            </a:pPr>
            <a:r>
              <a:rPr lang="it-IT" sz="1900" dirty="0">
                <a:latin typeface="+mj-lt"/>
              </a:rPr>
              <a:t>             </a:t>
            </a:r>
            <a:r>
              <a:rPr lang="lt-LT" sz="1900" dirty="0">
                <a:latin typeface="+mj-lt"/>
              </a:rPr>
              <a:t>‘I arrive in a shop, I ask something in Russian, and </a:t>
            </a:r>
            <a:r>
              <a:rPr lang="da-DK" sz="1900" dirty="0">
                <a:latin typeface="+mj-lt"/>
              </a:rPr>
              <a:t>(</a:t>
            </a:r>
            <a:r>
              <a:rPr lang="lt-LT" sz="1900" b="1" dirty="0">
                <a:latin typeface="+mj-lt"/>
              </a:rPr>
              <a:t>they</a:t>
            </a:r>
            <a:r>
              <a:rPr lang="da-DK" sz="1900" dirty="0">
                <a:latin typeface="+mj-lt"/>
              </a:rPr>
              <a:t>)</a:t>
            </a:r>
            <a:r>
              <a:rPr lang="lt-LT" sz="1900" b="1" dirty="0">
                <a:latin typeface="+mj-lt"/>
              </a:rPr>
              <a:t> reply </a:t>
            </a:r>
            <a:r>
              <a:rPr lang="lt-LT" sz="1900" dirty="0">
                <a:latin typeface="+mj-lt"/>
              </a:rPr>
              <a:t>to me (…)’</a:t>
            </a:r>
            <a:r>
              <a:rPr lang="de-DE" sz="1900" dirty="0">
                <a:latin typeface="+mj-lt"/>
              </a:rPr>
              <a:t>	</a:t>
            </a:r>
            <a:endParaRPr lang="lt-LT" sz="1900" dirty="0">
              <a:latin typeface="+mj-lt"/>
            </a:endParaRPr>
          </a:p>
          <a:p>
            <a:pPr marL="0" indent="0" algn="just">
              <a:lnSpc>
                <a:spcPts val="2280"/>
              </a:lnSpc>
              <a:spcBef>
                <a:spcPts val="600"/>
              </a:spcBef>
              <a:buNone/>
            </a:pPr>
            <a:r>
              <a:rPr lang="lt-LT" sz="1900" dirty="0">
                <a:latin typeface="+mj-lt"/>
              </a:rPr>
              <a:t> </a:t>
            </a:r>
            <a:r>
              <a:rPr lang="de-DE" sz="1900" dirty="0">
                <a:latin typeface="+mj-lt"/>
              </a:rPr>
              <a:t>      </a:t>
            </a:r>
          </a:p>
          <a:p>
            <a:pPr marL="0" indent="0" algn="just">
              <a:lnSpc>
                <a:spcPts val="2280"/>
              </a:lnSpc>
              <a:spcBef>
                <a:spcPts val="600"/>
              </a:spcBef>
              <a:buNone/>
            </a:pPr>
            <a:r>
              <a:rPr lang="de-DE" sz="1900" dirty="0">
                <a:latin typeface="+mj-lt"/>
              </a:rPr>
              <a:t>        c.  </a:t>
            </a:r>
            <a:r>
              <a:rPr lang="lt-LT" sz="1900" i="1" dirty="0">
                <a:latin typeface="+mj-lt"/>
              </a:rPr>
              <a:t>O rusai Lietuvoje (ne visi </a:t>
            </a:r>
            <a:r>
              <a:rPr lang="lt-LT" sz="1900" dirty="0">
                <a:latin typeface="+mj-lt"/>
              </a:rPr>
              <a:t>– </a:t>
            </a:r>
            <a:r>
              <a:rPr lang="lt-LT" sz="1900" i="1" dirty="0">
                <a:latin typeface="+mj-lt"/>
              </a:rPr>
              <a:t>dalis) reikalauja, kad su jais </a:t>
            </a:r>
            <a:r>
              <a:rPr lang="lt-LT" sz="1900" b="1" i="1" dirty="0">
                <a:latin typeface="+mj-lt"/>
              </a:rPr>
              <a:t>būtų kalbama </a:t>
            </a:r>
            <a:r>
              <a:rPr lang="lt-LT" sz="1900" i="1" dirty="0">
                <a:latin typeface="+mj-lt"/>
              </a:rPr>
              <a:t>rusiškai	</a:t>
            </a:r>
            <a:r>
              <a:rPr lang="de-DE" sz="1900" b="1" dirty="0" err="1">
                <a:latin typeface="+mj-lt"/>
              </a:rPr>
              <a:t>Impersonal</a:t>
            </a:r>
            <a:r>
              <a:rPr lang="de-DE" sz="1900" b="1" dirty="0">
                <a:latin typeface="+mj-lt"/>
              </a:rPr>
              <a:t> passive</a:t>
            </a:r>
            <a:endParaRPr lang="lt-LT" sz="1900" b="1" dirty="0">
              <a:latin typeface="+mj-lt"/>
            </a:endParaRPr>
          </a:p>
          <a:p>
            <a:pPr marL="0" indent="0" algn="just">
              <a:lnSpc>
                <a:spcPts val="2280"/>
              </a:lnSpc>
              <a:spcBef>
                <a:spcPts val="600"/>
              </a:spcBef>
              <a:buNone/>
            </a:pPr>
            <a:r>
              <a:rPr lang="lt-LT" sz="1900" dirty="0">
                <a:latin typeface="+mj-lt"/>
              </a:rPr>
              <a:t>     </a:t>
            </a:r>
            <a:r>
              <a:rPr lang="it-IT" sz="1900" dirty="0">
                <a:latin typeface="+mj-lt"/>
              </a:rPr>
              <a:t>        </a:t>
            </a:r>
            <a:r>
              <a:rPr lang="lt-LT" sz="1900" dirty="0">
                <a:latin typeface="+mj-lt"/>
              </a:rPr>
              <a:t>‘But the Russians in Lithuania (not all – some) require, that </a:t>
            </a:r>
            <a:r>
              <a:rPr lang="lt-LT" sz="1900" b="1" dirty="0">
                <a:latin typeface="+mj-lt"/>
              </a:rPr>
              <a:t>one speaks </a:t>
            </a:r>
            <a:r>
              <a:rPr lang="lt-LT" sz="1900" dirty="0">
                <a:latin typeface="+mj-lt"/>
              </a:rPr>
              <a:t>Russian to them’</a:t>
            </a:r>
          </a:p>
          <a:p>
            <a:pPr marL="0" indent="0" algn="just">
              <a:spcBef>
                <a:spcPts val="200"/>
              </a:spcBef>
              <a:buNone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0979DDF-405C-59E7-F4ED-8DFE092DD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32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39548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5CA7F5-D220-1898-4A46-BE431D634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075"/>
            <a:ext cx="10515600" cy="1325563"/>
          </a:xfrm>
        </p:spPr>
        <p:txBody>
          <a:bodyPr/>
          <a:lstStyle/>
          <a:p>
            <a:pPr algn="ctr"/>
            <a:r>
              <a:rPr lang="de-DE" dirty="0"/>
              <a:t>A </a:t>
            </a:r>
            <a:r>
              <a:rPr lang="de-DE" dirty="0" err="1"/>
              <a:t>study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Lithuanian</a:t>
            </a:r>
            <a:r>
              <a:rPr lang="de-DE" dirty="0"/>
              <a:t> R-impersonals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3B225B-42E5-302B-4BF0-DE58A383B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16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2SG-IMP/ 3PL-IMP: </a:t>
            </a:r>
            <a:r>
              <a:rPr kumimoji="0" lang="de-DE" sz="1600" b="0" i="0" u="none" strike="noStrike" kern="1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formally</a:t>
            </a:r>
            <a:r>
              <a:rPr kumimoji="0" lang="de-DE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</a:t>
            </a:r>
            <a:r>
              <a:rPr kumimoji="0" lang="de-DE" sz="1600" b="0" i="0" u="none" strike="noStrike" kern="1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identical</a:t>
            </a:r>
            <a:r>
              <a:rPr kumimoji="0" lang="de-DE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</a:t>
            </a:r>
            <a:r>
              <a:rPr kumimoji="0" lang="de-DE" sz="1600" b="0" i="0" u="none" strike="noStrike" kern="1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with</a:t>
            </a:r>
            <a:r>
              <a:rPr kumimoji="0" lang="de-DE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</a:t>
            </a:r>
            <a:r>
              <a:rPr kumimoji="0" lang="de-DE" sz="1600" b="0" i="0" u="none" strike="noStrike" kern="1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the</a:t>
            </a:r>
            <a:r>
              <a:rPr kumimoji="0" lang="de-DE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</a:t>
            </a:r>
            <a:r>
              <a:rPr kumimoji="0" lang="de-DE" sz="1600" b="0" i="0" u="none" strike="noStrike" kern="1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respective</a:t>
            </a:r>
            <a:r>
              <a:rPr kumimoji="0" lang="de-DE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</a:t>
            </a:r>
            <a:r>
              <a:rPr kumimoji="0" lang="de-DE" sz="1600" b="0" i="0" u="none" strike="noStrike" kern="1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deictic</a:t>
            </a:r>
            <a:r>
              <a:rPr kumimoji="0" lang="de-DE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</a:t>
            </a:r>
            <a:r>
              <a:rPr kumimoji="0" lang="de-DE" sz="1600" b="0" i="0" u="none" strike="noStrike" kern="1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forms</a:t>
            </a:r>
            <a:r>
              <a:rPr kumimoji="0" lang="de-DE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, but </a:t>
            </a:r>
            <a:r>
              <a:rPr kumimoji="0" lang="de-DE" sz="1600" b="0" i="0" u="none" strike="noStrike" kern="1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the</a:t>
            </a:r>
            <a:r>
              <a:rPr kumimoji="0" lang="de-DE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</a:t>
            </a:r>
            <a:r>
              <a:rPr kumimoji="0" lang="de-DE" sz="1600" b="0" i="0" u="none" strike="noStrike" kern="1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pronoun</a:t>
            </a:r>
            <a:r>
              <a:rPr kumimoji="0" lang="de-DE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</a:t>
            </a:r>
            <a:r>
              <a:rPr kumimoji="0" lang="de-DE" sz="1600" b="0" i="0" u="none" strike="noStrike" kern="1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is</a:t>
            </a:r>
            <a:r>
              <a:rPr kumimoji="0" lang="de-DE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</a:t>
            </a:r>
            <a:r>
              <a:rPr kumimoji="0" lang="de-DE" sz="1600" b="0" i="0" u="none" strike="noStrike" kern="1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always</a:t>
            </a:r>
            <a:r>
              <a:rPr kumimoji="0" lang="de-DE" sz="1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</a:t>
            </a:r>
            <a:r>
              <a:rPr kumimoji="0" lang="de-DE" sz="1600" b="0" i="0" u="none" strike="noStrike" kern="1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dropped</a:t>
            </a:r>
            <a:endParaRPr kumimoji="0" lang="de-DE" sz="16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16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  <a:p>
            <a:pPr marL="0" indent="0" algn="just">
              <a:spcBef>
                <a:spcPts val="200"/>
              </a:spcBef>
              <a:buNone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0979DDF-405C-59E7-F4ED-8DFE092DD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33</a:t>
            </a:fld>
            <a:endParaRPr lang="it-IT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851DED56-84E7-1405-87C5-09EF812E9D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766"/>
          <a:stretch/>
        </p:blipFill>
        <p:spPr>
          <a:xfrm>
            <a:off x="1352549" y="2554063"/>
            <a:ext cx="10359221" cy="321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3301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5CA7F5-D220-1898-4A46-BE431D634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A </a:t>
            </a:r>
            <a:r>
              <a:rPr lang="de-DE" dirty="0" err="1"/>
              <a:t>study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Lithuanian</a:t>
            </a:r>
            <a:r>
              <a:rPr lang="de-DE" dirty="0"/>
              <a:t> R-impersonals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3B225B-42E5-302B-4BF0-DE58A383B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de-DE" sz="2200" b="1" i="1" dirty="0" err="1">
                <a:latin typeface="+mj-lt"/>
              </a:rPr>
              <a:t>ma</a:t>
            </a:r>
            <a:r>
              <a:rPr lang="de-DE" sz="2200" b="1" i="1" dirty="0">
                <a:latin typeface="+mj-lt"/>
              </a:rPr>
              <a:t>/</a:t>
            </a:r>
            <a:r>
              <a:rPr lang="de-DE" sz="2200" b="1" i="1" dirty="0" err="1">
                <a:latin typeface="+mj-lt"/>
              </a:rPr>
              <a:t>ta</a:t>
            </a:r>
            <a:r>
              <a:rPr lang="de-DE" sz="2200" b="1" dirty="0">
                <a:latin typeface="+mj-lt"/>
              </a:rPr>
              <a:t>-IMP:</a:t>
            </a:r>
            <a:r>
              <a:rPr lang="lt-LT" sz="2200" b="1" dirty="0">
                <a:latin typeface="+mj-lt"/>
              </a:rPr>
              <a:t> </a:t>
            </a:r>
            <a:r>
              <a:rPr lang="de-DE" sz="2200" dirty="0">
                <a:latin typeface="+mj-lt"/>
              </a:rPr>
              <a:t>Non-</a:t>
            </a:r>
            <a:r>
              <a:rPr lang="de-DE" sz="2200" dirty="0" err="1">
                <a:latin typeface="+mj-lt"/>
              </a:rPr>
              <a:t>agreeing</a:t>
            </a:r>
            <a:r>
              <a:rPr lang="de-DE" sz="2200" dirty="0">
                <a:latin typeface="+mj-lt"/>
              </a:rPr>
              <a:t> (</a:t>
            </a:r>
            <a:r>
              <a:rPr lang="de-DE" sz="2200" dirty="0" err="1">
                <a:latin typeface="+mj-lt"/>
              </a:rPr>
              <a:t>old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neuter</a:t>
            </a:r>
            <a:r>
              <a:rPr lang="de-DE" sz="2200" dirty="0">
                <a:latin typeface="+mj-lt"/>
              </a:rPr>
              <a:t> form) </a:t>
            </a:r>
            <a:r>
              <a:rPr lang="de-DE" sz="2200" dirty="0" err="1">
                <a:latin typeface="+mj-lt"/>
              </a:rPr>
              <a:t>present</a:t>
            </a:r>
            <a:r>
              <a:rPr lang="de-DE" sz="2200" dirty="0">
                <a:latin typeface="+mj-lt"/>
              </a:rPr>
              <a:t> (</a:t>
            </a:r>
            <a:r>
              <a:rPr lang="de-DE" sz="2200" dirty="0" err="1">
                <a:latin typeface="+mj-lt"/>
              </a:rPr>
              <a:t>simultaneusity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marker</a:t>
            </a:r>
            <a:r>
              <a:rPr lang="de-DE" sz="2200" dirty="0">
                <a:latin typeface="+mj-lt"/>
              </a:rPr>
              <a:t>) passive </a:t>
            </a:r>
            <a:r>
              <a:rPr lang="de-DE" sz="2200" dirty="0" err="1">
                <a:latin typeface="+mj-lt"/>
              </a:rPr>
              <a:t>participle</a:t>
            </a:r>
            <a:r>
              <a:rPr lang="de-DE" sz="2200" dirty="0">
                <a:latin typeface="+mj-lt"/>
              </a:rPr>
              <a:t> (in –</a:t>
            </a:r>
            <a:r>
              <a:rPr lang="de-DE" sz="2200" i="1" dirty="0" err="1">
                <a:latin typeface="+mj-lt"/>
              </a:rPr>
              <a:t>ma</a:t>
            </a:r>
            <a:r>
              <a:rPr lang="de-DE" sz="2200" dirty="0">
                <a:latin typeface="+mj-lt"/>
              </a:rPr>
              <a:t>)/ </a:t>
            </a:r>
            <a:r>
              <a:rPr lang="de-DE" sz="2200" dirty="0" err="1">
                <a:latin typeface="+mj-lt"/>
              </a:rPr>
              <a:t>past</a:t>
            </a:r>
            <a:r>
              <a:rPr lang="de-DE" sz="2200" dirty="0">
                <a:latin typeface="+mj-lt"/>
              </a:rPr>
              <a:t> (</a:t>
            </a:r>
            <a:r>
              <a:rPr lang="de-DE" sz="2200" dirty="0" err="1">
                <a:latin typeface="+mj-lt"/>
              </a:rPr>
              <a:t>anteriority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marker</a:t>
            </a:r>
            <a:r>
              <a:rPr lang="de-DE" sz="2200" dirty="0">
                <a:latin typeface="+mj-lt"/>
              </a:rPr>
              <a:t>) passive </a:t>
            </a:r>
            <a:r>
              <a:rPr lang="de-DE" sz="2200" dirty="0" err="1">
                <a:latin typeface="+mj-lt"/>
              </a:rPr>
              <a:t>participle</a:t>
            </a:r>
            <a:r>
              <a:rPr lang="de-DE" sz="2200" dirty="0">
                <a:latin typeface="+mj-lt"/>
              </a:rPr>
              <a:t> in –</a:t>
            </a:r>
            <a:r>
              <a:rPr lang="de-DE" sz="2200" i="1" dirty="0" err="1">
                <a:latin typeface="+mj-lt"/>
              </a:rPr>
              <a:t>ta</a:t>
            </a:r>
            <a:r>
              <a:rPr lang="lt-LT" sz="2200" i="1" dirty="0">
                <a:latin typeface="+mj-lt"/>
              </a:rPr>
              <a:t>. </a:t>
            </a:r>
            <a:r>
              <a:rPr lang="lt-LT" sz="2200" dirty="0">
                <a:latin typeface="+mj-lt"/>
              </a:rPr>
              <a:t>Can be formed from both agentive as well as non</a:t>
            </a:r>
            <a:r>
              <a:rPr lang="it-IT" sz="2200" dirty="0">
                <a:latin typeface="+mj-lt"/>
              </a:rPr>
              <a:t>-</a:t>
            </a:r>
            <a:r>
              <a:rPr lang="lt-LT" sz="2200" dirty="0">
                <a:latin typeface="+mj-lt"/>
              </a:rPr>
              <a:t>agentive </a:t>
            </a:r>
            <a:r>
              <a:rPr lang="it-IT" sz="2200" dirty="0">
                <a:latin typeface="+mj-lt"/>
              </a:rPr>
              <a:t>(</a:t>
            </a:r>
            <a:r>
              <a:rPr lang="it-IT" sz="2200" dirty="0" err="1">
                <a:latin typeface="+mj-lt"/>
              </a:rPr>
              <a:t>unaccusative</a:t>
            </a:r>
            <a:r>
              <a:rPr lang="it-IT" sz="2200" dirty="0">
                <a:latin typeface="+mj-lt"/>
              </a:rPr>
              <a:t>) </a:t>
            </a:r>
            <a:r>
              <a:rPr lang="it-IT" sz="2200" dirty="0" err="1">
                <a:latin typeface="+mj-lt"/>
              </a:rPr>
              <a:t>verbs</a:t>
            </a:r>
            <a:endParaRPr lang="ru-RU" sz="2200" i="1" dirty="0">
              <a:latin typeface="+mj-lt"/>
            </a:endParaRPr>
          </a:p>
          <a:p>
            <a:pPr marL="0" indent="0" algn="just">
              <a:buNone/>
            </a:pPr>
            <a:endParaRPr lang="it-IT" sz="2200" dirty="0">
              <a:latin typeface="+mj-lt"/>
            </a:endParaRPr>
          </a:p>
          <a:p>
            <a:pPr marL="0" indent="0" algn="just">
              <a:buNone/>
            </a:pPr>
            <a:r>
              <a:rPr lang="it-IT" sz="2200" dirty="0">
                <a:latin typeface="+mj-lt"/>
              </a:rPr>
              <a:t>(40) 	</a:t>
            </a:r>
            <a:r>
              <a:rPr lang="en-US" sz="2200" i="1" dirty="0" err="1">
                <a:latin typeface="+mj-lt"/>
              </a:rPr>
              <a:t>Taip</a:t>
            </a:r>
            <a:r>
              <a:rPr lang="en-US" sz="2200" i="1" dirty="0">
                <a:latin typeface="+mj-lt"/>
              </a:rPr>
              <a:t> </a:t>
            </a:r>
            <a:r>
              <a:rPr lang="en-US" sz="2200" i="1" dirty="0" err="1">
                <a:latin typeface="+mj-lt"/>
              </a:rPr>
              <a:t>apmaudu</a:t>
            </a:r>
            <a:r>
              <a:rPr lang="en-US" sz="2200" i="1" dirty="0">
                <a:latin typeface="+mj-lt"/>
              </a:rPr>
              <a:t>,        </a:t>
            </a:r>
            <a:r>
              <a:rPr lang="en-US" sz="2200" i="1" dirty="0" err="1">
                <a:latin typeface="+mj-lt"/>
              </a:rPr>
              <a:t>kad</a:t>
            </a:r>
            <a:r>
              <a:rPr lang="en-US" sz="2200" i="1" dirty="0">
                <a:latin typeface="+mj-lt"/>
              </a:rPr>
              <a:t>  </a:t>
            </a:r>
            <a:r>
              <a:rPr lang="en-US" sz="2200" b="1" i="1" dirty="0" err="1">
                <a:latin typeface="+mj-lt"/>
              </a:rPr>
              <a:t>kovota</a:t>
            </a:r>
            <a:r>
              <a:rPr lang="en-US" sz="2200" b="1" i="1" dirty="0">
                <a:latin typeface="+mj-lt"/>
              </a:rPr>
              <a:t>      </a:t>
            </a:r>
            <a:r>
              <a:rPr lang="en-US" sz="2200" i="1" dirty="0" err="1">
                <a:latin typeface="+mj-lt"/>
              </a:rPr>
              <a:t>ir</a:t>
            </a:r>
            <a:r>
              <a:rPr lang="en-US" sz="2200" i="1" dirty="0">
                <a:latin typeface="+mj-lt"/>
              </a:rPr>
              <a:t>      </a:t>
            </a:r>
            <a:r>
              <a:rPr lang="en-US" sz="2200" b="1" i="1" dirty="0" err="1">
                <a:latin typeface="+mj-lt"/>
              </a:rPr>
              <a:t>žūta</a:t>
            </a:r>
            <a:r>
              <a:rPr lang="en-US" sz="2200" i="1" dirty="0">
                <a:latin typeface="+mj-lt"/>
              </a:rPr>
              <a:t>              be          </a:t>
            </a:r>
            <a:r>
              <a:rPr lang="en-US" sz="2200" i="1" dirty="0" err="1">
                <a:latin typeface="+mj-lt"/>
              </a:rPr>
              <a:t>reikalo</a:t>
            </a:r>
            <a:endParaRPr lang="en-US" sz="2200" i="1" dirty="0">
              <a:latin typeface="+mj-lt"/>
            </a:endParaRPr>
          </a:p>
          <a:p>
            <a:pPr marL="0" indent="0" algn="just">
              <a:buNone/>
            </a:pPr>
            <a:r>
              <a:rPr lang="en-US" sz="2200" dirty="0">
                <a:latin typeface="+mj-lt"/>
              </a:rPr>
              <a:t>       	so     disappointing that fight-</a:t>
            </a:r>
            <a:r>
              <a:rPr lang="en-US" sz="2200" dirty="0" err="1">
                <a:latin typeface="+mj-lt"/>
              </a:rPr>
              <a:t>PrPP</a:t>
            </a:r>
            <a:r>
              <a:rPr lang="en-US" sz="2200" dirty="0">
                <a:latin typeface="+mj-lt"/>
              </a:rPr>
              <a:t>   and  perish-PPP without   meaning</a:t>
            </a:r>
            <a:endParaRPr lang="it-IT" sz="2200" dirty="0">
              <a:latin typeface="+mj-lt"/>
            </a:endParaRPr>
          </a:p>
          <a:p>
            <a:pPr marL="0" indent="0" algn="just">
              <a:buNone/>
            </a:pPr>
            <a:r>
              <a:rPr lang="it-IT" sz="2200" dirty="0">
                <a:latin typeface="+mj-lt"/>
              </a:rPr>
              <a:t>       	‘</a:t>
            </a:r>
            <a:r>
              <a:rPr lang="it-IT" sz="2200" dirty="0" err="1">
                <a:latin typeface="+mj-lt"/>
              </a:rPr>
              <a:t>It</a:t>
            </a:r>
            <a:r>
              <a:rPr lang="it-IT" sz="2200" dirty="0">
                <a:latin typeface="+mj-lt"/>
              </a:rPr>
              <a:t> </a:t>
            </a:r>
            <a:r>
              <a:rPr lang="it-IT" sz="2200" dirty="0" err="1">
                <a:latin typeface="+mj-lt"/>
              </a:rPr>
              <a:t>is</a:t>
            </a:r>
            <a:r>
              <a:rPr lang="it-IT" sz="2200" dirty="0">
                <a:latin typeface="+mj-lt"/>
              </a:rPr>
              <a:t> so </a:t>
            </a:r>
            <a:r>
              <a:rPr lang="it-IT" sz="2200" dirty="0" err="1">
                <a:latin typeface="+mj-lt"/>
              </a:rPr>
              <a:t>disappointing</a:t>
            </a:r>
            <a:r>
              <a:rPr lang="it-IT" sz="2200" dirty="0">
                <a:latin typeface="+mj-lt"/>
              </a:rPr>
              <a:t> </a:t>
            </a:r>
            <a:r>
              <a:rPr lang="it-IT" sz="2200" dirty="0" err="1">
                <a:latin typeface="+mj-lt"/>
              </a:rPr>
              <a:t>that</a:t>
            </a:r>
            <a:r>
              <a:rPr lang="it-IT" sz="2200" dirty="0">
                <a:latin typeface="+mj-lt"/>
              </a:rPr>
              <a:t> one </a:t>
            </a:r>
            <a:r>
              <a:rPr lang="it-IT" sz="2200" dirty="0" err="1">
                <a:latin typeface="+mj-lt"/>
              </a:rPr>
              <a:t>fought</a:t>
            </a:r>
            <a:r>
              <a:rPr lang="it-IT" sz="2200" dirty="0">
                <a:latin typeface="+mj-lt"/>
              </a:rPr>
              <a:t> and </a:t>
            </a:r>
            <a:r>
              <a:rPr lang="it-IT" sz="2200" dirty="0" err="1">
                <a:latin typeface="+mj-lt"/>
              </a:rPr>
              <a:t>died</a:t>
            </a:r>
            <a:r>
              <a:rPr lang="it-IT" sz="2200" dirty="0">
                <a:latin typeface="+mj-lt"/>
              </a:rPr>
              <a:t> in </a:t>
            </a:r>
            <a:r>
              <a:rPr lang="it-IT" sz="2200" dirty="0" err="1">
                <a:latin typeface="+mj-lt"/>
              </a:rPr>
              <a:t>vain</a:t>
            </a:r>
            <a:r>
              <a:rPr lang="it-IT" sz="2200" dirty="0">
                <a:latin typeface="+mj-lt"/>
              </a:rPr>
              <a:t>’ (</a:t>
            </a:r>
            <a:r>
              <a:rPr lang="it-IT" sz="2200" dirty="0" err="1">
                <a:latin typeface="+mj-lt"/>
              </a:rPr>
              <a:t>Spraunien</a:t>
            </a:r>
            <a:r>
              <a:rPr lang="lt-LT" sz="2200" dirty="0">
                <a:latin typeface="+mj-lt"/>
              </a:rPr>
              <a:t>ė et al. </a:t>
            </a:r>
            <a:r>
              <a:rPr lang="it-IT" sz="2200" dirty="0">
                <a:latin typeface="+mj-lt"/>
              </a:rPr>
              <a:t>2011)</a:t>
            </a:r>
          </a:p>
          <a:p>
            <a:pPr marL="0" indent="0" algn="just">
              <a:buNone/>
            </a:pPr>
            <a:endParaRPr lang="it-IT" sz="2200" dirty="0">
              <a:latin typeface="+mj-lt"/>
            </a:endParaRPr>
          </a:p>
          <a:p>
            <a:pPr marL="0" indent="0" algn="just">
              <a:buNone/>
            </a:pPr>
            <a:r>
              <a:rPr lang="it-IT" sz="2200" i="1" dirty="0">
                <a:latin typeface="+mj-lt"/>
              </a:rPr>
              <a:t>Ma/</a:t>
            </a:r>
            <a:r>
              <a:rPr lang="it-IT" sz="2200" i="1" dirty="0" err="1">
                <a:latin typeface="+mj-lt"/>
              </a:rPr>
              <a:t>ta</a:t>
            </a:r>
            <a:r>
              <a:rPr lang="it-IT" sz="2200" i="1" dirty="0">
                <a:latin typeface="+mj-lt"/>
              </a:rPr>
              <a:t> </a:t>
            </a:r>
            <a:r>
              <a:rPr lang="it-IT" sz="2200" dirty="0" err="1">
                <a:latin typeface="+mj-lt"/>
              </a:rPr>
              <a:t>participles</a:t>
            </a:r>
            <a:r>
              <a:rPr lang="it-IT" sz="2200" dirty="0">
                <a:latin typeface="+mj-lt"/>
              </a:rPr>
              <a:t> are </a:t>
            </a:r>
            <a:r>
              <a:rPr lang="it-IT" sz="2200" dirty="0" err="1">
                <a:latin typeface="+mj-lt"/>
              </a:rPr>
              <a:t>used</a:t>
            </a:r>
            <a:r>
              <a:rPr lang="it-IT" sz="2200" dirty="0">
                <a:latin typeface="+mj-lt"/>
              </a:rPr>
              <a:t> to </a:t>
            </a:r>
            <a:r>
              <a:rPr lang="it-IT" sz="2200" dirty="0" err="1">
                <a:latin typeface="+mj-lt"/>
              </a:rPr>
              <a:t>form</a:t>
            </a:r>
            <a:r>
              <a:rPr lang="it-IT" sz="2200" dirty="0">
                <a:latin typeface="+mj-lt"/>
              </a:rPr>
              <a:t> personal passives: </a:t>
            </a:r>
          </a:p>
          <a:p>
            <a:pPr marL="0" indent="0" algn="just">
              <a:buNone/>
            </a:pPr>
            <a:endParaRPr lang="it-IT" sz="2200" i="1" dirty="0">
              <a:latin typeface="+mj-lt"/>
            </a:endParaRPr>
          </a:p>
          <a:p>
            <a:pPr marL="0" indent="0">
              <a:buNone/>
            </a:pPr>
            <a:r>
              <a:rPr lang="it-IT" sz="2200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(41) </a:t>
            </a:r>
            <a:r>
              <a:rPr lang="lt-LT" sz="2200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it-IT" sz="2200" i="1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Lai</a:t>
            </a:r>
            <a:r>
              <a:rPr lang="lt-LT" sz="2200" i="1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škas 		</a:t>
            </a:r>
            <a:r>
              <a:rPr lang="lt-LT" sz="2200" b="1" i="1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rašomas</a:t>
            </a:r>
            <a:r>
              <a:rPr lang="lt-LT" sz="2200" i="1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 	     </a:t>
            </a:r>
            <a:r>
              <a:rPr lang="it-IT" sz="2200" i="1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/</a:t>
            </a:r>
            <a:r>
              <a:rPr lang="sl-SI" sz="2200" i="1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it-IT" sz="2200" b="1" i="1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para</a:t>
            </a:r>
            <a:r>
              <a:rPr lang="lt-LT" sz="2200" b="1" i="1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šytas</a:t>
            </a:r>
            <a:r>
              <a:rPr lang="lt-LT" sz="2200" i="1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	(tėvo)</a:t>
            </a:r>
          </a:p>
          <a:p>
            <a:pPr marL="0" indent="0">
              <a:buNone/>
            </a:pPr>
            <a:r>
              <a:rPr lang="lt-LT" sz="2200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	letter. NOM.SG	write.P</a:t>
            </a:r>
            <a:r>
              <a:rPr lang="sl-SI" sz="2200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rPP</a:t>
            </a:r>
            <a:r>
              <a:rPr lang="lt-LT" sz="2200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.M</a:t>
            </a:r>
            <a:r>
              <a:rPr lang="sl-SI" sz="2200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.SG</a:t>
            </a:r>
            <a:r>
              <a:rPr lang="lt-LT" sz="2200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sl-SI" sz="2200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lt-LT" sz="2200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write.P</a:t>
            </a:r>
            <a:r>
              <a:rPr lang="sl-SI" sz="2200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aPP.</a:t>
            </a:r>
            <a:r>
              <a:rPr lang="lt-LT" sz="2200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M</a:t>
            </a:r>
            <a:r>
              <a:rPr lang="sl-SI" sz="2200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.SG</a:t>
            </a:r>
            <a:r>
              <a:rPr lang="lt-LT" sz="2200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	(father.GEN.SG)</a:t>
            </a:r>
          </a:p>
          <a:p>
            <a:pPr marL="0" indent="0">
              <a:buNone/>
            </a:pPr>
            <a:r>
              <a:rPr lang="lt-LT" sz="2200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it-IT" sz="2200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‘The </a:t>
            </a:r>
            <a:r>
              <a:rPr lang="it-IT" sz="2200" dirty="0" err="1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letter</a:t>
            </a:r>
            <a:r>
              <a:rPr lang="it-IT" sz="2200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it-IT" sz="2200" dirty="0" err="1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is</a:t>
            </a:r>
            <a:r>
              <a:rPr lang="it-IT" sz="2200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it-IT" sz="2200" dirty="0" err="1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being</a:t>
            </a:r>
            <a:r>
              <a:rPr lang="it-IT" sz="2200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it-IT" sz="2200" dirty="0" err="1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written</a:t>
            </a:r>
            <a:r>
              <a:rPr lang="it-IT" sz="2200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/ </a:t>
            </a:r>
            <a:r>
              <a:rPr lang="it-IT" sz="2200" dirty="0" err="1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is</a:t>
            </a:r>
            <a:r>
              <a:rPr lang="it-IT" sz="2200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lt-LT" sz="2200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(has been) </a:t>
            </a:r>
            <a:r>
              <a:rPr lang="it-IT" sz="2200" dirty="0" err="1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written</a:t>
            </a:r>
            <a:r>
              <a:rPr lang="it-IT" sz="2200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lt-LT" sz="2200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it-IT" sz="2200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by the </a:t>
            </a:r>
            <a:r>
              <a:rPr lang="it-IT" sz="2200" dirty="0" err="1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father</a:t>
            </a:r>
            <a:r>
              <a:rPr lang="lt-LT" sz="2200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it-IT" sz="2200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’</a:t>
            </a:r>
            <a:endParaRPr lang="sl-SI" sz="2200" dirty="0">
              <a:latin typeface="+mj-lt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algn="just">
              <a:spcBef>
                <a:spcPts val="200"/>
              </a:spcBef>
              <a:buNone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0979DDF-405C-59E7-F4ED-8DFE092DD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34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33879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1EF0D0-1D45-B258-D564-81DC21083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it-IT" sz="4000" b="1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4F5DE4-7C97-4359-D109-D58C028CB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8250"/>
            <a:ext cx="10515600" cy="493871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it-IT" sz="3300" b="1" dirty="0">
              <a:latin typeface="+mj-lt"/>
            </a:endParaRPr>
          </a:p>
          <a:p>
            <a:pPr marL="0" indent="0">
              <a:buNone/>
            </a:pPr>
            <a:r>
              <a:rPr lang="it-IT" sz="3300" b="1" dirty="0">
                <a:latin typeface="+mj-lt"/>
              </a:rPr>
              <a:t>Development of –</a:t>
            </a:r>
            <a:r>
              <a:rPr lang="it-IT" sz="3300" b="1" i="1" dirty="0">
                <a:latin typeface="+mj-lt"/>
              </a:rPr>
              <a:t>ma</a:t>
            </a:r>
            <a:r>
              <a:rPr lang="it-IT" sz="3300" b="1" dirty="0">
                <a:latin typeface="+mj-lt"/>
              </a:rPr>
              <a:t>/-</a:t>
            </a:r>
            <a:r>
              <a:rPr lang="it-IT" sz="3300" b="1" i="1" dirty="0" err="1">
                <a:latin typeface="+mj-lt"/>
              </a:rPr>
              <a:t>ta</a:t>
            </a:r>
            <a:r>
              <a:rPr lang="it-IT" sz="3300" b="1" dirty="0">
                <a:latin typeface="+mj-lt"/>
              </a:rPr>
              <a:t> </a:t>
            </a:r>
            <a:r>
              <a:rPr lang="it-IT" sz="3300" b="1" dirty="0" err="1">
                <a:latin typeface="+mj-lt"/>
              </a:rPr>
              <a:t>impersonals</a:t>
            </a:r>
            <a:r>
              <a:rPr lang="it-IT" sz="3300" b="1" dirty="0">
                <a:latin typeface="+mj-lt"/>
              </a:rPr>
              <a:t>: </a:t>
            </a:r>
            <a:r>
              <a:rPr lang="it-IT" sz="3300" b="1" dirty="0" err="1">
                <a:latin typeface="+mj-lt"/>
              </a:rPr>
              <a:t>Evidential</a:t>
            </a:r>
            <a:r>
              <a:rPr lang="it-IT" sz="3300" b="1" dirty="0">
                <a:latin typeface="+mj-lt"/>
              </a:rPr>
              <a:t>/</a:t>
            </a:r>
            <a:r>
              <a:rPr lang="it-IT" sz="3300" b="1" dirty="0" err="1">
                <a:latin typeface="+mj-lt"/>
              </a:rPr>
              <a:t>inferential</a:t>
            </a:r>
            <a:r>
              <a:rPr lang="it-IT" sz="3300" b="1" dirty="0">
                <a:latin typeface="+mj-lt"/>
              </a:rPr>
              <a:t> </a:t>
            </a:r>
            <a:r>
              <a:rPr lang="it-IT" sz="3300" b="1" dirty="0" err="1">
                <a:latin typeface="+mj-lt"/>
              </a:rPr>
              <a:t>construction</a:t>
            </a:r>
            <a:endParaRPr lang="it-IT" sz="3300" b="1" dirty="0">
              <a:latin typeface="+mj-lt"/>
            </a:endParaRPr>
          </a:p>
          <a:p>
            <a:pPr marL="0" indent="0">
              <a:buNone/>
            </a:pPr>
            <a:endParaRPr lang="it-IT" sz="3300" dirty="0">
              <a:latin typeface="+mj-lt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it-IT" sz="3300" dirty="0" err="1">
                <a:latin typeface="+mj-lt"/>
                <a:sym typeface="Wingdings" panose="05000000000000000000" pitchFamily="2" charset="2"/>
              </a:rPr>
              <a:t>Overt</a:t>
            </a:r>
            <a:r>
              <a:rPr lang="it-IT" sz="3300" dirty="0">
                <a:latin typeface="+mj-lt"/>
                <a:sym typeface="Wingdings" panose="05000000000000000000" pitchFamily="2" charset="2"/>
              </a:rPr>
              <a:t> agent </a:t>
            </a:r>
            <a:r>
              <a:rPr lang="it-IT" sz="3300" dirty="0" err="1">
                <a:latin typeface="+mj-lt"/>
                <a:sym typeface="Wingdings" panose="05000000000000000000" pitchFamily="2" charset="2"/>
              </a:rPr>
              <a:t>is</a:t>
            </a:r>
            <a:r>
              <a:rPr lang="it-IT" sz="3300" dirty="0">
                <a:latin typeface="+mj-lt"/>
                <a:sym typeface="Wingdings" panose="05000000000000000000" pitchFamily="2" charset="2"/>
              </a:rPr>
              <a:t> </a:t>
            </a:r>
            <a:r>
              <a:rPr lang="it-IT" sz="3300" dirty="0" err="1">
                <a:latin typeface="+mj-lt"/>
                <a:sym typeface="Wingdings" panose="05000000000000000000" pitchFamily="2" charset="2"/>
              </a:rPr>
              <a:t>obligatory</a:t>
            </a:r>
            <a:r>
              <a:rPr lang="it-IT" sz="3300" dirty="0">
                <a:latin typeface="+mj-lt"/>
                <a:sym typeface="Wingdings" panose="05000000000000000000" pitchFamily="2" charset="2"/>
              </a:rPr>
              <a:t>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it-IT" sz="3300" dirty="0">
                <a:latin typeface="+mj-lt"/>
                <a:sym typeface="Wingdings" panose="05000000000000000000" pitchFamily="2" charset="2"/>
              </a:rPr>
              <a:t>No </a:t>
            </a:r>
            <a:r>
              <a:rPr lang="it-IT" sz="3300" dirty="0" err="1">
                <a:latin typeface="+mj-lt"/>
                <a:sym typeface="Wingdings" panose="05000000000000000000" pitchFamily="2" charset="2"/>
              </a:rPr>
              <a:t>overt</a:t>
            </a:r>
            <a:r>
              <a:rPr lang="it-IT" sz="3300" dirty="0">
                <a:latin typeface="+mj-lt"/>
                <a:sym typeface="Wingdings" panose="05000000000000000000" pitchFamily="2" charset="2"/>
              </a:rPr>
              <a:t> </a:t>
            </a:r>
            <a:r>
              <a:rPr lang="it-IT" sz="3300" dirty="0" err="1">
                <a:latin typeface="+mj-lt"/>
                <a:sym typeface="Wingdings" panose="05000000000000000000" pitchFamily="2" charset="2"/>
              </a:rPr>
              <a:t>auxiliary</a:t>
            </a:r>
            <a:endParaRPr lang="it-IT" sz="3300" dirty="0">
              <a:latin typeface="+mj-lt"/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it-IT" sz="3300" dirty="0">
                <a:latin typeface="+mj-lt"/>
                <a:sym typeface="Wingdings" panose="05000000000000000000" pitchFamily="2" charset="2"/>
              </a:rPr>
              <a:t>No human agent </a:t>
            </a:r>
            <a:r>
              <a:rPr lang="it-IT" sz="3300" dirty="0" err="1">
                <a:latin typeface="+mj-lt"/>
                <a:sym typeface="Wingdings" panose="05000000000000000000" pitchFamily="2" charset="2"/>
              </a:rPr>
              <a:t>requirement</a:t>
            </a:r>
            <a:r>
              <a:rPr lang="it-IT" sz="3300" dirty="0">
                <a:latin typeface="+mj-lt"/>
                <a:sym typeface="Wingdings" panose="05000000000000000000" pitchFamily="2" charset="2"/>
              </a:rPr>
              <a:t> </a:t>
            </a:r>
            <a:endParaRPr lang="it-IT" sz="3300" dirty="0">
              <a:latin typeface="+mj-lt"/>
            </a:endParaRPr>
          </a:p>
          <a:p>
            <a:pPr marL="0" indent="0">
              <a:buNone/>
            </a:pPr>
            <a:endParaRPr lang="it-IT" sz="3300" dirty="0">
              <a:latin typeface="+mj-lt"/>
            </a:endParaRPr>
          </a:p>
          <a:p>
            <a:pPr marL="0" indent="0">
              <a:buNone/>
            </a:pPr>
            <a:endParaRPr lang="it-IT" sz="3300" dirty="0">
              <a:latin typeface="+mj-lt"/>
            </a:endParaRPr>
          </a:p>
          <a:p>
            <a:pPr marL="0" indent="0">
              <a:buNone/>
            </a:pPr>
            <a:r>
              <a:rPr lang="it-IT" sz="3300" dirty="0">
                <a:latin typeface="+mj-lt"/>
              </a:rPr>
              <a:t>(42)</a:t>
            </a:r>
            <a:r>
              <a:rPr lang="it-IT" sz="3300" i="1" dirty="0">
                <a:latin typeface="+mj-lt"/>
              </a:rPr>
              <a:t>	</a:t>
            </a:r>
            <a:r>
              <a:rPr lang="lt-LT" sz="3300" i="1" dirty="0">
                <a:latin typeface="+mj-lt"/>
              </a:rPr>
              <a:t>Čia   šuns                </a:t>
            </a:r>
            <a:r>
              <a:rPr lang="sl-SI" sz="3300" i="1" dirty="0">
                <a:latin typeface="+mj-lt"/>
              </a:rPr>
              <a:t>(</a:t>
            </a:r>
            <a:r>
              <a:rPr lang="it-IT" sz="3300" i="1" dirty="0">
                <a:latin typeface="+mj-lt"/>
              </a:rPr>
              <a:t>*</a:t>
            </a:r>
            <a:r>
              <a:rPr lang="sl-SI" sz="3300" i="1" dirty="0">
                <a:latin typeface="+mj-lt"/>
              </a:rPr>
              <a:t>yra</a:t>
            </a:r>
            <a:r>
              <a:rPr lang="it-IT" sz="3300" i="1" dirty="0">
                <a:latin typeface="+mj-lt"/>
              </a:rPr>
              <a:t>)		</a:t>
            </a:r>
            <a:r>
              <a:rPr lang="lt-LT" sz="3300" i="1" dirty="0">
                <a:latin typeface="+mj-lt"/>
              </a:rPr>
              <a:t>bėgta</a:t>
            </a:r>
          </a:p>
          <a:p>
            <a:pPr marL="0" indent="0">
              <a:buNone/>
            </a:pPr>
            <a:r>
              <a:rPr lang="it-IT" sz="3300" dirty="0">
                <a:latin typeface="+mj-lt"/>
              </a:rPr>
              <a:t>	h</a:t>
            </a:r>
            <a:r>
              <a:rPr lang="lt-LT" sz="3300" dirty="0">
                <a:latin typeface="+mj-lt"/>
              </a:rPr>
              <a:t>ere dog.GEN.SG </a:t>
            </a:r>
            <a:r>
              <a:rPr lang="it-IT" sz="3300" dirty="0">
                <a:latin typeface="+mj-lt"/>
              </a:rPr>
              <a:t>(</a:t>
            </a:r>
            <a:r>
              <a:rPr lang="it-IT" sz="3300" dirty="0" err="1">
                <a:latin typeface="+mj-lt"/>
              </a:rPr>
              <a:t>be.P</a:t>
            </a:r>
            <a:r>
              <a:rPr lang="sl-SI" sz="3300" dirty="0">
                <a:latin typeface="+mj-lt"/>
              </a:rPr>
              <a:t>RS</a:t>
            </a:r>
            <a:r>
              <a:rPr lang="it-IT" sz="3300" dirty="0">
                <a:latin typeface="+mj-lt"/>
              </a:rPr>
              <a:t>.3) 	</a:t>
            </a:r>
            <a:r>
              <a:rPr lang="lt-LT" sz="3300" dirty="0">
                <a:latin typeface="+mj-lt"/>
              </a:rPr>
              <a:t>run.P</a:t>
            </a:r>
            <a:r>
              <a:rPr lang="sl-SI" sz="3300" dirty="0">
                <a:latin typeface="+mj-lt"/>
              </a:rPr>
              <a:t>aPP.</a:t>
            </a:r>
            <a:r>
              <a:rPr lang="lt-LT" sz="3300" dirty="0">
                <a:latin typeface="+mj-lt"/>
              </a:rPr>
              <a:t>N </a:t>
            </a:r>
          </a:p>
          <a:p>
            <a:pPr marL="0" indent="0">
              <a:buNone/>
            </a:pPr>
            <a:r>
              <a:rPr lang="it-IT" sz="3300" dirty="0">
                <a:latin typeface="+mj-lt"/>
              </a:rPr>
              <a:t>	‘A dog ha</a:t>
            </a:r>
            <a:r>
              <a:rPr lang="sl-SI" sz="3300" dirty="0">
                <a:latin typeface="+mj-lt"/>
              </a:rPr>
              <a:t>s</a:t>
            </a:r>
            <a:r>
              <a:rPr lang="it-IT" sz="3300" dirty="0">
                <a:latin typeface="+mj-lt"/>
              </a:rPr>
              <a:t> (</a:t>
            </a:r>
            <a:r>
              <a:rPr lang="it-IT" sz="3300" dirty="0" err="1">
                <a:latin typeface="+mj-lt"/>
              </a:rPr>
              <a:t>evidently</a:t>
            </a:r>
            <a:r>
              <a:rPr lang="it-IT" sz="3300" dirty="0">
                <a:latin typeface="+mj-lt"/>
              </a:rPr>
              <a:t>) </a:t>
            </a:r>
            <a:r>
              <a:rPr lang="it-IT" sz="3300" dirty="0" err="1">
                <a:latin typeface="+mj-lt"/>
              </a:rPr>
              <a:t>run</a:t>
            </a:r>
            <a:r>
              <a:rPr lang="it-IT" sz="3300" dirty="0">
                <a:latin typeface="+mj-lt"/>
              </a:rPr>
              <a:t> </a:t>
            </a:r>
            <a:r>
              <a:rPr lang="it-IT" sz="3300" dirty="0" err="1">
                <a:latin typeface="+mj-lt"/>
              </a:rPr>
              <a:t>here</a:t>
            </a:r>
            <a:r>
              <a:rPr lang="it-IT" sz="3300" dirty="0">
                <a:latin typeface="+mj-lt"/>
              </a:rPr>
              <a:t>’ </a:t>
            </a:r>
          </a:p>
          <a:p>
            <a:pPr marL="0" indent="0">
              <a:buNone/>
            </a:pPr>
            <a:endParaRPr lang="it-IT" sz="3300" dirty="0">
              <a:latin typeface="+mj-lt"/>
            </a:endParaRPr>
          </a:p>
          <a:p>
            <a:pPr marL="0" indent="0">
              <a:buNone/>
            </a:pPr>
            <a:r>
              <a:rPr lang="it-IT" sz="3300" dirty="0">
                <a:latin typeface="+mj-lt"/>
              </a:rPr>
              <a:t>(43)	</a:t>
            </a:r>
            <a:r>
              <a:rPr lang="sl-SI" sz="3300" i="1" dirty="0">
                <a:latin typeface="+mj-lt"/>
              </a:rPr>
              <a:t>Čia	snigta</a:t>
            </a:r>
          </a:p>
          <a:p>
            <a:pPr marL="0" indent="0">
              <a:buNone/>
            </a:pPr>
            <a:r>
              <a:rPr lang="sl-SI" sz="3300" dirty="0">
                <a:latin typeface="+mj-lt"/>
              </a:rPr>
              <a:t>	here	snow.PaPP.N</a:t>
            </a:r>
          </a:p>
          <a:p>
            <a:pPr marL="0" indent="0">
              <a:buNone/>
            </a:pPr>
            <a:r>
              <a:rPr lang="sl-SI" sz="3300" dirty="0">
                <a:latin typeface="+mj-lt"/>
              </a:rPr>
              <a:t>	‚Here (evidently) it has snowed‘</a:t>
            </a:r>
            <a:r>
              <a:rPr lang="it-IT" sz="3300" dirty="0">
                <a:latin typeface="+mj-lt"/>
              </a:rPr>
              <a:t>			(</a:t>
            </a:r>
            <a:r>
              <a:rPr lang="it-IT" sz="3300" dirty="0" err="1">
                <a:latin typeface="+mj-lt"/>
              </a:rPr>
              <a:t>Wiemer</a:t>
            </a:r>
            <a:r>
              <a:rPr lang="it-IT" sz="3300" dirty="0">
                <a:latin typeface="+mj-lt"/>
              </a:rPr>
              <a:t> 2006; </a:t>
            </a:r>
            <a:r>
              <a:rPr lang="it-IT" sz="3300" dirty="0" err="1">
                <a:latin typeface="+mj-lt"/>
              </a:rPr>
              <a:t>Geniu</a:t>
            </a:r>
            <a:r>
              <a:rPr lang="lt-LT" sz="3300" dirty="0">
                <a:latin typeface="+mj-lt"/>
              </a:rPr>
              <a:t>šienė </a:t>
            </a:r>
            <a:r>
              <a:rPr lang="it-IT" sz="3300" dirty="0">
                <a:latin typeface="+mj-lt"/>
              </a:rPr>
              <a:t>2016</a:t>
            </a:r>
            <a:r>
              <a:rPr lang="sl-SI" sz="3300" dirty="0">
                <a:latin typeface="+mj-lt"/>
              </a:rPr>
              <a:t>)</a:t>
            </a:r>
            <a:endParaRPr lang="sl-SI" sz="5100" dirty="0">
              <a:latin typeface="+mj-lt"/>
              <a:cs typeface="Times New Roman" panose="02020603050405020304" pitchFamily="18" charset="0"/>
            </a:endParaRP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913C433-060F-96D3-9AA0-4BAAB2518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35</a:t>
            </a:fld>
            <a:endParaRPr lang="it-IT" dirty="0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462E1D9A-B426-D8F4-9718-6E00A5832FF9}"/>
              </a:ext>
            </a:extLst>
          </p:cNvPr>
          <p:cNvSpPr txBox="1">
            <a:spLocks/>
          </p:cNvSpPr>
          <p:nvPr/>
        </p:nvSpPr>
        <p:spPr>
          <a:xfrm>
            <a:off x="971550" y="136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/>
              <a:t>A study of Lithuanian R-impersonals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64352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D47610C-C98A-5881-F67B-6E4CF5F60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a-DK" sz="2800" dirty="0">
                <a:latin typeface="Georgia" panose="02040502050405020303" pitchFamily="18" charset="0"/>
              </a:rPr>
              <a:t>Non-agreeing</a:t>
            </a:r>
            <a:r>
              <a:rPr lang="da-DK" sz="2800" i="1" dirty="0">
                <a:latin typeface="Georgia" panose="02040502050405020303" pitchFamily="18" charset="0"/>
              </a:rPr>
              <a:t> </a:t>
            </a:r>
            <a:r>
              <a:rPr lang="lt-LT" sz="2800" i="1" dirty="0">
                <a:latin typeface="Georgia" panose="02040502050405020303" pitchFamily="18" charset="0"/>
              </a:rPr>
              <a:t>ma</a:t>
            </a:r>
            <a:r>
              <a:rPr lang="it-IT" sz="2800" i="1" dirty="0">
                <a:latin typeface="Georgia" panose="02040502050405020303" pitchFamily="18" charset="0"/>
              </a:rPr>
              <a:t>/</a:t>
            </a:r>
            <a:r>
              <a:rPr lang="it-IT" sz="2800" i="1" dirty="0" err="1">
                <a:latin typeface="Georgia" panose="02040502050405020303" pitchFamily="18" charset="0"/>
              </a:rPr>
              <a:t>ta</a:t>
            </a:r>
            <a:r>
              <a:rPr lang="it-IT" sz="2800" i="1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participles</a:t>
            </a:r>
            <a:r>
              <a:rPr lang="it-IT" sz="2800" dirty="0">
                <a:latin typeface="Georgia" panose="02040502050405020303" pitchFamily="18" charset="0"/>
              </a:rPr>
              <a:t> are </a:t>
            </a:r>
            <a:r>
              <a:rPr lang="it-IT" sz="2800" dirty="0" err="1">
                <a:latin typeface="Georgia" panose="02040502050405020303" pitchFamily="18" charset="0"/>
              </a:rPr>
              <a:t>involved</a:t>
            </a:r>
            <a:r>
              <a:rPr lang="it-IT" sz="2800" dirty="0">
                <a:latin typeface="Georgia" panose="02040502050405020303" pitchFamily="18" charset="0"/>
              </a:rPr>
              <a:t> in </a:t>
            </a:r>
            <a:r>
              <a:rPr lang="sl-SI" sz="2800" dirty="0">
                <a:latin typeface="Georgia" panose="02040502050405020303" pitchFamily="18" charset="0"/>
              </a:rPr>
              <a:t>three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different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constructions</a:t>
            </a:r>
            <a:r>
              <a:rPr lang="it-IT" sz="2800" dirty="0">
                <a:latin typeface="Georgia" panose="02040502050405020303" pitchFamily="18" charset="0"/>
              </a:rPr>
              <a:t>: </a:t>
            </a:r>
          </a:p>
          <a:p>
            <a:pPr marL="0" indent="0">
              <a:buNone/>
            </a:pPr>
            <a:endParaRPr lang="it-IT" sz="2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sl-SI" sz="2800" dirty="0">
                <a:latin typeface="Georgia" panose="02040502050405020303" pitchFamily="18" charset="0"/>
              </a:rPr>
              <a:t>(1) 	</a:t>
            </a:r>
            <a:r>
              <a:rPr lang="sl-SI" sz="2800" b="1" dirty="0">
                <a:latin typeface="Georgia" panose="02040502050405020303" pitchFamily="18" charset="0"/>
              </a:rPr>
              <a:t>Personal</a:t>
            </a:r>
            <a:r>
              <a:rPr lang="sl-SI" sz="2800" dirty="0">
                <a:latin typeface="Georgia" panose="02040502050405020303" pitchFamily="18" charset="0"/>
              </a:rPr>
              <a:t> </a:t>
            </a:r>
            <a:r>
              <a:rPr lang="sl-SI" sz="2800" b="1" dirty="0">
                <a:latin typeface="Georgia" panose="02040502050405020303" pitchFamily="18" charset="0"/>
              </a:rPr>
              <a:t>p</a:t>
            </a:r>
            <a:r>
              <a:rPr lang="it-IT" sz="2800" b="1" dirty="0" err="1">
                <a:latin typeface="Georgia" panose="02040502050405020303" pitchFamily="18" charset="0"/>
              </a:rPr>
              <a:t>assive</a:t>
            </a:r>
            <a:r>
              <a:rPr lang="it-IT" sz="2800" b="1" dirty="0">
                <a:latin typeface="Georgia" panose="02040502050405020303" pitchFamily="18" charset="0"/>
              </a:rPr>
              <a:t> </a:t>
            </a:r>
            <a:r>
              <a:rPr lang="it-IT" sz="2800" b="1" dirty="0" err="1">
                <a:latin typeface="Georgia" panose="02040502050405020303" pitchFamily="18" charset="0"/>
              </a:rPr>
              <a:t>construction</a:t>
            </a:r>
            <a:r>
              <a:rPr lang="it-IT" sz="2800" b="1" dirty="0">
                <a:latin typeface="Georgia" panose="02040502050405020303" pitchFamily="18" charset="0"/>
              </a:rPr>
              <a:t> with non-</a:t>
            </a:r>
            <a:r>
              <a:rPr lang="it-IT" sz="2800" b="1" dirty="0" err="1">
                <a:latin typeface="Georgia" panose="02040502050405020303" pitchFamily="18" charset="0"/>
              </a:rPr>
              <a:t>canonical</a:t>
            </a:r>
            <a:r>
              <a:rPr lang="it-IT" sz="2800" b="1" dirty="0">
                <a:latin typeface="Georgia" panose="02040502050405020303" pitchFamily="18" charset="0"/>
              </a:rPr>
              <a:t> </a:t>
            </a:r>
            <a:r>
              <a:rPr lang="it-IT" sz="2800" b="1" dirty="0" err="1">
                <a:latin typeface="Georgia" panose="02040502050405020303" pitchFamily="18" charset="0"/>
              </a:rPr>
              <a:t>subject</a:t>
            </a:r>
            <a:r>
              <a:rPr lang="it-IT" sz="2800" b="1" dirty="0">
                <a:latin typeface="Georgia" panose="02040502050405020303" pitchFamily="18" charset="0"/>
              </a:rPr>
              <a:t> </a:t>
            </a:r>
            <a:endParaRPr lang="sl-SI" sz="2800" b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sl-SI" sz="2800" i="1" dirty="0">
                <a:latin typeface="Georgia" panose="02040502050405020303" pitchFamily="18" charset="0"/>
              </a:rPr>
              <a:t>	</a:t>
            </a:r>
            <a:endParaRPr lang="it-IT" sz="2800" i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it-IT" sz="2800" i="1" dirty="0">
                <a:latin typeface="Georgia" panose="02040502050405020303" pitchFamily="18" charset="0"/>
              </a:rPr>
              <a:t>	</a:t>
            </a:r>
            <a:r>
              <a:rPr lang="sl-SI" sz="2800" i="1" dirty="0">
                <a:latin typeface="Georgia" panose="02040502050405020303" pitchFamily="18" charset="0"/>
              </a:rPr>
              <a:t>Č</a:t>
            </a:r>
            <a:r>
              <a:rPr lang="lt-LT" sz="2800" i="1" dirty="0">
                <a:latin typeface="Georgia" panose="02040502050405020303" pitchFamily="18" charset="0"/>
              </a:rPr>
              <a:t>ia valgoma daug grybų </a:t>
            </a:r>
            <a:r>
              <a:rPr lang="lt-LT" sz="2800" dirty="0">
                <a:latin typeface="Georgia" panose="02040502050405020303" pitchFamily="18" charset="0"/>
              </a:rPr>
              <a:t>‚</a:t>
            </a:r>
            <a:r>
              <a:rPr lang="sl-SI" sz="2800" dirty="0">
                <a:latin typeface="Georgia" panose="02040502050405020303" pitchFamily="18" charset="0"/>
              </a:rPr>
              <a:t>H</a:t>
            </a:r>
            <a:r>
              <a:rPr lang="lt-LT" sz="2800" dirty="0">
                <a:latin typeface="Georgia" panose="02040502050405020303" pitchFamily="18" charset="0"/>
              </a:rPr>
              <a:t>ere </a:t>
            </a:r>
            <a:r>
              <a:rPr lang="sl-SI" sz="2800" dirty="0">
                <a:latin typeface="Georgia" panose="02040502050405020303" pitchFamily="18" charset="0"/>
              </a:rPr>
              <a:t>a lot of</a:t>
            </a:r>
            <a:r>
              <a:rPr lang="lt-LT" sz="2800" dirty="0">
                <a:latin typeface="Georgia" panose="02040502050405020303" pitchFamily="18" charset="0"/>
              </a:rPr>
              <a:t> mushrooms</a:t>
            </a:r>
            <a:r>
              <a:rPr lang="da-DK" sz="2800" dirty="0">
                <a:latin typeface="Georgia" panose="02040502050405020303" pitchFamily="18" charset="0"/>
              </a:rPr>
              <a:t> are eaten</a:t>
            </a:r>
            <a:r>
              <a:rPr lang="lt-LT" sz="2800" dirty="0">
                <a:latin typeface="Georgia" panose="02040502050405020303" pitchFamily="18" charset="0"/>
              </a:rPr>
              <a:t>‘</a:t>
            </a:r>
            <a:endParaRPr lang="sl-SI" sz="2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lt-LT" sz="2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sl-SI" sz="2800" dirty="0">
                <a:latin typeface="Georgia" panose="02040502050405020303" pitchFamily="18" charset="0"/>
              </a:rPr>
              <a:t>(2)	</a:t>
            </a:r>
            <a:r>
              <a:rPr lang="it-IT" sz="2800" b="1" dirty="0" err="1">
                <a:latin typeface="Georgia" panose="02040502050405020303" pitchFamily="18" charset="0"/>
              </a:rPr>
              <a:t>Impersonal</a:t>
            </a:r>
            <a:r>
              <a:rPr lang="it-IT" sz="2800" b="1" dirty="0">
                <a:latin typeface="Georgia" panose="02040502050405020303" pitchFamily="18" charset="0"/>
              </a:rPr>
              <a:t> </a:t>
            </a:r>
            <a:r>
              <a:rPr lang="sl-SI" sz="2800" b="1" dirty="0">
                <a:latin typeface="Georgia" panose="02040502050405020303" pitchFamily="18" charset="0"/>
              </a:rPr>
              <a:t>passive </a:t>
            </a:r>
            <a:r>
              <a:rPr lang="it-IT" sz="2800" b="1" dirty="0" err="1">
                <a:latin typeface="Georgia" panose="02040502050405020303" pitchFamily="18" charset="0"/>
              </a:rPr>
              <a:t>construction</a:t>
            </a:r>
            <a:r>
              <a:rPr lang="it-IT" sz="2800" b="1" dirty="0">
                <a:latin typeface="Georgia" panose="02040502050405020303" pitchFamily="18" charset="0"/>
              </a:rPr>
              <a:t> (</a:t>
            </a:r>
            <a:r>
              <a:rPr lang="it-IT" sz="2800" b="1" i="1" dirty="0">
                <a:latin typeface="Georgia" panose="02040502050405020303" pitchFamily="18" charset="0"/>
              </a:rPr>
              <a:t>ma/</a:t>
            </a:r>
            <a:r>
              <a:rPr lang="it-IT" sz="2800" b="1" i="1" dirty="0" err="1">
                <a:latin typeface="Georgia" panose="02040502050405020303" pitchFamily="18" charset="0"/>
              </a:rPr>
              <a:t>ta</a:t>
            </a:r>
            <a:r>
              <a:rPr lang="it-IT" sz="2800" b="1" dirty="0">
                <a:latin typeface="Georgia" panose="02040502050405020303" pitchFamily="18" charset="0"/>
              </a:rPr>
              <a:t>-IMP)</a:t>
            </a:r>
            <a:endParaRPr lang="sl-SI" sz="2800" b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sl-SI" sz="2800" i="1" dirty="0">
                <a:latin typeface="Georgia" panose="02040502050405020303" pitchFamily="18" charset="0"/>
              </a:rPr>
              <a:t>	</a:t>
            </a:r>
            <a:endParaRPr lang="it-IT" sz="2800" i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it-IT" sz="2800" i="1" dirty="0">
                <a:latin typeface="Georgia" panose="02040502050405020303" pitchFamily="18" charset="0"/>
              </a:rPr>
              <a:t>	</a:t>
            </a:r>
            <a:r>
              <a:rPr lang="sl-SI" sz="2800" i="1" dirty="0">
                <a:latin typeface="Georgia" panose="02040502050405020303" pitchFamily="18" charset="0"/>
              </a:rPr>
              <a:t>Č</a:t>
            </a:r>
            <a:r>
              <a:rPr lang="lt-LT" sz="2800" i="1" dirty="0">
                <a:latin typeface="Georgia" panose="02040502050405020303" pitchFamily="18" charset="0"/>
              </a:rPr>
              <a:t>ia </a:t>
            </a:r>
            <a:r>
              <a:rPr lang="sl-SI" sz="2800" i="1" dirty="0">
                <a:latin typeface="Georgia" panose="02040502050405020303" pitchFamily="18" charset="0"/>
              </a:rPr>
              <a:t>dirbama </a:t>
            </a:r>
            <a:r>
              <a:rPr lang="lt-LT" sz="2800" dirty="0">
                <a:latin typeface="Georgia" panose="02040502050405020303" pitchFamily="18" charset="0"/>
              </a:rPr>
              <a:t>‚</a:t>
            </a:r>
            <a:r>
              <a:rPr lang="sl-SI" sz="2800" dirty="0">
                <a:latin typeface="Georgia" panose="02040502050405020303" pitchFamily="18" charset="0"/>
              </a:rPr>
              <a:t>Here </a:t>
            </a:r>
            <a:r>
              <a:rPr lang="it-IT" sz="2800" dirty="0">
                <a:latin typeface="Georgia" panose="02040502050405020303" pitchFamily="18" charset="0"/>
              </a:rPr>
              <a:t>people work</a:t>
            </a:r>
            <a:r>
              <a:rPr lang="lt-LT" sz="2800" dirty="0">
                <a:latin typeface="Georgia" panose="02040502050405020303" pitchFamily="18" charset="0"/>
              </a:rPr>
              <a:t>‘</a:t>
            </a:r>
            <a:endParaRPr lang="sl-SI" sz="2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sl-SI" sz="2800" i="1" dirty="0">
                <a:latin typeface="Georgia" panose="02040502050405020303" pitchFamily="18" charset="0"/>
              </a:rPr>
              <a:t>	</a:t>
            </a:r>
            <a:endParaRPr lang="sl-SI" sz="2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sl-SI" sz="2800" dirty="0">
                <a:latin typeface="Georgia" panose="02040502050405020303" pitchFamily="18" charset="0"/>
              </a:rPr>
              <a:t>(3)	</a:t>
            </a:r>
            <a:r>
              <a:rPr lang="lt-LT" sz="2800" b="1" dirty="0">
                <a:latin typeface="Georgia" panose="02040502050405020303" pitchFamily="18" charset="0"/>
              </a:rPr>
              <a:t>Evidential</a:t>
            </a:r>
            <a:r>
              <a:rPr lang="it-IT" sz="2800" b="1" dirty="0">
                <a:latin typeface="Georgia" panose="02040502050405020303" pitchFamily="18" charset="0"/>
              </a:rPr>
              <a:t>/</a:t>
            </a:r>
            <a:r>
              <a:rPr lang="it-IT" sz="2800" b="1" dirty="0" err="1">
                <a:latin typeface="Georgia" panose="02040502050405020303" pitchFamily="18" charset="0"/>
              </a:rPr>
              <a:t>inferential</a:t>
            </a:r>
            <a:r>
              <a:rPr lang="it-IT" sz="2800" b="1" dirty="0">
                <a:latin typeface="Georgia" panose="02040502050405020303" pitchFamily="18" charset="0"/>
              </a:rPr>
              <a:t> </a:t>
            </a:r>
            <a:r>
              <a:rPr lang="it-IT" sz="2800" b="1" dirty="0" err="1">
                <a:latin typeface="Georgia" panose="02040502050405020303" pitchFamily="18" charset="0"/>
              </a:rPr>
              <a:t>construction</a:t>
            </a:r>
            <a:endParaRPr lang="sl-SI" sz="2800" b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sl-SI" sz="2800" i="1" dirty="0">
                <a:latin typeface="Georgia" panose="02040502050405020303" pitchFamily="18" charset="0"/>
              </a:rPr>
              <a:t>	</a:t>
            </a:r>
            <a:endParaRPr lang="it-IT" sz="2800" i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it-IT" sz="2800" i="1" dirty="0">
                <a:latin typeface="Georgia" panose="02040502050405020303" pitchFamily="18" charset="0"/>
              </a:rPr>
              <a:t>	</a:t>
            </a:r>
            <a:r>
              <a:rPr lang="sl-SI" sz="2800" i="1" dirty="0">
                <a:latin typeface="Georgia" panose="02040502050405020303" pitchFamily="18" charset="0"/>
              </a:rPr>
              <a:t>Čia snigta </a:t>
            </a:r>
            <a:r>
              <a:rPr lang="sl-SI" sz="2800" dirty="0">
                <a:latin typeface="Georgia" panose="02040502050405020303" pitchFamily="18" charset="0"/>
              </a:rPr>
              <a:t>‚Here it seems to have snowed‘</a:t>
            </a:r>
          </a:p>
          <a:p>
            <a:pPr marL="0" indent="0">
              <a:buNone/>
            </a:pPr>
            <a:r>
              <a:rPr lang="sl-SI" sz="2800" i="1" dirty="0">
                <a:latin typeface="Georgia" panose="02040502050405020303" pitchFamily="18" charset="0"/>
              </a:rPr>
              <a:t>	B</a:t>
            </a:r>
            <a:r>
              <a:rPr lang="it-IT" sz="2800" i="1" dirty="0" err="1">
                <a:latin typeface="Georgia" panose="02040502050405020303" pitchFamily="18" charset="0"/>
              </a:rPr>
              <a:t>erniuko</a:t>
            </a:r>
            <a:r>
              <a:rPr lang="it-IT" sz="2800" i="1" dirty="0">
                <a:latin typeface="Georgia" panose="02040502050405020303" pitchFamily="18" charset="0"/>
              </a:rPr>
              <a:t> </a:t>
            </a:r>
            <a:r>
              <a:rPr lang="it-IT" sz="2800" i="1" dirty="0" err="1">
                <a:latin typeface="Georgia" panose="02040502050405020303" pitchFamily="18" charset="0"/>
              </a:rPr>
              <a:t>miegota</a:t>
            </a:r>
            <a:r>
              <a:rPr lang="it-IT" sz="2800" i="1" dirty="0">
                <a:latin typeface="Georgia" panose="02040502050405020303" pitchFamily="18" charset="0"/>
              </a:rPr>
              <a:t> </a:t>
            </a:r>
            <a:r>
              <a:rPr lang="it-IT" sz="2800" dirty="0">
                <a:latin typeface="Georgia" panose="02040502050405020303" pitchFamily="18" charset="0"/>
              </a:rPr>
              <a:t>‘</a:t>
            </a:r>
            <a:r>
              <a:rPr lang="sl-SI" sz="2800" dirty="0">
                <a:latin typeface="Georgia" panose="02040502050405020303" pitchFamily="18" charset="0"/>
              </a:rPr>
              <a:t>T</a:t>
            </a:r>
            <a:r>
              <a:rPr lang="it-IT" sz="2800" dirty="0">
                <a:latin typeface="Georgia" panose="02040502050405020303" pitchFamily="18" charset="0"/>
              </a:rPr>
              <a:t>he </a:t>
            </a:r>
            <a:r>
              <a:rPr lang="it-IT" sz="2800" dirty="0" err="1">
                <a:latin typeface="Georgia" panose="02040502050405020303" pitchFamily="18" charset="0"/>
              </a:rPr>
              <a:t>child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seems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have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slept</a:t>
            </a:r>
            <a:r>
              <a:rPr lang="it-IT" sz="2800" dirty="0">
                <a:latin typeface="Georgia" panose="02040502050405020303" pitchFamily="18" charset="0"/>
              </a:rPr>
              <a:t>’</a:t>
            </a:r>
            <a:endParaRPr lang="sl-SI" sz="2800" dirty="0">
              <a:latin typeface="Georgia" panose="02040502050405020303" pitchFamily="18" charset="0"/>
            </a:endParaRP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579AA69-3637-C7AE-0526-6B3716C08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36</a:t>
            </a:fld>
            <a:endParaRPr lang="it-IT" dirty="0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6D2E761C-249D-DB06-314C-0D04510E0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de-DE" dirty="0"/>
              <a:t>A </a:t>
            </a:r>
            <a:r>
              <a:rPr lang="de-DE" dirty="0" err="1"/>
              <a:t>study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Lithuanian</a:t>
            </a:r>
            <a:r>
              <a:rPr lang="de-DE" dirty="0"/>
              <a:t> R-impersonals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6E0D7789-7693-45B4-F4E8-3C904BACCA83}"/>
              </a:ext>
            </a:extLst>
          </p:cNvPr>
          <p:cNvSpPr/>
          <p:nvPr/>
        </p:nvSpPr>
        <p:spPr>
          <a:xfrm>
            <a:off x="506731" y="3429000"/>
            <a:ext cx="45719" cy="66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54414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D47610C-C98A-5881-F67B-6E4CF5F60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a-DK" sz="2800" dirty="0">
                <a:latin typeface="Georgia" panose="02040502050405020303" pitchFamily="18" charset="0"/>
              </a:rPr>
              <a:t>Non-agreeing</a:t>
            </a:r>
            <a:r>
              <a:rPr lang="da-DK" sz="2800" i="1" dirty="0">
                <a:latin typeface="Georgia" panose="02040502050405020303" pitchFamily="18" charset="0"/>
              </a:rPr>
              <a:t> </a:t>
            </a:r>
            <a:r>
              <a:rPr lang="lt-LT" sz="2800" i="1" dirty="0">
                <a:latin typeface="Georgia" panose="02040502050405020303" pitchFamily="18" charset="0"/>
              </a:rPr>
              <a:t>ma</a:t>
            </a:r>
            <a:r>
              <a:rPr lang="it-IT" sz="2800" i="1" dirty="0">
                <a:latin typeface="Georgia" panose="02040502050405020303" pitchFamily="18" charset="0"/>
              </a:rPr>
              <a:t>/</a:t>
            </a:r>
            <a:r>
              <a:rPr lang="it-IT" sz="2800" i="1" dirty="0" err="1">
                <a:latin typeface="Georgia" panose="02040502050405020303" pitchFamily="18" charset="0"/>
              </a:rPr>
              <a:t>ta</a:t>
            </a:r>
            <a:r>
              <a:rPr lang="it-IT" sz="2800" i="1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participles</a:t>
            </a:r>
            <a:r>
              <a:rPr lang="it-IT" sz="2800" dirty="0">
                <a:latin typeface="Georgia" panose="02040502050405020303" pitchFamily="18" charset="0"/>
              </a:rPr>
              <a:t> are </a:t>
            </a:r>
            <a:r>
              <a:rPr lang="it-IT" sz="2800" dirty="0" err="1">
                <a:latin typeface="Georgia" panose="02040502050405020303" pitchFamily="18" charset="0"/>
              </a:rPr>
              <a:t>involved</a:t>
            </a:r>
            <a:r>
              <a:rPr lang="it-IT" sz="2800" dirty="0">
                <a:latin typeface="Georgia" panose="02040502050405020303" pitchFamily="18" charset="0"/>
              </a:rPr>
              <a:t> in </a:t>
            </a:r>
            <a:r>
              <a:rPr lang="sl-SI" sz="2800" dirty="0">
                <a:latin typeface="Georgia" panose="02040502050405020303" pitchFamily="18" charset="0"/>
              </a:rPr>
              <a:t>three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different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constructions</a:t>
            </a:r>
            <a:r>
              <a:rPr lang="it-IT" sz="2800" dirty="0">
                <a:latin typeface="Georgia" panose="02040502050405020303" pitchFamily="18" charset="0"/>
              </a:rPr>
              <a:t>: </a:t>
            </a:r>
          </a:p>
          <a:p>
            <a:pPr marL="0" indent="0">
              <a:buNone/>
            </a:pPr>
            <a:endParaRPr lang="it-IT" sz="2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sl-SI" sz="2800" dirty="0">
                <a:latin typeface="Georgia" panose="02040502050405020303" pitchFamily="18" charset="0"/>
              </a:rPr>
              <a:t>(1) 	</a:t>
            </a:r>
            <a:r>
              <a:rPr lang="sl-SI" sz="2800" b="1" dirty="0">
                <a:latin typeface="Georgia" panose="02040502050405020303" pitchFamily="18" charset="0"/>
              </a:rPr>
              <a:t>Personal</a:t>
            </a:r>
            <a:r>
              <a:rPr lang="sl-SI" sz="2800" dirty="0">
                <a:latin typeface="Georgia" panose="02040502050405020303" pitchFamily="18" charset="0"/>
              </a:rPr>
              <a:t> </a:t>
            </a:r>
            <a:r>
              <a:rPr lang="sl-SI" sz="2800" b="1" dirty="0">
                <a:latin typeface="Georgia" panose="02040502050405020303" pitchFamily="18" charset="0"/>
              </a:rPr>
              <a:t>p</a:t>
            </a:r>
            <a:r>
              <a:rPr lang="it-IT" sz="2800" b="1" dirty="0" err="1">
                <a:latin typeface="Georgia" panose="02040502050405020303" pitchFamily="18" charset="0"/>
              </a:rPr>
              <a:t>assive</a:t>
            </a:r>
            <a:r>
              <a:rPr lang="it-IT" sz="2800" b="1" dirty="0">
                <a:latin typeface="Georgia" panose="02040502050405020303" pitchFamily="18" charset="0"/>
              </a:rPr>
              <a:t> </a:t>
            </a:r>
            <a:r>
              <a:rPr lang="it-IT" sz="2800" b="1" dirty="0" err="1">
                <a:latin typeface="Georgia" panose="02040502050405020303" pitchFamily="18" charset="0"/>
              </a:rPr>
              <a:t>construction</a:t>
            </a:r>
            <a:r>
              <a:rPr lang="it-IT" sz="2800" b="1" dirty="0">
                <a:latin typeface="Georgia" panose="02040502050405020303" pitchFamily="18" charset="0"/>
              </a:rPr>
              <a:t> with non-</a:t>
            </a:r>
            <a:r>
              <a:rPr lang="it-IT" sz="2800" b="1" dirty="0" err="1">
                <a:latin typeface="Georgia" panose="02040502050405020303" pitchFamily="18" charset="0"/>
              </a:rPr>
              <a:t>canonical</a:t>
            </a:r>
            <a:r>
              <a:rPr lang="it-IT" sz="2800" b="1" dirty="0">
                <a:latin typeface="Georgia" panose="02040502050405020303" pitchFamily="18" charset="0"/>
              </a:rPr>
              <a:t> </a:t>
            </a:r>
            <a:r>
              <a:rPr lang="it-IT" sz="2800" b="1" dirty="0" err="1">
                <a:latin typeface="Georgia" panose="02040502050405020303" pitchFamily="18" charset="0"/>
              </a:rPr>
              <a:t>subject</a:t>
            </a:r>
            <a:r>
              <a:rPr lang="it-IT" sz="2800" b="1" dirty="0">
                <a:latin typeface="Georgia" panose="02040502050405020303" pitchFamily="18" charset="0"/>
              </a:rPr>
              <a:t> </a:t>
            </a:r>
            <a:endParaRPr lang="sl-SI" sz="2800" b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sl-SI" sz="2800" i="1" dirty="0">
                <a:latin typeface="Georgia" panose="02040502050405020303" pitchFamily="18" charset="0"/>
              </a:rPr>
              <a:t>	</a:t>
            </a:r>
            <a:endParaRPr lang="it-IT" sz="2800" i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it-IT" sz="2800" i="1" dirty="0">
                <a:latin typeface="Georgia" panose="02040502050405020303" pitchFamily="18" charset="0"/>
              </a:rPr>
              <a:t>	</a:t>
            </a:r>
            <a:r>
              <a:rPr lang="sl-SI" sz="2800" i="1" dirty="0">
                <a:latin typeface="Georgia" panose="02040502050405020303" pitchFamily="18" charset="0"/>
              </a:rPr>
              <a:t>Č</a:t>
            </a:r>
            <a:r>
              <a:rPr lang="lt-LT" sz="2800" i="1" dirty="0">
                <a:latin typeface="Georgia" panose="02040502050405020303" pitchFamily="18" charset="0"/>
              </a:rPr>
              <a:t>ia valgoma daug grybų </a:t>
            </a:r>
            <a:r>
              <a:rPr lang="lt-LT" sz="2800" dirty="0">
                <a:latin typeface="Georgia" panose="02040502050405020303" pitchFamily="18" charset="0"/>
              </a:rPr>
              <a:t>‚</a:t>
            </a:r>
            <a:r>
              <a:rPr lang="sl-SI" sz="2800" dirty="0">
                <a:latin typeface="Georgia" panose="02040502050405020303" pitchFamily="18" charset="0"/>
              </a:rPr>
              <a:t>H</a:t>
            </a:r>
            <a:r>
              <a:rPr lang="lt-LT" sz="2800" dirty="0">
                <a:latin typeface="Georgia" panose="02040502050405020303" pitchFamily="18" charset="0"/>
              </a:rPr>
              <a:t>ere </a:t>
            </a:r>
            <a:r>
              <a:rPr lang="sl-SI" sz="2800" dirty="0">
                <a:latin typeface="Georgia" panose="02040502050405020303" pitchFamily="18" charset="0"/>
              </a:rPr>
              <a:t>a lot of</a:t>
            </a:r>
            <a:r>
              <a:rPr lang="lt-LT" sz="2800" dirty="0">
                <a:latin typeface="Georgia" panose="02040502050405020303" pitchFamily="18" charset="0"/>
              </a:rPr>
              <a:t> mushrooms</a:t>
            </a:r>
            <a:r>
              <a:rPr lang="da-DK" sz="2800" dirty="0">
                <a:latin typeface="Georgia" panose="02040502050405020303" pitchFamily="18" charset="0"/>
              </a:rPr>
              <a:t> are eaten</a:t>
            </a:r>
            <a:r>
              <a:rPr lang="lt-LT" sz="2800" dirty="0">
                <a:latin typeface="Georgia" panose="02040502050405020303" pitchFamily="18" charset="0"/>
              </a:rPr>
              <a:t>‘</a:t>
            </a:r>
            <a:endParaRPr lang="sl-SI" sz="2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lt-LT" sz="2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sl-SI" sz="2800" dirty="0">
                <a:latin typeface="Georgia" panose="02040502050405020303" pitchFamily="18" charset="0"/>
              </a:rPr>
              <a:t>(2)	</a:t>
            </a:r>
            <a:r>
              <a:rPr lang="it-IT" sz="2800" b="1" dirty="0" err="1">
                <a:latin typeface="Georgia" panose="02040502050405020303" pitchFamily="18" charset="0"/>
              </a:rPr>
              <a:t>Impersonal</a:t>
            </a:r>
            <a:r>
              <a:rPr lang="it-IT" sz="2800" b="1" dirty="0">
                <a:latin typeface="Georgia" panose="02040502050405020303" pitchFamily="18" charset="0"/>
              </a:rPr>
              <a:t> </a:t>
            </a:r>
            <a:r>
              <a:rPr lang="sl-SI" sz="2800" b="1" dirty="0">
                <a:latin typeface="Georgia" panose="02040502050405020303" pitchFamily="18" charset="0"/>
              </a:rPr>
              <a:t>passive </a:t>
            </a:r>
            <a:r>
              <a:rPr lang="it-IT" sz="2800" b="1" dirty="0" err="1">
                <a:latin typeface="Georgia" panose="02040502050405020303" pitchFamily="18" charset="0"/>
              </a:rPr>
              <a:t>construction</a:t>
            </a:r>
            <a:r>
              <a:rPr lang="it-IT" sz="2800" b="1" dirty="0">
                <a:latin typeface="Georgia" panose="02040502050405020303" pitchFamily="18" charset="0"/>
              </a:rPr>
              <a:t> (</a:t>
            </a:r>
            <a:r>
              <a:rPr lang="it-IT" sz="2800" b="1" i="1" dirty="0">
                <a:latin typeface="Georgia" panose="02040502050405020303" pitchFamily="18" charset="0"/>
              </a:rPr>
              <a:t>ma/</a:t>
            </a:r>
            <a:r>
              <a:rPr lang="it-IT" sz="2800" b="1" i="1" dirty="0" err="1">
                <a:latin typeface="Georgia" panose="02040502050405020303" pitchFamily="18" charset="0"/>
              </a:rPr>
              <a:t>ta</a:t>
            </a:r>
            <a:r>
              <a:rPr lang="it-IT" sz="2800" b="1" dirty="0">
                <a:latin typeface="Georgia" panose="02040502050405020303" pitchFamily="18" charset="0"/>
              </a:rPr>
              <a:t>-IMP)</a:t>
            </a:r>
            <a:endParaRPr lang="sl-SI" sz="2800" b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sl-SI" sz="2800" i="1" dirty="0">
                <a:latin typeface="Georgia" panose="02040502050405020303" pitchFamily="18" charset="0"/>
              </a:rPr>
              <a:t>	</a:t>
            </a:r>
            <a:endParaRPr lang="it-IT" sz="2800" i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it-IT" sz="2800" i="1" dirty="0">
                <a:latin typeface="Georgia" panose="02040502050405020303" pitchFamily="18" charset="0"/>
              </a:rPr>
              <a:t>	</a:t>
            </a:r>
            <a:r>
              <a:rPr lang="sl-SI" sz="2800" i="1" dirty="0">
                <a:latin typeface="Georgia" panose="02040502050405020303" pitchFamily="18" charset="0"/>
              </a:rPr>
              <a:t>Č</a:t>
            </a:r>
            <a:r>
              <a:rPr lang="lt-LT" sz="2800" i="1" dirty="0">
                <a:latin typeface="Georgia" panose="02040502050405020303" pitchFamily="18" charset="0"/>
              </a:rPr>
              <a:t>ia </a:t>
            </a:r>
            <a:r>
              <a:rPr lang="sl-SI" sz="2800" i="1" dirty="0">
                <a:latin typeface="Georgia" panose="02040502050405020303" pitchFamily="18" charset="0"/>
              </a:rPr>
              <a:t>dirbama </a:t>
            </a:r>
            <a:r>
              <a:rPr lang="lt-LT" sz="2800" dirty="0">
                <a:latin typeface="Georgia" panose="02040502050405020303" pitchFamily="18" charset="0"/>
              </a:rPr>
              <a:t>‚</a:t>
            </a:r>
            <a:r>
              <a:rPr lang="sl-SI" sz="2800" dirty="0">
                <a:latin typeface="Georgia" panose="02040502050405020303" pitchFamily="18" charset="0"/>
              </a:rPr>
              <a:t>Here </a:t>
            </a:r>
            <a:r>
              <a:rPr lang="it-IT" sz="2800" dirty="0">
                <a:latin typeface="Georgia" panose="02040502050405020303" pitchFamily="18" charset="0"/>
              </a:rPr>
              <a:t>people work</a:t>
            </a:r>
            <a:r>
              <a:rPr lang="lt-LT" sz="2800" dirty="0">
                <a:latin typeface="Georgia" panose="02040502050405020303" pitchFamily="18" charset="0"/>
              </a:rPr>
              <a:t>‘</a:t>
            </a:r>
            <a:endParaRPr lang="sl-SI" sz="2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sl-SI" sz="2800" i="1" dirty="0">
                <a:latin typeface="Georgia" panose="02040502050405020303" pitchFamily="18" charset="0"/>
              </a:rPr>
              <a:t>	</a:t>
            </a:r>
            <a:endParaRPr lang="sl-SI" sz="2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sl-SI" sz="2800" dirty="0">
                <a:latin typeface="Georgia" panose="02040502050405020303" pitchFamily="18" charset="0"/>
              </a:rPr>
              <a:t>(3)	</a:t>
            </a:r>
            <a:r>
              <a:rPr lang="lt-LT" sz="2800" b="1" dirty="0">
                <a:latin typeface="Georgia" panose="02040502050405020303" pitchFamily="18" charset="0"/>
              </a:rPr>
              <a:t>Evidential</a:t>
            </a:r>
            <a:r>
              <a:rPr lang="it-IT" sz="2800" b="1" dirty="0">
                <a:latin typeface="Georgia" panose="02040502050405020303" pitchFamily="18" charset="0"/>
              </a:rPr>
              <a:t>/</a:t>
            </a:r>
            <a:r>
              <a:rPr lang="it-IT" sz="2800" b="1" dirty="0" err="1">
                <a:latin typeface="Georgia" panose="02040502050405020303" pitchFamily="18" charset="0"/>
              </a:rPr>
              <a:t>inferential</a:t>
            </a:r>
            <a:r>
              <a:rPr lang="it-IT" sz="2800" b="1" dirty="0">
                <a:latin typeface="Georgia" panose="02040502050405020303" pitchFamily="18" charset="0"/>
              </a:rPr>
              <a:t> </a:t>
            </a:r>
            <a:r>
              <a:rPr lang="it-IT" sz="2800" b="1" dirty="0" err="1">
                <a:latin typeface="Georgia" panose="02040502050405020303" pitchFamily="18" charset="0"/>
              </a:rPr>
              <a:t>construction</a:t>
            </a:r>
            <a:endParaRPr lang="sl-SI" sz="2800" b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sl-SI" sz="2800" i="1" dirty="0">
                <a:latin typeface="Georgia" panose="02040502050405020303" pitchFamily="18" charset="0"/>
              </a:rPr>
              <a:t>	</a:t>
            </a:r>
            <a:endParaRPr lang="it-IT" sz="2800" i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it-IT" sz="2800" i="1" dirty="0">
                <a:latin typeface="Georgia" panose="02040502050405020303" pitchFamily="18" charset="0"/>
              </a:rPr>
              <a:t>	</a:t>
            </a:r>
            <a:r>
              <a:rPr lang="sl-SI" sz="2800" i="1" dirty="0">
                <a:latin typeface="Georgia" panose="02040502050405020303" pitchFamily="18" charset="0"/>
              </a:rPr>
              <a:t>Čia snigta </a:t>
            </a:r>
            <a:r>
              <a:rPr lang="sl-SI" sz="2800" dirty="0">
                <a:latin typeface="Georgia" panose="02040502050405020303" pitchFamily="18" charset="0"/>
              </a:rPr>
              <a:t>‚Here it seems to have snowed‘</a:t>
            </a:r>
          </a:p>
          <a:p>
            <a:pPr marL="0" indent="0">
              <a:buNone/>
            </a:pPr>
            <a:r>
              <a:rPr lang="sl-SI" sz="2800" i="1" dirty="0">
                <a:latin typeface="Georgia" panose="02040502050405020303" pitchFamily="18" charset="0"/>
              </a:rPr>
              <a:t>	B</a:t>
            </a:r>
            <a:r>
              <a:rPr lang="it-IT" sz="2800" i="1" dirty="0" err="1">
                <a:latin typeface="Georgia" panose="02040502050405020303" pitchFamily="18" charset="0"/>
              </a:rPr>
              <a:t>erniuko</a:t>
            </a:r>
            <a:r>
              <a:rPr lang="it-IT" sz="2800" i="1" dirty="0">
                <a:latin typeface="Georgia" panose="02040502050405020303" pitchFamily="18" charset="0"/>
              </a:rPr>
              <a:t> </a:t>
            </a:r>
            <a:r>
              <a:rPr lang="it-IT" sz="2800" i="1" dirty="0" err="1">
                <a:latin typeface="Georgia" panose="02040502050405020303" pitchFamily="18" charset="0"/>
              </a:rPr>
              <a:t>miegota</a:t>
            </a:r>
            <a:r>
              <a:rPr lang="it-IT" sz="2800" i="1" dirty="0">
                <a:latin typeface="Georgia" panose="02040502050405020303" pitchFamily="18" charset="0"/>
              </a:rPr>
              <a:t> </a:t>
            </a:r>
            <a:r>
              <a:rPr lang="it-IT" sz="2800" dirty="0">
                <a:latin typeface="Georgia" panose="02040502050405020303" pitchFamily="18" charset="0"/>
              </a:rPr>
              <a:t>‘</a:t>
            </a:r>
            <a:r>
              <a:rPr lang="sl-SI" sz="2800" dirty="0">
                <a:latin typeface="Georgia" panose="02040502050405020303" pitchFamily="18" charset="0"/>
              </a:rPr>
              <a:t>T</a:t>
            </a:r>
            <a:r>
              <a:rPr lang="it-IT" sz="2800" dirty="0">
                <a:latin typeface="Georgia" panose="02040502050405020303" pitchFamily="18" charset="0"/>
              </a:rPr>
              <a:t>he </a:t>
            </a:r>
            <a:r>
              <a:rPr lang="it-IT" sz="2800" dirty="0" err="1">
                <a:latin typeface="Georgia" panose="02040502050405020303" pitchFamily="18" charset="0"/>
              </a:rPr>
              <a:t>child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seems</a:t>
            </a:r>
            <a:r>
              <a:rPr lang="it-IT" sz="2800" dirty="0">
                <a:latin typeface="Georgia" panose="02040502050405020303" pitchFamily="18" charset="0"/>
              </a:rPr>
              <a:t> to </a:t>
            </a:r>
            <a:r>
              <a:rPr lang="it-IT" sz="2800" dirty="0" err="1">
                <a:latin typeface="Georgia" panose="02040502050405020303" pitchFamily="18" charset="0"/>
              </a:rPr>
              <a:t>have</a:t>
            </a:r>
            <a:r>
              <a:rPr lang="it-IT" sz="2800" dirty="0">
                <a:latin typeface="Georgia" panose="02040502050405020303" pitchFamily="18" charset="0"/>
              </a:rPr>
              <a:t> </a:t>
            </a:r>
            <a:r>
              <a:rPr lang="it-IT" sz="2800" dirty="0" err="1">
                <a:latin typeface="Georgia" panose="02040502050405020303" pitchFamily="18" charset="0"/>
              </a:rPr>
              <a:t>slept</a:t>
            </a:r>
            <a:r>
              <a:rPr lang="it-IT" sz="2800" dirty="0">
                <a:latin typeface="Georgia" panose="02040502050405020303" pitchFamily="18" charset="0"/>
              </a:rPr>
              <a:t>’</a:t>
            </a:r>
            <a:endParaRPr lang="sl-SI" sz="2800" dirty="0">
              <a:latin typeface="Georgia" panose="02040502050405020303" pitchFamily="18" charset="0"/>
            </a:endParaRP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579AA69-3637-C7AE-0526-6B3716C08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37</a:t>
            </a:fld>
            <a:endParaRPr lang="it-IT" dirty="0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6D2E761C-249D-DB06-314C-0D04510E0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de-DE" dirty="0"/>
              <a:t>A </a:t>
            </a:r>
            <a:r>
              <a:rPr lang="de-DE" dirty="0" err="1"/>
              <a:t>study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Lithuanian</a:t>
            </a:r>
            <a:r>
              <a:rPr lang="de-DE" dirty="0"/>
              <a:t> R-impersonals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C49853E8-C1EF-5E4D-3150-5185D662072D}"/>
              </a:ext>
            </a:extLst>
          </p:cNvPr>
          <p:cNvSpPr/>
          <p:nvPr/>
        </p:nvSpPr>
        <p:spPr>
          <a:xfrm>
            <a:off x="523875" y="3429000"/>
            <a:ext cx="6966597" cy="1143000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10084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5CA7F5-D220-1898-4A46-BE431D634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A </a:t>
            </a:r>
            <a:r>
              <a:rPr lang="de-DE" dirty="0" err="1"/>
              <a:t>study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Lithuanian</a:t>
            </a:r>
            <a:r>
              <a:rPr lang="de-DE" dirty="0"/>
              <a:t> R-impersonals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1786AF09-20B3-041C-7499-7EFA86A09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9284"/>
            <a:ext cx="10515600" cy="4351338"/>
          </a:xfrm>
        </p:spPr>
        <p:txBody>
          <a:bodyPr>
            <a:normAutofit/>
          </a:bodyPr>
          <a:lstStyle/>
          <a:p>
            <a:pPr marL="457200" indent="-285750" algn="just"/>
            <a:r>
              <a:rPr lang="it-IT" sz="1800" dirty="0" err="1">
                <a:latin typeface="+mj-lt"/>
              </a:rPr>
              <a:t>Translation</a:t>
            </a:r>
            <a:r>
              <a:rPr lang="it-IT" sz="1800" dirty="0">
                <a:latin typeface="+mj-lt"/>
              </a:rPr>
              <a:t> </a:t>
            </a:r>
            <a:r>
              <a:rPr lang="it-IT" sz="1800" dirty="0" err="1">
                <a:latin typeface="+mj-lt"/>
              </a:rPr>
              <a:t>equivalents</a:t>
            </a:r>
            <a:r>
              <a:rPr lang="it-IT" sz="1800" dirty="0">
                <a:latin typeface="+mj-lt"/>
              </a:rPr>
              <a:t> of the </a:t>
            </a:r>
            <a:r>
              <a:rPr lang="it-IT" sz="1800" dirty="0" err="1">
                <a:latin typeface="+mj-lt"/>
              </a:rPr>
              <a:t>impersonal</a:t>
            </a:r>
            <a:r>
              <a:rPr lang="it-IT" sz="1800" dirty="0">
                <a:latin typeface="+mj-lt"/>
              </a:rPr>
              <a:t> French </a:t>
            </a:r>
            <a:r>
              <a:rPr lang="it-IT" sz="1800" dirty="0" err="1">
                <a:latin typeface="+mj-lt"/>
              </a:rPr>
              <a:t>pronoun</a:t>
            </a:r>
            <a:r>
              <a:rPr lang="it-IT" sz="1800" dirty="0">
                <a:latin typeface="+mj-lt"/>
              </a:rPr>
              <a:t> </a:t>
            </a:r>
            <a:r>
              <a:rPr lang="it-IT" sz="1800" i="1" dirty="0">
                <a:latin typeface="+mj-lt"/>
              </a:rPr>
              <a:t>on</a:t>
            </a:r>
            <a:r>
              <a:rPr lang="sl-SI" sz="1800" i="1" dirty="0">
                <a:latin typeface="+mj-lt"/>
              </a:rPr>
              <a:t> </a:t>
            </a:r>
            <a:r>
              <a:rPr lang="it-IT" sz="1800" dirty="0">
                <a:latin typeface="+mj-lt"/>
              </a:rPr>
              <a:t>from the novella </a:t>
            </a:r>
            <a:r>
              <a:rPr lang="it-IT" sz="1800" i="1" dirty="0">
                <a:latin typeface="+mj-lt"/>
              </a:rPr>
              <a:t>Le petit prince </a:t>
            </a:r>
          </a:p>
          <a:p>
            <a:pPr marL="457200" indent="-285750" algn="just"/>
            <a:r>
              <a:rPr lang="it-IT" sz="1800" dirty="0" err="1">
                <a:latin typeface="+mj-lt"/>
              </a:rPr>
              <a:t>Translations</a:t>
            </a:r>
            <a:r>
              <a:rPr lang="it-IT" sz="1800" dirty="0">
                <a:latin typeface="+mj-lt"/>
              </a:rPr>
              <a:t> </a:t>
            </a:r>
            <a:r>
              <a:rPr lang="it-IT" sz="1800" dirty="0" err="1">
                <a:latin typeface="+mj-lt"/>
              </a:rPr>
              <a:t>equivalents</a:t>
            </a:r>
            <a:r>
              <a:rPr lang="it-IT" sz="1800" dirty="0">
                <a:latin typeface="+mj-lt"/>
              </a:rPr>
              <a:t> of the English </a:t>
            </a:r>
            <a:r>
              <a:rPr lang="it-IT" sz="1800" dirty="0" err="1">
                <a:latin typeface="+mj-lt"/>
              </a:rPr>
              <a:t>impersonal</a:t>
            </a:r>
            <a:r>
              <a:rPr lang="it-IT" sz="1800" dirty="0">
                <a:latin typeface="+mj-lt"/>
              </a:rPr>
              <a:t> </a:t>
            </a:r>
            <a:r>
              <a:rPr lang="it-IT" sz="1800" i="1" dirty="0" err="1">
                <a:latin typeface="+mj-lt"/>
              </a:rPr>
              <a:t>they</a:t>
            </a:r>
            <a:r>
              <a:rPr lang="it-IT" sz="1800" i="1" dirty="0">
                <a:latin typeface="+mj-lt"/>
              </a:rPr>
              <a:t> </a:t>
            </a:r>
            <a:r>
              <a:rPr lang="it-IT" sz="1800" dirty="0">
                <a:latin typeface="+mj-lt"/>
              </a:rPr>
              <a:t>and </a:t>
            </a:r>
            <a:r>
              <a:rPr lang="it-IT" sz="1800" dirty="0" err="1">
                <a:latin typeface="+mj-lt"/>
              </a:rPr>
              <a:t>impersonal</a:t>
            </a:r>
            <a:r>
              <a:rPr lang="it-IT" sz="1800" dirty="0">
                <a:latin typeface="+mj-lt"/>
              </a:rPr>
              <a:t> </a:t>
            </a:r>
            <a:r>
              <a:rPr lang="it-IT" sz="1800" i="1" dirty="0" err="1">
                <a:latin typeface="+mj-lt"/>
              </a:rPr>
              <a:t>you</a:t>
            </a:r>
            <a:r>
              <a:rPr lang="it-IT" sz="1800" i="1" dirty="0">
                <a:latin typeface="+mj-lt"/>
              </a:rPr>
              <a:t> </a:t>
            </a:r>
            <a:r>
              <a:rPr lang="it-IT" sz="1800" dirty="0">
                <a:latin typeface="+mj-lt"/>
              </a:rPr>
              <a:t>from the </a:t>
            </a:r>
            <a:r>
              <a:rPr lang="it-IT" sz="1800" dirty="0" err="1">
                <a:latin typeface="+mj-lt"/>
              </a:rPr>
              <a:t>novel</a:t>
            </a:r>
            <a:r>
              <a:rPr lang="it-IT" sz="1800" dirty="0">
                <a:latin typeface="+mj-lt"/>
              </a:rPr>
              <a:t> </a:t>
            </a:r>
            <a:r>
              <a:rPr lang="en-US" sz="1800" i="1" dirty="0">
                <a:latin typeface="+mj-lt"/>
              </a:rPr>
              <a:t>Harry Potter and the philosopher’s stone</a:t>
            </a:r>
            <a:endParaRPr lang="it-IT" sz="1800" i="1" dirty="0">
              <a:latin typeface="+mj-lt"/>
            </a:endParaRPr>
          </a:p>
          <a:p>
            <a:pPr marL="457200" indent="-285750"/>
            <a:r>
              <a:rPr lang="it-IT" sz="1800" dirty="0">
                <a:latin typeface="+mj-lt"/>
              </a:rPr>
              <a:t>Analysis of the </a:t>
            </a:r>
            <a:r>
              <a:rPr lang="it-IT" sz="1800" dirty="0" err="1">
                <a:latin typeface="+mj-lt"/>
              </a:rPr>
              <a:t>thread</a:t>
            </a:r>
            <a:r>
              <a:rPr lang="it-IT" sz="1800" dirty="0">
                <a:latin typeface="+mj-lt"/>
              </a:rPr>
              <a:t> </a:t>
            </a:r>
            <a:r>
              <a:rPr lang="it-IT" sz="1800" b="1" i="1" dirty="0">
                <a:latin typeface="+mj-lt"/>
              </a:rPr>
              <a:t>«Li</a:t>
            </a:r>
            <a:r>
              <a:rPr lang="lt-LT" sz="1800" b="1" i="1" dirty="0">
                <a:latin typeface="+mj-lt"/>
              </a:rPr>
              <a:t>etuvių kalba</a:t>
            </a:r>
            <a:r>
              <a:rPr lang="it-IT" sz="1800" b="1" i="1" dirty="0">
                <a:latin typeface="+mj-lt"/>
              </a:rPr>
              <a:t>» </a:t>
            </a:r>
            <a:r>
              <a:rPr lang="it-IT" sz="1800" dirty="0">
                <a:latin typeface="+mj-lt"/>
              </a:rPr>
              <a:t>on the Internet forum </a:t>
            </a:r>
            <a:r>
              <a:rPr lang="it-IT" sz="1800" b="1" i="1" dirty="0" err="1">
                <a:latin typeface="+mj-lt"/>
              </a:rPr>
              <a:t>supermama.lt</a:t>
            </a:r>
            <a:r>
              <a:rPr lang="it-IT" sz="1800" b="1" i="1" dirty="0">
                <a:latin typeface="+mj-lt"/>
              </a:rPr>
              <a:t> </a:t>
            </a:r>
            <a:r>
              <a:rPr lang="it-IT" sz="1800" dirty="0">
                <a:latin typeface="+mj-lt"/>
              </a:rPr>
              <a:t>(</a:t>
            </a:r>
            <a:r>
              <a:rPr lang="it-IT" sz="1800" dirty="0">
                <a:latin typeface="+mj-lt"/>
                <a:hlinkClick r:id="rId2"/>
              </a:rPr>
              <a:t>https://www.supermama.lt/</a:t>
            </a:r>
            <a:r>
              <a:rPr lang="it-IT" sz="1800" dirty="0" err="1">
                <a:latin typeface="+mj-lt"/>
                <a:hlinkClick r:id="rId2"/>
              </a:rPr>
              <a:t>forumas</a:t>
            </a:r>
            <a:r>
              <a:rPr lang="it-IT" sz="1800" dirty="0">
                <a:latin typeface="+mj-lt"/>
                <a:hlinkClick r:id="rId2"/>
              </a:rPr>
              <a:t>/</a:t>
            </a:r>
            <a:r>
              <a:rPr lang="it-IT" sz="1800" dirty="0" err="1">
                <a:latin typeface="+mj-lt"/>
                <a:hlinkClick r:id="rId2"/>
              </a:rPr>
              <a:t>topic</a:t>
            </a:r>
            <a:r>
              <a:rPr lang="it-IT" sz="1800" dirty="0">
                <a:latin typeface="+mj-lt"/>
                <a:hlinkClick r:id="rId2"/>
              </a:rPr>
              <a:t>/692682-lietuviu-kalba</a:t>
            </a:r>
            <a:r>
              <a:rPr lang="it-IT" sz="1800" dirty="0">
                <a:latin typeface="+mj-lt"/>
              </a:rPr>
              <a:t>)</a:t>
            </a:r>
          </a:p>
          <a:p>
            <a:pPr marL="457200" indent="-285750"/>
            <a:r>
              <a:rPr lang="it-IT" sz="1800" dirty="0">
                <a:latin typeface="+mj-lt"/>
              </a:rPr>
              <a:t>Analysis of the short story </a:t>
            </a:r>
            <a:r>
              <a:rPr lang="lt-LT" sz="1800" i="1" dirty="0">
                <a:latin typeface="+mj-lt"/>
              </a:rPr>
              <a:t>Aš mirštu, tu miršti, jis (ji) miršta </a:t>
            </a:r>
            <a:r>
              <a:rPr lang="de-DE" sz="1800" dirty="0">
                <a:latin typeface="+mj-lt"/>
              </a:rPr>
              <a:t>[</a:t>
            </a:r>
            <a:r>
              <a:rPr lang="it-IT" sz="1800" dirty="0">
                <a:latin typeface="+mj-lt"/>
              </a:rPr>
              <a:t>‘I die, </a:t>
            </a:r>
            <a:r>
              <a:rPr lang="it-IT" sz="1800" dirty="0" err="1">
                <a:latin typeface="+mj-lt"/>
              </a:rPr>
              <a:t>you</a:t>
            </a:r>
            <a:r>
              <a:rPr lang="it-IT" sz="1800" dirty="0">
                <a:latin typeface="+mj-lt"/>
              </a:rPr>
              <a:t> die, he (</a:t>
            </a:r>
            <a:r>
              <a:rPr lang="it-IT" sz="1800" dirty="0" err="1">
                <a:latin typeface="+mj-lt"/>
              </a:rPr>
              <a:t>she</a:t>
            </a:r>
            <a:r>
              <a:rPr lang="it-IT" sz="1800" dirty="0">
                <a:latin typeface="+mj-lt"/>
              </a:rPr>
              <a:t>) </a:t>
            </a:r>
            <a:r>
              <a:rPr lang="it-IT" sz="1800" dirty="0" err="1">
                <a:latin typeface="+mj-lt"/>
              </a:rPr>
              <a:t>dies</a:t>
            </a:r>
            <a:r>
              <a:rPr lang="it-IT" sz="1800" dirty="0">
                <a:latin typeface="+mj-lt"/>
              </a:rPr>
              <a:t>’] (1987) </a:t>
            </a:r>
            <a:r>
              <a:rPr lang="lt-LT" sz="1800" dirty="0">
                <a:latin typeface="+mj-lt"/>
              </a:rPr>
              <a:t>by </a:t>
            </a:r>
            <a:r>
              <a:rPr lang="it-IT" sz="1800" dirty="0">
                <a:latin typeface="+mj-lt"/>
              </a:rPr>
              <a:t>the </a:t>
            </a:r>
            <a:r>
              <a:rPr lang="it-IT" sz="1800" dirty="0" err="1">
                <a:latin typeface="+mj-lt"/>
              </a:rPr>
              <a:t>Lithuanian</a:t>
            </a:r>
            <a:r>
              <a:rPr lang="it-IT" sz="1800" dirty="0">
                <a:latin typeface="+mj-lt"/>
              </a:rPr>
              <a:t> writer </a:t>
            </a:r>
            <a:r>
              <a:rPr lang="lt-LT" sz="1800" dirty="0">
                <a:latin typeface="+mj-lt"/>
              </a:rPr>
              <a:t>Jurga Ivanauskaitė</a:t>
            </a:r>
            <a:endParaRPr lang="it-IT" sz="1800" dirty="0">
              <a:latin typeface="+mj-lt"/>
            </a:endParaRPr>
          </a:p>
          <a:p>
            <a:pPr marL="457200" indent="-285750"/>
            <a:endParaRPr lang="it-IT" sz="1800" dirty="0">
              <a:latin typeface="+mj-lt"/>
            </a:endParaRPr>
          </a:p>
          <a:p>
            <a:pPr marL="171450" indent="0">
              <a:buNone/>
            </a:pPr>
            <a:endParaRPr lang="it-IT" sz="1800" dirty="0">
              <a:latin typeface="+mj-lt"/>
            </a:endParaRPr>
          </a:p>
          <a:p>
            <a:pPr marL="57150" indent="0">
              <a:buNone/>
            </a:pPr>
            <a:endParaRPr lang="it-IT" sz="1600" dirty="0">
              <a:latin typeface="+mj-lt"/>
            </a:endParaRP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9554E8AE-CA0A-8232-DB55-33B3057D9CE5}"/>
              </a:ext>
            </a:extLst>
          </p:cNvPr>
          <p:cNvSpPr txBox="1">
            <a:spLocks/>
          </p:cNvSpPr>
          <p:nvPr/>
        </p:nvSpPr>
        <p:spPr>
          <a:xfrm>
            <a:off x="0" y="1439284"/>
            <a:ext cx="12192000" cy="5049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Ø"/>
            </a:pPr>
            <a:endParaRPr lang="it-IT" sz="1800" dirty="0">
              <a:latin typeface="Georgia" panose="02040502050405020303" pitchFamily="18" charset="0"/>
            </a:endParaRPr>
          </a:p>
          <a:p>
            <a:pPr indent="-285750"/>
            <a:endParaRPr lang="it-IT" sz="1600" dirty="0">
              <a:latin typeface="Georgia" panose="02040502050405020303" pitchFamily="18" charset="0"/>
            </a:endParaRPr>
          </a:p>
          <a:p>
            <a:pPr marL="57150" indent="0">
              <a:buFont typeface="Arial" panose="020B0604020202020204" pitchFamily="34" charset="0"/>
              <a:buNone/>
            </a:pPr>
            <a:endParaRPr lang="de-DE" sz="1600" dirty="0">
              <a:latin typeface="Georgia" panose="02040502050405020303" pitchFamily="18" charset="0"/>
            </a:endParaRPr>
          </a:p>
          <a:p>
            <a:pPr marL="57150" indent="0">
              <a:buFont typeface="Arial" panose="020B0604020202020204" pitchFamily="34" charset="0"/>
              <a:buNone/>
            </a:pPr>
            <a:endParaRPr lang="de-DE" sz="1600" dirty="0">
              <a:latin typeface="Georgia" panose="02040502050405020303" pitchFamily="18" charset="0"/>
            </a:endParaRPr>
          </a:p>
          <a:p>
            <a:pPr marL="57150" indent="0">
              <a:buFont typeface="Arial" panose="020B0604020202020204" pitchFamily="34" charset="0"/>
              <a:buNone/>
            </a:pPr>
            <a:endParaRPr lang="de-DE" sz="1600" dirty="0">
              <a:latin typeface="Georgia" panose="02040502050405020303" pitchFamily="18" charset="0"/>
            </a:endParaRPr>
          </a:p>
          <a:p>
            <a:pPr marL="57150" indent="0">
              <a:buFont typeface="Arial" panose="020B0604020202020204" pitchFamily="34" charset="0"/>
              <a:buNone/>
            </a:pPr>
            <a:endParaRPr lang="de-DE" sz="1600" dirty="0">
              <a:latin typeface="Georgia" panose="02040502050405020303" pitchFamily="18" charset="0"/>
            </a:endParaRPr>
          </a:p>
        </p:txBody>
      </p:sp>
      <p:graphicFrame>
        <p:nvGraphicFramePr>
          <p:cNvPr id="9" name="Tabella 3">
            <a:extLst>
              <a:ext uri="{FF2B5EF4-FFF2-40B4-BE49-F238E27FC236}">
                <a16:creationId xmlns:a16="http://schemas.microsoft.com/office/drawing/2014/main" id="{0F7CBE79-A57A-1C1A-3A14-38366FB7F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387012"/>
              </p:ext>
            </p:extLst>
          </p:nvPr>
        </p:nvGraphicFramePr>
        <p:xfrm>
          <a:off x="951747" y="3848417"/>
          <a:ext cx="9751908" cy="243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7977">
                  <a:extLst>
                    <a:ext uri="{9D8B030D-6E8A-4147-A177-3AD203B41FA5}">
                      <a16:colId xmlns:a16="http://schemas.microsoft.com/office/drawing/2014/main" val="2310975965"/>
                    </a:ext>
                  </a:extLst>
                </a:gridCol>
                <a:gridCol w="2437977">
                  <a:extLst>
                    <a:ext uri="{9D8B030D-6E8A-4147-A177-3AD203B41FA5}">
                      <a16:colId xmlns:a16="http://schemas.microsoft.com/office/drawing/2014/main" val="25546463"/>
                    </a:ext>
                  </a:extLst>
                </a:gridCol>
                <a:gridCol w="2437977">
                  <a:extLst>
                    <a:ext uri="{9D8B030D-6E8A-4147-A177-3AD203B41FA5}">
                      <a16:colId xmlns:a16="http://schemas.microsoft.com/office/drawing/2014/main" val="341861071"/>
                    </a:ext>
                  </a:extLst>
                </a:gridCol>
                <a:gridCol w="2437977">
                  <a:extLst>
                    <a:ext uri="{9D8B030D-6E8A-4147-A177-3AD203B41FA5}">
                      <a16:colId xmlns:a16="http://schemas.microsoft.com/office/drawing/2014/main" val="4262707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2SG-impersonal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3PL-impersonal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i="1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Ma/</a:t>
                      </a:r>
                      <a:r>
                        <a:rPr lang="it-IT" sz="1600" b="1" i="1" dirty="0" err="1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ta</a:t>
                      </a:r>
                      <a:r>
                        <a:rPr lang="it-IT" sz="1600" b="1" i="0" dirty="0" err="1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-impersonal</a:t>
                      </a:r>
                      <a:endParaRPr lang="de-DE" sz="1600" b="1" i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074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600" i="1" dirty="0">
                          <a:latin typeface="Georgia" panose="02040502050405020303" pitchFamily="18" charset="0"/>
                        </a:rPr>
                        <a:t>Le Petit Prince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Georgia" panose="02040502050405020303" pitchFamily="18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Georgia" panose="02040502050405020303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2658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600" i="1" dirty="0">
                          <a:latin typeface="Georgia" panose="02040502050405020303" pitchFamily="18" charset="0"/>
                        </a:rPr>
                        <a:t>Harry Potter and the </a:t>
                      </a:r>
                      <a:r>
                        <a:rPr lang="it-IT" sz="1600" i="1" dirty="0" err="1">
                          <a:latin typeface="Georgia" panose="02040502050405020303" pitchFamily="18" charset="0"/>
                        </a:rPr>
                        <a:t>philosopher’s</a:t>
                      </a:r>
                      <a:r>
                        <a:rPr lang="it-IT" sz="1600" i="1" dirty="0">
                          <a:latin typeface="Georgia" panose="02040502050405020303" pitchFamily="18" charset="0"/>
                        </a:rPr>
                        <a:t> stone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i="0" dirty="0">
                          <a:latin typeface="Georgia" panose="02040502050405020303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i="0" dirty="0">
                          <a:latin typeface="Georgia" panose="02040502050405020303" pitchFamily="18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i="0" dirty="0"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369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Georgia" panose="02040502050405020303" pitchFamily="18" charset="0"/>
                        </a:rPr>
                        <a:t>Forum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Georgia" panose="02040502050405020303" pitchFamily="18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Georgia" panose="02040502050405020303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Georgia" panose="02040502050405020303" pitchFamily="18" charset="0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0718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Georgia" panose="02040502050405020303" pitchFamily="18" charset="0"/>
                        </a:rPr>
                        <a:t>Short</a:t>
                      </a:r>
                      <a:r>
                        <a:rPr lang="it-IT" sz="1600" baseline="0" dirty="0">
                          <a:latin typeface="Georgia" panose="02040502050405020303" pitchFamily="18" charset="0"/>
                        </a:rPr>
                        <a:t> story</a:t>
                      </a:r>
                      <a:endParaRPr lang="it-IT" sz="16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Georgia" panose="02040502050405020303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Georgia" panose="02040502050405020303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2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Georgia" panose="02040502050405020303" pitchFamily="18" charset="0"/>
                        </a:rPr>
                        <a:t>Tot</a:t>
                      </a:r>
                      <a:r>
                        <a:rPr lang="it-IT" sz="1600" baseline="0" dirty="0">
                          <a:latin typeface="Georgia" panose="02040502050405020303" pitchFamily="18" charset="0"/>
                        </a:rPr>
                        <a:t>al</a:t>
                      </a:r>
                      <a:endParaRPr lang="it-IT" sz="16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>
                          <a:latin typeface="Georgia" panose="02040502050405020303" pitchFamily="18" charset="0"/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>
                          <a:latin typeface="Georgia" panose="02040502050405020303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>
                          <a:latin typeface="Georgia" panose="02040502050405020303" pitchFamily="18" charset="0"/>
                        </a:rPr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527756"/>
                  </a:ext>
                </a:extLst>
              </a:tr>
            </a:tbl>
          </a:graphicData>
        </a:graphic>
      </p:graphicFrame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6288CEA-C7D3-5650-D213-4104FA648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38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66241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5CA7F5-D220-1898-4A46-BE431D634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A </a:t>
            </a:r>
            <a:r>
              <a:rPr lang="de-DE" dirty="0" err="1"/>
              <a:t>study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Lithuanian</a:t>
            </a:r>
            <a:r>
              <a:rPr lang="de-DE" dirty="0"/>
              <a:t> R-impersonals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1786AF09-20B3-041C-7499-7EFA86A09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" indent="0">
              <a:buNone/>
            </a:pPr>
            <a:r>
              <a:rPr lang="it-IT" sz="2200" dirty="0" err="1">
                <a:latin typeface="Georgia" panose="02040502050405020303" pitchFamily="18" charset="0"/>
              </a:rPr>
              <a:t>Why</a:t>
            </a:r>
            <a:r>
              <a:rPr lang="it-IT" sz="2200" dirty="0">
                <a:latin typeface="Georgia" panose="02040502050405020303" pitchFamily="18" charset="0"/>
              </a:rPr>
              <a:t> </a:t>
            </a:r>
            <a:r>
              <a:rPr lang="it-IT" sz="2200" dirty="0" err="1">
                <a:latin typeface="Georgia" panose="02040502050405020303" pitchFamily="18" charset="0"/>
              </a:rPr>
              <a:t>translation</a:t>
            </a:r>
            <a:r>
              <a:rPr lang="it-IT" sz="2200" dirty="0">
                <a:latin typeface="Georgia" panose="02040502050405020303" pitchFamily="18" charset="0"/>
              </a:rPr>
              <a:t> </a:t>
            </a:r>
            <a:r>
              <a:rPr lang="it-IT" sz="2200" dirty="0" err="1">
                <a:latin typeface="Georgia" panose="02040502050405020303" pitchFamily="18" charset="0"/>
              </a:rPr>
              <a:t>equivalents</a:t>
            </a:r>
            <a:r>
              <a:rPr lang="it-IT" sz="2200" dirty="0">
                <a:latin typeface="Georgia" panose="02040502050405020303" pitchFamily="18" charset="0"/>
              </a:rPr>
              <a:t> of French </a:t>
            </a:r>
            <a:r>
              <a:rPr lang="it-IT" sz="2200" i="1" dirty="0">
                <a:latin typeface="Georgia" panose="02040502050405020303" pitchFamily="18" charset="0"/>
              </a:rPr>
              <a:t>on: </a:t>
            </a:r>
            <a:endParaRPr lang="it-IT" sz="2200" dirty="0">
              <a:latin typeface="Georgia" panose="02040502050405020303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it-IT" sz="1800" dirty="0">
              <a:latin typeface="Georgia" panose="02040502050405020303" pitchFamily="18" charset="0"/>
            </a:endParaRPr>
          </a:p>
          <a:p>
            <a:pPr fontAlgn="t"/>
            <a:r>
              <a:rPr lang="it-IT" sz="1800" dirty="0" err="1">
                <a:latin typeface="Georgia" panose="02040502050405020303" pitchFamily="18" charset="0"/>
              </a:rPr>
              <a:t>it</a:t>
            </a:r>
            <a:r>
              <a:rPr lang="it-IT" sz="1800" dirty="0">
                <a:latin typeface="Georgia" panose="02040502050405020303" pitchFamily="18" charset="0"/>
              </a:rPr>
              <a:t> </a:t>
            </a:r>
            <a:r>
              <a:rPr lang="it-IT" sz="1800" dirty="0" err="1">
                <a:latin typeface="Georgia" panose="02040502050405020303" pitchFamily="18" charset="0"/>
              </a:rPr>
              <a:t>has</a:t>
            </a:r>
            <a:r>
              <a:rPr lang="it-IT" sz="1800" dirty="0">
                <a:latin typeface="Georgia" panose="02040502050405020303" pitchFamily="18" charset="0"/>
              </a:rPr>
              <a:t> a </a:t>
            </a:r>
            <a:r>
              <a:rPr lang="it-IT" sz="1800" b="1" dirty="0">
                <a:latin typeface="Georgia" panose="02040502050405020303" pitchFamily="18" charset="0"/>
              </a:rPr>
              <a:t>wide </a:t>
            </a:r>
            <a:r>
              <a:rPr lang="it-IT" sz="1800" b="1" dirty="0" err="1">
                <a:latin typeface="Georgia" panose="02040502050405020303" pitchFamily="18" charset="0"/>
              </a:rPr>
              <a:t>referential</a:t>
            </a:r>
            <a:r>
              <a:rPr lang="it-IT" sz="1800" b="1" dirty="0">
                <a:latin typeface="Georgia" panose="02040502050405020303" pitchFamily="18" charset="0"/>
              </a:rPr>
              <a:t> range</a:t>
            </a:r>
            <a:r>
              <a:rPr lang="it-IT" sz="1800" dirty="0">
                <a:latin typeface="Georgia" panose="02040502050405020303" pitchFamily="18" charset="0"/>
              </a:rPr>
              <a:t>, </a:t>
            </a:r>
            <a:r>
              <a:rPr lang="it-IT" sz="1800" dirty="0" err="1">
                <a:latin typeface="Georgia" panose="02040502050405020303" pitchFamily="18" charset="0"/>
              </a:rPr>
              <a:t>encompassing</a:t>
            </a:r>
            <a:r>
              <a:rPr lang="it-IT" sz="1800" dirty="0">
                <a:latin typeface="Georgia" panose="02040502050405020303" pitchFamily="18" charset="0"/>
              </a:rPr>
              <a:t> </a:t>
            </a:r>
            <a:r>
              <a:rPr lang="it-IT" sz="1800" dirty="0" err="1">
                <a:latin typeface="Georgia" panose="02040502050405020303" pitchFamily="18" charset="0"/>
              </a:rPr>
              <a:t>all</a:t>
            </a:r>
            <a:r>
              <a:rPr lang="it-IT" sz="1800" dirty="0">
                <a:latin typeface="Georgia" panose="02040502050405020303" pitchFamily="18" charset="0"/>
              </a:rPr>
              <a:t> </a:t>
            </a:r>
            <a:r>
              <a:rPr lang="it-IT" sz="1800" dirty="0" err="1">
                <a:latin typeface="Georgia" panose="02040502050405020303" pitchFamily="18" charset="0"/>
              </a:rPr>
              <a:t>possible</a:t>
            </a:r>
            <a:r>
              <a:rPr lang="it-IT" sz="1800" dirty="0">
                <a:latin typeface="Georgia" panose="02040502050405020303" pitchFamily="18" charset="0"/>
              </a:rPr>
              <a:t> </a:t>
            </a:r>
            <a:r>
              <a:rPr lang="it-IT" sz="1800" dirty="0" err="1">
                <a:latin typeface="Georgia" panose="02040502050405020303" pitchFamily="18" charset="0"/>
              </a:rPr>
              <a:t>reference</a:t>
            </a:r>
            <a:r>
              <a:rPr lang="it-IT" sz="1800" dirty="0">
                <a:latin typeface="Georgia" panose="02040502050405020303" pitchFamily="18" charset="0"/>
              </a:rPr>
              <a:t> </a:t>
            </a:r>
            <a:r>
              <a:rPr lang="it-IT" sz="1800" dirty="0" err="1">
                <a:latin typeface="Georgia" panose="02040502050405020303" pitchFamily="18" charset="0"/>
              </a:rPr>
              <a:t>types</a:t>
            </a:r>
            <a:r>
              <a:rPr lang="it-IT" sz="1800" dirty="0">
                <a:latin typeface="Georgia" panose="02040502050405020303" pitchFamily="18" charset="0"/>
              </a:rPr>
              <a:t>  (</a:t>
            </a:r>
            <a:r>
              <a:rPr lang="it-IT" sz="1800" dirty="0" err="1">
                <a:latin typeface="Georgia" panose="02040502050405020303" pitchFamily="18" charset="0"/>
              </a:rPr>
              <a:t>generic</a:t>
            </a:r>
            <a:r>
              <a:rPr lang="it-IT" sz="1800" dirty="0">
                <a:latin typeface="Georgia" panose="02040502050405020303" pitchFamily="18" charset="0"/>
              </a:rPr>
              <a:t>, </a:t>
            </a:r>
            <a:r>
              <a:rPr lang="it-IT" sz="1800" dirty="0" err="1">
                <a:latin typeface="Georgia" panose="02040502050405020303" pitchFamily="18" charset="0"/>
              </a:rPr>
              <a:t>specific</a:t>
            </a:r>
            <a:r>
              <a:rPr lang="it-IT" sz="1800" dirty="0">
                <a:latin typeface="Georgia" panose="02040502050405020303" pitchFamily="18" charset="0"/>
              </a:rPr>
              <a:t>, non-</a:t>
            </a:r>
            <a:r>
              <a:rPr lang="it-IT" sz="1800" dirty="0" err="1">
                <a:latin typeface="Georgia" panose="02040502050405020303" pitchFamily="18" charset="0"/>
              </a:rPr>
              <a:t>referential</a:t>
            </a:r>
            <a:r>
              <a:rPr lang="it-IT" sz="1800" dirty="0">
                <a:latin typeface="Georgia" panose="02040502050405020303" pitchFamily="18" charset="0"/>
              </a:rPr>
              <a:t> indefinite) </a:t>
            </a:r>
          </a:p>
          <a:p>
            <a:pPr fontAlgn="t"/>
            <a:endParaRPr lang="it-IT" sz="1800" dirty="0">
              <a:latin typeface="Georgia" panose="02040502050405020303" pitchFamily="18" charset="0"/>
            </a:endParaRPr>
          </a:p>
          <a:p>
            <a:pPr fontAlgn="t"/>
            <a:r>
              <a:rPr lang="it-IT" sz="1800" dirty="0" err="1">
                <a:latin typeface="Georgia" panose="02040502050405020303" pitchFamily="18" charset="0"/>
              </a:rPr>
              <a:t>it</a:t>
            </a:r>
            <a:r>
              <a:rPr lang="it-IT" sz="1800" dirty="0">
                <a:latin typeface="Georgia" panose="02040502050405020303" pitchFamily="18" charset="0"/>
              </a:rPr>
              <a:t> can be </a:t>
            </a:r>
            <a:r>
              <a:rPr lang="it-IT" sz="1800" dirty="0" err="1">
                <a:latin typeface="Georgia" panose="02040502050405020303" pitchFamily="18" charset="0"/>
              </a:rPr>
              <a:t>used</a:t>
            </a:r>
            <a:r>
              <a:rPr lang="it-IT" sz="1800" dirty="0">
                <a:latin typeface="Georgia" panose="02040502050405020303" pitchFamily="18" charset="0"/>
              </a:rPr>
              <a:t> to </a:t>
            </a:r>
            <a:r>
              <a:rPr lang="it-IT" sz="1800" dirty="0" err="1">
                <a:latin typeface="Georgia" panose="02040502050405020303" pitchFamily="18" charset="0"/>
              </a:rPr>
              <a:t>construct</a:t>
            </a:r>
            <a:r>
              <a:rPr lang="it-IT" sz="1800" dirty="0">
                <a:latin typeface="Georgia" panose="02040502050405020303" pitchFamily="18" charset="0"/>
              </a:rPr>
              <a:t> </a:t>
            </a:r>
            <a:r>
              <a:rPr lang="it-IT" sz="1800" dirty="0" err="1">
                <a:latin typeface="Georgia" panose="02040502050405020303" pitchFamily="18" charset="0"/>
              </a:rPr>
              <a:t>empathy</a:t>
            </a:r>
            <a:endParaRPr lang="it-IT" sz="1800" dirty="0">
              <a:latin typeface="Georgia" panose="02040502050405020303" pitchFamily="18" charset="0"/>
            </a:endParaRPr>
          </a:p>
          <a:p>
            <a:pPr marL="457200" indent="-285750"/>
            <a:endParaRPr lang="it-IT" sz="1800" dirty="0">
              <a:latin typeface="+mj-lt"/>
            </a:endParaRPr>
          </a:p>
          <a:p>
            <a:pPr marL="171450" indent="0">
              <a:buNone/>
            </a:pPr>
            <a:endParaRPr lang="it-IT" sz="1800" dirty="0">
              <a:latin typeface="+mj-lt"/>
            </a:endParaRPr>
          </a:p>
          <a:p>
            <a:pPr marL="57150" indent="0">
              <a:buNone/>
            </a:pPr>
            <a:endParaRPr lang="it-IT" sz="1600" dirty="0">
              <a:latin typeface="+mj-lt"/>
            </a:endParaRP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9554E8AE-CA0A-8232-DB55-33B3057D9CE5}"/>
              </a:ext>
            </a:extLst>
          </p:cNvPr>
          <p:cNvSpPr txBox="1">
            <a:spLocks/>
          </p:cNvSpPr>
          <p:nvPr/>
        </p:nvSpPr>
        <p:spPr>
          <a:xfrm>
            <a:off x="0" y="1439284"/>
            <a:ext cx="12192000" cy="5049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Ø"/>
            </a:pPr>
            <a:endParaRPr lang="it-IT" sz="1800" dirty="0">
              <a:latin typeface="Georgia" panose="02040502050405020303" pitchFamily="18" charset="0"/>
            </a:endParaRPr>
          </a:p>
          <a:p>
            <a:pPr indent="-285750"/>
            <a:endParaRPr lang="it-IT" sz="1600" dirty="0">
              <a:latin typeface="Georgia" panose="02040502050405020303" pitchFamily="18" charset="0"/>
            </a:endParaRPr>
          </a:p>
          <a:p>
            <a:pPr marL="57150" indent="0">
              <a:buFont typeface="Arial" panose="020B0604020202020204" pitchFamily="34" charset="0"/>
              <a:buNone/>
            </a:pPr>
            <a:endParaRPr lang="de-DE" sz="1600" dirty="0">
              <a:latin typeface="Georgia" panose="02040502050405020303" pitchFamily="18" charset="0"/>
            </a:endParaRPr>
          </a:p>
          <a:p>
            <a:pPr marL="57150" indent="0">
              <a:buFont typeface="Arial" panose="020B0604020202020204" pitchFamily="34" charset="0"/>
              <a:buNone/>
            </a:pPr>
            <a:endParaRPr lang="de-DE" sz="1600" dirty="0">
              <a:latin typeface="Georgia" panose="02040502050405020303" pitchFamily="18" charset="0"/>
            </a:endParaRPr>
          </a:p>
          <a:p>
            <a:pPr marL="57150" indent="0">
              <a:buFont typeface="Arial" panose="020B0604020202020204" pitchFamily="34" charset="0"/>
              <a:buNone/>
            </a:pPr>
            <a:endParaRPr lang="de-DE" sz="1600" dirty="0">
              <a:latin typeface="Georgia" panose="02040502050405020303" pitchFamily="18" charset="0"/>
            </a:endParaRPr>
          </a:p>
          <a:p>
            <a:pPr marL="57150" indent="0">
              <a:buFont typeface="Arial" panose="020B0604020202020204" pitchFamily="34" charset="0"/>
              <a:buNone/>
            </a:pPr>
            <a:endParaRPr lang="de-DE" sz="1600" dirty="0">
              <a:latin typeface="Georgia" panose="02040502050405020303" pitchFamily="18" charset="0"/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6288CEA-C7D3-5650-D213-4104FA648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39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0874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1A3FE6-7E3C-8433-22F3-1B22107EB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50" y="6985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de-DE" sz="3600" dirty="0" err="1"/>
              <a:t>Impersonality</a:t>
            </a:r>
            <a:endParaRPr lang="de-DE" sz="36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31C344-6710-E895-B75F-4F75EDF13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6499"/>
            <a:ext cx="10515600" cy="5337175"/>
          </a:xfrm>
        </p:spPr>
        <p:txBody>
          <a:bodyPr>
            <a:noAutofit/>
          </a:bodyPr>
          <a:lstStyle/>
          <a:p>
            <a:r>
              <a:rPr lang="it-IT" sz="2400" dirty="0">
                <a:latin typeface="+mj-lt"/>
              </a:rPr>
              <a:t>In literature, the label </a:t>
            </a:r>
            <a:r>
              <a:rPr lang="de-DE" sz="2400" dirty="0">
                <a:latin typeface="+mj-lt"/>
              </a:rPr>
              <a:t>„</a:t>
            </a:r>
            <a:r>
              <a:rPr lang="de-DE" sz="2400" dirty="0" err="1">
                <a:latin typeface="+mj-lt"/>
              </a:rPr>
              <a:t>impersonal</a:t>
            </a:r>
            <a:r>
              <a:rPr lang="de-DE" sz="2400" dirty="0">
                <a:latin typeface="+mj-lt"/>
              </a:rPr>
              <a:t>“ </a:t>
            </a:r>
            <a:r>
              <a:rPr lang="it-IT" sz="2400" dirty="0" err="1">
                <a:latin typeface="+mj-lt"/>
              </a:rPr>
              <a:t>has</a:t>
            </a:r>
            <a:r>
              <a:rPr lang="it-IT" sz="2400" dirty="0">
                <a:latin typeface="+mj-lt"/>
              </a:rPr>
              <a:t> </a:t>
            </a:r>
            <a:r>
              <a:rPr lang="it-IT" sz="2400" dirty="0" err="1">
                <a:latin typeface="+mj-lt"/>
              </a:rPr>
              <a:t>been</a:t>
            </a:r>
            <a:r>
              <a:rPr lang="it-IT" sz="2400" dirty="0">
                <a:latin typeface="+mj-lt"/>
              </a:rPr>
              <a:t> </a:t>
            </a:r>
            <a:r>
              <a:rPr lang="it-IT" sz="2400" dirty="0" err="1">
                <a:latin typeface="+mj-lt"/>
              </a:rPr>
              <a:t>attributed</a:t>
            </a:r>
            <a:r>
              <a:rPr lang="it-IT" sz="2400" dirty="0">
                <a:latin typeface="+mj-lt"/>
              </a:rPr>
              <a:t> to a </a:t>
            </a:r>
            <a:r>
              <a:rPr lang="it-IT" sz="2400" dirty="0" err="1">
                <a:latin typeface="+mj-lt"/>
              </a:rPr>
              <a:t>variety</a:t>
            </a:r>
            <a:r>
              <a:rPr lang="it-IT" sz="2400" dirty="0">
                <a:latin typeface="+mj-lt"/>
              </a:rPr>
              <a:t> of disparate </a:t>
            </a:r>
            <a:r>
              <a:rPr lang="it-IT" sz="2400" dirty="0" err="1">
                <a:latin typeface="+mj-lt"/>
              </a:rPr>
              <a:t>constructions</a:t>
            </a:r>
            <a:r>
              <a:rPr lang="it-IT" sz="2400" dirty="0">
                <a:latin typeface="+mj-lt"/>
              </a:rPr>
              <a:t>: </a:t>
            </a:r>
          </a:p>
          <a:p>
            <a:endParaRPr lang="it-IT" sz="2400" dirty="0">
              <a:latin typeface="+mj-lt"/>
            </a:endParaRPr>
          </a:p>
          <a:p>
            <a:pPr marL="0" indent="0">
              <a:buNone/>
            </a:pPr>
            <a:r>
              <a:rPr lang="it-IT" sz="2200" dirty="0">
                <a:latin typeface="+mj-lt"/>
              </a:rPr>
              <a:t>(1) </a:t>
            </a:r>
            <a:r>
              <a:rPr lang="it-IT" sz="2200" dirty="0" err="1">
                <a:latin typeface="+mj-lt"/>
              </a:rPr>
              <a:t>Lithuanian</a:t>
            </a:r>
            <a:endParaRPr lang="it-IT" sz="2200" dirty="0">
              <a:latin typeface="+mj-lt"/>
            </a:endParaRPr>
          </a:p>
          <a:p>
            <a:pPr marL="0" indent="0">
              <a:buNone/>
            </a:pPr>
            <a:r>
              <a:rPr lang="it-IT" sz="2200" dirty="0">
                <a:latin typeface="+mj-lt"/>
              </a:rPr>
              <a:t>      a. 	</a:t>
            </a:r>
            <a:r>
              <a:rPr lang="de-DE" sz="2200" dirty="0">
                <a:latin typeface="+mj-lt"/>
              </a:rPr>
              <a:t>„Meteo“-</a:t>
            </a:r>
            <a:r>
              <a:rPr lang="de-DE" sz="2200" dirty="0" err="1">
                <a:latin typeface="+mj-lt"/>
              </a:rPr>
              <a:t>constructions</a:t>
            </a:r>
            <a:r>
              <a:rPr lang="de-DE" sz="2200" dirty="0">
                <a:latin typeface="+mj-lt"/>
              </a:rPr>
              <a:t>: </a:t>
            </a:r>
            <a:r>
              <a:rPr lang="de-DE" sz="2200" b="1" i="1" dirty="0">
                <a:latin typeface="+mj-lt"/>
              </a:rPr>
              <a:t>(</a:t>
            </a:r>
            <a:r>
              <a:rPr lang="da-DK" sz="2200" b="1" i="1" dirty="0">
                <a:latin typeface="+mj-lt"/>
              </a:rPr>
              <a:t>Ø) </a:t>
            </a:r>
            <a:r>
              <a:rPr lang="de-DE" sz="2200" i="1" dirty="0" err="1">
                <a:latin typeface="+mj-lt"/>
              </a:rPr>
              <a:t>sniga</a:t>
            </a:r>
            <a:r>
              <a:rPr lang="de-DE" sz="2200" i="1" dirty="0">
                <a:latin typeface="+mj-lt"/>
              </a:rPr>
              <a:t> </a:t>
            </a:r>
            <a:r>
              <a:rPr lang="de-DE" sz="2200" dirty="0">
                <a:latin typeface="+mj-lt"/>
              </a:rPr>
              <a:t>‚</a:t>
            </a:r>
            <a:r>
              <a:rPr lang="de-DE" sz="2200" dirty="0" err="1">
                <a:latin typeface="+mj-lt"/>
              </a:rPr>
              <a:t>it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snows</a:t>
            </a:r>
            <a:r>
              <a:rPr lang="de-DE" sz="2200" dirty="0">
                <a:latin typeface="+mj-lt"/>
              </a:rPr>
              <a:t>‘</a:t>
            </a:r>
            <a:r>
              <a:rPr lang="de-DE" sz="2200" i="1" dirty="0">
                <a:latin typeface="+mj-lt"/>
              </a:rPr>
              <a:t> 	</a:t>
            </a:r>
            <a:r>
              <a:rPr lang="it-IT" sz="2200" i="1" dirty="0">
                <a:latin typeface="+mj-lt"/>
              </a:rPr>
              <a:t>				</a:t>
            </a:r>
            <a:endParaRPr lang="it-IT" sz="2200" dirty="0">
              <a:latin typeface="+mj-lt"/>
            </a:endParaRPr>
          </a:p>
          <a:p>
            <a:pPr marL="0" indent="0">
              <a:buNone/>
            </a:pPr>
            <a:r>
              <a:rPr lang="it-IT" sz="2200" dirty="0">
                <a:latin typeface="+mj-lt"/>
              </a:rPr>
              <a:t>       b. 	</a:t>
            </a:r>
            <a:r>
              <a:rPr lang="it-IT" sz="2200" dirty="0" err="1">
                <a:latin typeface="+mj-lt"/>
              </a:rPr>
              <a:t>Experiencer</a:t>
            </a:r>
            <a:r>
              <a:rPr lang="it-IT" sz="2200" dirty="0">
                <a:latin typeface="+mj-lt"/>
              </a:rPr>
              <a:t> </a:t>
            </a:r>
            <a:r>
              <a:rPr lang="it-IT" sz="2200" dirty="0" err="1">
                <a:latin typeface="+mj-lt"/>
              </a:rPr>
              <a:t>constructions</a:t>
            </a:r>
            <a:r>
              <a:rPr lang="it-IT" sz="2200" dirty="0">
                <a:latin typeface="+mj-lt"/>
              </a:rPr>
              <a:t>: </a:t>
            </a:r>
            <a:r>
              <a:rPr lang="it-IT" sz="2200" b="1" i="1" dirty="0">
                <a:latin typeface="+mj-lt"/>
              </a:rPr>
              <a:t>man</a:t>
            </a:r>
            <a:r>
              <a:rPr lang="it-IT" sz="2200" i="1" dirty="0">
                <a:latin typeface="+mj-lt"/>
              </a:rPr>
              <a:t> </a:t>
            </a:r>
            <a:r>
              <a:rPr lang="sl-SI" sz="2200" i="1" dirty="0">
                <a:latin typeface="+mj-lt"/>
              </a:rPr>
              <a:t>šalta </a:t>
            </a:r>
            <a:r>
              <a:rPr lang="sl-SI" sz="2200" dirty="0">
                <a:latin typeface="+mj-lt"/>
              </a:rPr>
              <a:t>‚I am cold‘, </a:t>
            </a:r>
            <a:r>
              <a:rPr lang="sl-SI" sz="2200" i="1" dirty="0">
                <a:latin typeface="+mj-lt"/>
              </a:rPr>
              <a:t>mane pykina </a:t>
            </a:r>
            <a:r>
              <a:rPr lang="sl-SI" sz="2200" dirty="0">
                <a:latin typeface="+mj-lt"/>
              </a:rPr>
              <a:t>‚I feel sick‘</a:t>
            </a:r>
          </a:p>
          <a:p>
            <a:pPr marL="0" indent="0">
              <a:buNone/>
            </a:pPr>
            <a:r>
              <a:rPr lang="sl-SI" sz="2200" dirty="0">
                <a:latin typeface="+mj-lt"/>
              </a:rPr>
              <a:t>(2)</a:t>
            </a:r>
            <a:r>
              <a:rPr lang="da-DK" sz="2200" dirty="0">
                <a:latin typeface="+mj-lt"/>
              </a:rPr>
              <a:t> </a:t>
            </a:r>
            <a:r>
              <a:rPr lang="sl-SI" sz="2200" dirty="0">
                <a:latin typeface="+mj-lt"/>
              </a:rPr>
              <a:t>German</a:t>
            </a:r>
            <a:endParaRPr lang="it-IT" sz="2200" dirty="0">
              <a:latin typeface="+mj-lt"/>
            </a:endParaRPr>
          </a:p>
          <a:p>
            <a:pPr marL="0" indent="0">
              <a:buNone/>
            </a:pPr>
            <a:r>
              <a:rPr lang="it-IT" sz="2200" i="1" dirty="0">
                <a:latin typeface="+mj-lt"/>
              </a:rPr>
              <a:t>       </a:t>
            </a:r>
            <a:r>
              <a:rPr lang="sl-SI" sz="2200" dirty="0">
                <a:latin typeface="+mj-lt"/>
              </a:rPr>
              <a:t>a</a:t>
            </a:r>
            <a:r>
              <a:rPr lang="it-IT" sz="2200" dirty="0">
                <a:latin typeface="+mj-lt"/>
              </a:rPr>
              <a:t>. 	</a:t>
            </a:r>
            <a:r>
              <a:rPr lang="it-IT" sz="2200" dirty="0" err="1">
                <a:latin typeface="+mj-lt"/>
              </a:rPr>
              <a:t>Presentational</a:t>
            </a:r>
            <a:r>
              <a:rPr lang="it-IT" sz="2200" dirty="0">
                <a:latin typeface="+mj-lt"/>
              </a:rPr>
              <a:t> </a:t>
            </a:r>
            <a:r>
              <a:rPr lang="it-IT" sz="2200" dirty="0" err="1">
                <a:latin typeface="+mj-lt"/>
              </a:rPr>
              <a:t>constructions</a:t>
            </a:r>
            <a:r>
              <a:rPr lang="it-IT" sz="2200" dirty="0">
                <a:latin typeface="+mj-lt"/>
              </a:rPr>
              <a:t>: </a:t>
            </a:r>
            <a:r>
              <a:rPr lang="it-IT" sz="2200" i="1" dirty="0">
                <a:latin typeface="+mj-lt"/>
              </a:rPr>
              <a:t>Es </a:t>
            </a:r>
            <a:r>
              <a:rPr lang="it-IT" sz="2200" i="1" dirty="0" err="1">
                <a:latin typeface="+mj-lt"/>
              </a:rPr>
              <a:t>kommen</a:t>
            </a:r>
            <a:r>
              <a:rPr lang="it-IT" sz="2200" i="1" dirty="0">
                <a:latin typeface="+mj-lt"/>
              </a:rPr>
              <a:t> </a:t>
            </a:r>
            <a:r>
              <a:rPr lang="it-IT" sz="2200" b="1" i="1" dirty="0">
                <a:latin typeface="+mj-lt"/>
              </a:rPr>
              <a:t>die </a:t>
            </a:r>
            <a:r>
              <a:rPr lang="it-IT" sz="2200" b="1" i="1" dirty="0" err="1">
                <a:latin typeface="+mj-lt"/>
              </a:rPr>
              <a:t>lustigen</a:t>
            </a:r>
            <a:r>
              <a:rPr lang="it-IT" sz="2200" b="1" i="1" dirty="0">
                <a:latin typeface="+mj-lt"/>
              </a:rPr>
              <a:t> </a:t>
            </a:r>
            <a:r>
              <a:rPr lang="it-IT" sz="2200" b="1" i="1" dirty="0" err="1">
                <a:latin typeface="+mj-lt"/>
              </a:rPr>
              <a:t>Tage</a:t>
            </a:r>
            <a:endParaRPr lang="it-IT" sz="2200" b="1" i="1" dirty="0">
              <a:latin typeface="+mj-lt"/>
            </a:endParaRPr>
          </a:p>
          <a:p>
            <a:pPr marL="0" indent="0">
              <a:buNone/>
            </a:pPr>
            <a:r>
              <a:rPr lang="it-IT" sz="2200" i="1" dirty="0">
                <a:latin typeface="+mj-lt"/>
              </a:rPr>
              <a:t>       </a:t>
            </a:r>
            <a:r>
              <a:rPr lang="sl-SI" sz="2200" dirty="0">
                <a:latin typeface="+mj-lt"/>
              </a:rPr>
              <a:t>b</a:t>
            </a:r>
            <a:r>
              <a:rPr lang="it-IT" sz="2200" dirty="0">
                <a:latin typeface="+mj-lt"/>
              </a:rPr>
              <a:t>. 	Indefinite </a:t>
            </a:r>
            <a:r>
              <a:rPr lang="it-IT" sz="2200" dirty="0" err="1">
                <a:latin typeface="+mj-lt"/>
              </a:rPr>
              <a:t>subject</a:t>
            </a:r>
            <a:r>
              <a:rPr lang="it-IT" sz="2200" dirty="0">
                <a:latin typeface="+mj-lt"/>
              </a:rPr>
              <a:t> </a:t>
            </a:r>
            <a:r>
              <a:rPr lang="it-IT" sz="2200" dirty="0" err="1">
                <a:latin typeface="+mj-lt"/>
              </a:rPr>
              <a:t>constructions</a:t>
            </a:r>
            <a:r>
              <a:rPr lang="it-IT" sz="2200" dirty="0">
                <a:latin typeface="+mj-lt"/>
              </a:rPr>
              <a:t>: </a:t>
            </a:r>
            <a:r>
              <a:rPr lang="it-IT" sz="2200" b="1" i="1" dirty="0">
                <a:latin typeface="+mj-lt"/>
              </a:rPr>
              <a:t>Man</a:t>
            </a:r>
            <a:r>
              <a:rPr lang="it-IT" sz="2200" i="1" dirty="0">
                <a:latin typeface="+mj-lt"/>
              </a:rPr>
              <a:t> </a:t>
            </a:r>
            <a:r>
              <a:rPr lang="it-IT" sz="2200" i="1" dirty="0" err="1">
                <a:latin typeface="+mj-lt"/>
              </a:rPr>
              <a:t>lebt</a:t>
            </a:r>
            <a:r>
              <a:rPr lang="it-IT" sz="2200" i="1" dirty="0">
                <a:latin typeface="+mj-lt"/>
              </a:rPr>
              <a:t> </a:t>
            </a:r>
            <a:r>
              <a:rPr lang="it-IT" sz="2200" i="1" dirty="0" err="1">
                <a:latin typeface="+mj-lt"/>
              </a:rPr>
              <a:t>nur</a:t>
            </a:r>
            <a:r>
              <a:rPr lang="it-IT" sz="2200" i="1" dirty="0">
                <a:latin typeface="+mj-lt"/>
              </a:rPr>
              <a:t> </a:t>
            </a:r>
            <a:r>
              <a:rPr lang="it-IT" sz="2200" i="1" dirty="0" err="1">
                <a:latin typeface="+mj-lt"/>
              </a:rPr>
              <a:t>einmal</a:t>
            </a:r>
            <a:endParaRPr lang="it-IT" sz="2200" i="1" dirty="0">
              <a:latin typeface="+mj-lt"/>
            </a:endParaRPr>
          </a:p>
          <a:p>
            <a:pPr marL="0" indent="0">
              <a:buNone/>
            </a:pPr>
            <a:r>
              <a:rPr lang="it-IT" sz="2200" i="1" dirty="0">
                <a:latin typeface="+mj-lt"/>
              </a:rPr>
              <a:t>       </a:t>
            </a:r>
            <a:r>
              <a:rPr lang="sl-SI" sz="2200" dirty="0">
                <a:latin typeface="+mj-lt"/>
              </a:rPr>
              <a:t>c</a:t>
            </a:r>
            <a:r>
              <a:rPr lang="it-IT" sz="2200" dirty="0">
                <a:latin typeface="+mj-lt"/>
              </a:rPr>
              <a:t>. 	</a:t>
            </a:r>
            <a:r>
              <a:rPr lang="sl-SI" sz="2200" dirty="0">
                <a:latin typeface="+mj-lt"/>
              </a:rPr>
              <a:t>Impersonal use of indefinite pronouns</a:t>
            </a:r>
            <a:r>
              <a:rPr lang="it-IT" sz="2200" dirty="0">
                <a:latin typeface="+mj-lt"/>
              </a:rPr>
              <a:t>: </a:t>
            </a:r>
            <a:r>
              <a:rPr lang="it-IT" sz="2200" i="1" dirty="0" err="1">
                <a:latin typeface="+mj-lt"/>
              </a:rPr>
              <a:t>Hier</a:t>
            </a:r>
            <a:r>
              <a:rPr lang="it-IT" sz="2200" i="1" dirty="0">
                <a:latin typeface="+mj-lt"/>
              </a:rPr>
              <a:t> </a:t>
            </a:r>
            <a:r>
              <a:rPr lang="it-IT" sz="2200" i="1" dirty="0" err="1">
                <a:latin typeface="+mj-lt"/>
              </a:rPr>
              <a:t>arbeitest</a:t>
            </a:r>
            <a:r>
              <a:rPr lang="it-IT" sz="2200" i="1" dirty="0">
                <a:latin typeface="+mj-lt"/>
              </a:rPr>
              <a:t> </a:t>
            </a:r>
            <a:r>
              <a:rPr lang="it-IT" sz="2200" b="1" i="1" dirty="0" err="1">
                <a:latin typeface="+mj-lt"/>
              </a:rPr>
              <a:t>du</a:t>
            </a:r>
            <a:r>
              <a:rPr lang="it-IT" sz="2200" i="1" dirty="0">
                <a:latin typeface="+mj-lt"/>
              </a:rPr>
              <a:t> die ganze Zeit! (</a:t>
            </a:r>
            <a:r>
              <a:rPr lang="it-IT" sz="2200" dirty="0">
                <a:latin typeface="+mj-lt"/>
              </a:rPr>
              <a:t>=‘alle, die 	</a:t>
            </a:r>
            <a:r>
              <a:rPr lang="it-IT" sz="2200" dirty="0" err="1">
                <a:latin typeface="+mj-lt"/>
              </a:rPr>
              <a:t>hier</a:t>
            </a:r>
            <a:r>
              <a:rPr lang="it-IT" sz="2200" dirty="0">
                <a:latin typeface="+mj-lt"/>
              </a:rPr>
              <a:t> </a:t>
            </a:r>
            <a:r>
              <a:rPr lang="it-IT" sz="2200" dirty="0" err="1">
                <a:latin typeface="+mj-lt"/>
              </a:rPr>
              <a:t>arbeiten</a:t>
            </a:r>
            <a:r>
              <a:rPr lang="it-IT" sz="2200" dirty="0">
                <a:latin typeface="+mj-lt"/>
              </a:rPr>
              <a:t>’)</a:t>
            </a:r>
          </a:p>
          <a:p>
            <a:pPr marL="0" indent="0">
              <a:buNone/>
            </a:pPr>
            <a:endParaRPr lang="it-IT" sz="2200" dirty="0">
              <a:latin typeface="+mj-lt"/>
            </a:endParaRPr>
          </a:p>
          <a:p>
            <a:endParaRPr lang="it-IT" sz="2200" b="1" dirty="0">
              <a:latin typeface="+mj-lt"/>
            </a:endParaRPr>
          </a:p>
          <a:p>
            <a:pPr marL="0" indent="0">
              <a:buNone/>
            </a:pPr>
            <a:r>
              <a:rPr lang="en-US" sz="2200" dirty="0">
                <a:latin typeface="+mj-lt"/>
              </a:rPr>
              <a:t>	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AA499AE-AE98-B7B0-CC16-D572EDACA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641501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5CA7F5-D220-1898-4A46-BE431D634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/>
              <a:t>Type of reference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3B225B-42E5-302B-4BF0-DE58A383B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2402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  <p:graphicFrame>
        <p:nvGraphicFramePr>
          <p:cNvPr id="9" name="Tabella 5">
            <a:extLst>
              <a:ext uri="{FF2B5EF4-FFF2-40B4-BE49-F238E27FC236}">
                <a16:creationId xmlns:a16="http://schemas.microsoft.com/office/drawing/2014/main" id="{3901F86E-4172-1F29-408C-BBEABFDD4E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761353"/>
              </p:ext>
            </p:extLst>
          </p:nvPr>
        </p:nvGraphicFramePr>
        <p:xfrm>
          <a:off x="1237672" y="2215513"/>
          <a:ext cx="9600904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226">
                  <a:extLst>
                    <a:ext uri="{9D8B030D-6E8A-4147-A177-3AD203B41FA5}">
                      <a16:colId xmlns:a16="http://schemas.microsoft.com/office/drawing/2014/main" val="420409555"/>
                    </a:ext>
                  </a:extLst>
                </a:gridCol>
                <a:gridCol w="2400226">
                  <a:extLst>
                    <a:ext uri="{9D8B030D-6E8A-4147-A177-3AD203B41FA5}">
                      <a16:colId xmlns:a16="http://schemas.microsoft.com/office/drawing/2014/main" val="3678229094"/>
                    </a:ext>
                  </a:extLst>
                </a:gridCol>
                <a:gridCol w="2400226">
                  <a:extLst>
                    <a:ext uri="{9D8B030D-6E8A-4147-A177-3AD203B41FA5}">
                      <a16:colId xmlns:a16="http://schemas.microsoft.com/office/drawing/2014/main" val="388945128"/>
                    </a:ext>
                  </a:extLst>
                </a:gridCol>
                <a:gridCol w="2400226">
                  <a:extLst>
                    <a:ext uri="{9D8B030D-6E8A-4147-A177-3AD203B41FA5}">
                      <a16:colId xmlns:a16="http://schemas.microsoft.com/office/drawing/2014/main" val="26860686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solidFill>
                            <a:schemeClr val="bg1"/>
                          </a:solidFill>
                          <a:latin typeface="+mj-lt"/>
                        </a:rPr>
                        <a:t>Reference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1" dirty="0">
                          <a:solidFill>
                            <a:schemeClr val="bg1"/>
                          </a:solidFill>
                          <a:latin typeface="+mj-lt"/>
                        </a:rPr>
                        <a:t>2SG-IMP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solidFill>
                            <a:schemeClr val="bg1"/>
                          </a:solidFill>
                          <a:latin typeface="+mj-lt"/>
                        </a:rPr>
                        <a:t>3PL-IMP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i="1" dirty="0">
                          <a:solidFill>
                            <a:schemeClr val="bg1"/>
                          </a:solidFill>
                          <a:latin typeface="+mj-lt"/>
                        </a:rPr>
                        <a:t>Ma</a:t>
                      </a:r>
                      <a:r>
                        <a:rPr lang="it-IT" sz="2000" b="1" i="0" dirty="0">
                          <a:solidFill>
                            <a:schemeClr val="bg1"/>
                          </a:solidFill>
                          <a:latin typeface="+mj-lt"/>
                        </a:rPr>
                        <a:t>/</a:t>
                      </a:r>
                      <a:r>
                        <a:rPr lang="it-IT" sz="2000" b="1" i="1" dirty="0" err="1">
                          <a:solidFill>
                            <a:schemeClr val="bg1"/>
                          </a:solidFill>
                          <a:latin typeface="+mj-lt"/>
                        </a:rPr>
                        <a:t>ta-</a:t>
                      </a:r>
                      <a:r>
                        <a:rPr lang="it-IT" sz="2000" b="1" i="0" dirty="0" err="1">
                          <a:solidFill>
                            <a:schemeClr val="bg1"/>
                          </a:solidFill>
                          <a:latin typeface="+mj-lt"/>
                        </a:rPr>
                        <a:t>impersonal</a:t>
                      </a:r>
                      <a:endParaRPr lang="de-DE" sz="2000" b="1" i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876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2000" dirty="0">
                          <a:solidFill>
                            <a:schemeClr val="tx1"/>
                          </a:solidFill>
                          <a:latin typeface="+mj-lt"/>
                        </a:rPr>
                        <a:t>Generic</a:t>
                      </a:r>
                    </a:p>
                    <a:p>
                      <a:pPr algn="ctr"/>
                      <a:endParaRPr lang="it-IT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ヒラギノ角ゴ Pro W3"/>
                          <a:cs typeface="+mn-cs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598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2000" noProof="0" dirty="0">
                          <a:solidFill>
                            <a:schemeClr val="tx1"/>
                          </a:solidFill>
                          <a:latin typeface="+mj-lt"/>
                        </a:rPr>
                        <a:t>Non-referential</a:t>
                      </a:r>
                      <a:r>
                        <a:rPr lang="it-IT" sz="20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indefinite</a:t>
                      </a:r>
                      <a:r>
                        <a:rPr lang="sl-SI" sz="2000" baseline="0" dirty="0">
                          <a:solidFill>
                            <a:schemeClr val="tx1"/>
                          </a:solidFill>
                          <a:latin typeface="+mj-lt"/>
                        </a:rPr>
                        <a:t>/inclusive</a:t>
                      </a:r>
                      <a:endParaRPr lang="it-IT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ヒラギノ角ゴ Pro W3"/>
                          <a:cs typeface="+mn-cs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ヒラギノ角ゴ Pro W3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ヒラギノ角ゴ Pro W3"/>
                          <a:cs typeface="+mn-cs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748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noProof="0" dirty="0">
                          <a:solidFill>
                            <a:schemeClr val="tx1"/>
                          </a:solidFill>
                          <a:latin typeface="+mj-lt"/>
                        </a:rPr>
                        <a:t>Non-referential</a:t>
                      </a:r>
                      <a:r>
                        <a:rPr lang="it-IT" sz="20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indefinite</a:t>
                      </a:r>
                      <a:r>
                        <a:rPr lang="sl-SI" sz="2000" baseline="0" dirty="0">
                          <a:solidFill>
                            <a:schemeClr val="tx1"/>
                          </a:solidFill>
                          <a:latin typeface="+mj-lt"/>
                        </a:rPr>
                        <a:t>/exclusive</a:t>
                      </a:r>
                      <a:endParaRPr lang="it-IT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ヒラギノ角ゴ Pro W3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ヒラギノ角ゴ Pro W3"/>
                          <a:cs typeface="+mn-cs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ヒラギノ角ゴ Pro W3"/>
                          <a:cs typeface="+mn-cs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093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solidFill>
                            <a:schemeClr val="tx1"/>
                          </a:solidFill>
                          <a:latin typeface="+mj-lt"/>
                        </a:rPr>
                        <a:t>Referential indefinite</a:t>
                      </a:r>
                      <a:endParaRPr lang="sl-SI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endParaRPr lang="it-IT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ヒラギノ角ゴ Pro W3"/>
                          <a:cs typeface="+mn-cs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ヒラギノ角ゴ Pro W3"/>
                          <a:cs typeface="+mn-cs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92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solidFill>
                            <a:schemeClr val="tx1"/>
                          </a:solidFill>
                          <a:latin typeface="+mj-lt"/>
                        </a:rPr>
                        <a:t>Specific</a:t>
                      </a:r>
                      <a:endParaRPr lang="sl-SI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it-IT" sz="200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endParaRPr kumimoji="0" lang="it-IT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X</a:t>
                      </a:r>
                      <a:endParaRPr lang="it-IT" sz="20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ヒラギノ角ゴ Pro W3"/>
                          <a:cs typeface="+mn-cs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852925"/>
                  </a:ext>
                </a:extLst>
              </a:tr>
            </a:tbl>
          </a:graphicData>
        </a:graphic>
      </p:graphicFrame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4D95382E-55C6-D033-0434-6FF760FEBDF3}"/>
              </a:ext>
            </a:extLst>
          </p:cNvPr>
          <p:cNvSpPr/>
          <p:nvPr/>
        </p:nvSpPr>
        <p:spPr>
          <a:xfrm>
            <a:off x="6038124" y="4018071"/>
            <a:ext cx="2396455" cy="202200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C42E75AC-C483-9E69-99D2-5BAFE253AA49}"/>
              </a:ext>
            </a:extLst>
          </p:cNvPr>
          <p:cNvSpPr/>
          <p:nvPr/>
        </p:nvSpPr>
        <p:spPr>
          <a:xfrm>
            <a:off x="8442121" y="4018070"/>
            <a:ext cx="2396455" cy="202200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CAB1CE54-4ACF-36DC-836D-B03ADD5621A4}"/>
              </a:ext>
            </a:extLst>
          </p:cNvPr>
          <p:cNvSpPr/>
          <p:nvPr/>
        </p:nvSpPr>
        <p:spPr>
          <a:xfrm>
            <a:off x="3641669" y="2615220"/>
            <a:ext cx="2396455" cy="1325970"/>
          </a:xfrm>
          <a:prstGeom prst="round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FFABD722-8411-4733-023E-08ECD191E18C}"/>
              </a:ext>
            </a:extLst>
          </p:cNvPr>
          <p:cNvSpPr/>
          <p:nvPr/>
        </p:nvSpPr>
        <p:spPr>
          <a:xfrm>
            <a:off x="8434579" y="2615218"/>
            <a:ext cx="2396455" cy="1325970"/>
          </a:xfrm>
          <a:prstGeom prst="round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6942906B-29D0-4E46-56A5-ACB29D9F2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40</a:t>
            </a:fld>
            <a:endParaRPr lang="it-IT" dirty="0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6B5792F4-F4E1-5A3C-B2C5-E324B6B2A74A}"/>
              </a:ext>
            </a:extLst>
          </p:cNvPr>
          <p:cNvSpPr/>
          <p:nvPr/>
        </p:nvSpPr>
        <p:spPr>
          <a:xfrm>
            <a:off x="6437596" y="2733675"/>
            <a:ext cx="1763429" cy="990600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58F7BFE1-A584-B32A-EE96-A798C36A36D9}"/>
              </a:ext>
            </a:extLst>
          </p:cNvPr>
          <p:cNvSpPr/>
          <p:nvPr/>
        </p:nvSpPr>
        <p:spPr>
          <a:xfrm>
            <a:off x="3958181" y="4092904"/>
            <a:ext cx="1763429" cy="1803071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8053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5CA7F5-D220-1898-4A46-BE431D634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2SG-impersonals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3B225B-42E5-302B-4BF0-DE58A383B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200"/>
              </a:spcBef>
              <a:buNone/>
            </a:pPr>
            <a:endParaRPr lang="de-DE" sz="2400" dirty="0">
              <a:latin typeface="+mj-lt"/>
            </a:endParaRPr>
          </a:p>
          <a:p>
            <a:pPr algn="l"/>
            <a:r>
              <a:rPr lang="en-US" sz="2400" b="0" i="0" u="none" strike="noStrike" baseline="0" dirty="0">
                <a:latin typeface="+mj-lt"/>
              </a:rPr>
              <a:t>2SG-impersonals are used to express a </a:t>
            </a:r>
            <a:r>
              <a:rPr lang="en-US" sz="2400" b="1" i="0" u="none" strike="noStrike" baseline="0" dirty="0">
                <a:latin typeface="+mj-lt"/>
              </a:rPr>
              <a:t>strong emotional identification </a:t>
            </a:r>
            <a:r>
              <a:rPr lang="en-US" sz="2400" i="0" u="none" strike="noStrike" baseline="0" dirty="0">
                <a:latin typeface="+mj-lt"/>
              </a:rPr>
              <a:t>both with the referent, and with the topic of the discourse </a:t>
            </a:r>
          </a:p>
          <a:p>
            <a:pPr algn="l"/>
            <a:endParaRPr lang="en-US" sz="2200" dirty="0">
              <a:latin typeface="+mj-lt"/>
            </a:endParaRPr>
          </a:p>
          <a:p>
            <a:pPr marL="0" indent="0" algn="l">
              <a:buNone/>
            </a:pPr>
            <a:r>
              <a:rPr lang="de-DE" sz="1900" dirty="0">
                <a:latin typeface="+mj-lt"/>
              </a:rPr>
              <a:t>(44)	</a:t>
            </a:r>
            <a:r>
              <a:rPr lang="de-DE" sz="1900" dirty="0" err="1">
                <a:latin typeface="+mj-lt"/>
              </a:rPr>
              <a:t>Lithuanian</a:t>
            </a:r>
            <a:r>
              <a:rPr lang="de-DE" sz="1900" dirty="0">
                <a:latin typeface="+mj-lt"/>
              </a:rPr>
              <a:t> (Baltic; Indo-European)</a:t>
            </a:r>
          </a:p>
          <a:p>
            <a:pPr marL="0" indent="0" algn="l">
              <a:buNone/>
            </a:pPr>
            <a:r>
              <a:rPr lang="de-DE" sz="1900" b="0" i="1" u="none" strike="noStrike" baseline="0" dirty="0">
                <a:latin typeface="+mj-lt"/>
              </a:rPr>
              <a:t>	</a:t>
            </a:r>
            <a:r>
              <a:rPr lang="de-DE" sz="1900" b="0" i="1" u="none" strike="noStrike" baseline="0" dirty="0" err="1">
                <a:latin typeface="+mj-lt"/>
              </a:rPr>
              <a:t>Kurioje</a:t>
            </a:r>
            <a:r>
              <a:rPr lang="de-DE" sz="1900" b="0" i="1" u="none" strike="noStrike" baseline="0" dirty="0">
                <a:latin typeface="+mj-lt"/>
              </a:rPr>
              <a:t>    </a:t>
            </a:r>
            <a:r>
              <a:rPr lang="de-DE" sz="1900" b="0" i="1" u="none" strike="noStrike" baseline="0" dirty="0" err="1">
                <a:latin typeface="+mj-lt"/>
              </a:rPr>
              <a:t>šalyje</a:t>
            </a:r>
            <a:r>
              <a:rPr lang="de-DE" sz="1900" b="0" i="1" u="none" strike="noStrike" baseline="0" dirty="0">
                <a:latin typeface="+mj-lt"/>
              </a:rPr>
              <a:t>            </a:t>
            </a:r>
            <a:r>
              <a:rPr lang="de-DE" sz="1900" b="1" i="1" u="none" strike="noStrike" baseline="0" dirty="0" err="1">
                <a:latin typeface="+mj-lt"/>
              </a:rPr>
              <a:t>esi</a:t>
            </a:r>
            <a:r>
              <a:rPr lang="de-DE" sz="1900" b="0" i="1" u="none" strike="noStrike" baseline="0" dirty="0">
                <a:latin typeface="+mj-lt"/>
              </a:rPr>
              <a:t>, 	    </a:t>
            </a:r>
            <a:r>
              <a:rPr lang="de-DE" sz="1900" b="0" i="1" u="none" strike="noStrike" baseline="0" dirty="0" err="1">
                <a:latin typeface="+mj-lt"/>
              </a:rPr>
              <a:t>tos</a:t>
            </a:r>
            <a:r>
              <a:rPr lang="de-DE" sz="1900" i="1" dirty="0">
                <a:latin typeface="+mj-lt"/>
              </a:rPr>
              <a:t>   </a:t>
            </a:r>
            <a:r>
              <a:rPr lang="de-DE" sz="1900" i="1" dirty="0" err="1">
                <a:latin typeface="+mj-lt"/>
              </a:rPr>
              <a:t>šalies</a:t>
            </a:r>
            <a:r>
              <a:rPr lang="de-DE" sz="1900" i="1" dirty="0">
                <a:latin typeface="+mj-lt"/>
              </a:rPr>
              <a:t>             </a:t>
            </a:r>
            <a:r>
              <a:rPr lang="de-DE" sz="1900" i="1" dirty="0" err="1">
                <a:latin typeface="+mj-lt"/>
              </a:rPr>
              <a:t>tvarkos</a:t>
            </a:r>
            <a:r>
              <a:rPr lang="de-DE" sz="1900" i="1" dirty="0">
                <a:latin typeface="+mj-lt"/>
              </a:rPr>
              <a:t>    </a:t>
            </a:r>
            <a:r>
              <a:rPr lang="de-DE" sz="1900" i="1" dirty="0" err="1">
                <a:latin typeface="+mj-lt"/>
              </a:rPr>
              <a:t>ir</a:t>
            </a:r>
            <a:r>
              <a:rPr lang="de-DE" sz="1900" i="1" dirty="0">
                <a:latin typeface="+mj-lt"/>
              </a:rPr>
              <a:t>      </a:t>
            </a:r>
            <a:r>
              <a:rPr lang="de-DE" sz="1900" b="1" i="1" dirty="0" err="1">
                <a:latin typeface="+mj-lt"/>
              </a:rPr>
              <a:t>laikaisi</a:t>
            </a:r>
            <a:endParaRPr lang="de-DE" sz="1900" b="1" i="1" dirty="0">
              <a:latin typeface="+mj-lt"/>
            </a:endParaRPr>
          </a:p>
          <a:p>
            <a:pPr marL="0" indent="0">
              <a:buNone/>
            </a:pPr>
            <a:r>
              <a:rPr lang="de-DE" sz="1900" i="1" dirty="0">
                <a:latin typeface="+mj-lt"/>
              </a:rPr>
              <a:t>	</a:t>
            </a:r>
            <a:r>
              <a:rPr lang="de-DE" sz="1900" b="0" i="0" u="none" strike="noStrike" baseline="0" dirty="0" err="1">
                <a:latin typeface="+mj-lt"/>
              </a:rPr>
              <a:t>whatever</a:t>
            </a:r>
            <a:r>
              <a:rPr lang="de-DE" sz="1900" dirty="0">
                <a:latin typeface="+mj-lt"/>
              </a:rPr>
              <a:t> </a:t>
            </a:r>
            <a:r>
              <a:rPr lang="de-DE" sz="1900" b="0" i="0" u="none" strike="noStrike" baseline="0" dirty="0" err="1">
                <a:latin typeface="+mj-lt"/>
              </a:rPr>
              <a:t>country.</a:t>
            </a:r>
            <a:r>
              <a:rPr lang="de-DE" sz="1900" cap="small" dirty="0" err="1">
                <a:latin typeface="+mj-lt"/>
              </a:rPr>
              <a:t>loc</a:t>
            </a:r>
            <a:r>
              <a:rPr lang="de-DE" sz="1900" b="0" i="0" u="none" strike="noStrike" baseline="0" dirty="0">
                <a:latin typeface="+mj-lt"/>
              </a:rPr>
              <a:t> be.</a:t>
            </a:r>
            <a:r>
              <a:rPr lang="de-DE" sz="1900" b="0" i="0" u="none" strike="noStrike" cap="small" dirty="0">
                <a:latin typeface="+mj-lt"/>
              </a:rPr>
              <a:t>prs.2sg  </a:t>
            </a:r>
            <a:r>
              <a:rPr lang="de-DE" sz="1900" b="0" i="0" u="none" strike="noStrike" baseline="0" dirty="0" err="1">
                <a:latin typeface="+mj-lt"/>
              </a:rPr>
              <a:t>that</a:t>
            </a:r>
            <a:r>
              <a:rPr lang="de-DE" sz="1900" dirty="0">
                <a:latin typeface="+mj-lt"/>
              </a:rPr>
              <a:t>  </a:t>
            </a:r>
            <a:r>
              <a:rPr lang="de-DE" sz="1900" b="0" i="0" u="none" strike="noStrike" baseline="0" dirty="0" err="1">
                <a:latin typeface="+mj-lt"/>
              </a:rPr>
              <a:t>country.</a:t>
            </a:r>
            <a:r>
              <a:rPr lang="de-DE" sz="1900" b="0" i="0" u="none" strike="noStrike" cap="small" dirty="0" err="1">
                <a:latin typeface="+mj-lt"/>
              </a:rPr>
              <a:t>gen</a:t>
            </a:r>
            <a:r>
              <a:rPr lang="de-DE" sz="1900" b="0" i="0" u="none" strike="noStrike" cap="small" dirty="0">
                <a:latin typeface="+mj-lt"/>
              </a:rPr>
              <a:t> </a:t>
            </a:r>
            <a:r>
              <a:rPr lang="en-US" sz="1900" b="0" i="0" u="none" strike="noStrike" baseline="0" dirty="0">
                <a:latin typeface="+mj-lt"/>
              </a:rPr>
              <a:t>order.</a:t>
            </a:r>
            <a:r>
              <a:rPr lang="de-DE" sz="1900" b="0" i="0" u="none" strike="noStrike" cap="small" dirty="0">
                <a:latin typeface="+mj-lt"/>
              </a:rPr>
              <a:t>gen </a:t>
            </a:r>
            <a:r>
              <a:rPr lang="de-DE" sz="1900" b="0" i="0" u="none" strike="noStrike" dirty="0">
                <a:latin typeface="+mj-lt"/>
              </a:rPr>
              <a:t>and  </a:t>
            </a:r>
            <a:r>
              <a:rPr lang="en-US" sz="1900" dirty="0">
                <a:latin typeface="+mj-lt"/>
              </a:rPr>
              <a:t>hold.</a:t>
            </a:r>
            <a:r>
              <a:rPr lang="en-US" sz="1900" cap="small" dirty="0">
                <a:latin typeface="+mj-lt"/>
              </a:rPr>
              <a:t>prs.2sg</a:t>
            </a:r>
            <a:endParaRPr lang="de-DE" sz="1900" b="0" i="0" u="none" strike="noStrike" cap="small" dirty="0">
              <a:latin typeface="+mj-lt"/>
            </a:endParaRPr>
          </a:p>
          <a:p>
            <a:pPr marL="0" indent="0" algn="l">
              <a:buNone/>
            </a:pPr>
            <a:r>
              <a:rPr lang="en-US" sz="1900" b="0" i="0" u="none" strike="noStrike" baseline="0" dirty="0">
                <a:latin typeface="+mj-lt"/>
              </a:rPr>
              <a:t>	‘Whichever country </a:t>
            </a:r>
            <a:r>
              <a:rPr lang="en-US" sz="1900" b="1" i="0" u="none" strike="noStrike" baseline="0" dirty="0">
                <a:latin typeface="+mj-lt"/>
              </a:rPr>
              <a:t>you are </a:t>
            </a:r>
            <a:r>
              <a:rPr lang="en-US" sz="1900" b="0" i="0" u="none" strike="noStrike" baseline="0" dirty="0">
                <a:latin typeface="+mj-lt"/>
              </a:rPr>
              <a:t>in, </a:t>
            </a:r>
            <a:r>
              <a:rPr lang="en-US" sz="1900" b="1" i="0" u="none" strike="noStrike" baseline="0" dirty="0">
                <a:latin typeface="+mj-lt"/>
              </a:rPr>
              <a:t>you behave </a:t>
            </a:r>
            <a:r>
              <a:rPr lang="en-US" sz="1900" b="0" i="0" u="none" strike="noStrike" baseline="0" dirty="0">
                <a:latin typeface="+mj-lt"/>
              </a:rPr>
              <a:t>by the rules of that country’</a:t>
            </a:r>
          </a:p>
          <a:p>
            <a:pPr marL="0" indent="0" algn="l">
              <a:buNone/>
            </a:pPr>
            <a:r>
              <a:rPr lang="de-DE" sz="1900" b="0" i="0" u="none" strike="noStrike" baseline="0" dirty="0">
                <a:latin typeface="+mj-lt"/>
              </a:rPr>
              <a:t>	(Mazzitelli 2019</a:t>
            </a:r>
            <a:r>
              <a:rPr lang="de-DE" sz="1900" b="0" i="1" u="none" strike="noStrike" baseline="0" dirty="0">
                <a:latin typeface="+mj-lt"/>
              </a:rPr>
              <a:t>)</a:t>
            </a:r>
            <a:endParaRPr lang="en-US" sz="1900" b="0" i="0" u="none" strike="noStrike" baseline="0" dirty="0">
              <a:latin typeface="+mj-lt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C0B569E-5467-D1BF-CB71-B8CB17491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41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427403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5CA7F5-D220-1898-4A46-BE431D634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2SG-impersonals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C0B569E-5467-D1BF-CB71-B8CB17491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42</a:t>
            </a:fld>
            <a:endParaRPr lang="it-IT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9AB810C-1448-0AF1-1482-81C890E09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E4E78F2-0D83-A9CC-1419-5FC190BEA8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457" y="1690688"/>
            <a:ext cx="11526893" cy="4991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1307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5CA7F5-D220-1898-4A46-BE431D634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3PL-impersonals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3B225B-42E5-302B-4BF0-DE58A383B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200"/>
              </a:spcBef>
              <a:buNone/>
            </a:pPr>
            <a:endParaRPr lang="de-DE" sz="2400" dirty="0">
              <a:latin typeface="+mj-lt"/>
            </a:endParaRPr>
          </a:p>
          <a:p>
            <a:r>
              <a:rPr lang="en-US" sz="2400" b="0" i="0" u="none" strike="noStrike" baseline="0" dirty="0">
                <a:latin typeface="+mj-lt"/>
              </a:rPr>
              <a:t>3PL-impersonals are the preferred choice whenever the agent is indefinite, but still relevant to the development of discourse</a:t>
            </a:r>
          </a:p>
          <a:p>
            <a:pPr marL="0" indent="0">
              <a:buNone/>
            </a:pPr>
            <a:endParaRPr lang="en-US" sz="2400" dirty="0">
              <a:latin typeface="+mj-lt"/>
            </a:endParaRPr>
          </a:p>
          <a:p>
            <a:pPr marL="0" indent="0">
              <a:lnSpc>
                <a:spcPts val="2160"/>
              </a:lnSpc>
              <a:spcBef>
                <a:spcPts val="0"/>
              </a:spcBef>
              <a:buNone/>
            </a:pPr>
            <a:r>
              <a:rPr lang="de-DE" sz="1800" dirty="0">
                <a:latin typeface="+mj-lt"/>
              </a:rPr>
              <a:t>(45)	</a:t>
            </a:r>
            <a:r>
              <a:rPr lang="de-DE" sz="1800" dirty="0" err="1">
                <a:latin typeface="+mj-lt"/>
              </a:rPr>
              <a:t>Lithuanian</a:t>
            </a:r>
            <a:r>
              <a:rPr lang="de-DE" sz="1800" dirty="0">
                <a:latin typeface="+mj-lt"/>
              </a:rPr>
              <a:t> (Baltic; Indo-European)</a:t>
            </a:r>
          </a:p>
          <a:p>
            <a:pPr marL="0" indent="0" algn="l">
              <a:lnSpc>
                <a:spcPts val="2160"/>
              </a:lnSpc>
              <a:spcBef>
                <a:spcPts val="0"/>
              </a:spcBef>
              <a:buNone/>
            </a:pPr>
            <a:r>
              <a:rPr lang="de-DE" sz="1800" b="0" i="1" u="none" strike="noStrike" baseline="0" dirty="0">
                <a:latin typeface="+mj-lt"/>
              </a:rPr>
              <a:t>	Imam </a:t>
            </a:r>
            <a:r>
              <a:rPr lang="de-DE" sz="1800" b="0" i="1" u="none" strike="noStrike" baseline="0" dirty="0" err="1">
                <a:latin typeface="+mj-lt"/>
              </a:rPr>
              <a:t>situaciją</a:t>
            </a:r>
            <a:r>
              <a:rPr lang="de-DE" sz="1800" b="0" i="1" u="none" strike="noStrike" baseline="0" dirty="0">
                <a:latin typeface="+mj-lt"/>
              </a:rPr>
              <a:t>: </a:t>
            </a:r>
            <a:r>
              <a:rPr lang="de-DE" sz="1800" b="0" i="1" u="none" strike="noStrike" baseline="0" dirty="0" err="1">
                <a:latin typeface="+mj-lt"/>
              </a:rPr>
              <a:t>ateinu</a:t>
            </a:r>
            <a:r>
              <a:rPr lang="de-DE" sz="1800" b="0" i="1" u="none" strike="noStrike" baseline="0" dirty="0">
                <a:latin typeface="+mj-lt"/>
              </a:rPr>
              <a:t> į </a:t>
            </a:r>
            <a:r>
              <a:rPr lang="de-DE" sz="1800" b="0" i="1" u="none" strike="noStrike" baseline="0" dirty="0" err="1">
                <a:latin typeface="+mj-lt"/>
              </a:rPr>
              <a:t>parduotuvę</a:t>
            </a:r>
            <a:r>
              <a:rPr lang="de-DE" sz="1800" b="0" i="1" u="none" strike="noStrike" baseline="0" dirty="0">
                <a:latin typeface="+mj-lt"/>
              </a:rPr>
              <a:t>, </a:t>
            </a:r>
            <a:r>
              <a:rPr lang="de-DE" sz="1800" b="0" i="1" u="none" strike="noStrike" baseline="0" dirty="0" err="1">
                <a:latin typeface="+mj-lt"/>
              </a:rPr>
              <a:t>rusiškai</a:t>
            </a:r>
            <a:r>
              <a:rPr lang="de-DE" sz="1800" b="0" i="1" u="none" strike="noStrike" baseline="0" dirty="0">
                <a:latin typeface="+mj-lt"/>
              </a:rPr>
              <a:t> </a:t>
            </a:r>
            <a:r>
              <a:rPr lang="de-DE" sz="1800" b="0" i="1" u="none" strike="noStrike" baseline="0" dirty="0" err="1">
                <a:latin typeface="+mj-lt"/>
              </a:rPr>
              <a:t>ko</a:t>
            </a:r>
            <a:r>
              <a:rPr lang="de-DE" sz="1800" b="0" i="1" u="none" strike="noStrike" baseline="0" dirty="0">
                <a:latin typeface="+mj-lt"/>
              </a:rPr>
              <a:t> </a:t>
            </a:r>
            <a:r>
              <a:rPr lang="de-DE" sz="1800" b="0" i="1" u="none" strike="noStrike" baseline="0" dirty="0" err="1">
                <a:latin typeface="+mj-lt"/>
              </a:rPr>
              <a:t>nors</a:t>
            </a:r>
            <a:r>
              <a:rPr lang="de-DE" sz="1800" b="0" i="1" u="none" strike="noStrike" baseline="0" dirty="0">
                <a:latin typeface="+mj-lt"/>
              </a:rPr>
              <a:t> </a:t>
            </a:r>
            <a:r>
              <a:rPr lang="de-DE" sz="1800" b="0" i="1" u="none" strike="noStrike" baseline="0" dirty="0" err="1">
                <a:latin typeface="+mj-lt"/>
              </a:rPr>
              <a:t>paklausiu</a:t>
            </a:r>
            <a:r>
              <a:rPr lang="de-DE" sz="1800" b="0" i="1" u="none" strike="noStrike" baseline="0" dirty="0">
                <a:latin typeface="+mj-lt"/>
              </a:rPr>
              <a:t> - </a:t>
            </a:r>
            <a:r>
              <a:rPr lang="de-DE" sz="1800" b="0" i="1" u="none" strike="noStrike" baseline="0" dirty="0" err="1">
                <a:latin typeface="+mj-lt"/>
              </a:rPr>
              <a:t>ir</a:t>
            </a:r>
            <a:r>
              <a:rPr lang="de-DE" sz="1800" b="0" i="1" u="none" strike="noStrike" baseline="0" dirty="0">
                <a:latin typeface="+mj-lt"/>
              </a:rPr>
              <a:t> man </a:t>
            </a:r>
            <a:r>
              <a:rPr lang="de-DE" sz="1800" b="1" i="1" u="none" strike="noStrike" baseline="0" dirty="0" err="1">
                <a:latin typeface="+mj-lt"/>
              </a:rPr>
              <a:t>atrežia</a:t>
            </a:r>
            <a:r>
              <a:rPr lang="de-DE" sz="1800" b="0" i="1" u="none" strike="noStrike" baseline="0" dirty="0">
                <a:latin typeface="+mj-lt"/>
              </a:rPr>
              <a:t>: </a:t>
            </a:r>
            <a:r>
              <a:rPr lang="lt-LT" sz="1800" b="0" i="1" u="none" strike="noStrike" baseline="0" dirty="0">
                <a:latin typeface="+mj-lt"/>
              </a:rPr>
              <a:t>Kalbėk lietuviškai, nieko </a:t>
            </a:r>
            <a:r>
              <a:rPr lang="it-IT" sz="1800" b="0" i="1" u="none" strike="noStrike" baseline="0" dirty="0">
                <a:latin typeface="+mj-lt"/>
              </a:rPr>
              <a:t>	</a:t>
            </a:r>
            <a:r>
              <a:rPr lang="lt-LT" sz="1800" b="0" i="1" u="none" strike="noStrike" baseline="0" dirty="0">
                <a:latin typeface="+mj-lt"/>
              </a:rPr>
              <a:t>nesuprantu! O jei paklauščiau,</a:t>
            </a:r>
            <a:r>
              <a:rPr lang="it-IT" sz="1800" b="0" i="1" u="none" strike="noStrike" baseline="0" dirty="0">
                <a:latin typeface="+mj-lt"/>
              </a:rPr>
              <a:t> </a:t>
            </a:r>
            <a:r>
              <a:rPr lang="lt-LT" sz="1800" b="0" i="1" u="none" strike="noStrike" baseline="0" dirty="0">
                <a:latin typeface="+mj-lt"/>
              </a:rPr>
              <a:t>rusu budama, angliškai?</a:t>
            </a:r>
            <a:r>
              <a:rPr lang="it-IT" sz="1800" b="0" i="1" u="none" strike="noStrike" baseline="0" dirty="0">
                <a:latin typeface="+mj-lt"/>
              </a:rPr>
              <a:t> </a:t>
            </a:r>
            <a:r>
              <a:rPr lang="lt-LT" sz="1800" b="0" i="1" u="none" strike="noStrike" baseline="0" dirty="0">
                <a:latin typeface="+mj-lt"/>
              </a:rPr>
              <a:t>Kažin, irgi </a:t>
            </a:r>
            <a:r>
              <a:rPr lang="lt-LT" sz="1800" b="1" i="1" u="none" strike="noStrike" baseline="0" dirty="0">
                <a:latin typeface="+mj-lt"/>
              </a:rPr>
              <a:t>atrežtų</a:t>
            </a:r>
            <a:r>
              <a:rPr lang="lt-LT" sz="1800" b="0" i="1" u="none" strike="noStrike" baseline="0" dirty="0">
                <a:latin typeface="+mj-lt"/>
              </a:rPr>
              <a:t> tą patį, ar tada jau angliškai </a:t>
            </a:r>
            <a:r>
              <a:rPr lang="it-IT" sz="1800" b="0" i="1" u="none" strike="noStrike" baseline="0" dirty="0">
                <a:latin typeface="+mj-lt"/>
              </a:rPr>
              <a:t>	</a:t>
            </a:r>
            <a:r>
              <a:rPr lang="lt-LT" sz="1800" b="1" i="1" u="none" strike="noStrike" baseline="0" dirty="0">
                <a:latin typeface="+mj-lt"/>
              </a:rPr>
              <a:t>atsakytų</a:t>
            </a:r>
            <a:r>
              <a:rPr lang="lt-LT" sz="1800" b="0" i="1" u="none" strike="noStrike" baseline="0" dirty="0">
                <a:latin typeface="+mj-lt"/>
              </a:rPr>
              <a:t>? </a:t>
            </a:r>
            <a:r>
              <a:rPr lang="en-US" sz="1800" b="0" i="0" u="none" strike="noStrike" baseline="0" dirty="0">
                <a:latin typeface="+mj-lt"/>
              </a:rPr>
              <a:t>	</a:t>
            </a:r>
          </a:p>
          <a:p>
            <a:pPr marL="0" indent="0" algn="l">
              <a:lnSpc>
                <a:spcPts val="2160"/>
              </a:lnSpc>
              <a:spcBef>
                <a:spcPts val="0"/>
              </a:spcBef>
              <a:buNone/>
            </a:pPr>
            <a:r>
              <a:rPr lang="en-US" sz="1800" b="0" i="0" u="none" strike="noStrike" baseline="0" dirty="0">
                <a:latin typeface="+mj-lt"/>
              </a:rPr>
              <a:t>	‘I make an example: I come into a shop, I ask something in Russian, and </a:t>
            </a:r>
            <a:r>
              <a:rPr lang="en-US" sz="1800" b="1" i="0" u="none" strike="noStrike" baseline="0" dirty="0">
                <a:latin typeface="+mj-lt"/>
              </a:rPr>
              <a:t>they reply </a:t>
            </a:r>
            <a:r>
              <a:rPr lang="en-US" sz="1800" b="0" i="0" u="none" strike="noStrike" baseline="0" dirty="0">
                <a:latin typeface="+mj-lt"/>
              </a:rPr>
              <a:t>to me: Speak 	Lithuanian, I don’t understand anything! And if I asked, being Russian, in English? I wonder, </a:t>
            </a:r>
            <a:r>
              <a:rPr lang="en-US" sz="1800" b="1" i="0" u="none" strike="noStrike" baseline="0" dirty="0">
                <a:latin typeface="+mj-lt"/>
              </a:rPr>
              <a:t>would they 	say </a:t>
            </a:r>
            <a:r>
              <a:rPr lang="en-US" sz="1800" b="0" i="0" u="none" strike="noStrike" baseline="0" dirty="0">
                <a:latin typeface="+mj-lt"/>
              </a:rPr>
              <a:t>the same or </a:t>
            </a:r>
            <a:r>
              <a:rPr lang="en-US" sz="1800" b="1" i="0" u="none" strike="noStrike" baseline="0" dirty="0">
                <a:latin typeface="+mj-lt"/>
              </a:rPr>
              <a:t>would they </a:t>
            </a:r>
            <a:r>
              <a:rPr lang="en-US" sz="1800" b="0" i="0" u="none" strike="noStrike" baseline="0" dirty="0">
                <a:latin typeface="+mj-lt"/>
              </a:rPr>
              <a:t>then </a:t>
            </a:r>
            <a:r>
              <a:rPr lang="en-US" sz="1800" b="1" i="0" u="none" strike="noStrike" baseline="0" dirty="0">
                <a:latin typeface="+mj-lt"/>
              </a:rPr>
              <a:t>answer</a:t>
            </a:r>
            <a:r>
              <a:rPr lang="en-US" sz="1800" b="0" i="0" u="none" strike="noStrike" baseline="0" dirty="0">
                <a:latin typeface="+mj-lt"/>
              </a:rPr>
              <a:t> in English?’</a:t>
            </a:r>
            <a:endParaRPr lang="de-DE" sz="1800" dirty="0">
              <a:latin typeface="+mj-lt"/>
            </a:endParaRPr>
          </a:p>
          <a:p>
            <a:pPr marL="0" indent="0" algn="l">
              <a:lnSpc>
                <a:spcPts val="2160"/>
              </a:lnSpc>
              <a:spcBef>
                <a:spcPts val="0"/>
              </a:spcBef>
              <a:buNone/>
            </a:pPr>
            <a:r>
              <a:rPr lang="de-DE" sz="1800" b="0" i="0" u="none" strike="noStrike" baseline="0" dirty="0">
                <a:latin typeface="+mj-lt"/>
              </a:rPr>
              <a:t>	(Mazzitelli 2019</a:t>
            </a:r>
            <a:r>
              <a:rPr lang="de-DE" sz="1800" b="0" i="1" u="none" strike="noStrike" baseline="0" dirty="0">
                <a:latin typeface="+mj-lt"/>
              </a:rPr>
              <a:t>)</a:t>
            </a:r>
            <a:endParaRPr lang="en-US" sz="1800" b="0" i="0" u="none" strike="noStrike" baseline="0" dirty="0">
              <a:latin typeface="+mj-lt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28ACDB2-BEC8-255B-03CE-91CFBCD65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43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4995809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5CA7F5-D220-1898-4A46-BE431D634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/>
              <a:t>Impersonal</a:t>
            </a:r>
            <a:r>
              <a:rPr lang="de-DE" dirty="0"/>
              <a:t> passive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3B225B-42E5-302B-4BF0-DE58A383B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200"/>
              </a:spcBef>
              <a:buNone/>
            </a:pPr>
            <a:endParaRPr lang="de-DE" sz="2400" dirty="0">
              <a:latin typeface="+mj-lt"/>
            </a:endParaRPr>
          </a:p>
          <a:p>
            <a:r>
              <a:rPr lang="en-US" sz="2400" b="0" i="0" u="none" strike="noStrike" baseline="0" dirty="0">
                <a:latin typeface="+mj-lt"/>
              </a:rPr>
              <a:t>The impersonal passive is the preferred choice whenever the focus is on the </a:t>
            </a:r>
            <a:r>
              <a:rPr lang="en-US" sz="2400" dirty="0">
                <a:latin typeface="+mj-lt"/>
              </a:rPr>
              <a:t>event itself</a:t>
            </a:r>
          </a:p>
          <a:p>
            <a:pPr marL="0" indent="0">
              <a:buNone/>
            </a:pPr>
            <a:endParaRPr lang="en-US" sz="2400" dirty="0">
              <a:latin typeface="+mj-lt"/>
            </a:endParaRP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de-DE" sz="1800" dirty="0">
                <a:latin typeface="+mj-lt"/>
              </a:rPr>
              <a:t>(46)	</a:t>
            </a:r>
            <a:r>
              <a:rPr lang="en-GB" sz="2000" dirty="0">
                <a:latin typeface="+mj-lt"/>
              </a:rPr>
              <a:t>Lithuanian (Baltic; Indo-European) </a:t>
            </a:r>
          </a:p>
          <a:p>
            <a:pPr marL="0" indent="0" algn="l">
              <a:lnSpc>
                <a:spcPts val="2400"/>
              </a:lnSpc>
              <a:spcBef>
                <a:spcPts val="0"/>
              </a:spcBef>
              <a:buNone/>
            </a:pPr>
            <a:r>
              <a:rPr lang="de-DE" sz="1800" b="0" i="1" u="none" strike="noStrike" baseline="0" dirty="0">
                <a:latin typeface="+mj-lt"/>
              </a:rPr>
              <a:t>	</a:t>
            </a:r>
            <a:r>
              <a:rPr lang="lt-LT" sz="1800" b="0" i="1" u="none" strike="noStrike" baseline="0" dirty="0">
                <a:latin typeface="+mj-lt"/>
              </a:rPr>
              <a:t>Beje, vokiečiai kelia tokias pat diskusijas dėl amerikiečių, dar likusių po II Pasaulinio</a:t>
            </a:r>
            <a:r>
              <a:rPr lang="de-DE" sz="1800" b="0" i="1" u="none" strike="noStrike" baseline="0" dirty="0">
                <a:latin typeface="+mj-lt"/>
              </a:rPr>
              <a:t> </a:t>
            </a:r>
            <a:r>
              <a:rPr lang="lt-LT" sz="1800" b="0" i="1" u="none" strike="noStrike" baseline="0" dirty="0">
                <a:latin typeface="+mj-lt"/>
              </a:rPr>
              <a:t>Karo, kurių daugelis </a:t>
            </a:r>
            <a:r>
              <a:rPr lang="de-DE" sz="1800" b="0" i="1" u="none" strike="noStrike" baseline="0" dirty="0">
                <a:latin typeface="+mj-lt"/>
              </a:rPr>
              <a:t>	</a:t>
            </a:r>
            <a:r>
              <a:rPr lang="lt-LT" sz="1800" b="0" i="1" u="none" strike="noStrike" baseline="0" dirty="0">
                <a:latin typeface="+mj-lt"/>
              </a:rPr>
              <a:t>taip ir neišmoko vokiškai. Jei jie ir bando parduotuvėje ką</a:t>
            </a:r>
            <a:r>
              <a:rPr lang="de-DE" sz="1800" b="0" i="1" u="none" strike="noStrike" baseline="0" dirty="0">
                <a:latin typeface="+mj-lt"/>
              </a:rPr>
              <a:t> </a:t>
            </a:r>
            <a:r>
              <a:rPr lang="de-DE" sz="1800" b="0" i="1" u="none" strike="noStrike" baseline="0" dirty="0" err="1">
                <a:latin typeface="+mj-lt"/>
              </a:rPr>
              <a:t>angliškai</a:t>
            </a:r>
            <a:r>
              <a:rPr lang="de-DE" sz="1800" b="0" i="1" u="none" strike="noStrike" baseline="0" dirty="0">
                <a:latin typeface="+mj-lt"/>
              </a:rPr>
              <a:t>, </a:t>
            </a:r>
            <a:r>
              <a:rPr lang="de-DE" sz="1800" b="0" i="1" u="none" strike="noStrike" baseline="0" dirty="0" err="1">
                <a:latin typeface="+mj-lt"/>
              </a:rPr>
              <a:t>jiems</a:t>
            </a:r>
            <a:r>
              <a:rPr lang="de-DE" sz="1800" b="0" i="1" u="none" strike="noStrike" baseline="0" dirty="0">
                <a:latin typeface="+mj-lt"/>
              </a:rPr>
              <a:t> </a:t>
            </a:r>
            <a:r>
              <a:rPr lang="de-DE" sz="1800" b="1" i="1" u="none" strike="noStrike" baseline="0" dirty="0" err="1">
                <a:latin typeface="+mj-lt"/>
              </a:rPr>
              <a:t>bus</a:t>
            </a:r>
            <a:r>
              <a:rPr lang="de-DE" sz="1800" b="1" i="1" u="none" strike="noStrike" baseline="0" dirty="0">
                <a:latin typeface="+mj-lt"/>
              </a:rPr>
              <a:t> </a:t>
            </a:r>
            <a:r>
              <a:rPr lang="de-DE" sz="1800" b="1" i="1" u="none" strike="noStrike" baseline="0" dirty="0" err="1">
                <a:latin typeface="+mj-lt"/>
              </a:rPr>
              <a:t>atsakyta</a:t>
            </a:r>
            <a:r>
              <a:rPr lang="de-DE" sz="1800" b="1" i="1" u="none" strike="noStrike" baseline="0" dirty="0">
                <a:latin typeface="+mj-lt"/>
              </a:rPr>
              <a:t> </a:t>
            </a:r>
            <a:r>
              <a:rPr lang="de-DE" sz="1800" i="1" u="none" strike="noStrike" baseline="0" dirty="0" err="1">
                <a:latin typeface="+mj-lt"/>
              </a:rPr>
              <a:t>vokiškai</a:t>
            </a:r>
            <a:r>
              <a:rPr lang="de-DE" sz="1800" b="0" i="1" u="none" strike="noStrike" baseline="0" dirty="0">
                <a:latin typeface="+mj-lt"/>
              </a:rPr>
              <a:t>. O </a:t>
            </a:r>
            <a:r>
              <a:rPr lang="de-DE" sz="1800" b="0" i="1" u="none" strike="noStrike" baseline="0" dirty="0" err="1">
                <a:latin typeface="+mj-lt"/>
              </a:rPr>
              <a:t>tavo</a:t>
            </a:r>
            <a:r>
              <a:rPr lang="de-DE" sz="1800" b="0" i="1" u="none" strike="noStrike" baseline="0" dirty="0">
                <a:latin typeface="+mj-lt"/>
              </a:rPr>
              <a:t> 	</a:t>
            </a:r>
            <a:r>
              <a:rPr lang="de-DE" sz="1800" b="0" i="1" u="none" strike="noStrike" baseline="0" dirty="0" err="1">
                <a:latin typeface="+mj-lt"/>
              </a:rPr>
              <a:t>reikalas</a:t>
            </a:r>
            <a:r>
              <a:rPr lang="de-DE" sz="1800" b="0" i="1" u="none" strike="noStrike" baseline="0" dirty="0">
                <a:latin typeface="+mj-lt"/>
              </a:rPr>
              <a:t> </a:t>
            </a:r>
            <a:r>
              <a:rPr lang="de-DE" sz="1800" b="0" i="1" u="none" strike="noStrike" baseline="0" dirty="0" err="1">
                <a:latin typeface="+mj-lt"/>
              </a:rPr>
              <a:t>suprasi</a:t>
            </a:r>
            <a:r>
              <a:rPr lang="de-DE" sz="1800" b="0" i="1" u="none" strike="noStrike" baseline="0" dirty="0">
                <a:latin typeface="+mj-lt"/>
              </a:rPr>
              <a:t> </a:t>
            </a:r>
            <a:r>
              <a:rPr lang="de-DE" sz="1800" b="0" i="1" u="none" strike="noStrike" baseline="0" dirty="0" err="1">
                <a:latin typeface="+mj-lt"/>
              </a:rPr>
              <a:t>ar</a:t>
            </a:r>
            <a:r>
              <a:rPr lang="de-DE" sz="1800" b="0" i="1" u="none" strike="noStrike" baseline="0" dirty="0">
                <a:latin typeface="+mj-lt"/>
              </a:rPr>
              <a:t> ne.</a:t>
            </a:r>
          </a:p>
          <a:p>
            <a:pPr marL="0" indent="0" algn="l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1800" b="0" i="0" u="none" strike="noStrike" baseline="0" dirty="0">
                <a:latin typeface="+mj-lt"/>
              </a:rPr>
              <a:t>	‘By the way, the Germans have the same discussions about the Americans who stayed after WWII and 	whose majority never learnt German. If they try to say something in English in a shop, </a:t>
            </a:r>
            <a:r>
              <a:rPr lang="en-US" sz="1800" b="1" i="0" u="none" strike="noStrike" baseline="0" dirty="0">
                <a:latin typeface="+mj-lt"/>
              </a:rPr>
              <a:t>the answer will be 	</a:t>
            </a:r>
            <a:r>
              <a:rPr lang="en-US" sz="1800" b="0" i="0" u="none" strike="noStrike" baseline="0" dirty="0">
                <a:latin typeface="+mj-lt"/>
              </a:rPr>
              <a:t>(lit. ‘</a:t>
            </a:r>
            <a:r>
              <a:rPr lang="en-US" sz="1800" b="1" i="0" u="none" strike="noStrike" baseline="0" dirty="0">
                <a:latin typeface="+mj-lt"/>
              </a:rPr>
              <a:t>it will be answered to them</a:t>
            </a:r>
            <a:r>
              <a:rPr lang="en-US" sz="1800" b="0" i="0" u="none" strike="noStrike" baseline="0" dirty="0">
                <a:latin typeface="+mj-lt"/>
              </a:rPr>
              <a:t>’) in German. And it’s your business if you understand or not’.</a:t>
            </a:r>
          </a:p>
          <a:p>
            <a:pPr marL="0" indent="0" algn="l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1800" dirty="0">
                <a:latin typeface="+mj-lt"/>
              </a:rPr>
              <a:t>	(Mazzitelli 2019)</a:t>
            </a:r>
            <a:endParaRPr lang="en-GB" sz="2000" dirty="0">
              <a:latin typeface="+mj-lt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6A80094-C848-6A87-61F9-8F929CD1B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44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4681501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90550" y="1403926"/>
            <a:ext cx="11111923" cy="5049261"/>
          </a:xfrm>
        </p:spPr>
        <p:txBody>
          <a:bodyPr>
            <a:normAutofit/>
          </a:bodyPr>
          <a:lstStyle/>
          <a:p>
            <a:endParaRPr lang="it-IT" sz="2600" dirty="0">
              <a:latin typeface="+mj-lt"/>
            </a:endParaRPr>
          </a:p>
          <a:p>
            <a:endParaRPr lang="it-IT" sz="2600" dirty="0">
              <a:latin typeface="+mj-lt"/>
            </a:endParaRPr>
          </a:p>
          <a:p>
            <a:r>
              <a:rPr lang="it-IT" sz="2600" dirty="0">
                <a:latin typeface="+mj-lt"/>
              </a:rPr>
              <a:t>The </a:t>
            </a:r>
            <a:r>
              <a:rPr lang="it-IT" sz="2600" dirty="0" err="1">
                <a:latin typeface="+mj-lt"/>
              </a:rPr>
              <a:t>original</a:t>
            </a:r>
            <a:r>
              <a:rPr lang="it-IT" sz="2600" dirty="0">
                <a:latin typeface="+mj-lt"/>
              </a:rPr>
              <a:t> </a:t>
            </a:r>
            <a:r>
              <a:rPr lang="it-IT" sz="2600" dirty="0" err="1">
                <a:latin typeface="+mj-lt"/>
              </a:rPr>
              <a:t>deictic</a:t>
            </a:r>
            <a:r>
              <a:rPr lang="it-IT" sz="2600" dirty="0">
                <a:latin typeface="+mj-lt"/>
              </a:rPr>
              <a:t> </a:t>
            </a:r>
            <a:r>
              <a:rPr lang="it-IT" sz="2600" dirty="0" err="1">
                <a:latin typeface="+mj-lt"/>
              </a:rPr>
              <a:t>meaning</a:t>
            </a:r>
            <a:r>
              <a:rPr lang="it-IT" sz="2600" dirty="0">
                <a:latin typeface="+mj-lt"/>
              </a:rPr>
              <a:t> of the </a:t>
            </a:r>
            <a:r>
              <a:rPr lang="it-IT" sz="2600" dirty="0" err="1">
                <a:latin typeface="+mj-lt"/>
              </a:rPr>
              <a:t>constructions</a:t>
            </a:r>
            <a:r>
              <a:rPr lang="it-IT" sz="2600" dirty="0">
                <a:latin typeface="+mj-lt"/>
              </a:rPr>
              <a:t> </a:t>
            </a:r>
            <a:r>
              <a:rPr lang="it-IT" sz="2600" dirty="0" err="1">
                <a:latin typeface="+mj-lt"/>
              </a:rPr>
              <a:t>highly</a:t>
            </a:r>
            <a:r>
              <a:rPr lang="it-IT" sz="2600" dirty="0">
                <a:latin typeface="+mj-lt"/>
              </a:rPr>
              <a:t> </a:t>
            </a:r>
            <a:r>
              <a:rPr lang="it-IT" sz="2600" dirty="0" err="1">
                <a:latin typeface="+mj-lt"/>
              </a:rPr>
              <a:t>correlates</a:t>
            </a:r>
            <a:r>
              <a:rPr lang="it-IT" sz="2600" dirty="0">
                <a:latin typeface="+mj-lt"/>
              </a:rPr>
              <a:t> with their </a:t>
            </a:r>
            <a:r>
              <a:rPr lang="it-IT" sz="2600" dirty="0" err="1">
                <a:latin typeface="+mj-lt"/>
              </a:rPr>
              <a:t>functions</a:t>
            </a:r>
            <a:r>
              <a:rPr lang="it-IT" sz="2600" dirty="0">
                <a:latin typeface="+mj-lt"/>
              </a:rPr>
              <a:t> (</a:t>
            </a:r>
            <a:r>
              <a:rPr lang="it-IT" sz="2600" dirty="0" err="1">
                <a:latin typeface="+mj-lt"/>
              </a:rPr>
              <a:t>Sansò</a:t>
            </a:r>
            <a:r>
              <a:rPr lang="it-IT" sz="2600" dirty="0">
                <a:latin typeface="+mj-lt"/>
              </a:rPr>
              <a:t> 2006, </a:t>
            </a:r>
            <a:r>
              <a:rPr lang="it-IT" sz="2600" dirty="0" err="1">
                <a:latin typeface="+mj-lt"/>
              </a:rPr>
              <a:t>Siewierska</a:t>
            </a:r>
            <a:r>
              <a:rPr lang="it-IT" sz="2600" dirty="0">
                <a:latin typeface="+mj-lt"/>
              </a:rPr>
              <a:t> 2011, </a:t>
            </a:r>
            <a:r>
              <a:rPr lang="it-IT" sz="2600" dirty="0" err="1">
                <a:latin typeface="+mj-lt"/>
              </a:rPr>
              <a:t>Kitagawa</a:t>
            </a:r>
            <a:r>
              <a:rPr lang="it-IT" sz="2600" dirty="0">
                <a:latin typeface="+mj-lt"/>
              </a:rPr>
              <a:t> &amp; </a:t>
            </a:r>
            <a:r>
              <a:rPr lang="it-IT" sz="2600" dirty="0" err="1">
                <a:latin typeface="+mj-lt"/>
              </a:rPr>
              <a:t>Lehrer</a:t>
            </a:r>
            <a:r>
              <a:rPr lang="it-IT" sz="2600" dirty="0">
                <a:latin typeface="+mj-lt"/>
              </a:rPr>
              <a:t> 1990)</a:t>
            </a:r>
          </a:p>
          <a:p>
            <a:endParaRPr lang="it-IT" sz="2600" i="1" dirty="0">
              <a:latin typeface="+mj-lt"/>
            </a:endParaRPr>
          </a:p>
          <a:p>
            <a:r>
              <a:rPr lang="it-IT" sz="2600" i="1" dirty="0">
                <a:latin typeface="+mj-lt"/>
              </a:rPr>
              <a:t>Ma/</a:t>
            </a:r>
            <a:r>
              <a:rPr lang="it-IT" sz="2600" i="1" dirty="0" err="1">
                <a:latin typeface="+mj-lt"/>
              </a:rPr>
              <a:t>ta</a:t>
            </a:r>
            <a:r>
              <a:rPr lang="it-IT" sz="2600" i="1" dirty="0">
                <a:latin typeface="+mj-lt"/>
              </a:rPr>
              <a:t>-</a:t>
            </a:r>
            <a:r>
              <a:rPr lang="it-IT" sz="2600" dirty="0">
                <a:latin typeface="+mj-lt"/>
              </a:rPr>
              <a:t>IMP with </a:t>
            </a:r>
            <a:r>
              <a:rPr lang="it-IT" sz="2600" b="1" dirty="0">
                <a:latin typeface="+mj-lt"/>
              </a:rPr>
              <a:t>no </a:t>
            </a:r>
            <a:r>
              <a:rPr lang="it-IT" sz="2600" b="1" dirty="0" err="1">
                <a:latin typeface="+mj-lt"/>
              </a:rPr>
              <a:t>overt</a:t>
            </a:r>
            <a:r>
              <a:rPr lang="it-IT" sz="2600" b="1" dirty="0">
                <a:latin typeface="+mj-lt"/>
              </a:rPr>
              <a:t> agent </a:t>
            </a:r>
            <a:r>
              <a:rPr lang="it-IT" sz="2600" dirty="0">
                <a:latin typeface="+mj-lt"/>
              </a:rPr>
              <a:t>and </a:t>
            </a:r>
            <a:r>
              <a:rPr lang="it-IT" sz="2600" b="1" dirty="0">
                <a:latin typeface="+mj-lt"/>
              </a:rPr>
              <a:t>a </a:t>
            </a:r>
            <a:r>
              <a:rPr lang="it-IT" sz="2600" b="1" dirty="0" err="1">
                <a:latin typeface="+mj-lt"/>
              </a:rPr>
              <a:t>formally</a:t>
            </a:r>
            <a:r>
              <a:rPr lang="it-IT" sz="2600" b="1" dirty="0">
                <a:latin typeface="+mj-lt"/>
              </a:rPr>
              <a:t> </a:t>
            </a:r>
            <a:r>
              <a:rPr lang="it-IT" sz="2600" b="1" dirty="0" err="1">
                <a:latin typeface="+mj-lt"/>
              </a:rPr>
              <a:t>impersonal</a:t>
            </a:r>
            <a:r>
              <a:rPr lang="it-IT" sz="2600" b="1" dirty="0">
                <a:latin typeface="+mj-lt"/>
              </a:rPr>
              <a:t> </a:t>
            </a:r>
            <a:r>
              <a:rPr lang="it-IT" sz="2600" b="1" dirty="0" err="1">
                <a:latin typeface="+mj-lt"/>
              </a:rPr>
              <a:t>form</a:t>
            </a:r>
            <a:r>
              <a:rPr lang="it-IT" sz="2600" b="1" dirty="0">
                <a:latin typeface="+mj-lt"/>
              </a:rPr>
              <a:t> </a:t>
            </a:r>
            <a:r>
              <a:rPr lang="it-IT" sz="2600" dirty="0">
                <a:latin typeface="+mj-lt"/>
              </a:rPr>
              <a:t>are the best </a:t>
            </a:r>
            <a:r>
              <a:rPr lang="it-IT" sz="2600" dirty="0" err="1">
                <a:latin typeface="+mj-lt"/>
              </a:rPr>
              <a:t>candidates</a:t>
            </a:r>
            <a:r>
              <a:rPr lang="it-IT" sz="2600" dirty="0">
                <a:latin typeface="+mj-lt"/>
              </a:rPr>
              <a:t> for encoding events, where the agent </a:t>
            </a:r>
            <a:r>
              <a:rPr lang="it-IT" sz="2600" dirty="0" err="1">
                <a:latin typeface="+mj-lt"/>
              </a:rPr>
              <a:t>is</a:t>
            </a:r>
            <a:r>
              <a:rPr lang="it-IT" sz="2600" dirty="0">
                <a:latin typeface="+mj-lt"/>
              </a:rPr>
              <a:t> </a:t>
            </a:r>
            <a:r>
              <a:rPr lang="it-IT" sz="2600" dirty="0" err="1">
                <a:latin typeface="+mj-lt"/>
              </a:rPr>
              <a:t>either</a:t>
            </a:r>
            <a:r>
              <a:rPr lang="it-IT" sz="2600" dirty="0">
                <a:latin typeface="+mj-lt"/>
              </a:rPr>
              <a:t> </a:t>
            </a:r>
            <a:r>
              <a:rPr lang="it-IT" sz="2600" dirty="0" err="1">
                <a:latin typeface="+mj-lt"/>
              </a:rPr>
              <a:t>completely</a:t>
            </a:r>
            <a:r>
              <a:rPr lang="it-IT" sz="2600" dirty="0">
                <a:latin typeface="+mj-lt"/>
              </a:rPr>
              <a:t> or, though being </a:t>
            </a:r>
            <a:r>
              <a:rPr lang="it-IT" sz="2600" dirty="0" err="1">
                <a:latin typeface="+mj-lt"/>
              </a:rPr>
              <a:t>relevant</a:t>
            </a:r>
            <a:r>
              <a:rPr lang="it-IT" sz="2600" dirty="0">
                <a:latin typeface="+mj-lt"/>
              </a:rPr>
              <a:t>, should not </a:t>
            </a:r>
            <a:r>
              <a:rPr lang="it-IT" sz="2600" dirty="0" err="1">
                <a:latin typeface="+mj-lt"/>
              </a:rPr>
              <a:t>overshadow</a:t>
            </a:r>
            <a:r>
              <a:rPr lang="it-IT" sz="2600" dirty="0">
                <a:latin typeface="+mj-lt"/>
              </a:rPr>
              <a:t> the event </a:t>
            </a:r>
            <a:r>
              <a:rPr lang="it-IT" sz="2600" dirty="0" err="1">
                <a:latin typeface="+mj-lt"/>
              </a:rPr>
              <a:t>itself</a:t>
            </a:r>
            <a:endParaRPr lang="it-IT" sz="2600" dirty="0">
              <a:latin typeface="+mj-lt"/>
            </a:endParaRPr>
          </a:p>
          <a:p>
            <a:endParaRPr lang="it-IT" sz="2600" i="1" dirty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it-IT" sz="1800" i="1" dirty="0">
              <a:latin typeface="Georgia" panose="02040502050405020303" pitchFamily="18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it-IT" sz="1800" b="1" dirty="0">
              <a:latin typeface="Georgia" panose="02040502050405020303" pitchFamily="18" charset="0"/>
            </a:endParaRPr>
          </a:p>
          <a:p>
            <a:pPr marL="457200" lvl="1" indent="0">
              <a:buNone/>
            </a:pPr>
            <a:endParaRPr lang="it-IT" sz="1800" dirty="0">
              <a:latin typeface="Georgia" panose="02040502050405020303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it-IT" sz="1800" dirty="0">
              <a:latin typeface="Georgia" panose="02040502050405020303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it-IT" sz="1800" dirty="0">
              <a:latin typeface="Georgia" panose="02040502050405020303" pitchFamily="18" charset="0"/>
            </a:endParaRPr>
          </a:p>
          <a:p>
            <a:pPr marL="457200" lvl="1" indent="0">
              <a:buNone/>
            </a:pPr>
            <a:endParaRPr lang="it-IT" sz="1800" dirty="0">
              <a:latin typeface="Georgia" panose="02040502050405020303" pitchFamily="18" charset="0"/>
            </a:endParaRPr>
          </a:p>
          <a:p>
            <a:pPr indent="-285750"/>
            <a:endParaRPr lang="it-IT" sz="1600" dirty="0">
              <a:latin typeface="Georgia" panose="02040502050405020303" pitchFamily="18" charset="0"/>
            </a:endParaRPr>
          </a:p>
          <a:p>
            <a:pPr marL="57150" indent="0">
              <a:buNone/>
            </a:pPr>
            <a:endParaRPr lang="de-DE" sz="1600" dirty="0">
              <a:latin typeface="Georgia" panose="02040502050405020303" pitchFamily="18" charset="0"/>
            </a:endParaRPr>
          </a:p>
          <a:p>
            <a:pPr marL="57150" indent="0">
              <a:buNone/>
            </a:pPr>
            <a:endParaRPr lang="de-DE" sz="1600" dirty="0">
              <a:latin typeface="Georgia" panose="02040502050405020303" pitchFamily="18" charset="0"/>
            </a:endParaRPr>
          </a:p>
          <a:p>
            <a:pPr marL="57150" indent="0">
              <a:buNone/>
            </a:pPr>
            <a:endParaRPr lang="de-DE" sz="1600" dirty="0">
              <a:latin typeface="Georgia" panose="02040502050405020303" pitchFamily="18" charset="0"/>
            </a:endParaRPr>
          </a:p>
          <a:p>
            <a:pPr marL="57150" indent="0">
              <a:buNone/>
            </a:pPr>
            <a:endParaRPr lang="de-DE" sz="1600" dirty="0">
              <a:latin typeface="Georgia" panose="020405020504050203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369455"/>
            <a:ext cx="12192000" cy="764704"/>
          </a:xfrm>
        </p:spPr>
        <p:txBody>
          <a:bodyPr/>
          <a:lstStyle/>
          <a:p>
            <a:pPr algn="ctr"/>
            <a:r>
              <a:rPr lang="it-IT" sz="2800" dirty="0">
                <a:latin typeface="Georgia" panose="02040502050405020303" pitchFamily="18" charset="0"/>
              </a:rPr>
              <a:t>Can the </a:t>
            </a:r>
            <a:r>
              <a:rPr lang="it-IT" sz="2800" dirty="0" err="1">
                <a:latin typeface="Georgia" panose="02040502050405020303" pitchFamily="18" charset="0"/>
              </a:rPr>
              <a:t>functions</a:t>
            </a:r>
            <a:r>
              <a:rPr lang="it-IT" sz="2800" dirty="0">
                <a:latin typeface="Georgia" panose="02040502050405020303" pitchFamily="18" charset="0"/>
              </a:rPr>
              <a:t> of R-</a:t>
            </a:r>
            <a:r>
              <a:rPr lang="it-IT" sz="2800" dirty="0" err="1">
                <a:latin typeface="Georgia" panose="02040502050405020303" pitchFamily="18" charset="0"/>
              </a:rPr>
              <a:t>impersonals</a:t>
            </a:r>
            <a:r>
              <a:rPr lang="it-IT" sz="2800" dirty="0">
                <a:latin typeface="Georgia" panose="02040502050405020303" pitchFamily="18" charset="0"/>
              </a:rPr>
              <a:t> be </a:t>
            </a:r>
            <a:r>
              <a:rPr lang="it-IT" sz="2800" dirty="0" err="1">
                <a:latin typeface="Georgia" panose="02040502050405020303" pitchFamily="18" charset="0"/>
              </a:rPr>
              <a:t>predicted</a:t>
            </a:r>
            <a:r>
              <a:rPr lang="it-IT" sz="2800" dirty="0">
                <a:latin typeface="Georgia" panose="02040502050405020303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4869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90550" y="1403926"/>
            <a:ext cx="11111923" cy="50492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it-IT" sz="2600" i="1" dirty="0">
              <a:latin typeface="+mj-lt"/>
            </a:endParaRPr>
          </a:p>
          <a:p>
            <a:r>
              <a:rPr lang="lt-LT" sz="2600" dirty="0">
                <a:latin typeface="+mj-lt"/>
              </a:rPr>
              <a:t>Similarly</a:t>
            </a:r>
            <a:r>
              <a:rPr lang="it-IT" sz="2600" dirty="0">
                <a:latin typeface="+mj-lt"/>
              </a:rPr>
              <a:t>, 2SG-IMP, </a:t>
            </a:r>
            <a:r>
              <a:rPr lang="it-IT" sz="2600" dirty="0" err="1">
                <a:latin typeface="+mj-lt"/>
              </a:rPr>
              <a:t>having</a:t>
            </a:r>
            <a:r>
              <a:rPr lang="it-IT" sz="2600" dirty="0">
                <a:latin typeface="+mj-lt"/>
              </a:rPr>
              <a:t> in </a:t>
            </a:r>
            <a:r>
              <a:rPr lang="it-IT" sz="2600" dirty="0" err="1">
                <a:latin typeface="+mj-lt"/>
              </a:rPr>
              <a:t>their</a:t>
            </a:r>
            <a:r>
              <a:rPr lang="it-IT" sz="2600" dirty="0">
                <a:latin typeface="+mj-lt"/>
              </a:rPr>
              <a:t> personal use a </a:t>
            </a:r>
            <a:r>
              <a:rPr lang="it-IT" sz="2600" b="1" dirty="0" err="1">
                <a:latin typeface="+mj-lt"/>
              </a:rPr>
              <a:t>reference</a:t>
            </a:r>
            <a:r>
              <a:rPr lang="it-IT" sz="2600" b="1" dirty="0">
                <a:latin typeface="+mj-lt"/>
              </a:rPr>
              <a:t> to a speech act </a:t>
            </a:r>
            <a:r>
              <a:rPr lang="it-IT" sz="2600" b="1" dirty="0" err="1">
                <a:latin typeface="+mj-lt"/>
              </a:rPr>
              <a:t>participant</a:t>
            </a:r>
            <a:r>
              <a:rPr lang="it-IT" sz="2600" dirty="0">
                <a:latin typeface="+mj-lt"/>
              </a:rPr>
              <a:t>, are the best </a:t>
            </a:r>
            <a:r>
              <a:rPr lang="it-IT" sz="2600" dirty="0" err="1">
                <a:latin typeface="+mj-lt"/>
              </a:rPr>
              <a:t>candidates</a:t>
            </a:r>
            <a:r>
              <a:rPr lang="it-IT" sz="2600" dirty="0">
                <a:latin typeface="+mj-lt"/>
              </a:rPr>
              <a:t> for encoding </a:t>
            </a:r>
            <a:r>
              <a:rPr lang="it-IT" sz="2600" b="1" dirty="0" err="1">
                <a:latin typeface="+mj-lt"/>
              </a:rPr>
              <a:t>specific</a:t>
            </a:r>
            <a:r>
              <a:rPr lang="it-IT" sz="2600" b="1" dirty="0">
                <a:latin typeface="+mj-lt"/>
              </a:rPr>
              <a:t> inclusive </a:t>
            </a:r>
            <a:r>
              <a:rPr lang="it-IT" sz="2600" b="1" dirty="0" err="1">
                <a:latin typeface="+mj-lt"/>
              </a:rPr>
              <a:t>reference</a:t>
            </a:r>
            <a:r>
              <a:rPr lang="it-IT" sz="2600" b="1" dirty="0">
                <a:latin typeface="+mj-lt"/>
              </a:rPr>
              <a:t> (1SG/1PL): </a:t>
            </a:r>
            <a:r>
              <a:rPr lang="it-IT" sz="2600" dirty="0">
                <a:latin typeface="+mj-lt"/>
              </a:rPr>
              <a:t>in the </a:t>
            </a:r>
            <a:r>
              <a:rPr lang="it-IT" sz="2600" dirty="0" err="1">
                <a:latin typeface="+mj-lt"/>
              </a:rPr>
              <a:t>Lithuanian</a:t>
            </a:r>
            <a:r>
              <a:rPr lang="it-IT" sz="2600" dirty="0">
                <a:latin typeface="+mj-lt"/>
              </a:rPr>
              <a:t> </a:t>
            </a:r>
            <a:r>
              <a:rPr lang="it-IT" sz="2600" dirty="0" err="1">
                <a:latin typeface="+mj-lt"/>
              </a:rPr>
              <a:t>translation</a:t>
            </a:r>
            <a:r>
              <a:rPr lang="it-IT" sz="2600" dirty="0">
                <a:latin typeface="+mj-lt"/>
              </a:rPr>
              <a:t> of the </a:t>
            </a:r>
            <a:r>
              <a:rPr lang="it-IT" sz="2600" i="1" dirty="0">
                <a:latin typeface="+mj-lt"/>
              </a:rPr>
              <a:t>Little Prince</a:t>
            </a:r>
            <a:r>
              <a:rPr lang="it-IT" sz="2600" dirty="0">
                <a:latin typeface="+mj-lt"/>
              </a:rPr>
              <a:t>, </a:t>
            </a:r>
            <a:r>
              <a:rPr lang="it-IT" sz="2600" dirty="0" err="1">
                <a:latin typeface="+mj-lt"/>
              </a:rPr>
              <a:t>all</a:t>
            </a:r>
            <a:r>
              <a:rPr lang="it-IT" sz="2600" dirty="0">
                <a:latin typeface="+mj-lt"/>
              </a:rPr>
              <a:t> </a:t>
            </a:r>
            <a:r>
              <a:rPr lang="it-IT" sz="2600" dirty="0" err="1">
                <a:latin typeface="+mj-lt"/>
              </a:rPr>
              <a:t>specific</a:t>
            </a:r>
            <a:r>
              <a:rPr lang="it-IT" sz="2600" dirty="0">
                <a:latin typeface="+mj-lt"/>
              </a:rPr>
              <a:t> inclusive </a:t>
            </a:r>
            <a:r>
              <a:rPr lang="it-IT" sz="2600" dirty="0" err="1">
                <a:latin typeface="+mj-lt"/>
              </a:rPr>
              <a:t>occurrences</a:t>
            </a:r>
            <a:r>
              <a:rPr lang="it-IT" sz="2600" dirty="0">
                <a:latin typeface="+mj-lt"/>
              </a:rPr>
              <a:t> of </a:t>
            </a:r>
            <a:r>
              <a:rPr lang="it-IT" sz="2600" i="1" dirty="0">
                <a:latin typeface="+mj-lt"/>
              </a:rPr>
              <a:t>on </a:t>
            </a:r>
            <a:r>
              <a:rPr lang="it-IT" sz="2600" dirty="0">
                <a:latin typeface="+mj-lt"/>
              </a:rPr>
              <a:t>are </a:t>
            </a:r>
            <a:r>
              <a:rPr lang="it-IT" sz="2600" dirty="0" err="1">
                <a:latin typeface="+mj-lt"/>
              </a:rPr>
              <a:t>translated</a:t>
            </a:r>
            <a:r>
              <a:rPr lang="it-IT" sz="2600" dirty="0">
                <a:latin typeface="+mj-lt"/>
              </a:rPr>
              <a:t> </a:t>
            </a:r>
            <a:r>
              <a:rPr lang="it-IT" sz="2600" dirty="0" err="1">
                <a:latin typeface="+mj-lt"/>
              </a:rPr>
              <a:t>as</a:t>
            </a:r>
            <a:r>
              <a:rPr lang="it-IT" sz="2600" dirty="0">
                <a:latin typeface="+mj-lt"/>
              </a:rPr>
              <a:t> 2SG-IMP. </a:t>
            </a:r>
          </a:p>
          <a:p>
            <a:endParaRPr lang="it-IT" sz="2600" dirty="0">
              <a:latin typeface="+mj-lt"/>
            </a:endParaRPr>
          </a:p>
          <a:p>
            <a:r>
              <a:rPr lang="it-IT" sz="2600" dirty="0" err="1">
                <a:latin typeface="+mj-lt"/>
              </a:rPr>
              <a:t>Creation</a:t>
            </a:r>
            <a:r>
              <a:rPr lang="it-IT" sz="2600" dirty="0">
                <a:latin typeface="+mj-lt"/>
              </a:rPr>
              <a:t> of </a:t>
            </a:r>
            <a:r>
              <a:rPr lang="it-IT" sz="2600" dirty="0" err="1">
                <a:latin typeface="+mj-lt"/>
              </a:rPr>
              <a:t>empathy</a:t>
            </a:r>
            <a:r>
              <a:rPr lang="it-IT" sz="2600" dirty="0">
                <a:latin typeface="+mj-lt"/>
              </a:rPr>
              <a:t>: </a:t>
            </a:r>
          </a:p>
          <a:p>
            <a:pPr marL="0" indent="0">
              <a:buNone/>
            </a:pPr>
            <a:r>
              <a:rPr lang="it-IT" sz="2600" dirty="0">
                <a:latin typeface="+mj-lt"/>
              </a:rPr>
              <a:t>2SG &gt; 1SG (‘I </a:t>
            </a:r>
            <a:r>
              <a:rPr lang="it-IT" sz="2600" dirty="0" err="1">
                <a:latin typeface="+mj-lt"/>
              </a:rPr>
              <a:t>am</a:t>
            </a:r>
            <a:r>
              <a:rPr lang="it-IT" sz="2600" dirty="0">
                <a:latin typeface="+mj-lt"/>
              </a:rPr>
              <a:t> like </a:t>
            </a:r>
            <a:r>
              <a:rPr lang="it-IT" sz="2600" dirty="0" err="1">
                <a:latin typeface="+mj-lt"/>
              </a:rPr>
              <a:t>you</a:t>
            </a:r>
            <a:r>
              <a:rPr lang="it-IT" sz="2600" dirty="0">
                <a:latin typeface="+mj-lt"/>
              </a:rPr>
              <a:t>’)</a:t>
            </a:r>
          </a:p>
          <a:p>
            <a:pPr marL="0" indent="0">
              <a:buNone/>
            </a:pPr>
            <a:r>
              <a:rPr lang="it-IT" sz="2600" dirty="0">
                <a:latin typeface="+mj-lt"/>
              </a:rPr>
              <a:t>2SG &gt; 1PL (‘</a:t>
            </a:r>
            <a:r>
              <a:rPr lang="it-IT" sz="2600" dirty="0" err="1">
                <a:latin typeface="+mj-lt"/>
              </a:rPr>
              <a:t>we</a:t>
            </a:r>
            <a:r>
              <a:rPr lang="it-IT" sz="2600" dirty="0">
                <a:latin typeface="+mj-lt"/>
              </a:rPr>
              <a:t> are the </a:t>
            </a:r>
            <a:r>
              <a:rPr lang="it-IT" sz="2600" dirty="0" err="1">
                <a:latin typeface="+mj-lt"/>
              </a:rPr>
              <a:t>same</a:t>
            </a:r>
            <a:r>
              <a:rPr lang="it-IT" sz="2600" dirty="0">
                <a:latin typeface="+mj-lt"/>
              </a:rPr>
              <a:t>’)</a:t>
            </a:r>
          </a:p>
          <a:p>
            <a:pPr marL="0" indent="0">
              <a:buNone/>
            </a:pPr>
            <a:r>
              <a:rPr lang="it-IT" sz="2600" dirty="0">
                <a:latin typeface="+mj-lt"/>
              </a:rPr>
              <a:t>2SG &gt; ‘</a:t>
            </a:r>
            <a:r>
              <a:rPr lang="it-IT" sz="2600" dirty="0" err="1">
                <a:latin typeface="+mj-lt"/>
              </a:rPr>
              <a:t>mankind</a:t>
            </a:r>
            <a:r>
              <a:rPr lang="it-IT" sz="2600" dirty="0">
                <a:latin typeface="+mj-lt"/>
              </a:rPr>
              <a:t>’ (‘</a:t>
            </a:r>
            <a:r>
              <a:rPr lang="it-IT" sz="2600" dirty="0" err="1">
                <a:latin typeface="+mj-lt"/>
              </a:rPr>
              <a:t>everyone</a:t>
            </a:r>
            <a:r>
              <a:rPr lang="it-IT" sz="2600" dirty="0">
                <a:latin typeface="+mj-lt"/>
              </a:rPr>
              <a:t> </a:t>
            </a:r>
            <a:r>
              <a:rPr lang="it-IT" sz="2600" dirty="0" err="1">
                <a:latin typeface="+mj-lt"/>
              </a:rPr>
              <a:t>is</a:t>
            </a:r>
            <a:r>
              <a:rPr lang="it-IT" sz="2600" dirty="0">
                <a:latin typeface="+mj-lt"/>
              </a:rPr>
              <a:t> the </a:t>
            </a:r>
            <a:r>
              <a:rPr lang="it-IT" sz="2600" dirty="0" err="1">
                <a:latin typeface="+mj-lt"/>
              </a:rPr>
              <a:t>same</a:t>
            </a:r>
            <a:r>
              <a:rPr lang="it-IT" sz="2600" dirty="0">
                <a:latin typeface="+mj-lt"/>
              </a:rPr>
              <a:t> </a:t>
            </a:r>
            <a:r>
              <a:rPr lang="it-IT" sz="2600" dirty="0" err="1">
                <a:latin typeface="+mj-lt"/>
              </a:rPr>
              <a:t>as</a:t>
            </a:r>
            <a:r>
              <a:rPr lang="it-IT" sz="2600" dirty="0">
                <a:latin typeface="+mj-lt"/>
              </a:rPr>
              <a:t> me and </a:t>
            </a:r>
            <a:r>
              <a:rPr lang="it-IT" sz="2600" dirty="0" err="1">
                <a:latin typeface="+mj-lt"/>
              </a:rPr>
              <a:t>you</a:t>
            </a:r>
            <a:r>
              <a:rPr lang="it-IT" sz="2600" dirty="0">
                <a:latin typeface="+mj-lt"/>
              </a:rPr>
              <a:t>’)</a:t>
            </a:r>
          </a:p>
          <a:p>
            <a:pPr marL="0" indent="0">
              <a:buNone/>
            </a:pPr>
            <a:endParaRPr lang="it-IT" sz="2600" dirty="0">
              <a:latin typeface="+mj-lt"/>
            </a:endParaRPr>
          </a:p>
          <a:p>
            <a:r>
              <a:rPr lang="it-IT" sz="2600" dirty="0">
                <a:latin typeface="+mj-lt"/>
              </a:rPr>
              <a:t>2SG-IMP </a:t>
            </a:r>
            <a:r>
              <a:rPr lang="it-IT" sz="2600" dirty="0" err="1">
                <a:latin typeface="+mj-lt"/>
              </a:rPr>
              <a:t>develop</a:t>
            </a:r>
            <a:r>
              <a:rPr lang="it-IT" sz="2600" dirty="0">
                <a:latin typeface="+mj-lt"/>
              </a:rPr>
              <a:t> the </a:t>
            </a:r>
            <a:r>
              <a:rPr lang="it-IT" sz="2600" dirty="0" err="1">
                <a:latin typeface="+mj-lt"/>
              </a:rPr>
              <a:t>meaning</a:t>
            </a:r>
            <a:r>
              <a:rPr lang="it-IT" sz="2600" dirty="0">
                <a:latin typeface="+mj-lt"/>
              </a:rPr>
              <a:t> of </a:t>
            </a:r>
            <a:r>
              <a:rPr lang="it-IT" sz="2600" b="1" dirty="0" err="1">
                <a:latin typeface="+mj-lt"/>
              </a:rPr>
              <a:t>pragmatic</a:t>
            </a:r>
            <a:r>
              <a:rPr lang="it-IT" sz="2600" b="1" dirty="0">
                <a:latin typeface="+mj-lt"/>
              </a:rPr>
              <a:t> </a:t>
            </a:r>
            <a:r>
              <a:rPr lang="it-IT" sz="2600" b="1" dirty="0" err="1">
                <a:latin typeface="+mj-lt"/>
              </a:rPr>
              <a:t>emphasis</a:t>
            </a:r>
            <a:r>
              <a:rPr lang="it-IT" sz="2600" b="1" dirty="0">
                <a:latin typeface="+mj-lt"/>
              </a:rPr>
              <a:t> </a:t>
            </a:r>
            <a:r>
              <a:rPr lang="it-IT" sz="2600" dirty="0" err="1">
                <a:latin typeface="+mj-lt"/>
              </a:rPr>
              <a:t>also</a:t>
            </a:r>
            <a:r>
              <a:rPr lang="it-IT" sz="2600" b="1" dirty="0">
                <a:latin typeface="+mj-lt"/>
              </a:rPr>
              <a:t> </a:t>
            </a:r>
            <a:r>
              <a:rPr lang="it-IT" sz="2600" dirty="0" err="1">
                <a:latin typeface="+mj-lt"/>
              </a:rPr>
              <a:t>because</a:t>
            </a:r>
            <a:r>
              <a:rPr lang="it-IT" sz="2600" dirty="0">
                <a:latin typeface="+mj-lt"/>
              </a:rPr>
              <a:t> </a:t>
            </a:r>
            <a:r>
              <a:rPr lang="it-IT" sz="2600" dirty="0" err="1">
                <a:latin typeface="+mj-lt"/>
              </a:rPr>
              <a:t>they</a:t>
            </a:r>
            <a:r>
              <a:rPr lang="it-IT" sz="2600" dirty="0">
                <a:latin typeface="+mj-lt"/>
              </a:rPr>
              <a:t> </a:t>
            </a:r>
            <a:r>
              <a:rPr lang="it-IT" sz="2600" dirty="0" err="1">
                <a:latin typeface="+mj-lt"/>
              </a:rPr>
              <a:t>directly</a:t>
            </a:r>
            <a:r>
              <a:rPr lang="it-IT" sz="2600" dirty="0">
                <a:latin typeface="+mj-lt"/>
              </a:rPr>
              <a:t> </a:t>
            </a:r>
            <a:r>
              <a:rPr lang="it-IT" sz="2600" dirty="0" err="1">
                <a:latin typeface="+mj-lt"/>
              </a:rPr>
              <a:t>adress</a:t>
            </a:r>
            <a:r>
              <a:rPr lang="it-IT" sz="2600" dirty="0">
                <a:latin typeface="+mj-lt"/>
              </a:rPr>
              <a:t> the </a:t>
            </a:r>
            <a:r>
              <a:rPr lang="it-IT" sz="2600" dirty="0" err="1">
                <a:latin typeface="+mj-lt"/>
              </a:rPr>
              <a:t>hearer</a:t>
            </a:r>
            <a:r>
              <a:rPr lang="it-IT" sz="2600" dirty="0">
                <a:latin typeface="+mj-lt"/>
              </a:rPr>
              <a:t>/reader, making the </a:t>
            </a:r>
            <a:r>
              <a:rPr lang="it-IT" sz="2600" dirty="0" err="1">
                <a:latin typeface="+mj-lt"/>
              </a:rPr>
              <a:t>statement</a:t>
            </a:r>
            <a:r>
              <a:rPr lang="it-IT" sz="2600" dirty="0">
                <a:latin typeface="+mj-lt"/>
              </a:rPr>
              <a:t> ‘personal’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it-IT" sz="1800" i="1" dirty="0">
              <a:latin typeface="Georgia" panose="02040502050405020303" pitchFamily="18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it-IT" sz="1800" b="1" dirty="0">
              <a:latin typeface="Georgia" panose="02040502050405020303" pitchFamily="18" charset="0"/>
            </a:endParaRPr>
          </a:p>
          <a:p>
            <a:pPr marL="457200" lvl="1" indent="0">
              <a:buNone/>
            </a:pPr>
            <a:endParaRPr lang="it-IT" sz="1800" dirty="0">
              <a:latin typeface="Georgia" panose="02040502050405020303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it-IT" sz="1800" dirty="0">
              <a:latin typeface="Georgia" panose="02040502050405020303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it-IT" sz="1800" dirty="0">
              <a:latin typeface="Georgia" panose="02040502050405020303" pitchFamily="18" charset="0"/>
            </a:endParaRPr>
          </a:p>
          <a:p>
            <a:pPr marL="457200" lvl="1" indent="0">
              <a:buNone/>
            </a:pPr>
            <a:endParaRPr lang="it-IT" sz="1800" dirty="0">
              <a:latin typeface="Georgia" panose="02040502050405020303" pitchFamily="18" charset="0"/>
            </a:endParaRPr>
          </a:p>
          <a:p>
            <a:pPr indent="-285750"/>
            <a:endParaRPr lang="it-IT" sz="1600" dirty="0">
              <a:latin typeface="Georgia" panose="02040502050405020303" pitchFamily="18" charset="0"/>
            </a:endParaRPr>
          </a:p>
          <a:p>
            <a:pPr marL="57150" indent="0">
              <a:buNone/>
            </a:pPr>
            <a:endParaRPr lang="de-DE" sz="1600" dirty="0">
              <a:latin typeface="Georgia" panose="02040502050405020303" pitchFamily="18" charset="0"/>
            </a:endParaRPr>
          </a:p>
          <a:p>
            <a:pPr marL="57150" indent="0">
              <a:buNone/>
            </a:pPr>
            <a:endParaRPr lang="de-DE" sz="1600" dirty="0">
              <a:latin typeface="Georgia" panose="02040502050405020303" pitchFamily="18" charset="0"/>
            </a:endParaRPr>
          </a:p>
          <a:p>
            <a:pPr marL="57150" indent="0">
              <a:buNone/>
            </a:pPr>
            <a:endParaRPr lang="de-DE" sz="1600" dirty="0">
              <a:latin typeface="Georgia" panose="02040502050405020303" pitchFamily="18" charset="0"/>
            </a:endParaRPr>
          </a:p>
          <a:p>
            <a:pPr marL="57150" indent="0">
              <a:buNone/>
            </a:pPr>
            <a:endParaRPr lang="de-DE" sz="1600" dirty="0">
              <a:latin typeface="Georgia" panose="02040502050405020303" pitchFamily="18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369455"/>
            <a:ext cx="12192000" cy="764704"/>
          </a:xfrm>
        </p:spPr>
        <p:txBody>
          <a:bodyPr/>
          <a:lstStyle/>
          <a:p>
            <a:pPr algn="ctr"/>
            <a:r>
              <a:rPr lang="it-IT" sz="2800" dirty="0">
                <a:latin typeface="Georgia" panose="02040502050405020303" pitchFamily="18" charset="0"/>
              </a:rPr>
              <a:t>Can the </a:t>
            </a:r>
            <a:r>
              <a:rPr lang="it-IT" sz="2800" dirty="0" err="1">
                <a:latin typeface="Georgia" panose="02040502050405020303" pitchFamily="18" charset="0"/>
              </a:rPr>
              <a:t>functions</a:t>
            </a:r>
            <a:r>
              <a:rPr lang="it-IT" sz="2800" dirty="0">
                <a:latin typeface="Georgia" panose="02040502050405020303" pitchFamily="18" charset="0"/>
              </a:rPr>
              <a:t> of R-</a:t>
            </a:r>
            <a:r>
              <a:rPr lang="it-IT" sz="2800" dirty="0" err="1">
                <a:latin typeface="Georgia" panose="02040502050405020303" pitchFamily="18" charset="0"/>
              </a:rPr>
              <a:t>impersonals</a:t>
            </a:r>
            <a:r>
              <a:rPr lang="it-IT" sz="2800" dirty="0">
                <a:latin typeface="Georgia" panose="02040502050405020303" pitchFamily="18" charset="0"/>
              </a:rPr>
              <a:t> be </a:t>
            </a:r>
            <a:r>
              <a:rPr lang="it-IT" sz="2800" dirty="0" err="1">
                <a:latin typeface="Georgia" panose="02040502050405020303" pitchFamily="18" charset="0"/>
              </a:rPr>
              <a:t>predicted</a:t>
            </a:r>
            <a:r>
              <a:rPr lang="it-IT" sz="2800" dirty="0">
                <a:latin typeface="Georgia" panose="02040502050405020303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53410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369455"/>
            <a:ext cx="12192000" cy="764704"/>
          </a:xfrm>
        </p:spPr>
        <p:txBody>
          <a:bodyPr/>
          <a:lstStyle/>
          <a:p>
            <a:pPr algn="ctr"/>
            <a:r>
              <a:rPr lang="it-IT" sz="2800" dirty="0">
                <a:latin typeface="Georgia" panose="02040502050405020303" pitchFamily="18" charset="0"/>
              </a:rPr>
              <a:t>Can the </a:t>
            </a:r>
            <a:r>
              <a:rPr lang="it-IT" sz="2800" dirty="0" err="1">
                <a:latin typeface="Georgia" panose="02040502050405020303" pitchFamily="18" charset="0"/>
              </a:rPr>
              <a:t>functions</a:t>
            </a:r>
            <a:r>
              <a:rPr lang="it-IT" sz="2800" dirty="0">
                <a:latin typeface="Georgia" panose="02040502050405020303" pitchFamily="18" charset="0"/>
              </a:rPr>
              <a:t> of R-</a:t>
            </a:r>
            <a:r>
              <a:rPr lang="it-IT" sz="2800" dirty="0" err="1">
                <a:latin typeface="Georgia" panose="02040502050405020303" pitchFamily="18" charset="0"/>
              </a:rPr>
              <a:t>impersonals</a:t>
            </a:r>
            <a:r>
              <a:rPr lang="it-IT" sz="2800" dirty="0">
                <a:latin typeface="Georgia" panose="02040502050405020303" pitchFamily="18" charset="0"/>
              </a:rPr>
              <a:t> be </a:t>
            </a:r>
            <a:r>
              <a:rPr lang="it-IT" sz="2800" dirty="0" err="1">
                <a:latin typeface="Georgia" panose="02040502050405020303" pitchFamily="18" charset="0"/>
              </a:rPr>
              <a:t>predicted</a:t>
            </a:r>
            <a:r>
              <a:rPr lang="it-IT" sz="2800" dirty="0">
                <a:latin typeface="Georgia" panose="02040502050405020303" pitchFamily="18" charset="0"/>
              </a:rPr>
              <a:t>?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F591720D-ACA2-8357-9C5A-1D2AD0D3E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it-IT" sz="3200" dirty="0">
                <a:latin typeface="+mj-lt"/>
              </a:rPr>
              <a:t>3PL-IMP </a:t>
            </a:r>
            <a:r>
              <a:rPr lang="it-IT" sz="3200" dirty="0" err="1">
                <a:latin typeface="+mj-lt"/>
              </a:rPr>
              <a:t>have</a:t>
            </a:r>
            <a:r>
              <a:rPr lang="it-IT" sz="3200" dirty="0">
                <a:latin typeface="+mj-lt"/>
              </a:rPr>
              <a:t> the </a:t>
            </a:r>
            <a:r>
              <a:rPr lang="it-IT" sz="3200" dirty="0" err="1">
                <a:latin typeface="+mj-lt"/>
              </a:rPr>
              <a:t>narrowest</a:t>
            </a:r>
            <a:r>
              <a:rPr lang="it-IT" sz="3200" dirty="0">
                <a:latin typeface="+mj-lt"/>
              </a:rPr>
              <a:t> </a:t>
            </a:r>
            <a:r>
              <a:rPr lang="it-IT" sz="3200" dirty="0" err="1">
                <a:latin typeface="+mj-lt"/>
              </a:rPr>
              <a:t>functional</a:t>
            </a:r>
            <a:r>
              <a:rPr lang="it-IT" sz="3200" dirty="0">
                <a:latin typeface="+mj-lt"/>
              </a:rPr>
              <a:t> range, </a:t>
            </a:r>
            <a:r>
              <a:rPr lang="it-IT" sz="3200" dirty="0" err="1">
                <a:latin typeface="+mj-lt"/>
              </a:rPr>
              <a:t>because</a:t>
            </a:r>
            <a:r>
              <a:rPr lang="it-IT" sz="3200" dirty="0">
                <a:latin typeface="+mj-lt"/>
              </a:rPr>
              <a:t> </a:t>
            </a:r>
            <a:r>
              <a:rPr lang="it-IT" sz="3200" dirty="0" err="1">
                <a:latin typeface="+mj-lt"/>
              </a:rPr>
              <a:t>they</a:t>
            </a:r>
            <a:r>
              <a:rPr lang="it-IT" sz="3200" dirty="0">
                <a:latin typeface="+mj-lt"/>
              </a:rPr>
              <a:t> </a:t>
            </a:r>
            <a:r>
              <a:rPr lang="it-IT" sz="3200" dirty="0" err="1">
                <a:latin typeface="+mj-lt"/>
              </a:rPr>
              <a:t>cannot</a:t>
            </a:r>
            <a:r>
              <a:rPr lang="it-IT" sz="3200" dirty="0">
                <a:latin typeface="+mj-lt"/>
              </a:rPr>
              <a:t> express </a:t>
            </a:r>
            <a:r>
              <a:rPr lang="it-IT" sz="3200" dirty="0" err="1">
                <a:latin typeface="+mj-lt"/>
              </a:rPr>
              <a:t>any</a:t>
            </a:r>
            <a:r>
              <a:rPr lang="it-IT" sz="3200" dirty="0">
                <a:latin typeface="+mj-lt"/>
              </a:rPr>
              <a:t> </a:t>
            </a:r>
            <a:r>
              <a:rPr lang="it-IT" sz="3200" dirty="0" err="1">
                <a:latin typeface="+mj-lt"/>
              </a:rPr>
              <a:t>other</a:t>
            </a:r>
            <a:r>
              <a:rPr lang="it-IT" sz="3200" dirty="0">
                <a:latin typeface="+mj-lt"/>
              </a:rPr>
              <a:t> </a:t>
            </a:r>
            <a:r>
              <a:rPr lang="it-IT" sz="3200" dirty="0" err="1">
                <a:latin typeface="+mj-lt"/>
              </a:rPr>
              <a:t>person</a:t>
            </a:r>
            <a:r>
              <a:rPr lang="it-IT" sz="3200" dirty="0">
                <a:latin typeface="+mj-lt"/>
              </a:rPr>
              <a:t> </a:t>
            </a:r>
            <a:r>
              <a:rPr lang="it-IT" sz="3200" dirty="0" err="1">
                <a:latin typeface="+mj-lt"/>
              </a:rPr>
              <a:t>than</a:t>
            </a:r>
            <a:r>
              <a:rPr lang="it-IT" sz="3200" dirty="0">
                <a:latin typeface="+mj-lt"/>
              </a:rPr>
              <a:t> </a:t>
            </a:r>
            <a:r>
              <a:rPr lang="it-IT" sz="3200" dirty="0" err="1">
                <a:latin typeface="+mj-lt"/>
              </a:rPr>
              <a:t>their</a:t>
            </a:r>
            <a:r>
              <a:rPr lang="it-IT" sz="3200" dirty="0">
                <a:latin typeface="+mj-lt"/>
              </a:rPr>
              <a:t> </a:t>
            </a:r>
            <a:r>
              <a:rPr lang="it-IT" sz="3200" dirty="0" err="1">
                <a:latin typeface="+mj-lt"/>
              </a:rPr>
              <a:t>original</a:t>
            </a:r>
            <a:r>
              <a:rPr lang="it-IT" sz="3200" dirty="0">
                <a:latin typeface="+mj-lt"/>
              </a:rPr>
              <a:t> personal </a:t>
            </a:r>
            <a:r>
              <a:rPr lang="it-IT" sz="3200" dirty="0" err="1">
                <a:latin typeface="+mj-lt"/>
              </a:rPr>
              <a:t>function</a:t>
            </a:r>
            <a:r>
              <a:rPr lang="it-IT" sz="3200" dirty="0">
                <a:latin typeface="+mj-lt"/>
              </a:rPr>
              <a:t> (3): </a:t>
            </a:r>
            <a:r>
              <a:rPr lang="it-IT" sz="3200" dirty="0" err="1">
                <a:latin typeface="+mj-lt"/>
              </a:rPr>
              <a:t>as</a:t>
            </a:r>
            <a:r>
              <a:rPr lang="it-IT" sz="3200" dirty="0">
                <a:latin typeface="+mj-lt"/>
              </a:rPr>
              <a:t> </a:t>
            </a:r>
            <a:r>
              <a:rPr lang="it-IT" sz="3200" dirty="0" err="1">
                <a:latin typeface="+mj-lt"/>
              </a:rPr>
              <a:t>they</a:t>
            </a:r>
            <a:r>
              <a:rPr lang="it-IT" sz="3200" dirty="0">
                <a:latin typeface="+mj-lt"/>
              </a:rPr>
              <a:t> are </a:t>
            </a:r>
            <a:r>
              <a:rPr lang="it-IT" sz="3200" dirty="0" err="1">
                <a:latin typeface="+mj-lt"/>
              </a:rPr>
              <a:t>intrinsecally</a:t>
            </a:r>
            <a:r>
              <a:rPr lang="it-IT" sz="3200" dirty="0">
                <a:latin typeface="+mj-lt"/>
              </a:rPr>
              <a:t> </a:t>
            </a:r>
            <a:r>
              <a:rPr lang="it-IT" sz="3200" b="1" dirty="0" err="1">
                <a:latin typeface="+mj-lt"/>
              </a:rPr>
              <a:t>exclusive</a:t>
            </a:r>
            <a:r>
              <a:rPr lang="it-IT" sz="3200" b="1" dirty="0">
                <a:latin typeface="+mj-lt"/>
              </a:rPr>
              <a:t>, </a:t>
            </a:r>
            <a:r>
              <a:rPr lang="it-IT" sz="3200" dirty="0">
                <a:latin typeface="+mj-lt"/>
              </a:rPr>
              <a:t>3PL are </a:t>
            </a:r>
            <a:r>
              <a:rPr lang="it-IT" sz="3200" dirty="0" err="1">
                <a:latin typeface="+mj-lt"/>
              </a:rPr>
              <a:t>bad</a:t>
            </a:r>
            <a:r>
              <a:rPr lang="it-IT" sz="3200" dirty="0">
                <a:latin typeface="+mj-lt"/>
              </a:rPr>
              <a:t> </a:t>
            </a:r>
            <a:r>
              <a:rPr lang="it-IT" sz="3200" dirty="0" err="1">
                <a:latin typeface="+mj-lt"/>
              </a:rPr>
              <a:t>candidates</a:t>
            </a:r>
            <a:r>
              <a:rPr lang="it-IT" sz="3200" dirty="0">
                <a:latin typeface="+mj-lt"/>
              </a:rPr>
              <a:t> to </a:t>
            </a:r>
            <a:r>
              <a:rPr lang="it-IT" sz="3200" dirty="0" err="1">
                <a:latin typeface="+mj-lt"/>
              </a:rPr>
              <a:t>realise</a:t>
            </a:r>
            <a:r>
              <a:rPr lang="it-IT" sz="3200" dirty="0">
                <a:latin typeface="+mj-lt"/>
              </a:rPr>
              <a:t> the </a:t>
            </a:r>
            <a:r>
              <a:rPr lang="it-IT" sz="3200" dirty="0" err="1">
                <a:latin typeface="+mj-lt"/>
              </a:rPr>
              <a:t>generalisation</a:t>
            </a:r>
            <a:r>
              <a:rPr lang="it-IT" sz="3200" dirty="0">
                <a:latin typeface="+mj-lt"/>
              </a:rPr>
              <a:t> «2SG &gt; ‘</a:t>
            </a:r>
            <a:r>
              <a:rPr lang="it-IT" sz="3200" dirty="0" err="1">
                <a:latin typeface="+mj-lt"/>
              </a:rPr>
              <a:t>mankind</a:t>
            </a:r>
            <a:r>
              <a:rPr lang="it-IT" sz="3200" dirty="0">
                <a:latin typeface="+mj-lt"/>
              </a:rPr>
              <a:t>’», </a:t>
            </a:r>
            <a:r>
              <a:rPr lang="it-IT" sz="3200" dirty="0" err="1">
                <a:latin typeface="+mj-lt"/>
              </a:rPr>
              <a:t>as</a:t>
            </a:r>
            <a:r>
              <a:rPr lang="it-IT" sz="3200" dirty="0">
                <a:latin typeface="+mj-lt"/>
              </a:rPr>
              <a:t> </a:t>
            </a:r>
            <a:r>
              <a:rPr lang="it-IT" sz="3200" dirty="0" err="1">
                <a:latin typeface="+mj-lt"/>
              </a:rPr>
              <a:t>this</a:t>
            </a:r>
            <a:r>
              <a:rPr lang="it-IT" sz="3200" dirty="0">
                <a:latin typeface="+mj-lt"/>
              </a:rPr>
              <a:t> </a:t>
            </a:r>
            <a:r>
              <a:rPr lang="it-IT" sz="3200" dirty="0" err="1">
                <a:latin typeface="+mj-lt"/>
              </a:rPr>
              <a:t>necessarily</a:t>
            </a:r>
            <a:r>
              <a:rPr lang="it-IT" sz="3200" dirty="0">
                <a:latin typeface="+mj-lt"/>
              </a:rPr>
              <a:t> </a:t>
            </a:r>
            <a:r>
              <a:rPr lang="it-IT" sz="3200" dirty="0" err="1">
                <a:latin typeface="+mj-lt"/>
              </a:rPr>
              <a:t>also</a:t>
            </a:r>
            <a:r>
              <a:rPr lang="it-IT" sz="3200" dirty="0">
                <a:latin typeface="+mj-lt"/>
              </a:rPr>
              <a:t> </a:t>
            </a:r>
            <a:r>
              <a:rPr lang="it-IT" sz="3200" b="1" dirty="0" err="1">
                <a:latin typeface="+mj-lt"/>
              </a:rPr>
              <a:t>includes</a:t>
            </a:r>
            <a:r>
              <a:rPr lang="it-IT" sz="3200" b="1" dirty="0">
                <a:latin typeface="+mj-lt"/>
              </a:rPr>
              <a:t> </a:t>
            </a:r>
            <a:r>
              <a:rPr lang="it-IT" sz="3200" dirty="0">
                <a:latin typeface="+mj-lt"/>
              </a:rPr>
              <a:t>the speaker.  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it-IT" sz="2800" dirty="0">
              <a:latin typeface="+mj-lt"/>
            </a:endParaRPr>
          </a:p>
          <a:p>
            <a:pPr algn="just"/>
            <a:r>
              <a:rPr lang="it-IT" sz="3200" dirty="0" err="1">
                <a:latin typeface="+mj-lt"/>
              </a:rPr>
              <a:t>every</a:t>
            </a:r>
            <a:r>
              <a:rPr lang="it-IT" sz="3200" dirty="0">
                <a:latin typeface="+mj-lt"/>
              </a:rPr>
              <a:t> situation </a:t>
            </a:r>
            <a:r>
              <a:rPr lang="it-IT" sz="3200" dirty="0" err="1">
                <a:latin typeface="+mj-lt"/>
              </a:rPr>
              <a:t>encoded</a:t>
            </a:r>
            <a:r>
              <a:rPr lang="it-IT" sz="3200" dirty="0">
                <a:latin typeface="+mj-lt"/>
              </a:rPr>
              <a:t> with 3PL-IMP </a:t>
            </a:r>
            <a:r>
              <a:rPr lang="it-IT" sz="3200" dirty="0" err="1">
                <a:latin typeface="+mj-lt"/>
              </a:rPr>
              <a:t>refers</a:t>
            </a:r>
            <a:r>
              <a:rPr lang="it-IT" sz="3200" dirty="0">
                <a:latin typeface="+mj-lt"/>
              </a:rPr>
              <a:t> to </a:t>
            </a:r>
            <a:r>
              <a:rPr lang="it-IT" sz="3200" b="1" dirty="0">
                <a:latin typeface="+mj-lt"/>
              </a:rPr>
              <a:t>a </a:t>
            </a:r>
            <a:r>
              <a:rPr lang="it-IT" sz="3200" b="1" dirty="0" err="1">
                <a:latin typeface="+mj-lt"/>
              </a:rPr>
              <a:t>subgroup</a:t>
            </a:r>
            <a:r>
              <a:rPr lang="it-IT" sz="3200" b="1" dirty="0">
                <a:latin typeface="+mj-lt"/>
              </a:rPr>
              <a:t> of </a:t>
            </a:r>
            <a:r>
              <a:rPr lang="it-IT" sz="3200" b="1" dirty="0" err="1">
                <a:latin typeface="+mj-lt"/>
              </a:rPr>
              <a:t>humanity</a:t>
            </a:r>
            <a:r>
              <a:rPr lang="it-IT" sz="3200" dirty="0">
                <a:latin typeface="+mj-lt"/>
              </a:rPr>
              <a:t>; 2SG-IMP </a:t>
            </a:r>
            <a:r>
              <a:rPr lang="it-IT" sz="3200" dirty="0" err="1">
                <a:latin typeface="+mj-lt"/>
              </a:rPr>
              <a:t>instead</a:t>
            </a:r>
            <a:r>
              <a:rPr lang="it-IT" sz="3200" dirty="0">
                <a:latin typeface="+mj-lt"/>
              </a:rPr>
              <a:t> can </a:t>
            </a:r>
            <a:r>
              <a:rPr lang="it-IT" sz="3200" dirty="0" err="1">
                <a:latin typeface="+mj-lt"/>
              </a:rPr>
              <a:t>also</a:t>
            </a:r>
            <a:r>
              <a:rPr lang="it-IT" sz="3200" dirty="0">
                <a:latin typeface="+mj-lt"/>
              </a:rPr>
              <a:t> express </a:t>
            </a:r>
            <a:r>
              <a:rPr lang="it-IT" sz="3200" b="1" dirty="0">
                <a:latin typeface="+mj-lt"/>
              </a:rPr>
              <a:t>‘</a:t>
            </a:r>
            <a:r>
              <a:rPr lang="it-IT" sz="3200" b="1" dirty="0" err="1">
                <a:latin typeface="+mj-lt"/>
              </a:rPr>
              <a:t>all</a:t>
            </a:r>
            <a:r>
              <a:rPr lang="it-IT" sz="3200" b="1" dirty="0">
                <a:latin typeface="+mj-lt"/>
              </a:rPr>
              <a:t> of </a:t>
            </a:r>
            <a:r>
              <a:rPr lang="it-IT" sz="3200" b="1" dirty="0" err="1">
                <a:latin typeface="+mj-lt"/>
              </a:rPr>
              <a:t>makind</a:t>
            </a:r>
            <a:r>
              <a:rPr lang="it-IT" sz="3200" b="1" dirty="0">
                <a:latin typeface="+mj-lt"/>
              </a:rPr>
              <a:t>’: </a:t>
            </a:r>
          </a:p>
          <a:p>
            <a:pPr marL="0" indent="0" algn="just">
              <a:buNone/>
            </a:pPr>
            <a:endParaRPr lang="it-IT" sz="3200" dirty="0">
              <a:latin typeface="+mj-lt"/>
            </a:endParaRPr>
          </a:p>
          <a:p>
            <a:pPr marL="0" indent="0">
              <a:buNone/>
            </a:pPr>
            <a:r>
              <a:rPr lang="it-IT" sz="3200" dirty="0">
                <a:latin typeface="+mj-lt"/>
              </a:rPr>
              <a:t>(47) </a:t>
            </a:r>
            <a:r>
              <a:rPr lang="it-IT" sz="3200" i="1" dirty="0">
                <a:latin typeface="+mj-lt"/>
              </a:rPr>
              <a:t>P</a:t>
            </a:r>
            <a:r>
              <a:rPr lang="lt-LT" sz="3200" i="1" dirty="0">
                <a:latin typeface="+mj-lt"/>
              </a:rPr>
              <a:t>iktintis, kad </a:t>
            </a:r>
            <a:r>
              <a:rPr lang="lt-LT" sz="3200" b="1" i="1" dirty="0">
                <a:latin typeface="+mj-lt"/>
              </a:rPr>
              <a:t>su tavim nekalba rusiškai</a:t>
            </a:r>
            <a:r>
              <a:rPr lang="lt-LT" sz="3200" i="1" dirty="0">
                <a:latin typeface="+mj-lt"/>
              </a:rPr>
              <a:t> Lietuvoje-absurdas ir menko protelio požymis</a:t>
            </a:r>
            <a:endParaRPr lang="it-IT" sz="3200" i="1" dirty="0">
              <a:latin typeface="+mj-lt"/>
            </a:endParaRPr>
          </a:p>
          <a:p>
            <a:pPr marL="0" indent="0">
              <a:buNone/>
            </a:pPr>
            <a:r>
              <a:rPr lang="it-IT" sz="3200" dirty="0">
                <a:latin typeface="+mj-lt"/>
              </a:rPr>
              <a:t>      ‘To be </a:t>
            </a:r>
            <a:r>
              <a:rPr lang="it-IT" sz="3200" dirty="0" err="1">
                <a:latin typeface="+mj-lt"/>
              </a:rPr>
              <a:t>angry</a:t>
            </a:r>
            <a:r>
              <a:rPr lang="it-IT" sz="3200" dirty="0">
                <a:latin typeface="+mj-lt"/>
              </a:rPr>
              <a:t> </a:t>
            </a:r>
            <a:r>
              <a:rPr lang="it-IT" sz="3200" dirty="0" err="1">
                <a:latin typeface="+mj-lt"/>
              </a:rPr>
              <a:t>because</a:t>
            </a:r>
            <a:r>
              <a:rPr lang="it-IT" sz="3200" dirty="0">
                <a:latin typeface="+mj-lt"/>
              </a:rPr>
              <a:t> one </a:t>
            </a:r>
            <a:r>
              <a:rPr lang="it-IT" sz="3200" dirty="0" err="1">
                <a:latin typeface="+mj-lt"/>
              </a:rPr>
              <a:t>doesn’t</a:t>
            </a:r>
            <a:r>
              <a:rPr lang="it-IT" sz="3200" dirty="0">
                <a:latin typeface="+mj-lt"/>
              </a:rPr>
              <a:t> </a:t>
            </a:r>
            <a:r>
              <a:rPr lang="it-IT" sz="3200" dirty="0" err="1">
                <a:latin typeface="+mj-lt"/>
              </a:rPr>
              <a:t>speak</a:t>
            </a:r>
            <a:r>
              <a:rPr lang="it-IT" sz="3200" dirty="0">
                <a:latin typeface="+mj-lt"/>
              </a:rPr>
              <a:t> with </a:t>
            </a:r>
            <a:r>
              <a:rPr lang="it-IT" sz="3200" dirty="0" err="1">
                <a:latin typeface="+mj-lt"/>
              </a:rPr>
              <a:t>you</a:t>
            </a:r>
            <a:r>
              <a:rPr lang="it-IT" sz="3200" dirty="0">
                <a:latin typeface="+mj-lt"/>
              </a:rPr>
              <a:t> in Russian in Lithuania </a:t>
            </a:r>
            <a:r>
              <a:rPr lang="it-IT" sz="3200" dirty="0" err="1">
                <a:latin typeface="+mj-lt"/>
              </a:rPr>
              <a:t>is</a:t>
            </a:r>
            <a:r>
              <a:rPr lang="it-IT" sz="3200" dirty="0">
                <a:latin typeface="+mj-lt"/>
              </a:rPr>
              <a:t> </a:t>
            </a:r>
            <a:r>
              <a:rPr lang="it-IT" sz="3200" dirty="0" err="1">
                <a:latin typeface="+mj-lt"/>
              </a:rPr>
              <a:t>absurd</a:t>
            </a:r>
            <a:r>
              <a:rPr lang="it-IT" sz="3200" dirty="0">
                <a:latin typeface="+mj-lt"/>
              </a:rPr>
              <a:t> and a </a:t>
            </a:r>
            <a:r>
              <a:rPr lang="it-IT" sz="3200" dirty="0" err="1">
                <a:latin typeface="+mj-lt"/>
              </a:rPr>
              <a:t>sign</a:t>
            </a:r>
            <a:r>
              <a:rPr lang="it-IT" sz="3200" dirty="0">
                <a:latin typeface="+mj-lt"/>
              </a:rPr>
              <a:t>               of a </a:t>
            </a:r>
            <a:r>
              <a:rPr lang="it-IT" sz="3200" dirty="0" err="1">
                <a:latin typeface="+mj-lt"/>
              </a:rPr>
              <a:t>narrow</a:t>
            </a:r>
            <a:r>
              <a:rPr lang="it-IT" sz="3200" dirty="0">
                <a:latin typeface="+mj-lt"/>
              </a:rPr>
              <a:t> mind’</a:t>
            </a:r>
          </a:p>
          <a:p>
            <a:pPr marL="0" indent="0">
              <a:buNone/>
            </a:pPr>
            <a:endParaRPr lang="lt-LT" sz="3200" dirty="0">
              <a:latin typeface="+mj-lt"/>
            </a:endParaRPr>
          </a:p>
          <a:p>
            <a:pPr marL="0" indent="0">
              <a:buNone/>
            </a:pPr>
            <a:r>
              <a:rPr lang="it-IT" sz="3200" dirty="0">
                <a:latin typeface="+mj-lt"/>
              </a:rPr>
              <a:t>(48) </a:t>
            </a:r>
            <a:r>
              <a:rPr lang="it-IT" sz="3200" i="1" dirty="0">
                <a:latin typeface="+mj-lt"/>
              </a:rPr>
              <a:t>V</a:t>
            </a:r>
            <a:r>
              <a:rPr lang="lt-LT" sz="3200" i="1" dirty="0">
                <a:latin typeface="+mj-lt"/>
              </a:rPr>
              <a:t>adinas</a:t>
            </a:r>
            <a:r>
              <a:rPr lang="it-IT" sz="3200" i="1" dirty="0">
                <a:latin typeface="+mj-lt"/>
              </a:rPr>
              <a:t>i, </a:t>
            </a:r>
            <a:r>
              <a:rPr lang="lt-LT" sz="3200" i="1" dirty="0">
                <a:latin typeface="+mj-lt"/>
              </a:rPr>
              <a:t>jei</a:t>
            </a:r>
            <a:r>
              <a:rPr lang="lt-LT" sz="3200" b="1" i="1" dirty="0">
                <a:latin typeface="+mj-lt"/>
              </a:rPr>
              <a:t> nori</a:t>
            </a:r>
            <a:r>
              <a:rPr lang="it-IT" sz="3200" b="1" i="1" dirty="0">
                <a:latin typeface="+mj-lt"/>
              </a:rPr>
              <a:t> </a:t>
            </a:r>
            <a:r>
              <a:rPr lang="lt-LT" sz="3200" b="1" i="1" dirty="0">
                <a:latin typeface="+mj-lt"/>
              </a:rPr>
              <a:t>– gali</a:t>
            </a:r>
            <a:endParaRPr lang="it-IT" sz="3200" b="1" i="1" dirty="0">
              <a:latin typeface="+mj-lt"/>
            </a:endParaRPr>
          </a:p>
          <a:p>
            <a:pPr marL="0" indent="0">
              <a:buNone/>
            </a:pPr>
            <a:r>
              <a:rPr lang="it-IT" sz="3200" dirty="0">
                <a:latin typeface="+mj-lt"/>
              </a:rPr>
              <a:t>      ‘</a:t>
            </a:r>
            <a:r>
              <a:rPr lang="it-IT" sz="3200" dirty="0" err="1">
                <a:latin typeface="+mj-lt"/>
              </a:rPr>
              <a:t>It</a:t>
            </a:r>
            <a:r>
              <a:rPr lang="it-IT" sz="3200" dirty="0">
                <a:latin typeface="+mj-lt"/>
              </a:rPr>
              <a:t> </a:t>
            </a:r>
            <a:r>
              <a:rPr lang="it-IT" sz="3200" dirty="0" err="1">
                <a:latin typeface="+mj-lt"/>
              </a:rPr>
              <a:t>means</a:t>
            </a:r>
            <a:r>
              <a:rPr lang="it-IT" sz="3200" dirty="0">
                <a:latin typeface="+mj-lt"/>
              </a:rPr>
              <a:t> </a:t>
            </a:r>
            <a:r>
              <a:rPr lang="it-IT" sz="3200" dirty="0" err="1">
                <a:latin typeface="+mj-lt"/>
              </a:rPr>
              <a:t>that</a:t>
            </a:r>
            <a:r>
              <a:rPr lang="it-IT" sz="3200" dirty="0">
                <a:latin typeface="+mj-lt"/>
              </a:rPr>
              <a:t> </a:t>
            </a:r>
            <a:r>
              <a:rPr lang="it-IT" sz="3200" dirty="0" err="1">
                <a:latin typeface="+mj-lt"/>
              </a:rPr>
              <a:t>if</a:t>
            </a:r>
            <a:r>
              <a:rPr lang="it-IT" sz="3200" dirty="0">
                <a:latin typeface="+mj-lt"/>
              </a:rPr>
              <a:t> </a:t>
            </a:r>
            <a:r>
              <a:rPr lang="it-IT" sz="3200" dirty="0" err="1">
                <a:latin typeface="+mj-lt"/>
              </a:rPr>
              <a:t>you</a:t>
            </a:r>
            <a:r>
              <a:rPr lang="it-IT" sz="3200" dirty="0">
                <a:latin typeface="+mj-lt"/>
              </a:rPr>
              <a:t> </a:t>
            </a:r>
            <a:r>
              <a:rPr lang="it-IT" sz="3200" dirty="0" err="1">
                <a:latin typeface="+mj-lt"/>
              </a:rPr>
              <a:t>want</a:t>
            </a:r>
            <a:r>
              <a:rPr lang="it-IT" sz="3200" dirty="0">
                <a:latin typeface="+mj-lt"/>
              </a:rPr>
              <a:t>, </a:t>
            </a:r>
            <a:r>
              <a:rPr lang="it-IT" sz="3200" dirty="0" err="1">
                <a:latin typeface="+mj-lt"/>
              </a:rPr>
              <a:t>you</a:t>
            </a:r>
            <a:r>
              <a:rPr lang="it-IT" sz="3200" dirty="0">
                <a:latin typeface="+mj-lt"/>
              </a:rPr>
              <a:t> can’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150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B6B425-D8BC-AF0E-41E7-B1F8F59F5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/>
              <a:t>Conclusions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0D91BDE-6E8F-5698-37AD-F40C37543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de-DE" dirty="0"/>
              <a:t>Even </a:t>
            </a:r>
            <a:r>
              <a:rPr lang="de-DE" dirty="0" err="1"/>
              <a:t>though</a:t>
            </a:r>
            <a:r>
              <a:rPr lang="de-DE" dirty="0"/>
              <a:t> different </a:t>
            </a:r>
            <a:r>
              <a:rPr lang="de-DE" dirty="0" err="1"/>
              <a:t>Lithuanian</a:t>
            </a:r>
            <a:r>
              <a:rPr lang="de-DE" dirty="0"/>
              <a:t> impersonals </a:t>
            </a:r>
            <a:r>
              <a:rPr lang="de-DE" dirty="0" err="1"/>
              <a:t>overlap</a:t>
            </a:r>
            <a:r>
              <a:rPr lang="de-DE" dirty="0"/>
              <a:t> in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referential</a:t>
            </a:r>
            <a:r>
              <a:rPr lang="de-DE" dirty="0"/>
              <a:t> </a:t>
            </a:r>
            <a:r>
              <a:rPr lang="de-DE" dirty="0" err="1"/>
              <a:t>range</a:t>
            </a:r>
            <a:r>
              <a:rPr lang="de-DE" dirty="0"/>
              <a:t>, they perform different </a:t>
            </a:r>
            <a:r>
              <a:rPr lang="de-DE" dirty="0" err="1"/>
              <a:t>discourse</a:t>
            </a:r>
            <a:r>
              <a:rPr lang="de-DE" dirty="0"/>
              <a:t> </a:t>
            </a:r>
            <a:r>
              <a:rPr lang="de-DE" dirty="0" err="1"/>
              <a:t>functions</a:t>
            </a:r>
            <a:r>
              <a:rPr lang="de-DE" dirty="0"/>
              <a:t> (</a:t>
            </a:r>
            <a:r>
              <a:rPr lang="de-DE" dirty="0" err="1"/>
              <a:t>creation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empathy</a:t>
            </a:r>
            <a:r>
              <a:rPr lang="de-DE" dirty="0"/>
              <a:t>, </a:t>
            </a:r>
            <a:r>
              <a:rPr lang="de-DE" dirty="0" err="1"/>
              <a:t>focus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indefiniteness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agent</a:t>
            </a:r>
            <a:r>
              <a:rPr lang="de-DE" dirty="0"/>
              <a:t> vs. </a:t>
            </a:r>
            <a:r>
              <a:rPr lang="de-DE" dirty="0" err="1"/>
              <a:t>focus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event</a:t>
            </a:r>
            <a:r>
              <a:rPr lang="de-DE" dirty="0"/>
              <a:t> </a:t>
            </a:r>
            <a:r>
              <a:rPr lang="de-DE" dirty="0" err="1"/>
              <a:t>itself</a:t>
            </a:r>
            <a:r>
              <a:rPr lang="de-DE" dirty="0"/>
              <a:t>)</a:t>
            </a:r>
          </a:p>
          <a:p>
            <a:endParaRPr lang="de-DE" dirty="0"/>
          </a:p>
          <a:p>
            <a:r>
              <a:rPr lang="it-IT" dirty="0" err="1"/>
              <a:t>Several</a:t>
            </a:r>
            <a:r>
              <a:rPr lang="it-IT" dirty="0"/>
              <a:t> </a:t>
            </a:r>
            <a:r>
              <a:rPr lang="it-IT" dirty="0" err="1"/>
              <a:t>factors</a:t>
            </a:r>
            <a:r>
              <a:rPr lang="it-IT" dirty="0"/>
              <a:t> </a:t>
            </a:r>
            <a:r>
              <a:rPr lang="it-IT" dirty="0" err="1"/>
              <a:t>concur</a:t>
            </a:r>
            <a:r>
              <a:rPr lang="it-IT" dirty="0"/>
              <a:t> in </a:t>
            </a:r>
            <a:r>
              <a:rPr lang="it-IT" dirty="0" err="1"/>
              <a:t>determining</a:t>
            </a:r>
            <a:r>
              <a:rPr lang="it-IT" dirty="0"/>
              <a:t> the </a:t>
            </a:r>
            <a:r>
              <a:rPr lang="it-IT" dirty="0" err="1"/>
              <a:t>choice</a:t>
            </a:r>
            <a:r>
              <a:rPr lang="it-IT" dirty="0"/>
              <a:t> of an R-</a:t>
            </a:r>
            <a:r>
              <a:rPr lang="it-IT" dirty="0" err="1"/>
              <a:t>impersonal</a:t>
            </a:r>
            <a:r>
              <a:rPr lang="it-IT" dirty="0"/>
              <a:t> over </a:t>
            </a:r>
            <a:r>
              <a:rPr lang="it-IT" dirty="0" err="1"/>
              <a:t>another</a:t>
            </a:r>
            <a:r>
              <a:rPr lang="it-IT" dirty="0"/>
              <a:t> 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F4FCEB9-59D6-1B3E-86D2-2783F748A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48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279056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B6B425-D8BC-AF0E-41E7-B1F8F59F5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/>
              <a:t>Conclusions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0D91BDE-6E8F-5698-37AD-F40C37543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1825625"/>
            <a:ext cx="11068050" cy="4667250"/>
          </a:xfrm>
        </p:spPr>
        <p:txBody>
          <a:bodyPr>
            <a:normAutofit fontScale="92500" lnSpcReduction="20000"/>
          </a:bodyPr>
          <a:lstStyle/>
          <a:p>
            <a:endParaRPr lang="it-IT" sz="2400" dirty="0">
              <a:latin typeface="+mj-lt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</a:rPr>
              <a:t>The semantic </a:t>
            </a:r>
            <a:r>
              <a:rPr lang="it-IT" dirty="0" err="1">
                <a:latin typeface="+mj-lt"/>
              </a:rPr>
              <a:t>properties</a:t>
            </a:r>
            <a:r>
              <a:rPr lang="it-IT" dirty="0">
                <a:latin typeface="+mj-lt"/>
              </a:rPr>
              <a:t> of </a:t>
            </a:r>
            <a:r>
              <a:rPr lang="it-IT" dirty="0" err="1">
                <a:latin typeface="+mj-lt"/>
              </a:rPr>
              <a:t>Lithuanian</a:t>
            </a:r>
            <a:r>
              <a:rPr lang="it-IT" dirty="0">
                <a:latin typeface="+mj-lt"/>
              </a:rPr>
              <a:t> 3PL-IMP, 2SG-IMP and </a:t>
            </a:r>
            <a:r>
              <a:rPr lang="it-IT" i="1" dirty="0">
                <a:latin typeface="+mj-lt"/>
              </a:rPr>
              <a:t>ma/</a:t>
            </a:r>
            <a:r>
              <a:rPr lang="it-IT" i="1" dirty="0" err="1">
                <a:latin typeface="+mj-lt"/>
              </a:rPr>
              <a:t>ta</a:t>
            </a:r>
            <a:r>
              <a:rPr lang="it-IT" dirty="0">
                <a:latin typeface="+mj-lt"/>
              </a:rPr>
              <a:t>-IMP are in line with </a:t>
            </a:r>
            <a:r>
              <a:rPr lang="it-IT" dirty="0" err="1">
                <a:latin typeface="+mj-lt"/>
              </a:rPr>
              <a:t>those</a:t>
            </a:r>
            <a:r>
              <a:rPr lang="it-IT" dirty="0">
                <a:latin typeface="+mj-lt"/>
              </a:rPr>
              <a:t> </a:t>
            </a:r>
            <a:r>
              <a:rPr lang="it-IT" dirty="0" err="1">
                <a:latin typeface="+mj-lt"/>
              </a:rPr>
              <a:t>established</a:t>
            </a:r>
            <a:r>
              <a:rPr lang="it-IT" dirty="0">
                <a:latin typeface="+mj-lt"/>
              </a:rPr>
              <a:t> for </a:t>
            </a:r>
            <a:r>
              <a:rPr lang="it-IT" dirty="0" err="1">
                <a:latin typeface="+mj-lt"/>
              </a:rPr>
              <a:t>other</a:t>
            </a:r>
            <a:r>
              <a:rPr lang="it-IT" dirty="0">
                <a:latin typeface="+mj-lt"/>
              </a:rPr>
              <a:t> </a:t>
            </a:r>
            <a:r>
              <a:rPr lang="it-IT" dirty="0" err="1">
                <a:latin typeface="+mj-lt"/>
              </a:rPr>
              <a:t>European</a:t>
            </a:r>
            <a:r>
              <a:rPr lang="it-IT" dirty="0">
                <a:latin typeface="+mj-lt"/>
              </a:rPr>
              <a:t> </a:t>
            </a:r>
            <a:r>
              <a:rPr lang="it-IT" dirty="0" err="1">
                <a:latin typeface="+mj-lt"/>
              </a:rPr>
              <a:t>languages</a:t>
            </a:r>
            <a:r>
              <a:rPr lang="it-IT" dirty="0">
                <a:latin typeface="+mj-lt"/>
              </a:rPr>
              <a:t>, with </a:t>
            </a:r>
            <a:r>
              <a:rPr lang="it-IT" i="1" dirty="0">
                <a:latin typeface="+mj-lt"/>
              </a:rPr>
              <a:t>ma/</a:t>
            </a:r>
            <a:r>
              <a:rPr lang="it-IT" i="1" dirty="0" err="1">
                <a:latin typeface="+mj-lt"/>
              </a:rPr>
              <a:t>ta</a:t>
            </a:r>
            <a:r>
              <a:rPr lang="it-IT" i="1" dirty="0">
                <a:latin typeface="+mj-lt"/>
              </a:rPr>
              <a:t>-</a:t>
            </a:r>
            <a:r>
              <a:rPr lang="it-IT" dirty="0">
                <a:latin typeface="+mj-lt"/>
              </a:rPr>
              <a:t>IMP </a:t>
            </a:r>
            <a:r>
              <a:rPr lang="it-IT" dirty="0" err="1">
                <a:latin typeface="+mj-lt"/>
              </a:rPr>
              <a:t>being</a:t>
            </a:r>
            <a:r>
              <a:rPr lang="it-IT" dirty="0">
                <a:latin typeface="+mj-lt"/>
              </a:rPr>
              <a:t> the </a:t>
            </a:r>
            <a:r>
              <a:rPr lang="it-IT" dirty="0" err="1">
                <a:latin typeface="+mj-lt"/>
              </a:rPr>
              <a:t>construction</a:t>
            </a:r>
            <a:r>
              <a:rPr lang="it-IT" dirty="0">
                <a:latin typeface="+mj-lt"/>
              </a:rPr>
              <a:t> with the </a:t>
            </a:r>
            <a:r>
              <a:rPr lang="it-IT" dirty="0" err="1">
                <a:latin typeface="+mj-lt"/>
              </a:rPr>
              <a:t>widest</a:t>
            </a:r>
            <a:r>
              <a:rPr lang="it-IT" dirty="0">
                <a:latin typeface="+mj-lt"/>
              </a:rPr>
              <a:t> </a:t>
            </a:r>
            <a:r>
              <a:rPr lang="it-IT" dirty="0" err="1">
                <a:latin typeface="+mj-lt"/>
              </a:rPr>
              <a:t>referential</a:t>
            </a:r>
            <a:r>
              <a:rPr lang="it-IT" dirty="0">
                <a:latin typeface="+mj-lt"/>
              </a:rPr>
              <a:t> range and the </a:t>
            </a:r>
            <a:r>
              <a:rPr lang="it-IT" dirty="0" err="1">
                <a:latin typeface="+mj-lt"/>
              </a:rPr>
              <a:t>highest</a:t>
            </a:r>
            <a:r>
              <a:rPr lang="it-IT" dirty="0">
                <a:latin typeface="+mj-lt"/>
              </a:rPr>
              <a:t> event </a:t>
            </a:r>
            <a:r>
              <a:rPr lang="it-IT" dirty="0" err="1">
                <a:latin typeface="+mj-lt"/>
              </a:rPr>
              <a:t>flexibility</a:t>
            </a:r>
            <a:r>
              <a:rPr lang="it-IT" dirty="0">
                <a:latin typeface="+mj-lt"/>
              </a:rPr>
              <a:t> and 3PL-IMP </a:t>
            </a:r>
            <a:r>
              <a:rPr lang="it-IT" dirty="0" err="1">
                <a:latin typeface="+mj-lt"/>
              </a:rPr>
              <a:t>being</a:t>
            </a:r>
            <a:r>
              <a:rPr lang="it-IT" dirty="0">
                <a:latin typeface="+mj-lt"/>
              </a:rPr>
              <a:t> the </a:t>
            </a:r>
            <a:r>
              <a:rPr lang="it-IT" dirty="0" err="1">
                <a:latin typeface="+mj-lt"/>
              </a:rPr>
              <a:t>construction</a:t>
            </a:r>
            <a:r>
              <a:rPr lang="it-IT" dirty="0">
                <a:latin typeface="+mj-lt"/>
              </a:rPr>
              <a:t> with the </a:t>
            </a:r>
            <a:r>
              <a:rPr lang="it-IT" dirty="0" err="1">
                <a:latin typeface="+mj-lt"/>
              </a:rPr>
              <a:t>narrowest</a:t>
            </a:r>
            <a:r>
              <a:rPr lang="it-IT" dirty="0">
                <a:latin typeface="+mj-lt"/>
              </a:rPr>
              <a:t> </a:t>
            </a:r>
            <a:r>
              <a:rPr lang="it-IT" dirty="0" err="1">
                <a:latin typeface="+mj-lt"/>
              </a:rPr>
              <a:t>referential</a:t>
            </a:r>
            <a:r>
              <a:rPr lang="it-IT" dirty="0">
                <a:latin typeface="+mj-lt"/>
              </a:rPr>
              <a:t> range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it-IT" dirty="0">
              <a:latin typeface="+mj-lt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it-IT" dirty="0" err="1">
                <a:latin typeface="+mj-lt"/>
              </a:rPr>
              <a:t>Siewierska</a:t>
            </a:r>
            <a:r>
              <a:rPr lang="it-IT" dirty="0">
                <a:latin typeface="+mj-lt"/>
              </a:rPr>
              <a:t> (2011) put </a:t>
            </a:r>
            <a:r>
              <a:rPr lang="it-IT" dirty="0" err="1">
                <a:latin typeface="+mj-lt"/>
              </a:rPr>
              <a:t>Lithuanian</a:t>
            </a:r>
            <a:r>
              <a:rPr lang="it-IT" dirty="0">
                <a:latin typeface="+mj-lt"/>
              </a:rPr>
              <a:t> in the group of </a:t>
            </a:r>
            <a:r>
              <a:rPr lang="it-IT" dirty="0" err="1">
                <a:latin typeface="+mj-lt"/>
              </a:rPr>
              <a:t>languages</a:t>
            </a:r>
            <a:r>
              <a:rPr lang="it-IT" dirty="0">
                <a:latin typeface="+mj-lt"/>
              </a:rPr>
              <a:t> </a:t>
            </a:r>
            <a:r>
              <a:rPr lang="it-IT" dirty="0" err="1">
                <a:latin typeface="+mj-lt"/>
              </a:rPr>
              <a:t>that</a:t>
            </a:r>
            <a:r>
              <a:rPr lang="it-IT" dirty="0">
                <a:latin typeface="+mj-lt"/>
              </a:rPr>
              <a:t> «(</a:t>
            </a:r>
            <a:r>
              <a:rPr lang="it-IT" dirty="0" err="1">
                <a:latin typeface="+mj-lt"/>
              </a:rPr>
              <a:t>virtually</a:t>
            </a:r>
            <a:r>
              <a:rPr lang="it-IT" dirty="0">
                <a:latin typeface="+mj-lt"/>
              </a:rPr>
              <a:t>) </a:t>
            </a:r>
            <a:r>
              <a:rPr lang="it-IT" dirty="0" err="1">
                <a:latin typeface="+mj-lt"/>
              </a:rPr>
              <a:t>lack</a:t>
            </a:r>
            <a:r>
              <a:rPr lang="it-IT" dirty="0">
                <a:latin typeface="+mj-lt"/>
              </a:rPr>
              <a:t> 3PL-IMP»: </a:t>
            </a:r>
            <a:r>
              <a:rPr lang="it-IT" dirty="0" err="1">
                <a:latin typeface="+mj-lt"/>
              </a:rPr>
              <a:t>while</a:t>
            </a:r>
            <a:r>
              <a:rPr lang="it-IT" dirty="0">
                <a:latin typeface="+mj-lt"/>
              </a:rPr>
              <a:t> </a:t>
            </a:r>
            <a:r>
              <a:rPr lang="it-IT" dirty="0" err="1">
                <a:latin typeface="+mj-lt"/>
              </a:rPr>
              <a:t>it</a:t>
            </a:r>
            <a:r>
              <a:rPr lang="it-IT" dirty="0">
                <a:latin typeface="+mj-lt"/>
              </a:rPr>
              <a:t> </a:t>
            </a:r>
            <a:r>
              <a:rPr lang="it-IT" dirty="0" err="1">
                <a:latin typeface="+mj-lt"/>
              </a:rPr>
              <a:t>is</a:t>
            </a:r>
            <a:r>
              <a:rPr lang="it-IT" dirty="0">
                <a:latin typeface="+mj-lt"/>
              </a:rPr>
              <a:t> </a:t>
            </a:r>
            <a:r>
              <a:rPr lang="it-IT" dirty="0" err="1">
                <a:latin typeface="+mj-lt"/>
              </a:rPr>
              <a:t>true</a:t>
            </a:r>
            <a:r>
              <a:rPr lang="it-IT" dirty="0">
                <a:latin typeface="+mj-lt"/>
              </a:rPr>
              <a:t> </a:t>
            </a:r>
            <a:r>
              <a:rPr lang="it-IT" dirty="0" err="1">
                <a:latin typeface="+mj-lt"/>
              </a:rPr>
              <a:t>that</a:t>
            </a:r>
            <a:r>
              <a:rPr lang="it-IT" dirty="0">
                <a:latin typeface="+mj-lt"/>
              </a:rPr>
              <a:t> </a:t>
            </a:r>
            <a:r>
              <a:rPr lang="it-IT" dirty="0" err="1">
                <a:latin typeface="+mj-lt"/>
              </a:rPr>
              <a:t>this</a:t>
            </a:r>
            <a:r>
              <a:rPr lang="it-IT" dirty="0">
                <a:latin typeface="+mj-lt"/>
              </a:rPr>
              <a:t> strategy </a:t>
            </a:r>
            <a:r>
              <a:rPr lang="it-IT" dirty="0" err="1">
                <a:latin typeface="+mj-lt"/>
              </a:rPr>
              <a:t>is</a:t>
            </a:r>
            <a:r>
              <a:rPr lang="it-IT" dirty="0">
                <a:latin typeface="+mj-lt"/>
              </a:rPr>
              <a:t> the </a:t>
            </a:r>
            <a:r>
              <a:rPr lang="it-IT" dirty="0" err="1">
                <a:latin typeface="+mj-lt"/>
              </a:rPr>
              <a:t>least</a:t>
            </a:r>
            <a:r>
              <a:rPr lang="it-IT" dirty="0">
                <a:latin typeface="+mj-lt"/>
              </a:rPr>
              <a:t> </a:t>
            </a:r>
            <a:r>
              <a:rPr lang="it-IT" dirty="0" err="1">
                <a:latin typeface="+mj-lt"/>
              </a:rPr>
              <a:t>frequent</a:t>
            </a:r>
            <a:r>
              <a:rPr lang="it-IT" dirty="0">
                <a:latin typeface="+mj-lt"/>
              </a:rPr>
              <a:t>, </a:t>
            </a:r>
            <a:r>
              <a:rPr lang="it-IT" dirty="0" err="1">
                <a:latin typeface="+mj-lt"/>
              </a:rPr>
              <a:t>it</a:t>
            </a:r>
            <a:r>
              <a:rPr lang="it-IT" dirty="0">
                <a:latin typeface="+mj-lt"/>
              </a:rPr>
              <a:t> </a:t>
            </a:r>
            <a:r>
              <a:rPr lang="it-IT" dirty="0" err="1">
                <a:latin typeface="+mj-lt"/>
              </a:rPr>
              <a:t>is</a:t>
            </a:r>
            <a:r>
              <a:rPr lang="it-IT" dirty="0">
                <a:latin typeface="+mj-lt"/>
              </a:rPr>
              <a:t> </a:t>
            </a:r>
            <a:r>
              <a:rPr lang="it-IT" dirty="0" err="1">
                <a:latin typeface="+mj-lt"/>
              </a:rPr>
              <a:t>nevertheless</a:t>
            </a:r>
            <a:r>
              <a:rPr lang="it-IT" dirty="0">
                <a:latin typeface="+mj-lt"/>
              </a:rPr>
              <a:t> </a:t>
            </a:r>
            <a:r>
              <a:rPr lang="it-IT" dirty="0" err="1">
                <a:latin typeface="+mj-lt"/>
              </a:rPr>
              <a:t>present</a:t>
            </a:r>
            <a:r>
              <a:rPr lang="it-IT" dirty="0">
                <a:latin typeface="+mj-lt"/>
              </a:rPr>
              <a:t> </a:t>
            </a:r>
            <a:r>
              <a:rPr lang="it-IT" dirty="0" err="1">
                <a:latin typeface="+mj-lt"/>
              </a:rPr>
              <a:t>even</a:t>
            </a:r>
            <a:r>
              <a:rPr lang="it-IT" dirty="0">
                <a:latin typeface="+mj-lt"/>
              </a:rPr>
              <a:t> in </a:t>
            </a:r>
            <a:r>
              <a:rPr lang="it-IT" dirty="0" err="1">
                <a:latin typeface="+mj-lt"/>
              </a:rPr>
              <a:t>my</a:t>
            </a:r>
            <a:r>
              <a:rPr lang="it-IT" dirty="0">
                <a:latin typeface="+mj-lt"/>
              </a:rPr>
              <a:t> small sample (6 out of 51), and </a:t>
            </a:r>
            <a:r>
              <a:rPr lang="it-IT" dirty="0" err="1">
                <a:latin typeface="+mj-lt"/>
              </a:rPr>
              <a:t>it</a:t>
            </a:r>
            <a:r>
              <a:rPr lang="it-IT" dirty="0">
                <a:latin typeface="+mj-lt"/>
              </a:rPr>
              <a:t> </a:t>
            </a:r>
            <a:r>
              <a:rPr lang="it-IT" dirty="0" err="1">
                <a:latin typeface="+mj-lt"/>
              </a:rPr>
              <a:t>is</a:t>
            </a:r>
            <a:r>
              <a:rPr lang="it-IT" dirty="0">
                <a:latin typeface="+mj-lt"/>
              </a:rPr>
              <a:t> </a:t>
            </a:r>
            <a:r>
              <a:rPr lang="it-IT" dirty="0" err="1">
                <a:latin typeface="+mj-lt"/>
              </a:rPr>
              <a:t>used</a:t>
            </a:r>
            <a:r>
              <a:rPr lang="it-IT" dirty="0">
                <a:latin typeface="+mj-lt"/>
              </a:rPr>
              <a:t> in </a:t>
            </a:r>
            <a:r>
              <a:rPr lang="it-IT" dirty="0" err="1">
                <a:latin typeface="+mj-lt"/>
              </a:rPr>
              <a:t>all</a:t>
            </a:r>
            <a:r>
              <a:rPr lang="it-IT" dirty="0">
                <a:latin typeface="+mj-lt"/>
              </a:rPr>
              <a:t> </a:t>
            </a:r>
            <a:r>
              <a:rPr lang="it-IT" dirty="0" err="1">
                <a:latin typeface="+mj-lt"/>
              </a:rPr>
              <a:t>three</a:t>
            </a:r>
            <a:r>
              <a:rPr lang="it-IT" dirty="0">
                <a:latin typeface="+mj-lt"/>
              </a:rPr>
              <a:t> sources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it-IT" dirty="0">
              <a:latin typeface="+mj-lt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it-IT" dirty="0" err="1">
                <a:latin typeface="+mj-lt"/>
              </a:rPr>
              <a:t>As</a:t>
            </a:r>
            <a:r>
              <a:rPr lang="it-IT" dirty="0">
                <a:latin typeface="+mj-lt"/>
              </a:rPr>
              <a:t> in </a:t>
            </a:r>
            <a:r>
              <a:rPr lang="it-IT" dirty="0" err="1">
                <a:latin typeface="+mj-lt"/>
              </a:rPr>
              <a:t>other</a:t>
            </a:r>
            <a:r>
              <a:rPr lang="it-IT" dirty="0">
                <a:latin typeface="+mj-lt"/>
              </a:rPr>
              <a:t> </a:t>
            </a:r>
            <a:r>
              <a:rPr lang="it-IT" dirty="0" err="1">
                <a:latin typeface="+mj-lt"/>
              </a:rPr>
              <a:t>languages</a:t>
            </a:r>
            <a:r>
              <a:rPr lang="it-IT" dirty="0">
                <a:latin typeface="+mj-lt"/>
              </a:rPr>
              <a:t>, 2SG-IMP are </a:t>
            </a:r>
            <a:r>
              <a:rPr lang="it-IT" dirty="0" err="1">
                <a:latin typeface="+mj-lt"/>
              </a:rPr>
              <a:t>often</a:t>
            </a:r>
            <a:r>
              <a:rPr lang="it-IT" dirty="0">
                <a:latin typeface="+mj-lt"/>
              </a:rPr>
              <a:t> </a:t>
            </a:r>
            <a:r>
              <a:rPr lang="it-IT" dirty="0" err="1">
                <a:latin typeface="+mj-lt"/>
              </a:rPr>
              <a:t>pragmatically</a:t>
            </a:r>
            <a:r>
              <a:rPr lang="it-IT" dirty="0">
                <a:latin typeface="+mj-lt"/>
              </a:rPr>
              <a:t> </a:t>
            </a:r>
            <a:r>
              <a:rPr lang="it-IT" dirty="0" err="1">
                <a:latin typeface="+mj-lt"/>
              </a:rPr>
              <a:t>charged</a:t>
            </a:r>
            <a:r>
              <a:rPr lang="it-IT" dirty="0">
                <a:latin typeface="+mj-lt"/>
              </a:rPr>
              <a:t>, </a:t>
            </a:r>
            <a:r>
              <a:rPr lang="it-IT" dirty="0" err="1">
                <a:latin typeface="+mj-lt"/>
              </a:rPr>
              <a:t>expressing</a:t>
            </a:r>
            <a:r>
              <a:rPr lang="it-IT" dirty="0">
                <a:latin typeface="+mj-lt"/>
              </a:rPr>
              <a:t> </a:t>
            </a:r>
            <a:r>
              <a:rPr lang="it-IT" dirty="0" err="1">
                <a:latin typeface="+mj-lt"/>
              </a:rPr>
              <a:t>empathy</a:t>
            </a:r>
            <a:r>
              <a:rPr lang="it-IT" dirty="0">
                <a:latin typeface="+mj-lt"/>
              </a:rPr>
              <a:t> and </a:t>
            </a:r>
            <a:r>
              <a:rPr lang="it-IT" dirty="0" err="1">
                <a:latin typeface="+mj-lt"/>
              </a:rPr>
              <a:t>emphasis</a:t>
            </a:r>
            <a:r>
              <a:rPr lang="it-IT" dirty="0">
                <a:latin typeface="+mj-lt"/>
              </a:rPr>
              <a:t>; </a:t>
            </a:r>
            <a:r>
              <a:rPr lang="it-IT" dirty="0" err="1">
                <a:latin typeface="+mj-lt"/>
              </a:rPr>
              <a:t>because</a:t>
            </a:r>
            <a:r>
              <a:rPr lang="it-IT" dirty="0">
                <a:latin typeface="+mj-lt"/>
              </a:rPr>
              <a:t> of the </a:t>
            </a:r>
            <a:r>
              <a:rPr lang="it-IT" dirty="0" err="1">
                <a:latin typeface="+mj-lt"/>
              </a:rPr>
              <a:t>identification</a:t>
            </a:r>
            <a:r>
              <a:rPr lang="it-IT" dirty="0">
                <a:latin typeface="+mj-lt"/>
              </a:rPr>
              <a:t> </a:t>
            </a:r>
            <a:r>
              <a:rPr lang="it-IT" dirty="0" err="1">
                <a:latin typeface="+mj-lt"/>
              </a:rPr>
              <a:t>between</a:t>
            </a:r>
            <a:r>
              <a:rPr lang="it-IT" dirty="0">
                <a:latin typeface="+mj-lt"/>
              </a:rPr>
              <a:t> speaker and </a:t>
            </a:r>
            <a:r>
              <a:rPr lang="it-IT" dirty="0" err="1">
                <a:latin typeface="+mj-lt"/>
              </a:rPr>
              <a:t>hearer</a:t>
            </a:r>
            <a:r>
              <a:rPr lang="it-IT" dirty="0">
                <a:latin typeface="+mj-lt"/>
              </a:rPr>
              <a:t>/reader, </a:t>
            </a:r>
            <a:r>
              <a:rPr lang="it-IT" dirty="0" err="1">
                <a:latin typeface="+mj-lt"/>
              </a:rPr>
              <a:t>it</a:t>
            </a:r>
            <a:r>
              <a:rPr lang="it-IT" dirty="0">
                <a:latin typeface="+mj-lt"/>
              </a:rPr>
              <a:t> </a:t>
            </a:r>
            <a:r>
              <a:rPr lang="it-IT" dirty="0" err="1">
                <a:latin typeface="+mj-lt"/>
              </a:rPr>
              <a:t>is</a:t>
            </a:r>
            <a:r>
              <a:rPr lang="it-IT" dirty="0">
                <a:latin typeface="+mj-lt"/>
              </a:rPr>
              <a:t> </a:t>
            </a:r>
            <a:r>
              <a:rPr lang="it-IT" dirty="0" err="1">
                <a:latin typeface="+mj-lt"/>
              </a:rPr>
              <a:t>frequent</a:t>
            </a:r>
            <a:r>
              <a:rPr lang="it-IT" dirty="0">
                <a:latin typeface="+mj-lt"/>
              </a:rPr>
              <a:t> in </a:t>
            </a:r>
            <a:r>
              <a:rPr lang="it-IT" dirty="0" err="1">
                <a:latin typeface="+mj-lt"/>
              </a:rPr>
              <a:t>emotionally</a:t>
            </a:r>
            <a:r>
              <a:rPr lang="it-IT" dirty="0">
                <a:latin typeface="+mj-lt"/>
              </a:rPr>
              <a:t> </a:t>
            </a:r>
            <a:r>
              <a:rPr lang="it-IT" dirty="0" err="1">
                <a:latin typeface="+mj-lt"/>
              </a:rPr>
              <a:t>loaded</a:t>
            </a:r>
            <a:r>
              <a:rPr lang="it-IT" dirty="0">
                <a:latin typeface="+mj-lt"/>
              </a:rPr>
              <a:t> </a:t>
            </a:r>
            <a:r>
              <a:rPr lang="it-IT" dirty="0" err="1">
                <a:latin typeface="+mj-lt"/>
              </a:rPr>
              <a:t>contexts</a:t>
            </a:r>
            <a:r>
              <a:rPr lang="it-IT" dirty="0">
                <a:latin typeface="+mj-lt"/>
              </a:rPr>
              <a:t> (</a:t>
            </a:r>
            <a:r>
              <a:rPr lang="it-IT" dirty="0" err="1">
                <a:latin typeface="+mj-lt"/>
              </a:rPr>
              <a:t>as</a:t>
            </a:r>
            <a:r>
              <a:rPr lang="it-IT" dirty="0">
                <a:latin typeface="+mj-lt"/>
              </a:rPr>
              <a:t> the </a:t>
            </a:r>
            <a:r>
              <a:rPr lang="it-IT" dirty="0" err="1">
                <a:latin typeface="+mj-lt"/>
              </a:rPr>
              <a:t>highly</a:t>
            </a:r>
            <a:r>
              <a:rPr lang="it-IT" dirty="0">
                <a:latin typeface="+mj-lt"/>
              </a:rPr>
              <a:t> </a:t>
            </a:r>
            <a:r>
              <a:rPr lang="it-IT" dirty="0" err="1">
                <a:latin typeface="+mj-lt"/>
              </a:rPr>
              <a:t>emotional</a:t>
            </a:r>
            <a:r>
              <a:rPr lang="it-IT" dirty="0">
                <a:latin typeface="+mj-lt"/>
              </a:rPr>
              <a:t> </a:t>
            </a:r>
            <a:r>
              <a:rPr lang="it-IT" i="1" dirty="0">
                <a:latin typeface="+mj-lt"/>
              </a:rPr>
              <a:t>The Little Prince </a:t>
            </a:r>
            <a:r>
              <a:rPr lang="it-IT" dirty="0">
                <a:latin typeface="+mj-lt"/>
              </a:rPr>
              <a:t>and the </a:t>
            </a:r>
            <a:r>
              <a:rPr lang="it-IT" dirty="0" err="1">
                <a:latin typeface="+mj-lt"/>
              </a:rPr>
              <a:t>conversation</a:t>
            </a:r>
            <a:r>
              <a:rPr lang="it-IT" dirty="0">
                <a:latin typeface="+mj-lt"/>
              </a:rPr>
              <a:t> in the Internet forum); 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it-IT" dirty="0">
              <a:latin typeface="+mj-lt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</a:rPr>
              <a:t>The </a:t>
            </a:r>
            <a:r>
              <a:rPr lang="it-IT" dirty="0" err="1">
                <a:latin typeface="+mj-lt"/>
              </a:rPr>
              <a:t>functions</a:t>
            </a:r>
            <a:r>
              <a:rPr lang="it-IT" dirty="0">
                <a:latin typeface="+mj-lt"/>
              </a:rPr>
              <a:t> of 3PL-IMP, 2SG-IMP and </a:t>
            </a:r>
            <a:r>
              <a:rPr lang="it-IT" i="1" dirty="0">
                <a:latin typeface="+mj-lt"/>
              </a:rPr>
              <a:t>ma/</a:t>
            </a:r>
            <a:r>
              <a:rPr lang="it-IT" i="1" dirty="0" err="1">
                <a:latin typeface="+mj-lt"/>
              </a:rPr>
              <a:t>ta</a:t>
            </a:r>
            <a:r>
              <a:rPr lang="it-IT" i="1" dirty="0">
                <a:latin typeface="+mj-lt"/>
              </a:rPr>
              <a:t>-</a:t>
            </a:r>
            <a:r>
              <a:rPr lang="it-IT" dirty="0">
                <a:latin typeface="+mj-lt"/>
              </a:rPr>
              <a:t>IMP can be </a:t>
            </a:r>
            <a:r>
              <a:rPr lang="it-IT" dirty="0" err="1">
                <a:latin typeface="+mj-lt"/>
              </a:rPr>
              <a:t>predicted</a:t>
            </a:r>
            <a:r>
              <a:rPr lang="it-IT" dirty="0">
                <a:latin typeface="+mj-lt"/>
              </a:rPr>
              <a:t> from </a:t>
            </a:r>
            <a:r>
              <a:rPr lang="it-IT" dirty="0" err="1">
                <a:latin typeface="+mj-lt"/>
              </a:rPr>
              <a:t>their</a:t>
            </a:r>
            <a:r>
              <a:rPr lang="it-IT" dirty="0">
                <a:latin typeface="+mj-lt"/>
              </a:rPr>
              <a:t> </a:t>
            </a:r>
            <a:r>
              <a:rPr lang="it-IT" dirty="0" err="1">
                <a:latin typeface="+mj-lt"/>
              </a:rPr>
              <a:t>original</a:t>
            </a:r>
            <a:r>
              <a:rPr lang="it-IT" dirty="0">
                <a:latin typeface="+mj-lt"/>
              </a:rPr>
              <a:t> </a:t>
            </a:r>
            <a:r>
              <a:rPr lang="it-IT" dirty="0" err="1">
                <a:latin typeface="+mj-lt"/>
              </a:rPr>
              <a:t>deictic</a:t>
            </a:r>
            <a:r>
              <a:rPr lang="it-IT" dirty="0">
                <a:latin typeface="+mj-lt"/>
              </a:rPr>
              <a:t> </a:t>
            </a:r>
            <a:r>
              <a:rPr lang="it-IT" dirty="0" err="1">
                <a:latin typeface="+mj-lt"/>
              </a:rPr>
              <a:t>meaning</a:t>
            </a:r>
            <a:endParaRPr lang="it-IT" dirty="0">
              <a:latin typeface="+mj-lt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F4FCEB9-59D6-1B3E-86D2-2783F748A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49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28932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1A3FE6-7E3C-8433-22F3-1B22107EB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50" y="6985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de-DE" sz="3600" dirty="0" err="1"/>
              <a:t>Impersonality</a:t>
            </a:r>
            <a:endParaRPr lang="de-DE" sz="36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31C344-6710-E895-B75F-4F75EDF13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6499"/>
            <a:ext cx="10515600" cy="5337175"/>
          </a:xfrm>
        </p:spPr>
        <p:txBody>
          <a:bodyPr>
            <a:noAutofit/>
          </a:bodyPr>
          <a:lstStyle/>
          <a:p>
            <a:r>
              <a:rPr lang="it-IT" sz="2400" dirty="0">
                <a:latin typeface="+mj-lt"/>
              </a:rPr>
              <a:t>In literature, the label </a:t>
            </a:r>
            <a:r>
              <a:rPr lang="de-DE" sz="2400" dirty="0">
                <a:latin typeface="+mj-lt"/>
              </a:rPr>
              <a:t>„</a:t>
            </a:r>
            <a:r>
              <a:rPr lang="de-DE" sz="2400" dirty="0" err="1">
                <a:latin typeface="+mj-lt"/>
              </a:rPr>
              <a:t>impersonal</a:t>
            </a:r>
            <a:r>
              <a:rPr lang="de-DE" sz="2400" dirty="0">
                <a:latin typeface="+mj-lt"/>
              </a:rPr>
              <a:t>“ </a:t>
            </a:r>
            <a:r>
              <a:rPr lang="it-IT" sz="2400" dirty="0" err="1">
                <a:latin typeface="+mj-lt"/>
              </a:rPr>
              <a:t>has</a:t>
            </a:r>
            <a:r>
              <a:rPr lang="it-IT" sz="2400" dirty="0">
                <a:latin typeface="+mj-lt"/>
              </a:rPr>
              <a:t> </a:t>
            </a:r>
            <a:r>
              <a:rPr lang="it-IT" sz="2400" dirty="0" err="1">
                <a:latin typeface="+mj-lt"/>
              </a:rPr>
              <a:t>been</a:t>
            </a:r>
            <a:r>
              <a:rPr lang="it-IT" sz="2400" dirty="0">
                <a:latin typeface="+mj-lt"/>
              </a:rPr>
              <a:t> </a:t>
            </a:r>
            <a:r>
              <a:rPr lang="it-IT" sz="2400" dirty="0" err="1">
                <a:latin typeface="+mj-lt"/>
              </a:rPr>
              <a:t>attributed</a:t>
            </a:r>
            <a:r>
              <a:rPr lang="it-IT" sz="2400" dirty="0">
                <a:latin typeface="+mj-lt"/>
              </a:rPr>
              <a:t> to a </a:t>
            </a:r>
            <a:r>
              <a:rPr lang="it-IT" sz="2400" dirty="0" err="1">
                <a:latin typeface="+mj-lt"/>
              </a:rPr>
              <a:t>variety</a:t>
            </a:r>
            <a:r>
              <a:rPr lang="it-IT" sz="2400" dirty="0">
                <a:latin typeface="+mj-lt"/>
              </a:rPr>
              <a:t> of disparate </a:t>
            </a:r>
            <a:r>
              <a:rPr lang="it-IT" sz="2400" dirty="0" err="1">
                <a:latin typeface="+mj-lt"/>
              </a:rPr>
              <a:t>constructions</a:t>
            </a:r>
            <a:r>
              <a:rPr lang="it-IT" sz="2400" dirty="0">
                <a:latin typeface="+mj-lt"/>
              </a:rPr>
              <a:t>: </a:t>
            </a:r>
          </a:p>
          <a:p>
            <a:endParaRPr lang="it-IT" sz="2400" dirty="0">
              <a:latin typeface="+mj-lt"/>
            </a:endParaRPr>
          </a:p>
          <a:p>
            <a:pPr marL="0" indent="0">
              <a:buNone/>
            </a:pPr>
            <a:r>
              <a:rPr lang="it-IT" sz="2200" dirty="0">
                <a:latin typeface="+mj-lt"/>
              </a:rPr>
              <a:t>(1) </a:t>
            </a:r>
            <a:r>
              <a:rPr lang="it-IT" sz="2200" dirty="0" err="1">
                <a:latin typeface="+mj-lt"/>
              </a:rPr>
              <a:t>Lithuanian</a:t>
            </a:r>
            <a:endParaRPr lang="it-IT" sz="2200" dirty="0">
              <a:latin typeface="+mj-lt"/>
            </a:endParaRPr>
          </a:p>
          <a:p>
            <a:pPr marL="0" indent="0">
              <a:buNone/>
            </a:pPr>
            <a:r>
              <a:rPr lang="it-IT" sz="2200" dirty="0">
                <a:latin typeface="+mj-lt"/>
              </a:rPr>
              <a:t>      a. 	</a:t>
            </a:r>
            <a:r>
              <a:rPr lang="de-DE" sz="2200" dirty="0">
                <a:latin typeface="+mj-lt"/>
              </a:rPr>
              <a:t>„Meteo“-</a:t>
            </a:r>
            <a:r>
              <a:rPr lang="de-DE" sz="2200" dirty="0" err="1">
                <a:latin typeface="+mj-lt"/>
              </a:rPr>
              <a:t>constructions</a:t>
            </a:r>
            <a:r>
              <a:rPr lang="de-DE" sz="2200" dirty="0">
                <a:latin typeface="+mj-lt"/>
              </a:rPr>
              <a:t>: </a:t>
            </a:r>
            <a:r>
              <a:rPr lang="de-DE" sz="2200" b="1" i="1" dirty="0">
                <a:latin typeface="+mj-lt"/>
              </a:rPr>
              <a:t>(</a:t>
            </a:r>
            <a:r>
              <a:rPr lang="da-DK" sz="2200" b="1" i="1" dirty="0">
                <a:latin typeface="+mj-lt"/>
              </a:rPr>
              <a:t>Ø) </a:t>
            </a:r>
            <a:r>
              <a:rPr lang="de-DE" sz="2200" i="1" dirty="0" err="1">
                <a:latin typeface="+mj-lt"/>
              </a:rPr>
              <a:t>sniga</a:t>
            </a:r>
            <a:r>
              <a:rPr lang="de-DE" sz="2200" i="1" dirty="0">
                <a:latin typeface="+mj-lt"/>
              </a:rPr>
              <a:t> </a:t>
            </a:r>
            <a:r>
              <a:rPr lang="de-DE" sz="2200" dirty="0">
                <a:latin typeface="+mj-lt"/>
              </a:rPr>
              <a:t>‚</a:t>
            </a:r>
            <a:r>
              <a:rPr lang="de-DE" sz="2200" dirty="0" err="1">
                <a:latin typeface="+mj-lt"/>
              </a:rPr>
              <a:t>it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snows</a:t>
            </a:r>
            <a:r>
              <a:rPr lang="de-DE" sz="2200" dirty="0">
                <a:latin typeface="+mj-lt"/>
              </a:rPr>
              <a:t>‘</a:t>
            </a:r>
            <a:r>
              <a:rPr lang="de-DE" sz="2200" i="1" dirty="0">
                <a:latin typeface="+mj-lt"/>
              </a:rPr>
              <a:t> 	</a:t>
            </a:r>
            <a:r>
              <a:rPr lang="it-IT" sz="2200" i="1" dirty="0">
                <a:latin typeface="+mj-lt"/>
              </a:rPr>
              <a:t>				</a:t>
            </a:r>
            <a:endParaRPr lang="it-IT" sz="2200" dirty="0">
              <a:latin typeface="+mj-lt"/>
            </a:endParaRPr>
          </a:p>
          <a:p>
            <a:pPr marL="0" indent="0">
              <a:buNone/>
            </a:pPr>
            <a:r>
              <a:rPr lang="it-IT" sz="2200" dirty="0">
                <a:latin typeface="+mj-lt"/>
              </a:rPr>
              <a:t>       b. 	</a:t>
            </a:r>
            <a:r>
              <a:rPr lang="it-IT" sz="2200" dirty="0" err="1">
                <a:latin typeface="+mj-lt"/>
              </a:rPr>
              <a:t>Experiencer</a:t>
            </a:r>
            <a:r>
              <a:rPr lang="it-IT" sz="2200" dirty="0">
                <a:latin typeface="+mj-lt"/>
              </a:rPr>
              <a:t> </a:t>
            </a:r>
            <a:r>
              <a:rPr lang="it-IT" sz="2200" dirty="0" err="1">
                <a:latin typeface="+mj-lt"/>
              </a:rPr>
              <a:t>constructions</a:t>
            </a:r>
            <a:r>
              <a:rPr lang="it-IT" sz="2200" dirty="0">
                <a:latin typeface="+mj-lt"/>
              </a:rPr>
              <a:t>: </a:t>
            </a:r>
            <a:r>
              <a:rPr lang="it-IT" sz="2200" b="1" i="1" dirty="0">
                <a:latin typeface="+mj-lt"/>
              </a:rPr>
              <a:t>man</a:t>
            </a:r>
            <a:r>
              <a:rPr lang="it-IT" sz="2200" i="1" dirty="0">
                <a:latin typeface="+mj-lt"/>
              </a:rPr>
              <a:t> </a:t>
            </a:r>
            <a:r>
              <a:rPr lang="sl-SI" sz="2200" i="1" dirty="0">
                <a:latin typeface="+mj-lt"/>
              </a:rPr>
              <a:t>šalta </a:t>
            </a:r>
            <a:r>
              <a:rPr lang="sl-SI" sz="2200" dirty="0">
                <a:latin typeface="+mj-lt"/>
              </a:rPr>
              <a:t>‚I am cold‘, </a:t>
            </a:r>
            <a:r>
              <a:rPr lang="sl-SI" sz="2200" i="1" dirty="0">
                <a:latin typeface="+mj-lt"/>
              </a:rPr>
              <a:t>mane pykina </a:t>
            </a:r>
            <a:r>
              <a:rPr lang="sl-SI" sz="2200" dirty="0">
                <a:latin typeface="+mj-lt"/>
              </a:rPr>
              <a:t>‚I feel sick‘</a:t>
            </a:r>
          </a:p>
          <a:p>
            <a:pPr marL="0" indent="0">
              <a:buNone/>
            </a:pPr>
            <a:r>
              <a:rPr lang="sl-SI" sz="2200" dirty="0">
                <a:latin typeface="+mj-lt"/>
              </a:rPr>
              <a:t>(2)</a:t>
            </a:r>
            <a:r>
              <a:rPr lang="da-DK" sz="2200" dirty="0">
                <a:latin typeface="+mj-lt"/>
              </a:rPr>
              <a:t> </a:t>
            </a:r>
            <a:r>
              <a:rPr lang="sl-SI" sz="2200" dirty="0">
                <a:latin typeface="+mj-lt"/>
              </a:rPr>
              <a:t>German</a:t>
            </a:r>
            <a:endParaRPr lang="it-IT" sz="2200" dirty="0">
              <a:latin typeface="+mj-lt"/>
            </a:endParaRPr>
          </a:p>
          <a:p>
            <a:pPr marL="0" indent="0">
              <a:buNone/>
            </a:pPr>
            <a:r>
              <a:rPr lang="it-IT" sz="2200" i="1" dirty="0">
                <a:latin typeface="+mj-lt"/>
              </a:rPr>
              <a:t>       </a:t>
            </a:r>
            <a:r>
              <a:rPr lang="sl-SI" sz="2200" dirty="0">
                <a:latin typeface="+mj-lt"/>
              </a:rPr>
              <a:t>a</a:t>
            </a:r>
            <a:r>
              <a:rPr lang="it-IT" sz="2200" dirty="0">
                <a:latin typeface="+mj-lt"/>
              </a:rPr>
              <a:t>. 	</a:t>
            </a:r>
            <a:r>
              <a:rPr lang="it-IT" sz="2200" dirty="0" err="1">
                <a:latin typeface="+mj-lt"/>
              </a:rPr>
              <a:t>Presentational</a:t>
            </a:r>
            <a:r>
              <a:rPr lang="it-IT" sz="2200" dirty="0">
                <a:latin typeface="+mj-lt"/>
              </a:rPr>
              <a:t> </a:t>
            </a:r>
            <a:r>
              <a:rPr lang="it-IT" sz="2200" dirty="0" err="1">
                <a:latin typeface="+mj-lt"/>
              </a:rPr>
              <a:t>constructions</a:t>
            </a:r>
            <a:r>
              <a:rPr lang="it-IT" sz="2200" dirty="0">
                <a:latin typeface="+mj-lt"/>
              </a:rPr>
              <a:t>: </a:t>
            </a:r>
            <a:r>
              <a:rPr lang="it-IT" sz="2200" i="1" dirty="0">
                <a:latin typeface="+mj-lt"/>
              </a:rPr>
              <a:t>Es </a:t>
            </a:r>
            <a:r>
              <a:rPr lang="it-IT" sz="2200" i="1" dirty="0" err="1">
                <a:latin typeface="+mj-lt"/>
              </a:rPr>
              <a:t>kommen</a:t>
            </a:r>
            <a:r>
              <a:rPr lang="it-IT" sz="2200" i="1" dirty="0">
                <a:latin typeface="+mj-lt"/>
              </a:rPr>
              <a:t> </a:t>
            </a:r>
            <a:r>
              <a:rPr lang="it-IT" sz="2200" b="1" i="1" dirty="0">
                <a:latin typeface="+mj-lt"/>
              </a:rPr>
              <a:t>die </a:t>
            </a:r>
            <a:r>
              <a:rPr lang="it-IT" sz="2200" b="1" i="1" dirty="0" err="1">
                <a:latin typeface="+mj-lt"/>
              </a:rPr>
              <a:t>lustigen</a:t>
            </a:r>
            <a:r>
              <a:rPr lang="it-IT" sz="2200" b="1" i="1" dirty="0">
                <a:latin typeface="+mj-lt"/>
              </a:rPr>
              <a:t> </a:t>
            </a:r>
            <a:r>
              <a:rPr lang="it-IT" sz="2200" b="1" i="1" dirty="0" err="1">
                <a:latin typeface="+mj-lt"/>
              </a:rPr>
              <a:t>Tage</a:t>
            </a:r>
            <a:endParaRPr lang="it-IT" sz="2200" b="1" i="1" dirty="0">
              <a:latin typeface="+mj-lt"/>
            </a:endParaRPr>
          </a:p>
          <a:p>
            <a:pPr marL="0" indent="0">
              <a:buNone/>
            </a:pPr>
            <a:r>
              <a:rPr lang="it-IT" sz="2200" i="1" dirty="0">
                <a:latin typeface="+mj-lt"/>
              </a:rPr>
              <a:t>       </a:t>
            </a:r>
            <a:r>
              <a:rPr lang="sl-SI" sz="2200" dirty="0">
                <a:latin typeface="+mj-lt"/>
              </a:rPr>
              <a:t>b</a:t>
            </a:r>
            <a:r>
              <a:rPr lang="it-IT" sz="2200" dirty="0">
                <a:latin typeface="+mj-lt"/>
              </a:rPr>
              <a:t>. 	Indefinite </a:t>
            </a:r>
            <a:r>
              <a:rPr lang="it-IT" sz="2200" dirty="0" err="1">
                <a:latin typeface="+mj-lt"/>
              </a:rPr>
              <a:t>subject</a:t>
            </a:r>
            <a:r>
              <a:rPr lang="it-IT" sz="2200" dirty="0">
                <a:latin typeface="+mj-lt"/>
              </a:rPr>
              <a:t> </a:t>
            </a:r>
            <a:r>
              <a:rPr lang="it-IT" sz="2200" dirty="0" err="1">
                <a:latin typeface="+mj-lt"/>
              </a:rPr>
              <a:t>constructions</a:t>
            </a:r>
            <a:r>
              <a:rPr lang="it-IT" sz="2200" dirty="0">
                <a:latin typeface="+mj-lt"/>
              </a:rPr>
              <a:t>: </a:t>
            </a:r>
            <a:r>
              <a:rPr lang="it-IT" sz="2200" b="1" i="1" dirty="0">
                <a:latin typeface="+mj-lt"/>
              </a:rPr>
              <a:t>Man</a:t>
            </a:r>
            <a:r>
              <a:rPr lang="it-IT" sz="2200" i="1" dirty="0">
                <a:latin typeface="+mj-lt"/>
              </a:rPr>
              <a:t> </a:t>
            </a:r>
            <a:r>
              <a:rPr lang="it-IT" sz="2200" i="1" dirty="0" err="1">
                <a:latin typeface="+mj-lt"/>
              </a:rPr>
              <a:t>lebt</a:t>
            </a:r>
            <a:r>
              <a:rPr lang="it-IT" sz="2200" i="1" dirty="0">
                <a:latin typeface="+mj-lt"/>
              </a:rPr>
              <a:t> </a:t>
            </a:r>
            <a:r>
              <a:rPr lang="it-IT" sz="2200" i="1" dirty="0" err="1">
                <a:latin typeface="+mj-lt"/>
              </a:rPr>
              <a:t>nur</a:t>
            </a:r>
            <a:r>
              <a:rPr lang="it-IT" sz="2200" i="1" dirty="0">
                <a:latin typeface="+mj-lt"/>
              </a:rPr>
              <a:t> </a:t>
            </a:r>
            <a:r>
              <a:rPr lang="it-IT" sz="2200" i="1" dirty="0" err="1">
                <a:latin typeface="+mj-lt"/>
              </a:rPr>
              <a:t>einmal</a:t>
            </a:r>
            <a:endParaRPr lang="it-IT" sz="2200" i="1" dirty="0">
              <a:latin typeface="+mj-lt"/>
            </a:endParaRPr>
          </a:p>
          <a:p>
            <a:pPr marL="0" indent="0">
              <a:buNone/>
            </a:pPr>
            <a:r>
              <a:rPr lang="it-IT" sz="2200" i="1" dirty="0">
                <a:latin typeface="+mj-lt"/>
              </a:rPr>
              <a:t>       </a:t>
            </a:r>
            <a:r>
              <a:rPr lang="sl-SI" sz="2200" dirty="0">
                <a:latin typeface="+mj-lt"/>
              </a:rPr>
              <a:t>c</a:t>
            </a:r>
            <a:r>
              <a:rPr lang="it-IT" sz="2200" dirty="0">
                <a:latin typeface="+mj-lt"/>
              </a:rPr>
              <a:t>. 	</a:t>
            </a:r>
            <a:r>
              <a:rPr lang="sl-SI" sz="2200" dirty="0">
                <a:latin typeface="+mj-lt"/>
              </a:rPr>
              <a:t>Impersonal use of indefinite pronouns</a:t>
            </a:r>
            <a:r>
              <a:rPr lang="it-IT" sz="2200" dirty="0">
                <a:latin typeface="+mj-lt"/>
              </a:rPr>
              <a:t>: </a:t>
            </a:r>
            <a:r>
              <a:rPr lang="it-IT" sz="2200" i="1" dirty="0" err="1">
                <a:latin typeface="+mj-lt"/>
              </a:rPr>
              <a:t>Hier</a:t>
            </a:r>
            <a:r>
              <a:rPr lang="it-IT" sz="2200" i="1" dirty="0">
                <a:latin typeface="+mj-lt"/>
              </a:rPr>
              <a:t> </a:t>
            </a:r>
            <a:r>
              <a:rPr lang="it-IT" sz="2200" i="1" dirty="0" err="1">
                <a:latin typeface="+mj-lt"/>
              </a:rPr>
              <a:t>arbeitest</a:t>
            </a:r>
            <a:r>
              <a:rPr lang="it-IT" sz="2200" i="1" dirty="0">
                <a:latin typeface="+mj-lt"/>
              </a:rPr>
              <a:t> </a:t>
            </a:r>
            <a:r>
              <a:rPr lang="it-IT" sz="2200" b="1" i="1" dirty="0" err="1">
                <a:latin typeface="+mj-lt"/>
              </a:rPr>
              <a:t>du</a:t>
            </a:r>
            <a:r>
              <a:rPr lang="it-IT" sz="2200" i="1" dirty="0">
                <a:latin typeface="+mj-lt"/>
              </a:rPr>
              <a:t> die ganze Zeit! (</a:t>
            </a:r>
            <a:r>
              <a:rPr lang="it-IT" sz="2200" dirty="0">
                <a:latin typeface="+mj-lt"/>
              </a:rPr>
              <a:t>=‘alle, die 	</a:t>
            </a:r>
            <a:r>
              <a:rPr lang="it-IT" sz="2200" dirty="0" err="1">
                <a:latin typeface="+mj-lt"/>
              </a:rPr>
              <a:t>hier</a:t>
            </a:r>
            <a:r>
              <a:rPr lang="it-IT" sz="2200" dirty="0">
                <a:latin typeface="+mj-lt"/>
              </a:rPr>
              <a:t> </a:t>
            </a:r>
            <a:r>
              <a:rPr lang="it-IT" sz="2200" dirty="0" err="1">
                <a:latin typeface="+mj-lt"/>
              </a:rPr>
              <a:t>arbeiten</a:t>
            </a:r>
            <a:r>
              <a:rPr lang="it-IT" sz="2200" dirty="0">
                <a:latin typeface="+mj-lt"/>
              </a:rPr>
              <a:t>’)</a:t>
            </a:r>
          </a:p>
          <a:p>
            <a:r>
              <a:rPr lang="it-IT" sz="2200" dirty="0" err="1">
                <a:latin typeface="+mj-lt"/>
              </a:rPr>
              <a:t>What</a:t>
            </a:r>
            <a:r>
              <a:rPr lang="it-IT" sz="2200" dirty="0">
                <a:latin typeface="+mj-lt"/>
              </a:rPr>
              <a:t> </a:t>
            </a:r>
            <a:r>
              <a:rPr lang="it-IT" sz="2200" dirty="0" err="1">
                <a:latin typeface="+mj-lt"/>
              </a:rPr>
              <a:t>they</a:t>
            </a:r>
            <a:r>
              <a:rPr lang="it-IT" sz="2200" dirty="0">
                <a:latin typeface="+mj-lt"/>
              </a:rPr>
              <a:t> </a:t>
            </a:r>
            <a:r>
              <a:rPr lang="it-IT" sz="2200" dirty="0" err="1">
                <a:latin typeface="+mj-lt"/>
              </a:rPr>
              <a:t>all</a:t>
            </a:r>
            <a:r>
              <a:rPr lang="it-IT" sz="2200" dirty="0">
                <a:latin typeface="+mj-lt"/>
              </a:rPr>
              <a:t> </a:t>
            </a:r>
            <a:r>
              <a:rPr lang="it-IT" sz="2200" dirty="0" err="1">
                <a:latin typeface="+mj-lt"/>
              </a:rPr>
              <a:t>have</a:t>
            </a:r>
            <a:r>
              <a:rPr lang="it-IT" sz="2200" dirty="0">
                <a:latin typeface="+mj-lt"/>
              </a:rPr>
              <a:t> in common: </a:t>
            </a:r>
            <a:r>
              <a:rPr lang="it-IT" sz="2200" b="1" dirty="0">
                <a:latin typeface="+mj-lt"/>
              </a:rPr>
              <a:t>a non-</a:t>
            </a:r>
            <a:r>
              <a:rPr lang="it-IT" sz="2200" b="1" dirty="0" err="1">
                <a:latin typeface="+mj-lt"/>
              </a:rPr>
              <a:t>prototypical</a:t>
            </a:r>
            <a:r>
              <a:rPr lang="it-IT" sz="2200" b="1" dirty="0">
                <a:latin typeface="+mj-lt"/>
              </a:rPr>
              <a:t> </a:t>
            </a:r>
            <a:r>
              <a:rPr lang="it-IT" sz="2200" b="1" dirty="0" err="1">
                <a:latin typeface="+mj-lt"/>
              </a:rPr>
              <a:t>subject</a:t>
            </a:r>
            <a:endParaRPr lang="it-IT" sz="2200" b="1" dirty="0">
              <a:latin typeface="+mj-lt"/>
            </a:endParaRPr>
          </a:p>
          <a:p>
            <a:pPr marL="0" indent="0">
              <a:buNone/>
            </a:pPr>
            <a:endParaRPr lang="it-IT" sz="2200" dirty="0">
              <a:latin typeface="+mj-lt"/>
            </a:endParaRPr>
          </a:p>
          <a:p>
            <a:endParaRPr lang="it-IT" sz="2200" b="1" dirty="0">
              <a:latin typeface="+mj-lt"/>
            </a:endParaRPr>
          </a:p>
          <a:p>
            <a:pPr marL="0" indent="0">
              <a:buNone/>
            </a:pPr>
            <a:r>
              <a:rPr lang="en-US" sz="2200" dirty="0">
                <a:latin typeface="+mj-lt"/>
              </a:rPr>
              <a:t>	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AA499AE-AE98-B7B0-CC16-D572EDACA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3261339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2878E0-33AB-5082-7E7E-41C98254B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Future </a:t>
            </a:r>
            <a:r>
              <a:rPr lang="de-DE" dirty="0" err="1"/>
              <a:t>research</a:t>
            </a:r>
            <a:r>
              <a:rPr lang="de-DE" dirty="0"/>
              <a:t> </a:t>
            </a:r>
            <a:r>
              <a:rPr lang="de-DE" dirty="0" err="1"/>
              <a:t>directions</a:t>
            </a:r>
            <a:r>
              <a:rPr lang="de-DE" dirty="0"/>
              <a:t>: Variation in Europe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88229B-032A-3480-230D-A0EB099CD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dirty="0"/>
          </a:p>
          <a:p>
            <a:r>
              <a:rPr lang="de-DE" sz="2200" dirty="0">
                <a:latin typeface="+mj-lt"/>
              </a:rPr>
              <a:t>European R-impersonals </a:t>
            </a:r>
            <a:r>
              <a:rPr lang="de-DE" sz="2200" dirty="0" err="1">
                <a:latin typeface="+mj-lt"/>
              </a:rPr>
              <a:t>show</a:t>
            </a:r>
            <a:r>
              <a:rPr lang="de-DE" sz="2200" dirty="0">
                <a:latin typeface="+mj-lt"/>
              </a:rPr>
              <a:t> a high </a:t>
            </a:r>
            <a:r>
              <a:rPr lang="de-DE" sz="2200" dirty="0" err="1">
                <a:latin typeface="+mj-lt"/>
              </a:rPr>
              <a:t>degree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of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variation</a:t>
            </a:r>
            <a:r>
              <a:rPr lang="de-DE" sz="2200" dirty="0">
                <a:latin typeface="+mj-lt"/>
              </a:rPr>
              <a:t> in </a:t>
            </a:r>
            <a:r>
              <a:rPr lang="de-DE" sz="2200" dirty="0" err="1">
                <a:latin typeface="+mj-lt"/>
              </a:rPr>
              <a:t>their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semantic</a:t>
            </a:r>
            <a:r>
              <a:rPr lang="de-DE" sz="2200" dirty="0">
                <a:latin typeface="+mj-lt"/>
              </a:rPr>
              <a:t> and </a:t>
            </a:r>
            <a:r>
              <a:rPr lang="de-DE" sz="2200" dirty="0" err="1">
                <a:latin typeface="+mj-lt"/>
              </a:rPr>
              <a:t>syntactic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properties</a:t>
            </a:r>
            <a:endParaRPr lang="de-DE" sz="2200" dirty="0">
              <a:latin typeface="+mj-lt"/>
            </a:endParaRPr>
          </a:p>
          <a:p>
            <a:pPr marL="0" indent="0">
              <a:buNone/>
            </a:pPr>
            <a:endParaRPr lang="de-DE" sz="2200" dirty="0">
              <a:latin typeface="+mj-lt"/>
            </a:endParaRPr>
          </a:p>
          <a:p>
            <a:r>
              <a:rPr lang="de-DE" sz="2200" dirty="0">
                <a:latin typeface="+mj-lt"/>
              </a:rPr>
              <a:t>They </a:t>
            </a:r>
            <a:r>
              <a:rPr lang="de-DE" sz="2200" dirty="0" err="1">
                <a:latin typeface="+mj-lt"/>
              </a:rPr>
              <a:t>may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behave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differently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even</a:t>
            </a:r>
            <a:r>
              <a:rPr lang="de-DE" sz="2200" dirty="0">
                <a:latin typeface="+mj-lt"/>
              </a:rPr>
              <a:t> in </a:t>
            </a:r>
            <a:r>
              <a:rPr lang="de-DE" sz="2200" dirty="0" err="1">
                <a:latin typeface="+mj-lt"/>
              </a:rPr>
              <a:t>closely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related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languages</a:t>
            </a:r>
            <a:r>
              <a:rPr lang="de-DE" sz="2200" dirty="0">
                <a:latin typeface="+mj-lt"/>
              </a:rPr>
              <a:t> such </a:t>
            </a:r>
            <a:r>
              <a:rPr lang="de-DE" sz="2200" dirty="0" err="1">
                <a:latin typeface="+mj-lt"/>
              </a:rPr>
              <a:t>as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Ukrainian</a:t>
            </a:r>
            <a:r>
              <a:rPr lang="de-DE" sz="2200" dirty="0">
                <a:latin typeface="+mj-lt"/>
              </a:rPr>
              <a:t> and </a:t>
            </a:r>
            <a:r>
              <a:rPr lang="de-DE" sz="2200" dirty="0" err="1">
                <a:latin typeface="+mj-lt"/>
              </a:rPr>
              <a:t>Belarusian</a:t>
            </a:r>
            <a:endParaRPr lang="de-DE" sz="2200" dirty="0">
              <a:latin typeface="+mj-lt"/>
            </a:endParaRPr>
          </a:p>
          <a:p>
            <a:endParaRPr lang="de-DE" sz="2200" dirty="0">
              <a:latin typeface="+mj-lt"/>
            </a:endParaRPr>
          </a:p>
          <a:p>
            <a:r>
              <a:rPr lang="de-DE" sz="2200" dirty="0" err="1">
                <a:latin typeface="+mj-lt"/>
              </a:rPr>
              <a:t>While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we</a:t>
            </a:r>
            <a:r>
              <a:rPr lang="de-DE" sz="2200" dirty="0">
                <a:latin typeface="+mj-lt"/>
              </a:rPr>
              <a:t> do </a:t>
            </a:r>
            <a:r>
              <a:rPr lang="de-DE" sz="2200" dirty="0" err="1">
                <a:latin typeface="+mj-lt"/>
              </a:rPr>
              <a:t>know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already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relatively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much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about</a:t>
            </a:r>
            <a:r>
              <a:rPr lang="de-DE" sz="2200" dirty="0">
                <a:latin typeface="+mj-lt"/>
              </a:rPr>
              <a:t> R-impersonals in </a:t>
            </a:r>
            <a:r>
              <a:rPr lang="de-DE" sz="2200" dirty="0" err="1">
                <a:latin typeface="+mj-lt"/>
              </a:rPr>
              <a:t>major</a:t>
            </a:r>
            <a:r>
              <a:rPr lang="de-DE" sz="2200" dirty="0">
                <a:latin typeface="+mj-lt"/>
              </a:rPr>
              <a:t> European </a:t>
            </a:r>
            <a:r>
              <a:rPr lang="de-DE" sz="2200" dirty="0" err="1">
                <a:latin typeface="+mj-lt"/>
              </a:rPr>
              <a:t>languages</a:t>
            </a:r>
            <a:r>
              <a:rPr lang="de-DE" sz="2200" dirty="0">
                <a:latin typeface="+mj-lt"/>
              </a:rPr>
              <a:t>, </a:t>
            </a:r>
            <a:r>
              <a:rPr lang="de-DE" sz="2200" dirty="0" err="1">
                <a:latin typeface="+mj-lt"/>
              </a:rPr>
              <a:t>we</a:t>
            </a:r>
            <a:r>
              <a:rPr lang="de-DE" sz="2200" dirty="0">
                <a:latin typeface="+mj-lt"/>
              </a:rPr>
              <a:t> still lack </a:t>
            </a:r>
            <a:r>
              <a:rPr lang="de-DE" sz="2200" dirty="0" err="1">
                <a:latin typeface="+mj-lt"/>
              </a:rPr>
              <a:t>studies</a:t>
            </a:r>
            <a:r>
              <a:rPr lang="de-DE" sz="2200" dirty="0">
                <a:latin typeface="+mj-lt"/>
              </a:rPr>
              <a:t> on </a:t>
            </a:r>
            <a:r>
              <a:rPr lang="de-DE" sz="2200" dirty="0" err="1">
                <a:latin typeface="+mj-lt"/>
              </a:rPr>
              <a:t>lesser-studied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varieties</a:t>
            </a:r>
            <a:r>
              <a:rPr lang="de-DE" sz="2200" dirty="0">
                <a:latin typeface="+mj-lt"/>
              </a:rPr>
              <a:t> and </a:t>
            </a:r>
            <a:r>
              <a:rPr lang="de-DE" sz="2200" dirty="0" err="1">
                <a:latin typeface="+mj-lt"/>
              </a:rPr>
              <a:t>minority</a:t>
            </a:r>
            <a:r>
              <a:rPr lang="de-DE" sz="2200" dirty="0">
                <a:latin typeface="+mj-lt"/>
              </a:rPr>
              <a:t> </a:t>
            </a:r>
            <a:r>
              <a:rPr lang="de-DE" sz="2200" dirty="0" err="1">
                <a:latin typeface="+mj-lt"/>
              </a:rPr>
              <a:t>languages</a:t>
            </a:r>
            <a:endParaRPr lang="de-DE" sz="2200" dirty="0">
              <a:latin typeface="+mj-lt"/>
            </a:endParaRPr>
          </a:p>
          <a:p>
            <a:endParaRPr lang="de-DE" sz="2400" dirty="0">
              <a:latin typeface="+mj-lt"/>
            </a:endParaRPr>
          </a:p>
          <a:p>
            <a:endParaRPr lang="de-DE" sz="2400" dirty="0">
              <a:latin typeface="+mj-lt"/>
            </a:endParaRPr>
          </a:p>
          <a:p>
            <a:pPr lvl="1"/>
            <a:endParaRPr lang="de-DE" sz="16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3DF0BB1-79C8-A7FA-FCF9-E94D53F5D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50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241563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2878E0-33AB-5082-7E7E-41C98254B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Future </a:t>
            </a:r>
            <a:r>
              <a:rPr lang="de-DE" dirty="0" err="1"/>
              <a:t>research</a:t>
            </a:r>
            <a:r>
              <a:rPr lang="de-DE" dirty="0"/>
              <a:t> </a:t>
            </a:r>
            <a:r>
              <a:rPr lang="de-DE" dirty="0" err="1"/>
              <a:t>directions</a:t>
            </a:r>
            <a:r>
              <a:rPr lang="de-DE" dirty="0"/>
              <a:t>: </a:t>
            </a:r>
            <a:r>
              <a:rPr lang="de-DE" dirty="0" err="1"/>
              <a:t>Discourse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88229B-032A-3480-230D-A0EB099CD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de-DE" sz="1600" dirty="0"/>
          </a:p>
          <a:p>
            <a:r>
              <a:rPr lang="de-DE" sz="2200" dirty="0"/>
              <a:t>Much </a:t>
            </a:r>
            <a:r>
              <a:rPr lang="de-DE" sz="2200" dirty="0" err="1"/>
              <a:t>is</a:t>
            </a:r>
            <a:r>
              <a:rPr lang="de-DE" sz="2200" dirty="0"/>
              <a:t> still </a:t>
            </a:r>
            <a:r>
              <a:rPr lang="de-DE" sz="2200" dirty="0" err="1"/>
              <a:t>unknown</a:t>
            </a:r>
            <a:r>
              <a:rPr lang="de-DE" sz="2200" dirty="0"/>
              <a:t> </a:t>
            </a:r>
            <a:r>
              <a:rPr lang="de-DE" sz="2200" dirty="0" err="1"/>
              <a:t>about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discourse</a:t>
            </a:r>
            <a:r>
              <a:rPr lang="de-DE" sz="2200" dirty="0"/>
              <a:t> </a:t>
            </a:r>
            <a:r>
              <a:rPr lang="de-DE" sz="2200" dirty="0" err="1"/>
              <a:t>factors</a:t>
            </a:r>
            <a:r>
              <a:rPr lang="de-DE" sz="2200" dirty="0"/>
              <a:t> </a:t>
            </a:r>
            <a:r>
              <a:rPr lang="de-DE" sz="2200" dirty="0" err="1"/>
              <a:t>that</a:t>
            </a:r>
            <a:r>
              <a:rPr lang="de-DE" sz="2200" dirty="0"/>
              <a:t> </a:t>
            </a:r>
            <a:r>
              <a:rPr lang="de-DE" sz="2200" dirty="0" err="1"/>
              <a:t>influence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use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R-impersonals </a:t>
            </a:r>
            <a:r>
              <a:rPr lang="de-DE" sz="2200" dirty="0" err="1"/>
              <a:t>with</a:t>
            </a:r>
            <a:r>
              <a:rPr lang="de-DE" sz="2200" dirty="0"/>
              <a:t> </a:t>
            </a:r>
            <a:r>
              <a:rPr lang="de-DE" sz="2200" dirty="0" err="1"/>
              <a:t>overlapping</a:t>
            </a:r>
            <a:r>
              <a:rPr lang="de-DE" sz="2200" dirty="0"/>
              <a:t> </a:t>
            </a:r>
            <a:r>
              <a:rPr lang="de-DE" sz="2200" dirty="0" err="1"/>
              <a:t>reference</a:t>
            </a:r>
            <a:endParaRPr lang="de-DE" sz="2200" dirty="0"/>
          </a:p>
          <a:p>
            <a:endParaRPr lang="de-DE" sz="2200" dirty="0"/>
          </a:p>
          <a:p>
            <a:r>
              <a:rPr lang="de-DE" sz="2200" dirty="0" err="1"/>
              <a:t>Whilst</a:t>
            </a:r>
            <a:r>
              <a:rPr lang="de-DE" sz="2200" dirty="0"/>
              <a:t> a </a:t>
            </a:r>
            <a:r>
              <a:rPr lang="de-DE" sz="2200" dirty="0" err="1"/>
              <a:t>consistent</a:t>
            </a:r>
            <a:r>
              <a:rPr lang="de-DE" sz="2200" dirty="0"/>
              <a:t> </a:t>
            </a:r>
            <a:r>
              <a:rPr lang="de-DE" sz="2200" dirty="0" err="1"/>
              <a:t>body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research</a:t>
            </a:r>
            <a:r>
              <a:rPr lang="de-DE" sz="2200" dirty="0"/>
              <a:t>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available</a:t>
            </a:r>
            <a:r>
              <a:rPr lang="de-DE" sz="2200" dirty="0"/>
              <a:t> for </a:t>
            </a:r>
            <a:r>
              <a:rPr lang="de-DE" sz="2200" dirty="0" err="1"/>
              <a:t>Germanic</a:t>
            </a:r>
            <a:r>
              <a:rPr lang="de-DE" sz="2200" dirty="0"/>
              <a:t> and </a:t>
            </a:r>
            <a:r>
              <a:rPr lang="de-DE" sz="2200" dirty="0" err="1"/>
              <a:t>Romance</a:t>
            </a:r>
            <a:r>
              <a:rPr lang="de-DE" sz="2200" dirty="0"/>
              <a:t> </a:t>
            </a:r>
            <a:r>
              <a:rPr lang="de-DE" sz="2200" dirty="0" err="1"/>
              <a:t>languages</a:t>
            </a:r>
            <a:r>
              <a:rPr lang="de-DE" sz="2200" dirty="0"/>
              <a:t>, </a:t>
            </a:r>
            <a:r>
              <a:rPr lang="de-DE" sz="2200" dirty="0" err="1"/>
              <a:t>as</a:t>
            </a:r>
            <a:r>
              <a:rPr lang="de-DE" sz="2200" dirty="0"/>
              <a:t> </a:t>
            </a:r>
            <a:r>
              <a:rPr lang="de-DE" sz="2200" dirty="0" err="1"/>
              <a:t>well</a:t>
            </a:r>
            <a:r>
              <a:rPr lang="de-DE" sz="2200" dirty="0"/>
              <a:t> </a:t>
            </a:r>
            <a:r>
              <a:rPr lang="de-DE" sz="2200" dirty="0" err="1"/>
              <a:t>as</a:t>
            </a:r>
            <a:r>
              <a:rPr lang="de-DE" sz="2200" dirty="0"/>
              <a:t> for </a:t>
            </a:r>
            <a:r>
              <a:rPr lang="de-DE" sz="2200" dirty="0" err="1"/>
              <a:t>Polish</a:t>
            </a:r>
            <a:r>
              <a:rPr lang="de-DE" sz="2200" dirty="0"/>
              <a:t> and Russian, </a:t>
            </a:r>
            <a:r>
              <a:rPr lang="de-DE" sz="2200" dirty="0" err="1"/>
              <a:t>other</a:t>
            </a:r>
            <a:r>
              <a:rPr lang="de-DE" sz="2200" dirty="0"/>
              <a:t> </a:t>
            </a:r>
            <a:r>
              <a:rPr lang="de-DE" sz="2200" dirty="0" err="1"/>
              <a:t>languages</a:t>
            </a:r>
            <a:r>
              <a:rPr lang="de-DE" sz="2200" dirty="0"/>
              <a:t> </a:t>
            </a:r>
            <a:r>
              <a:rPr lang="de-DE" sz="2200" dirty="0" err="1"/>
              <a:t>have</a:t>
            </a:r>
            <a:r>
              <a:rPr lang="de-DE" sz="2200" dirty="0"/>
              <a:t> fallen out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radar</a:t>
            </a:r>
            <a:r>
              <a:rPr lang="de-DE" sz="2200" dirty="0"/>
              <a:t> </a:t>
            </a:r>
          </a:p>
          <a:p>
            <a:pPr marL="0" indent="0">
              <a:buNone/>
            </a:pPr>
            <a:endParaRPr lang="de-DE" sz="2200" dirty="0"/>
          </a:p>
          <a:p>
            <a:r>
              <a:rPr lang="de-DE" sz="2200" dirty="0"/>
              <a:t>More </a:t>
            </a:r>
            <a:r>
              <a:rPr lang="de-DE" sz="2200" dirty="0" err="1"/>
              <a:t>studies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monolingual </a:t>
            </a:r>
            <a:r>
              <a:rPr lang="de-DE" sz="2200" dirty="0" err="1"/>
              <a:t>written</a:t>
            </a:r>
            <a:r>
              <a:rPr lang="de-DE" sz="2200" dirty="0"/>
              <a:t> and spoken </a:t>
            </a:r>
            <a:r>
              <a:rPr lang="de-DE" sz="2200" dirty="0" err="1"/>
              <a:t>corpora</a:t>
            </a:r>
            <a:r>
              <a:rPr lang="de-DE" sz="2200" dirty="0"/>
              <a:t>, </a:t>
            </a:r>
            <a:r>
              <a:rPr lang="de-DE" sz="2200" dirty="0" err="1"/>
              <a:t>as</a:t>
            </a:r>
            <a:r>
              <a:rPr lang="de-DE" sz="2200" dirty="0"/>
              <a:t> </a:t>
            </a:r>
            <a:r>
              <a:rPr lang="de-DE" sz="2200" dirty="0" err="1"/>
              <a:t>well</a:t>
            </a:r>
            <a:r>
              <a:rPr lang="de-DE" sz="2200" dirty="0"/>
              <a:t> </a:t>
            </a:r>
            <a:r>
              <a:rPr lang="de-DE" sz="2200" dirty="0" err="1"/>
              <a:t>as</a:t>
            </a:r>
            <a:r>
              <a:rPr lang="de-DE" sz="2200" dirty="0"/>
              <a:t> experimental </a:t>
            </a:r>
            <a:r>
              <a:rPr lang="de-DE" sz="2200" dirty="0" err="1"/>
              <a:t>fieldwork</a:t>
            </a:r>
            <a:r>
              <a:rPr lang="de-DE" sz="2200" dirty="0"/>
              <a:t> </a:t>
            </a:r>
            <a:r>
              <a:rPr lang="de-DE" sz="2200" dirty="0" err="1"/>
              <a:t>work</a:t>
            </a:r>
            <a:r>
              <a:rPr lang="de-DE" sz="2200" dirty="0"/>
              <a:t>, </a:t>
            </a:r>
            <a:r>
              <a:rPr lang="de-DE" sz="2200" dirty="0" err="1"/>
              <a:t>are</a:t>
            </a:r>
            <a:r>
              <a:rPr lang="de-DE" sz="2200" dirty="0"/>
              <a:t> </a:t>
            </a:r>
            <a:r>
              <a:rPr lang="de-DE" sz="2200" dirty="0" err="1"/>
              <a:t>needed</a:t>
            </a:r>
            <a:r>
              <a:rPr lang="de-DE" sz="2200" dirty="0"/>
              <a:t> to </a:t>
            </a:r>
            <a:r>
              <a:rPr lang="de-DE" sz="2200" dirty="0" err="1"/>
              <a:t>shed</a:t>
            </a:r>
            <a:r>
              <a:rPr lang="de-DE" sz="2200" dirty="0"/>
              <a:t> light on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factors</a:t>
            </a:r>
            <a:r>
              <a:rPr lang="de-DE" sz="2200" dirty="0"/>
              <a:t> </a:t>
            </a:r>
            <a:r>
              <a:rPr lang="de-DE" sz="2200" dirty="0" err="1"/>
              <a:t>that</a:t>
            </a:r>
            <a:r>
              <a:rPr lang="de-DE" sz="2200" dirty="0"/>
              <a:t> </a:t>
            </a:r>
            <a:r>
              <a:rPr lang="it-IT" sz="2200" dirty="0" err="1"/>
              <a:t>influence</a:t>
            </a:r>
            <a:r>
              <a:rPr lang="it-IT" sz="2200" dirty="0"/>
              <a:t> the use of R-</a:t>
            </a:r>
            <a:r>
              <a:rPr lang="it-IT" sz="2200" dirty="0" err="1"/>
              <a:t>impersonals</a:t>
            </a:r>
            <a:r>
              <a:rPr lang="it-IT" sz="2200" dirty="0"/>
              <a:t> in </a:t>
            </a:r>
            <a:r>
              <a:rPr lang="it-IT" sz="2200" dirty="0" err="1"/>
              <a:t>discourse</a:t>
            </a:r>
            <a:endParaRPr lang="it-IT" sz="2200" dirty="0"/>
          </a:p>
          <a:p>
            <a:endParaRPr lang="it-IT" sz="24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F430DAA-636D-9341-0F9E-66EE38457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51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976662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DED44D08-D1AA-0A5A-53F7-FA6EB9E7AB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/>
              <a:t>Ačiū</a:t>
            </a:r>
            <a:r>
              <a:rPr lang="de-DE" dirty="0"/>
              <a:t> </a:t>
            </a:r>
            <a:r>
              <a:rPr lang="de-DE" dirty="0" err="1"/>
              <a:t>ir</a:t>
            </a:r>
            <a:r>
              <a:rPr lang="de-DE" dirty="0"/>
              <a:t> </a:t>
            </a:r>
            <a:r>
              <a:rPr lang="de-DE" dirty="0" err="1"/>
              <a:t>thank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! </a:t>
            </a:r>
          </a:p>
        </p:txBody>
      </p:sp>
      <p:sp>
        <p:nvSpPr>
          <p:cNvPr id="6" name="Untertitel 5">
            <a:extLst>
              <a:ext uri="{FF2B5EF4-FFF2-40B4-BE49-F238E27FC236}">
                <a16:creationId xmlns:a16="http://schemas.microsoft.com/office/drawing/2014/main" id="{F2F5292F-135B-169A-3814-ADD52B6F33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BEF29C7-0EEE-08E2-C5BF-B3A8106AE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52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9228691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D5A299-064D-BE20-D41A-B21309CB6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References -1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453432-6D50-6751-B889-BCAB0C24C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de-DE" sz="1800" dirty="0">
              <a:solidFill>
                <a:srgbClr val="000000"/>
              </a:solidFill>
              <a:effectLst/>
              <a:latin typeface="HCAKGG+TimesNewRomanPSMT"/>
              <a:ea typeface="Microsoft Yi Baiti" panose="03000500000000000000" pitchFamily="66" charset="0"/>
              <a:cs typeface="HCAKGG+TimesNewRomanPSMT"/>
            </a:endParaRPr>
          </a:p>
          <a:p>
            <a:pPr>
              <a:tabLst>
                <a:tab pos="457200" algn="l"/>
              </a:tabLst>
            </a:pPr>
            <a:r>
              <a:rPr lang="en-GB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DGMetaScience"/>
                <a:cs typeface="DGMetaScience"/>
              </a:rPr>
              <a:t>Bauer, Anastasia.2021. </a:t>
            </a:r>
            <a:r>
              <a:rPr lang="en-GB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Optima"/>
              </a:rPr>
              <a:t> </a:t>
            </a:r>
            <a:r>
              <a:rPr lang="en-GB" sz="1800" dirty="0" err="1">
                <a:solidFill>
                  <a:srgbClr val="211D1E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Optima"/>
              </a:rPr>
              <a:t>Impersonalization</a:t>
            </a:r>
            <a:r>
              <a:rPr lang="en-GB" sz="1800" dirty="0">
                <a:solidFill>
                  <a:srgbClr val="211D1E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Optima"/>
              </a:rPr>
              <a:t> in Slavic: A Corpus-Based Study of </a:t>
            </a:r>
            <a:r>
              <a:rPr lang="en-GB" sz="1800" dirty="0" err="1">
                <a:solidFill>
                  <a:srgbClr val="211D1E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Optima"/>
              </a:rPr>
              <a:t>Impersonalization</a:t>
            </a:r>
            <a:r>
              <a:rPr lang="en-GB" sz="1800" dirty="0">
                <a:solidFill>
                  <a:srgbClr val="211D1E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Optima"/>
              </a:rPr>
              <a:t> Strategies in Six Slavic Languages</a:t>
            </a:r>
            <a:r>
              <a:rPr lang="en-GB" sz="1800" dirty="0">
                <a:solidFill>
                  <a:srgbClr val="211D1E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Palatino Linotype" panose="02040502050505030304" pitchFamily="18" charset="0"/>
              </a:rPr>
              <a:t>. Journal of Slavic Linguistics 29. 123-178</a:t>
            </a:r>
            <a:endParaRPr lang="de-DE" sz="1800" dirty="0">
              <a:solidFill>
                <a:srgbClr val="000000"/>
              </a:solidFill>
              <a:effectLst/>
              <a:latin typeface="HCAKGG+TimesNewRomanPSMT"/>
              <a:ea typeface="Microsoft Yi Baiti" panose="03000500000000000000" pitchFamily="66" charset="0"/>
              <a:cs typeface="HCAKGG+TimesNewRomanPSMT"/>
            </a:endParaRPr>
          </a:p>
          <a:p>
            <a:pPr>
              <a:tabLst>
                <a:tab pos="457200" algn="l"/>
              </a:tabLst>
            </a:pPr>
            <a:r>
              <a:rPr lang="en-GB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LMRoman10-Regular-Identity-H"/>
              </a:rPr>
              <a:t>Cabredo</a:t>
            </a:r>
            <a:r>
              <a:rPr lang="en-GB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LMRoman10-Regular-Identity-H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LMRoman10-Regular-Identity-H"/>
              </a:rPr>
              <a:t>Hofherr</a:t>
            </a:r>
            <a:r>
              <a:rPr lang="en-GB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LMRoman10-Regular-Identity-H"/>
              </a:rPr>
              <a:t>, Patricia. 2017. Les </a:t>
            </a:r>
            <a:r>
              <a:rPr lang="en-GB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LMRoman10-Regular-Identity-H"/>
              </a:rPr>
              <a:t>pronoms</a:t>
            </a:r>
            <a:r>
              <a:rPr lang="en-GB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LMRoman10-Regular-Identity-H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LMRoman10-Regular-Identity-H"/>
              </a:rPr>
              <a:t>impersonnels</a:t>
            </a:r>
            <a:r>
              <a:rPr lang="en-GB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LMRoman10-Regular-Identity-H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LMRoman10-Regular-Identity-H"/>
              </a:rPr>
              <a:t>humains</a:t>
            </a:r>
            <a:r>
              <a:rPr lang="en-GB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LMRoman10-Regular-Identity-H"/>
              </a:rPr>
              <a:t> - </a:t>
            </a:r>
            <a:r>
              <a:rPr lang="en-GB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LMRoman10-Regular-Identity-H"/>
              </a:rPr>
              <a:t>Syntaxe</a:t>
            </a:r>
            <a:r>
              <a:rPr lang="en-GB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LMRoman10-Regular-Identity-H"/>
              </a:rPr>
              <a:t>, </a:t>
            </a:r>
            <a:r>
              <a:rPr lang="en-GB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LMRoman10-Regular-Identity-H"/>
              </a:rPr>
              <a:t>sémantique</a:t>
            </a:r>
            <a:r>
              <a:rPr lang="en-GB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LMRoman10-Regular-Identity-H"/>
              </a:rPr>
              <a:t>, </a:t>
            </a:r>
            <a:r>
              <a:rPr lang="en-GB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LMRoman10-Regular-Identity-H"/>
              </a:rPr>
              <a:t>morphologie</a:t>
            </a:r>
            <a:r>
              <a:rPr lang="en-GB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LMRoman10-Regular-Identity-H"/>
              </a:rPr>
              <a:t>.</a:t>
            </a:r>
            <a:r>
              <a:rPr lang="en-GB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 </a:t>
            </a:r>
            <a:r>
              <a:rPr lang="de-DE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LMRoman10-Regular-Identity-H"/>
              </a:rPr>
              <a:t>Linguistique</a:t>
            </a:r>
            <a:r>
              <a:rPr lang="de-DE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LMRoman10-Regular-Identity-H"/>
              </a:rPr>
              <a:t>. </a:t>
            </a:r>
            <a:r>
              <a:rPr lang="de-DE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LMRoman10-Regular-Identity-H"/>
              </a:rPr>
              <a:t>Universite</a:t>
            </a:r>
            <a:r>
              <a:rPr lang="de-DE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LMRoman10-Regular-Identity-H"/>
              </a:rPr>
              <a:t> Paris 8. </a:t>
            </a:r>
            <a:endParaRPr lang="de-DE" sz="1800" dirty="0">
              <a:solidFill>
                <a:srgbClr val="000000"/>
              </a:solidFill>
              <a:effectLst/>
              <a:latin typeface="HCAKGG+TimesNewRomanPSMT"/>
              <a:ea typeface="Microsoft Yi Baiti" panose="03000500000000000000" pitchFamily="66" charset="0"/>
              <a:cs typeface="HCAKGG+TimesNewRomanPSMT"/>
            </a:endParaRPr>
          </a:p>
          <a:p>
            <a:pPr>
              <a:tabLst>
                <a:tab pos="457200" algn="l"/>
              </a:tabLst>
            </a:pPr>
            <a:r>
              <a:rPr lang="en-GB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Dalmi</a:t>
            </a:r>
            <a:r>
              <a:rPr lang="en-GB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, Grete. 2021. Who on earth is pro? – Licensing null arguments in Hungarian matrix and dependent clauses. In </a:t>
            </a:r>
            <a:r>
              <a:rPr lang="en-GB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Gréte</a:t>
            </a:r>
            <a:r>
              <a:rPr lang="en-GB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Dalmi</a:t>
            </a:r>
            <a:r>
              <a:rPr lang="en-GB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, </a:t>
            </a:r>
            <a:r>
              <a:rPr lang="en-GB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Egor</a:t>
            </a:r>
            <a:r>
              <a:rPr lang="en-GB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Tsedryk</a:t>
            </a:r>
            <a:r>
              <a:rPr lang="en-GB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, Piotr </a:t>
            </a:r>
            <a:r>
              <a:rPr lang="en-GB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Cegłowski</a:t>
            </a:r>
            <a:r>
              <a:rPr lang="en-GB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 (eds.) Null subjects in Slavic and Finno-Ugric. Berlin: de Gruyter subjects, 253-280 </a:t>
            </a:r>
            <a:endParaRPr lang="de-DE" sz="1800" dirty="0">
              <a:solidFill>
                <a:srgbClr val="000000"/>
              </a:solidFill>
              <a:effectLst/>
              <a:latin typeface="HCAKGG+TimesNewRomanPSMT"/>
              <a:ea typeface="Microsoft Yi Baiti" panose="03000500000000000000" pitchFamily="66" charset="0"/>
              <a:cs typeface="HCAKGG+TimesNewRomanPSMT"/>
            </a:endParaRPr>
          </a:p>
          <a:p>
            <a:pPr>
              <a:tabLst>
                <a:tab pos="457200" algn="l"/>
              </a:tabLst>
            </a:pPr>
            <a:r>
              <a:rPr lang="de-DE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Deringer, Lisa, Volker Gast &amp; </a:t>
            </a:r>
            <a:r>
              <a:rPr lang="de-DE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florian</a:t>
            </a:r>
            <a:r>
              <a:rPr lang="de-DE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 Haas. 2015. </a:t>
            </a:r>
            <a:r>
              <a:rPr lang="en-GB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Impersonal uses of the second person singular and generalized empathy. An exploratory corpus study of English, </a:t>
            </a:r>
            <a:r>
              <a:rPr lang="en-GB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german</a:t>
            </a:r>
            <a:r>
              <a:rPr lang="en-GB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 and Russian. The Pragmatics of personal pronouns. </a:t>
            </a:r>
            <a:r>
              <a:rPr lang="en-GB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Sorlin</a:t>
            </a:r>
            <a:r>
              <a:rPr lang="en-GB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 &amp; </a:t>
            </a:r>
            <a:r>
              <a:rPr lang="en-GB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Gardelle</a:t>
            </a:r>
            <a:r>
              <a:rPr lang="en-GB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 (eds) </a:t>
            </a:r>
            <a:r>
              <a:rPr lang="en-GB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Benjamins</a:t>
            </a:r>
            <a:r>
              <a:rPr lang="en-GB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. Amsterdam, 311-342</a:t>
            </a:r>
            <a:endParaRPr lang="de-DE" sz="1800" dirty="0">
              <a:solidFill>
                <a:srgbClr val="000000"/>
              </a:solidFill>
              <a:effectLst/>
              <a:latin typeface="HCAKGG+TimesNewRomanPSMT"/>
              <a:ea typeface="Microsoft Yi Baiti" panose="03000500000000000000" pitchFamily="66" charset="0"/>
              <a:cs typeface="HCAKGG+TimesNewRomanPSMT"/>
            </a:endParaRPr>
          </a:p>
          <a:p>
            <a:pPr>
              <a:tabLst>
                <a:tab pos="457200" algn="l"/>
              </a:tabLst>
            </a:pPr>
            <a:r>
              <a:rPr lang="de-DE" sz="1800" dirty="0">
                <a:solidFill>
                  <a:srgbClr val="211D1E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Palatino Linotype" panose="02040502050505030304" pitchFamily="18" charset="0"/>
              </a:rPr>
              <a:t>Gast, Volker and Johan van der </a:t>
            </a:r>
            <a:r>
              <a:rPr lang="de-DE" sz="1800" dirty="0" err="1">
                <a:solidFill>
                  <a:srgbClr val="211D1E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Palatino Linotype" panose="02040502050505030304" pitchFamily="18" charset="0"/>
              </a:rPr>
              <a:t>Auwera</a:t>
            </a:r>
            <a:r>
              <a:rPr lang="de-DE" sz="1800" dirty="0">
                <a:solidFill>
                  <a:srgbClr val="211D1E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Palatino Linotype" panose="02040502050505030304" pitchFamily="18" charset="0"/>
              </a:rPr>
              <a:t>. </a:t>
            </a:r>
            <a:r>
              <a:rPr lang="en-GB" sz="1800" dirty="0">
                <a:solidFill>
                  <a:srgbClr val="211D1E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Palatino Linotype" panose="02040502050505030304" pitchFamily="18" charset="0"/>
              </a:rPr>
              <a:t>(2013) “Towards a distributional ty­pology of human impersonal pronouns, based on data from European languages”. </a:t>
            </a:r>
            <a:r>
              <a:rPr lang="en-GB" sz="1800" dirty="0" err="1">
                <a:solidFill>
                  <a:srgbClr val="211D1E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Palatino Linotype" panose="02040502050505030304" pitchFamily="18" charset="0"/>
              </a:rPr>
              <a:t>Dik</a:t>
            </a:r>
            <a:r>
              <a:rPr lang="en-GB" sz="1800" dirty="0">
                <a:solidFill>
                  <a:srgbClr val="211D1E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Palatino Linotype" panose="02040502050505030304" pitchFamily="18" charset="0"/>
              </a:rPr>
              <a:t> Bakker and Martin </a:t>
            </a:r>
            <a:r>
              <a:rPr lang="en-GB" sz="1800" dirty="0" err="1">
                <a:solidFill>
                  <a:srgbClr val="211D1E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Palatino Linotype" panose="02040502050505030304" pitchFamily="18" charset="0"/>
              </a:rPr>
              <a:t>Haspelmath</a:t>
            </a:r>
            <a:r>
              <a:rPr lang="en-GB" sz="1800" dirty="0">
                <a:solidFill>
                  <a:srgbClr val="211D1E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Palatino Linotype" panose="02040502050505030304" pitchFamily="18" charset="0"/>
              </a:rPr>
              <a:t>, eds. </a:t>
            </a:r>
            <a:r>
              <a:rPr lang="en-GB" sz="1800" i="1" dirty="0">
                <a:solidFill>
                  <a:srgbClr val="211D1E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Palatino Linotype" panose="02040502050505030304" pitchFamily="18" charset="0"/>
              </a:rPr>
              <a:t>Languages across boundaries: Studies in memory of Anna </a:t>
            </a:r>
            <a:r>
              <a:rPr lang="en-GB" sz="1800" i="1" dirty="0" err="1">
                <a:solidFill>
                  <a:srgbClr val="211D1E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Palatino Linotype" panose="02040502050505030304" pitchFamily="18" charset="0"/>
              </a:rPr>
              <a:t>Siewierska</a:t>
            </a:r>
            <a:r>
              <a:rPr lang="en-GB" sz="1800" i="1" dirty="0">
                <a:solidFill>
                  <a:srgbClr val="211D1E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Palatino Linotype" panose="02040502050505030304" pitchFamily="18" charset="0"/>
              </a:rPr>
              <a:t>. </a:t>
            </a:r>
            <a:r>
              <a:rPr lang="de-DE" sz="1800" dirty="0">
                <a:solidFill>
                  <a:srgbClr val="211D1E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Palatino Linotype" panose="02040502050505030304" pitchFamily="18" charset="0"/>
              </a:rPr>
              <a:t>Berlin: de Gruyter Mou­ton, 119–58</a:t>
            </a:r>
          </a:p>
          <a:p>
            <a:pPr>
              <a:tabLst>
                <a:tab pos="457200" algn="l"/>
              </a:tabLst>
            </a:pPr>
            <a:r>
              <a:rPr lang="it-IT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Giacalone Ramat, Anna &amp; Andrea </a:t>
            </a:r>
            <a:r>
              <a:rPr lang="it-IT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Sansò</a:t>
            </a:r>
            <a:r>
              <a:rPr lang="it-IT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. </a:t>
            </a:r>
            <a:r>
              <a:rPr lang="en-US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(2007) The spread and decline of indefinite </a:t>
            </a:r>
            <a:r>
              <a:rPr lang="en-US" sz="1800" i="1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man-constructions</a:t>
            </a:r>
            <a:r>
              <a:rPr lang="en-US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 in European languages. In Paolo Ramat /Elisa Roma (eds.) Europe and the Mediterranean as Linguistic Areas. Amsterdam/Philadelphia: John Benjamins, 95-131</a:t>
            </a:r>
            <a:endParaRPr lang="de-DE" sz="1800" dirty="0">
              <a:solidFill>
                <a:srgbClr val="000000"/>
              </a:solidFill>
              <a:effectLst/>
              <a:latin typeface="HCAKGG+TimesNewRomanPSMT"/>
              <a:ea typeface="Microsoft Yi Baiti" panose="03000500000000000000" pitchFamily="66" charset="0"/>
              <a:cs typeface="HCAKGG+TimesNewRomanPSMT"/>
            </a:endParaRPr>
          </a:p>
          <a:p>
            <a:pPr>
              <a:tabLst>
                <a:tab pos="457200" algn="l"/>
              </a:tabLst>
            </a:pPr>
            <a:r>
              <a:rPr lang="en-GB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DGMetaScience"/>
                <a:cs typeface="DGMetaScience"/>
              </a:rPr>
              <a:t>Egerland</a:t>
            </a:r>
            <a:r>
              <a:rPr lang="en-GB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DGMetaScience"/>
                <a:cs typeface="DGMetaScience"/>
              </a:rPr>
              <a:t>, Verner. 2003. Impersonal pronouns in Scandinavian and Romance. </a:t>
            </a:r>
            <a:r>
              <a:rPr lang="de-DE" sz="1800" i="1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DGMetaScience"/>
                <a:cs typeface="DGMetaScience-Italic"/>
              </a:rPr>
              <a:t>Working Papers in</a:t>
            </a:r>
            <a:r>
              <a:rPr lang="de-DE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 </a:t>
            </a:r>
            <a:r>
              <a:rPr lang="de-DE" sz="1800" i="1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DGMetaScience"/>
                <a:cs typeface="DGMetaScience-Italic"/>
              </a:rPr>
              <a:t>Scandinavian Syntax </a:t>
            </a:r>
            <a:r>
              <a:rPr lang="de-DE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DGMetaScience"/>
                <a:cs typeface="DGMetaScience"/>
              </a:rPr>
              <a:t>71. 75–102</a:t>
            </a:r>
            <a:r>
              <a:rPr lang="en-US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Kitagawa,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Chisato</a:t>
            </a:r>
            <a:r>
              <a:rPr lang="en-US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 &amp; Lehrer, Adrienne. 1990. “Impersonal uses of personal pronouns.” </a:t>
            </a:r>
            <a:r>
              <a:rPr lang="en-US" sz="1800" i="1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Journal of Pragmatics </a:t>
            </a:r>
            <a:r>
              <a:rPr lang="en-US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14: 739–759.</a:t>
            </a:r>
            <a:r>
              <a:rPr lang="en-US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 </a:t>
            </a:r>
            <a:endParaRPr lang="de-DE" sz="1800" dirty="0">
              <a:solidFill>
                <a:srgbClr val="000000"/>
              </a:solidFill>
              <a:effectLst/>
              <a:latin typeface="HCAKGG+TimesNewRomanPSMT"/>
              <a:ea typeface="Microsoft Yi Baiti" panose="03000500000000000000" pitchFamily="66" charset="0"/>
              <a:cs typeface="HCAKGG+TimesNewRomanPSMT"/>
            </a:endParaRPr>
          </a:p>
          <a:p>
            <a:pPr>
              <a:tabLst>
                <a:tab pos="457200" algn="l"/>
              </a:tabLst>
            </a:pPr>
            <a:r>
              <a:rPr lang="de-DE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Fehrmann Dorothee, Uwe Junghanns, Denisa </a:t>
            </a:r>
            <a:r>
              <a:rPr lang="de-DE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Lenertova</a:t>
            </a:r>
            <a:r>
              <a:rPr lang="de-DE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. </a:t>
            </a:r>
            <a:r>
              <a:rPr lang="en-GB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Two </a:t>
            </a:r>
            <a:r>
              <a:rPr lang="en-GB" sz="1800" i="1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I+TimesNewRomanPS"/>
              </a:rPr>
              <a:t>reflexive markers in Slavic. </a:t>
            </a:r>
            <a:r>
              <a:rPr lang="de-DE" sz="1800" i="1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I+TimesNewRomanPS"/>
              </a:rPr>
              <a:t>Dva</a:t>
            </a:r>
            <a:r>
              <a:rPr lang="de-DE" sz="1800" i="1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I+TimesNewRomanPS"/>
              </a:rPr>
              <a:t> </a:t>
            </a:r>
            <a:r>
              <a:rPr lang="de-DE" sz="1800" i="1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I+TimesNewRomanPS"/>
              </a:rPr>
              <a:t>markera</a:t>
            </a:r>
            <a:r>
              <a:rPr lang="de-DE" sz="1800" i="1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I+TimesNewRomanPS"/>
              </a:rPr>
              <a:t> </a:t>
            </a:r>
            <a:r>
              <a:rPr lang="de-DE" sz="1800" i="1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I+TimesNewRomanPS"/>
              </a:rPr>
              <a:t>vozvrat-nosti</a:t>
            </a:r>
            <a:r>
              <a:rPr lang="de-DE" sz="1800" i="1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I+TimesNewRomanPS"/>
              </a:rPr>
              <a:t> v </a:t>
            </a:r>
            <a:r>
              <a:rPr lang="de-DE" sz="1800" i="1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I+TimesNewRomanPS"/>
              </a:rPr>
              <a:t>slavjanskich</a:t>
            </a:r>
            <a:r>
              <a:rPr lang="de-DE" sz="1800" i="1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I+TimesNewRomanPS"/>
              </a:rPr>
              <a:t> </a:t>
            </a:r>
            <a:r>
              <a:rPr lang="de-DE" sz="1800" i="1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I+TimesNewRomanPS"/>
              </a:rPr>
              <a:t>jayzkach</a:t>
            </a:r>
            <a:r>
              <a:rPr lang="de-DE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, “Russian </a:t>
            </a:r>
            <a:r>
              <a:rPr lang="de-DE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Linguistics</a:t>
            </a:r>
            <a:r>
              <a:rPr lang="de-DE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” 34 (2010), pp. 203-238. </a:t>
            </a:r>
            <a:endParaRPr lang="de-DE" sz="1800" dirty="0">
              <a:solidFill>
                <a:srgbClr val="000000"/>
              </a:solidFill>
              <a:effectLst/>
              <a:latin typeface="HCAKGG+TimesNewRomanPSMT"/>
              <a:ea typeface="Microsoft Yi Baiti" panose="03000500000000000000" pitchFamily="66" charset="0"/>
              <a:cs typeface="HCAKGG+TimesNewRomanPSMT"/>
            </a:endParaRPr>
          </a:p>
          <a:p>
            <a:pPr>
              <a:tabLst>
                <a:tab pos="457200" algn="l"/>
              </a:tabLst>
            </a:pPr>
            <a:r>
              <a:rPr lang="en-GB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TimesNewRomanPSMT"/>
              </a:rPr>
              <a:t>Siewerska</a:t>
            </a:r>
            <a:r>
              <a:rPr lang="en-GB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TimesNewRomanPSMT"/>
              </a:rPr>
              <a:t> Anna &amp; Maria </a:t>
            </a:r>
            <a:r>
              <a:rPr lang="en-GB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TimesNewRomanPSMT"/>
              </a:rPr>
              <a:t>Papastathi</a:t>
            </a:r>
            <a:r>
              <a:rPr lang="en-GB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TimesNewRomanPSMT"/>
              </a:rPr>
              <a:t>. (2001). “Towards a typology of third person plural </a:t>
            </a:r>
            <a:r>
              <a:rPr lang="en-GB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TimesNewRomanPSMT"/>
              </a:rPr>
              <a:t>impersonals</a:t>
            </a:r>
            <a:r>
              <a:rPr lang="en-GB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TimesNewRomanPSMT"/>
              </a:rPr>
              <a:t>”.</a:t>
            </a:r>
            <a:r>
              <a:rPr lang="en-GB" sz="1800" i="1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TimesNewRomanPS-ItalicMT"/>
                <a:cs typeface="TimesNewRomanPS-ItalicMT"/>
              </a:rPr>
              <a:t>Linguistics 49-3</a:t>
            </a:r>
            <a:r>
              <a:rPr lang="en-GB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TimesNewRomanPSMT"/>
              </a:rPr>
              <a:t>, 575-610.</a:t>
            </a:r>
            <a:endParaRPr lang="de-DE" sz="1800" dirty="0">
              <a:solidFill>
                <a:srgbClr val="000000"/>
              </a:solidFill>
              <a:effectLst/>
              <a:latin typeface="HCAKGG+TimesNewRomanPSMT"/>
              <a:ea typeface="Microsoft Yi Baiti" panose="03000500000000000000" pitchFamily="66" charset="0"/>
              <a:cs typeface="HCAKGG+TimesNewRomanPSMT"/>
            </a:endParaRPr>
          </a:p>
          <a:p>
            <a:pPr>
              <a:tabLst>
                <a:tab pos="457200" algn="l"/>
              </a:tabLst>
            </a:pPr>
            <a:r>
              <a:rPr lang="en-GB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Holmberg, Anders. 2010b. The null generic subject pronoun in Finnish: a case of incorporation. In Theresa </a:t>
            </a:r>
            <a:r>
              <a:rPr lang="en-GB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Biberauer</a:t>
            </a:r>
            <a:r>
              <a:rPr lang="en-GB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, Anders Holmberg, Ian Roberts &amp; Michelle Sheehan, Parametric variation: Null Subjects in Minimalist Theory, 200–</a:t>
            </a:r>
            <a:r>
              <a:rPr lang="de-DE" sz="1800" dirty="0">
                <a:solidFill>
                  <a:srgbClr val="000000"/>
                </a:solidFill>
                <a:latin typeface="HCAKGG+TimesNewRomanPSMT"/>
                <a:ea typeface="Microsoft Yi Baiti" panose="03000500000000000000" pitchFamily="66" charset="0"/>
                <a:cs typeface="HCAKGG+TimesNewRomanPSMT"/>
              </a:rPr>
              <a:t> </a:t>
            </a:r>
            <a:r>
              <a:rPr lang="en-GB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230. Cambridge: Cambridge University Press.</a:t>
            </a:r>
            <a:endParaRPr lang="de-DE" sz="1800" dirty="0">
              <a:solidFill>
                <a:srgbClr val="000000"/>
              </a:solidFill>
              <a:effectLst/>
              <a:latin typeface="HCAKGG+TimesNewRomanPSMT"/>
              <a:ea typeface="Microsoft Yi Baiti" panose="03000500000000000000" pitchFamily="66" charset="0"/>
              <a:cs typeface="HCAKGG+TimesNewRomanPSMT"/>
            </a:endParaRPr>
          </a:p>
          <a:p>
            <a:pPr>
              <a:tabLst>
                <a:tab pos="457200" algn="l"/>
              </a:tabLst>
            </a:pPr>
            <a:r>
              <a:rPr lang="en-GB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 Keenan, Edward, </a:t>
            </a:r>
            <a:r>
              <a:rPr lang="en-GB" sz="1800" i="1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I+TimesNewRomanPS"/>
              </a:rPr>
              <a:t>Towards a Universal Definition of ‘Sub-</a:t>
            </a:r>
            <a:r>
              <a:rPr lang="en-GB" sz="1800" i="1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I+TimesNewRomanPS"/>
              </a:rPr>
              <a:t>ject</a:t>
            </a:r>
            <a:r>
              <a:rPr lang="en-GB" sz="1800" i="1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I+TimesNewRomanPS"/>
              </a:rPr>
              <a:t>’</a:t>
            </a:r>
            <a:r>
              <a:rPr lang="en-GB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, in </a:t>
            </a:r>
            <a:r>
              <a:rPr lang="en-GB" sz="1800" i="1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I+TimesNewRomanPS"/>
              </a:rPr>
              <a:t>Syntax and Semantics: Subject and Topic</a:t>
            </a:r>
            <a:r>
              <a:rPr lang="en-GB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. Ed. by Charles Li. Academic Press, New York 1976. </a:t>
            </a:r>
            <a:endParaRPr lang="de-DE" sz="1800" dirty="0">
              <a:solidFill>
                <a:srgbClr val="000000"/>
              </a:solidFill>
              <a:effectLst/>
              <a:latin typeface="HCAKGG+TimesNewRomanPSMT"/>
              <a:ea typeface="Microsoft Yi Baiti" panose="03000500000000000000" pitchFamily="66" charset="0"/>
              <a:cs typeface="HCAKGG+TimesNewRomanPSMT"/>
            </a:endParaRP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15801BA-B1C3-FE6A-B397-B1427E3DB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53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071048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D5A299-064D-BE20-D41A-B21309CB6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/>
              <a:t>References -2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453432-6D50-6751-B889-BCAB0C24C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de-DE" sz="1800" dirty="0">
              <a:solidFill>
                <a:srgbClr val="000000"/>
              </a:solidFill>
              <a:effectLst/>
              <a:latin typeface="HCAKGG+TimesNewRomanPSMT"/>
              <a:ea typeface="Microsoft Yi Baiti" panose="03000500000000000000" pitchFamily="66" charset="0"/>
              <a:cs typeface="HCAKGG+TimesNewRomanPSMT"/>
            </a:endParaRPr>
          </a:p>
          <a:p>
            <a:pPr>
              <a:tabLst>
                <a:tab pos="457200" algn="l"/>
              </a:tabLst>
            </a:pPr>
            <a:r>
              <a:rPr lang="en-US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Malchukov</a:t>
            </a:r>
            <a:r>
              <a:rPr lang="en-US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 Andrej L. &amp; Akio </a:t>
            </a:r>
            <a:r>
              <a:rPr lang="en-US" sz="1800" i="1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Ogawa</a:t>
            </a:r>
            <a:r>
              <a:rPr lang="en-US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 (2011) Towards a typology of impersonal constructions: A semantic map approach. In Andrej </a:t>
            </a:r>
            <a:r>
              <a:rPr lang="en-US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Malchukov</a:t>
            </a:r>
            <a:r>
              <a:rPr lang="en-US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/Anna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Siewierska</a:t>
            </a:r>
            <a:r>
              <a:rPr lang="en-US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 (eds.) </a:t>
            </a:r>
            <a:r>
              <a:rPr lang="en-US" sz="1800" i="1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Impersonal constructions. A cross-linguistic perspective. </a:t>
            </a:r>
            <a:r>
              <a:rPr lang="en-US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Amsterdam: John Benjamins, 17–54. </a:t>
            </a:r>
            <a:endParaRPr lang="de-DE" sz="1800" dirty="0">
              <a:solidFill>
                <a:srgbClr val="000000"/>
              </a:solidFill>
              <a:effectLst/>
              <a:latin typeface="HCAKGG+TimesNewRomanPSMT"/>
              <a:ea typeface="Microsoft Yi Baiti" panose="03000500000000000000" pitchFamily="66" charset="0"/>
              <a:cs typeface="HCAKGG+TimesNewRomanPSMT"/>
            </a:endParaRPr>
          </a:p>
          <a:p>
            <a:pPr>
              <a:tabLst>
                <a:tab pos="457200" algn="l"/>
              </a:tabLst>
            </a:pPr>
            <a:r>
              <a:rPr lang="en-GB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Malamud, Sophia. 2006. </a:t>
            </a:r>
            <a:r>
              <a:rPr lang="en-GB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Arial" panose="020B0604020202020204" pitchFamily="34" charset="0"/>
              </a:rPr>
              <a:t>Semantics and pragmatics of arbitrariness</a:t>
            </a:r>
            <a:r>
              <a:rPr lang="en-GB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. University of Pennsylvania Dissertation. </a:t>
            </a:r>
            <a:endParaRPr lang="de-DE" sz="1800" dirty="0">
              <a:solidFill>
                <a:srgbClr val="000000"/>
              </a:solidFill>
              <a:effectLst/>
              <a:latin typeface="HCAKGG+TimesNewRomanPSMT"/>
              <a:ea typeface="Microsoft Yi Baiti" panose="03000500000000000000" pitchFamily="66" charset="0"/>
              <a:cs typeface="HCAKGG+TimesNewRomanPSMT"/>
            </a:endParaRPr>
          </a:p>
          <a:p>
            <a:pPr>
              <a:tabLst>
                <a:tab pos="457200" algn="l"/>
              </a:tabLst>
            </a:pPr>
            <a:r>
              <a:rPr lang="en-GB" sz="1800" dirty="0">
                <a:solidFill>
                  <a:srgbClr val="211D1E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Mazzitelli, Lidia Federica. 2019. Referential and pragmatic-discourse properties of Lithuanian Reference </a:t>
            </a:r>
            <a:r>
              <a:rPr lang="en-GB" sz="1800" dirty="0" err="1">
                <a:solidFill>
                  <a:srgbClr val="211D1E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Impersonals</a:t>
            </a:r>
            <a:r>
              <a:rPr lang="en-GB" sz="1800" dirty="0">
                <a:solidFill>
                  <a:srgbClr val="211D1E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: 2sg-imp, 3-imp and </a:t>
            </a:r>
            <a:r>
              <a:rPr lang="en-GB" sz="1800" i="1" dirty="0">
                <a:solidFill>
                  <a:srgbClr val="211D1E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ma/ta</a:t>
            </a:r>
            <a:r>
              <a:rPr lang="en-GB" sz="1800" dirty="0">
                <a:solidFill>
                  <a:srgbClr val="211D1E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-imp. </a:t>
            </a:r>
            <a:r>
              <a:rPr lang="de-DE" sz="1800" i="1" dirty="0" err="1">
                <a:solidFill>
                  <a:srgbClr val="211D1E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Kalbotyra</a:t>
            </a:r>
            <a:r>
              <a:rPr lang="de-DE" sz="1800" i="1" dirty="0">
                <a:solidFill>
                  <a:srgbClr val="211D1E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 </a:t>
            </a:r>
            <a:r>
              <a:rPr lang="de-DE" sz="1800" dirty="0">
                <a:solidFill>
                  <a:srgbClr val="211D1E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72, 32–57. </a:t>
            </a:r>
            <a:endParaRPr lang="de-DE" sz="1800" dirty="0">
              <a:solidFill>
                <a:srgbClr val="000000"/>
              </a:solidFill>
              <a:effectLst/>
              <a:latin typeface="HCAKGG+TimesNewRomanPSMT"/>
              <a:ea typeface="Microsoft Yi Baiti" panose="03000500000000000000" pitchFamily="66" charset="0"/>
              <a:cs typeface="HCAKGG+TimesNewRomanPSMT"/>
            </a:endParaRPr>
          </a:p>
          <a:p>
            <a:pPr>
              <a:tabLst>
                <a:tab pos="457200" algn="l"/>
              </a:tabLst>
            </a:pPr>
            <a:r>
              <a:rPr lang="en-GB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Mustajoki</a:t>
            </a:r>
            <a:r>
              <a:rPr lang="en-GB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Arto</a:t>
            </a:r>
            <a:r>
              <a:rPr lang="en-GB" sz="1800" dirty="0">
                <a:solidFill>
                  <a:srgbClr val="000000"/>
                </a:solidFill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 &amp; </a:t>
            </a:r>
            <a:r>
              <a:rPr lang="en-GB" sz="1800" dirty="0" err="1">
                <a:solidFill>
                  <a:srgbClr val="000000"/>
                </a:solidFill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Michail</a:t>
            </a:r>
            <a:r>
              <a:rPr lang="en-GB" sz="1800" dirty="0">
                <a:solidFill>
                  <a:srgbClr val="000000"/>
                </a:solidFill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 Kopotev.</a:t>
            </a:r>
            <a:r>
              <a:rPr lang="en-GB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2005. </a:t>
            </a:r>
            <a:r>
              <a:rPr lang="en-GB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Lodku</a:t>
            </a:r>
            <a:r>
              <a:rPr lang="en-GB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uneslo</a:t>
            </a:r>
            <a:r>
              <a:rPr lang="en-GB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 </a:t>
            </a:r>
            <a:r>
              <a:rPr lang="en-GB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vetrom</a:t>
            </a:r>
            <a:r>
              <a:rPr lang="en-GB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: the Conditions and Contexts of Use of the Russian "Elemental" Construction. </a:t>
            </a:r>
            <a:r>
              <a:rPr lang="en-GB" sz="1800" dirty="0">
                <a:solidFill>
                  <a:srgbClr val="0000FF"/>
                </a:solidFill>
                <a:effectLst/>
                <a:latin typeface="Sitka Banner" panose="0200050500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Russian Linguistics</a:t>
            </a:r>
            <a:r>
              <a:rPr lang="en-GB" sz="1800" dirty="0">
                <a:solidFill>
                  <a:srgbClr val="111111"/>
                </a:solidFill>
                <a:effectLst/>
                <a:latin typeface="Sitka Banner" panose="02000505000000020004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 29(1):1-38</a:t>
            </a:r>
            <a:endParaRPr lang="de-DE" sz="1800" dirty="0">
              <a:solidFill>
                <a:srgbClr val="000000"/>
              </a:solidFill>
              <a:effectLst/>
              <a:latin typeface="HCAKGG+TimesNewRomanPSMT"/>
              <a:ea typeface="Microsoft Yi Baiti" panose="03000500000000000000" pitchFamily="66" charset="0"/>
              <a:cs typeface="HCAKGG+TimesNewRomanPSMT"/>
            </a:endParaRPr>
          </a:p>
          <a:p>
            <a:pPr>
              <a:tabLst>
                <a:tab pos="457200" algn="l"/>
              </a:tabLst>
            </a:pPr>
            <a:r>
              <a:rPr lang="en-US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Sansò</a:t>
            </a:r>
            <a:r>
              <a:rPr lang="en-US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, Andrea (2006) ‘Agent defocusing’ revisited. Passive and impersonal constructions in some European languages. In Werner Abraham/ Larisa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Leisiö</a:t>
            </a:r>
            <a:r>
              <a:rPr lang="en-US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 (eds.), </a:t>
            </a:r>
            <a:r>
              <a:rPr lang="en-US" sz="1800" i="1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Passivization</a:t>
            </a:r>
            <a:r>
              <a:rPr lang="en-US" sz="1800" i="1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 and typology</a:t>
            </a:r>
            <a:r>
              <a:rPr lang="en-US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. Form and Function, Amsterdam: John Benjamins, 232-273.</a:t>
            </a:r>
          </a:p>
          <a:p>
            <a:pPr>
              <a:tabLst>
                <a:tab pos="457200" algn="l"/>
              </a:tabLst>
            </a:pPr>
            <a:r>
              <a:rPr lang="de-DE" sz="1800" dirty="0" err="1">
                <a:solidFill>
                  <a:srgbClr val="000000"/>
                </a:solidFill>
                <a:latin typeface="Sitka Banner" panose="02000505000000020004" pitchFamily="2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SchlundKatrin</a:t>
            </a:r>
            <a:r>
              <a:rPr lang="de-DE" sz="1800" dirty="0">
                <a:solidFill>
                  <a:srgbClr val="000000"/>
                </a:solidFill>
                <a:latin typeface="Sitka Banner" panose="02000505000000020004" pitchFamily="2" charset="0"/>
                <a:ea typeface="Microsoft Yi Baiti" panose="03000500000000000000" pitchFamily="66" charset="0"/>
                <a:cs typeface="Times New Roman" panose="02020603050405020304" pitchFamily="18" charset="0"/>
              </a:rPr>
              <a:t>, </a:t>
            </a:r>
            <a:r>
              <a:rPr lang="de-DE" sz="1800" i="1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I+TimesNewRomanPS"/>
              </a:rPr>
              <a:t>A </a:t>
            </a:r>
            <a:r>
              <a:rPr lang="de-DE" sz="1800" i="1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I+TimesNewRomanPS"/>
              </a:rPr>
              <a:t>unifying</a:t>
            </a:r>
            <a:r>
              <a:rPr lang="de-DE" sz="1800" i="1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I+TimesNewRomanPS"/>
              </a:rPr>
              <a:t> </a:t>
            </a:r>
            <a:r>
              <a:rPr lang="de-DE" sz="1800" i="1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I+TimesNewRomanPS"/>
              </a:rPr>
              <a:t>approach</a:t>
            </a:r>
            <a:r>
              <a:rPr lang="de-DE" sz="1800" i="1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I+TimesNewRomanPS"/>
              </a:rPr>
              <a:t> </a:t>
            </a:r>
            <a:r>
              <a:rPr lang="de-DE" sz="1800" i="1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I+TimesNewRomanPS"/>
              </a:rPr>
              <a:t>to</a:t>
            </a:r>
            <a:r>
              <a:rPr lang="de-DE" sz="1800" i="1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I+TimesNewRomanPS"/>
              </a:rPr>
              <a:t> </a:t>
            </a:r>
            <a:r>
              <a:rPr lang="de-DE" sz="1800" i="1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I+TimesNewRomanPS"/>
              </a:rPr>
              <a:t>impersonality</a:t>
            </a:r>
            <a:r>
              <a:rPr lang="de-DE" sz="1800" i="1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I+TimesNewRomanPS"/>
              </a:rPr>
              <a:t> in Russian</a:t>
            </a:r>
            <a:r>
              <a:rPr lang="de-DE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, “Zeitschrift für Slawistik”, 63 (2018) 1, pp. 120-168. </a:t>
            </a:r>
            <a:endParaRPr lang="de-DE" sz="1800" dirty="0">
              <a:solidFill>
                <a:srgbClr val="000000"/>
              </a:solidFill>
              <a:effectLst/>
              <a:latin typeface="HCAKGG+TimesNewRomanPSMT"/>
              <a:ea typeface="Microsoft Yi Baiti" panose="03000500000000000000" pitchFamily="66" charset="0"/>
              <a:cs typeface="HCAKGG+TimesNewRomanPSMT"/>
            </a:endParaRPr>
          </a:p>
          <a:p>
            <a:pPr>
              <a:tabLst>
                <a:tab pos="457200" algn="l"/>
              </a:tabLst>
            </a:pPr>
            <a:r>
              <a:rPr lang="en-GB" sz="1800" dirty="0" err="1">
                <a:solidFill>
                  <a:srgbClr val="1D1D1D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Arial" panose="020B0604020202020204" pitchFamily="34" charset="0"/>
              </a:rPr>
              <a:t>Rădulescu</a:t>
            </a:r>
            <a:r>
              <a:rPr lang="en-GB" sz="1800" dirty="0">
                <a:solidFill>
                  <a:srgbClr val="1D1D1D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Arial" panose="020B0604020202020204" pitchFamily="34" charset="0"/>
              </a:rPr>
              <a:t>, V.</a:t>
            </a:r>
            <a:r>
              <a:rPr lang="en-GB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Arial" panose="020B0604020202020204" pitchFamily="34" charset="0"/>
              </a:rPr>
              <a:t>, &amp; Van </a:t>
            </a:r>
            <a:r>
              <a:rPr lang="en-GB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Arial" panose="020B0604020202020204" pitchFamily="34" charset="0"/>
              </a:rPr>
              <a:t>Olmen</a:t>
            </a:r>
            <a:r>
              <a:rPr lang="en-GB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Arial" panose="020B0604020202020204" pitchFamily="34" charset="0"/>
              </a:rPr>
              <a:t>, D.</a:t>
            </a:r>
            <a:r>
              <a:rPr lang="en-GB" sz="1800" dirty="0">
                <a:solidFill>
                  <a:srgbClr val="1D1D1D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Arial" panose="020B0604020202020204" pitchFamily="34" charset="0"/>
              </a:rPr>
              <a:t> (2022). </a:t>
            </a:r>
            <a:r>
              <a:rPr lang="en-GB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Arial" panose="020B0604020202020204" pitchFamily="34" charset="0"/>
              </a:rPr>
              <a:t>A questionnaire-based study of </a:t>
            </a:r>
            <a:r>
              <a:rPr lang="en-GB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Arial" panose="020B0604020202020204" pitchFamily="34" charset="0"/>
              </a:rPr>
              <a:t>impersonalization</a:t>
            </a:r>
            <a:r>
              <a:rPr lang="en-GB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Arial" panose="020B0604020202020204" pitchFamily="34" charset="0"/>
              </a:rPr>
              <a:t> in Romanian and English: With special attention to </a:t>
            </a:r>
            <a:r>
              <a:rPr lang="en-GB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Arial" panose="020B0604020202020204" pitchFamily="34" charset="0"/>
              </a:rPr>
              <a:t>passivization</a:t>
            </a:r>
            <a:r>
              <a:rPr lang="en-GB" sz="1800" dirty="0">
                <a:solidFill>
                  <a:srgbClr val="1D1D1D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Arial" panose="020B0604020202020204" pitchFamily="34" charset="0"/>
              </a:rPr>
              <a:t>. </a:t>
            </a:r>
            <a:r>
              <a:rPr lang="de-DE" sz="1800" i="1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Arial" panose="020B0604020202020204" pitchFamily="34" charset="0"/>
              </a:rPr>
              <a:t>Languages</a:t>
            </a:r>
            <a:r>
              <a:rPr lang="de-DE" sz="1800" i="1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Arial" panose="020B0604020202020204" pitchFamily="34" charset="0"/>
              </a:rPr>
              <a:t> in </a:t>
            </a:r>
            <a:r>
              <a:rPr lang="de-DE" sz="1800" i="1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Arial" panose="020B0604020202020204" pitchFamily="34" charset="0"/>
              </a:rPr>
              <a:t>Contrast</a:t>
            </a:r>
            <a:r>
              <a:rPr lang="de-DE" sz="1800" dirty="0">
                <a:solidFill>
                  <a:srgbClr val="000000"/>
                </a:solidFill>
                <a:effectLst/>
                <a:latin typeface="HCAKGG+TimesNewRomanPSMT"/>
                <a:ea typeface="Microsoft Yi Baiti" panose="03000500000000000000" pitchFamily="66" charset="0"/>
                <a:cs typeface="HCAKGG+TimesNewRomanPSMT"/>
              </a:rPr>
              <a:t>, </a:t>
            </a:r>
            <a:r>
              <a:rPr lang="de-DE" sz="1800" i="1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Arial" panose="020B0604020202020204" pitchFamily="34" charset="0"/>
              </a:rPr>
              <a:t>22</a:t>
            </a:r>
            <a:r>
              <a:rPr lang="de-DE" sz="1800" dirty="0">
                <a:solidFill>
                  <a:srgbClr val="000000"/>
                </a:solidFill>
                <a:effectLst/>
                <a:latin typeface="HCAKGG+TimesNewRomanPSMT"/>
                <a:ea typeface="Microsoft Yi Baiti" panose="03000500000000000000" pitchFamily="66" charset="0"/>
                <a:cs typeface="HCAKGG+TimesNewRomanPSMT"/>
              </a:rPr>
              <a:t>(1), 1-42.</a:t>
            </a:r>
          </a:p>
          <a:p>
            <a:pPr>
              <a:tabLst>
                <a:tab pos="457200" algn="l"/>
              </a:tabLst>
            </a:pPr>
            <a:r>
              <a:rPr lang="en-US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Siewierska</a:t>
            </a:r>
            <a:r>
              <a:rPr lang="en-US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  <a:hlinkClick r:id="rId2"/>
              </a:rPr>
              <a:t>, Anna</a:t>
            </a:r>
            <a:r>
              <a:rPr lang="en-US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 (2008) Ways of impersonalizing. In:  Maria de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los</a:t>
            </a:r>
            <a:r>
              <a:rPr lang="en-US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 Angeles Gomez Gonzales/Lachlan Mackenzie/Elsa Gonzalez Alvarez (eds) </a:t>
            </a:r>
            <a:r>
              <a:rPr lang="en-US" sz="1800" i="1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Current Trends in Contrastive Linguistics</a:t>
            </a:r>
            <a:r>
              <a:rPr lang="en-US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. Amsterdam : John Benjamins, 3-26</a:t>
            </a:r>
            <a:endParaRPr lang="de-DE" sz="1800" dirty="0">
              <a:solidFill>
                <a:srgbClr val="000000"/>
              </a:solidFill>
              <a:effectLst/>
              <a:latin typeface="HCAKGG+TimesNewRomanPSMT"/>
              <a:ea typeface="Microsoft Yi Baiti" panose="03000500000000000000" pitchFamily="66" charset="0"/>
              <a:cs typeface="HCAKGG+TimesNewRomanPSMT"/>
            </a:endParaRPr>
          </a:p>
          <a:p>
            <a:pPr>
              <a:tabLst>
                <a:tab pos="457200" algn="l"/>
              </a:tabLst>
            </a:pPr>
            <a:r>
              <a:rPr lang="en-GB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Siewierska</a:t>
            </a:r>
            <a:r>
              <a:rPr lang="en-GB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, Anna (2011) </a:t>
            </a:r>
            <a:r>
              <a:rPr lang="en-US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Overlap and complementarity in reference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impersonals</a:t>
            </a:r>
            <a:r>
              <a:rPr lang="en-US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. In Andrej </a:t>
            </a:r>
            <a:r>
              <a:rPr lang="en-US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Malchukov</a:t>
            </a:r>
            <a:r>
              <a:rPr lang="en-US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/Anna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Siewierska</a:t>
            </a:r>
            <a:r>
              <a:rPr lang="en-US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 (eds.) </a:t>
            </a:r>
            <a:r>
              <a:rPr lang="en-US" sz="1800" i="1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Impersonal constructions. A cross-linguistic perspective. </a:t>
            </a:r>
            <a:r>
              <a:rPr lang="en-US" sz="1800" dirty="0">
                <a:solidFill>
                  <a:srgbClr val="000000"/>
                </a:solidFill>
                <a:effectLst/>
                <a:latin typeface="Sitka Banner" panose="02000505000000020004" pitchFamily="2" charset="0"/>
                <a:ea typeface="Microsoft Yi Baiti" panose="03000500000000000000" pitchFamily="66" charset="0"/>
                <a:cs typeface="HCAKGG+TimesNewRomanPSMT"/>
              </a:rPr>
              <a:t>Amsterdam: John Benjamins, 57-89</a:t>
            </a:r>
            <a:endParaRPr lang="de-DE" sz="1800" dirty="0">
              <a:solidFill>
                <a:srgbClr val="000000"/>
              </a:solidFill>
              <a:effectLst/>
              <a:latin typeface="HCAKGG+TimesNewRomanPSMT"/>
              <a:ea typeface="Microsoft Yi Baiti" panose="03000500000000000000" pitchFamily="66" charset="0"/>
              <a:cs typeface="HCAKGG+TimesNewRomanPSMT"/>
            </a:endParaRP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4B81B6B-A3DB-9408-13F2-6BF796737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54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5995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de-DE" dirty="0" err="1"/>
              <a:t>Impersonality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152525"/>
            <a:ext cx="10515600" cy="5024438"/>
          </a:xfrm>
        </p:spPr>
        <p:txBody>
          <a:bodyPr>
            <a:normAutofit/>
          </a:bodyPr>
          <a:lstStyle/>
          <a:p>
            <a:endParaRPr lang="en-AU" dirty="0">
              <a:latin typeface="Gill Sans MT" panose="020B0502020104020203" pitchFamily="34" charset="0"/>
            </a:endParaRPr>
          </a:p>
          <a:p>
            <a:r>
              <a:rPr lang="en-AU" dirty="0" err="1">
                <a:latin typeface="+mj-lt"/>
              </a:rPr>
              <a:t>Malchukov</a:t>
            </a:r>
            <a:r>
              <a:rPr lang="en-AU" dirty="0">
                <a:latin typeface="+mj-lt"/>
              </a:rPr>
              <a:t> &amp; Ogawa (2011) define </a:t>
            </a:r>
            <a:r>
              <a:rPr lang="en-AU" b="1" dirty="0">
                <a:latin typeface="+mj-lt"/>
              </a:rPr>
              <a:t>impersonality as a deviation from prototypical subjecthood</a:t>
            </a:r>
          </a:p>
          <a:p>
            <a:endParaRPr lang="en-AU" dirty="0">
              <a:latin typeface="+mj-lt"/>
            </a:endParaRPr>
          </a:p>
          <a:p>
            <a:r>
              <a:rPr lang="en-AU" dirty="0" err="1">
                <a:latin typeface="+mj-lt"/>
              </a:rPr>
              <a:t>Impersonals</a:t>
            </a:r>
            <a:r>
              <a:rPr lang="de-DE" dirty="0">
                <a:latin typeface="+mj-lt"/>
              </a:rPr>
              <a:t>: </a:t>
            </a:r>
            <a:r>
              <a:rPr lang="en-AU" dirty="0">
                <a:latin typeface="+mj-lt"/>
              </a:rPr>
              <a:t>constructions which </a:t>
            </a:r>
            <a:r>
              <a:rPr lang="en-AU" b="1" dirty="0">
                <a:latin typeface="+mj-lt"/>
              </a:rPr>
              <a:t>formally</a:t>
            </a:r>
            <a:r>
              <a:rPr lang="en-AU" dirty="0">
                <a:latin typeface="+mj-lt"/>
              </a:rPr>
              <a:t> lack a prototypical subject and </a:t>
            </a:r>
            <a:r>
              <a:rPr lang="en-AU" b="1" dirty="0">
                <a:latin typeface="+mj-lt"/>
              </a:rPr>
              <a:t>functionally</a:t>
            </a:r>
            <a:r>
              <a:rPr lang="en-AU" dirty="0">
                <a:latin typeface="+mj-lt"/>
              </a:rPr>
              <a:t> show an instigator* displaying a reduction in agentivity/animacy, topicality, or referentiality</a:t>
            </a:r>
          </a:p>
          <a:p>
            <a:endParaRPr lang="de-DE" dirty="0">
              <a:latin typeface="+mj-lt"/>
            </a:endParaRPr>
          </a:p>
          <a:p>
            <a:pPr marL="0" indent="0">
              <a:buNone/>
            </a:pPr>
            <a:r>
              <a:rPr lang="de-DE" dirty="0">
                <a:latin typeface="+mj-lt"/>
              </a:rPr>
              <a:t>*</a:t>
            </a:r>
            <a:r>
              <a:rPr lang="de-DE" dirty="0" err="1">
                <a:latin typeface="+mj-lt"/>
              </a:rPr>
              <a:t>Instigator</a:t>
            </a:r>
            <a:r>
              <a:rPr lang="de-DE" dirty="0">
                <a:latin typeface="+mj-lt"/>
              </a:rPr>
              <a:t> (</a:t>
            </a:r>
            <a:r>
              <a:rPr lang="de-DE" dirty="0" err="1">
                <a:latin typeface="+mj-lt"/>
              </a:rPr>
              <a:t>Siewierska</a:t>
            </a:r>
            <a:r>
              <a:rPr lang="de-DE" dirty="0">
                <a:latin typeface="+mj-lt"/>
              </a:rPr>
              <a:t> 2008) = </a:t>
            </a:r>
            <a:r>
              <a:rPr lang="de-DE" dirty="0" err="1">
                <a:latin typeface="+mj-lt"/>
              </a:rPr>
              <a:t>the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semantic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subject</a:t>
            </a:r>
            <a:r>
              <a:rPr lang="de-DE" dirty="0">
                <a:latin typeface="+mj-lt"/>
              </a:rPr>
              <a:t> (</a:t>
            </a:r>
            <a:r>
              <a:rPr lang="de-DE" dirty="0" err="1">
                <a:latin typeface="+mj-lt"/>
              </a:rPr>
              <a:t>which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may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semantically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be</a:t>
            </a:r>
            <a:r>
              <a:rPr lang="de-DE" dirty="0">
                <a:latin typeface="+mj-lt"/>
              </a:rPr>
              <a:t> an </a:t>
            </a:r>
            <a:r>
              <a:rPr lang="de-DE" dirty="0" err="1">
                <a:latin typeface="+mj-lt"/>
              </a:rPr>
              <a:t>agent</a:t>
            </a:r>
            <a:r>
              <a:rPr lang="de-DE" dirty="0">
                <a:latin typeface="+mj-lt"/>
              </a:rPr>
              <a:t>, but </a:t>
            </a:r>
            <a:r>
              <a:rPr lang="de-DE" dirty="0" err="1">
                <a:latin typeface="+mj-lt"/>
              </a:rPr>
              <a:t>need</a:t>
            </a:r>
            <a:r>
              <a:rPr lang="de-DE" dirty="0">
                <a:latin typeface="+mj-lt"/>
              </a:rPr>
              <a:t> not </a:t>
            </a:r>
            <a:r>
              <a:rPr lang="de-DE" dirty="0" err="1">
                <a:latin typeface="+mj-lt"/>
              </a:rPr>
              <a:t>to</a:t>
            </a:r>
            <a:r>
              <a:rPr lang="de-DE" dirty="0">
                <a:latin typeface="+mj-lt"/>
              </a:rPr>
              <a:t>) (Rus. </a:t>
            </a:r>
            <a:r>
              <a:rPr lang="ru-RU" b="1" i="1" dirty="0">
                <a:latin typeface="+mj-lt"/>
              </a:rPr>
              <a:t>субъект</a:t>
            </a:r>
            <a:r>
              <a:rPr lang="de-DE" b="1" i="1" dirty="0">
                <a:latin typeface="+mj-lt"/>
              </a:rPr>
              <a:t>, </a:t>
            </a:r>
            <a:r>
              <a:rPr lang="de-DE" dirty="0" err="1">
                <a:latin typeface="+mj-lt"/>
              </a:rPr>
              <a:t>opposed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to</a:t>
            </a:r>
            <a:r>
              <a:rPr lang="de-DE" dirty="0">
                <a:latin typeface="+mj-lt"/>
              </a:rPr>
              <a:t> </a:t>
            </a:r>
            <a:r>
              <a:rPr lang="ru-RU" b="1" i="1" dirty="0">
                <a:latin typeface="+mj-lt"/>
              </a:rPr>
              <a:t>подлежащее</a:t>
            </a:r>
            <a:r>
              <a:rPr lang="ru-RU" dirty="0">
                <a:latin typeface="+mj-lt"/>
              </a:rPr>
              <a:t>)</a:t>
            </a:r>
            <a:endParaRPr lang="it-I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44772941"/>
      </p:ext>
    </p:extLst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1A3FE6-7E3C-8433-22F3-1B22107EB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 err="1"/>
              <a:t>Subject</a:t>
            </a:r>
            <a:r>
              <a:rPr lang="it-IT" sz="3600" dirty="0"/>
              <a:t> </a:t>
            </a:r>
            <a:r>
              <a:rPr lang="it-IT" sz="3600" dirty="0" err="1"/>
              <a:t>prototype</a:t>
            </a:r>
            <a:endParaRPr lang="de-DE" sz="36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31C344-6710-E895-B75F-4F75EDF13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200" dirty="0" err="1">
                <a:latin typeface="+mj-lt"/>
              </a:rPr>
              <a:t>Keenan</a:t>
            </a:r>
            <a:r>
              <a:rPr lang="it-IT" sz="2200" dirty="0">
                <a:latin typeface="+mj-lt"/>
              </a:rPr>
              <a:t> (1976): </a:t>
            </a:r>
            <a:r>
              <a:rPr lang="it-IT" sz="2200" dirty="0" err="1">
                <a:latin typeface="+mj-lt"/>
              </a:rPr>
              <a:t>Subject</a:t>
            </a:r>
            <a:r>
              <a:rPr lang="it-IT" sz="2200" dirty="0">
                <a:latin typeface="+mj-lt"/>
              </a:rPr>
              <a:t> </a:t>
            </a:r>
            <a:r>
              <a:rPr lang="it-IT" sz="2200" dirty="0" err="1">
                <a:latin typeface="+mj-lt"/>
              </a:rPr>
              <a:t>as</a:t>
            </a:r>
            <a:r>
              <a:rPr lang="it-IT" sz="2200" dirty="0">
                <a:latin typeface="+mj-lt"/>
              </a:rPr>
              <a:t> cluster of </a:t>
            </a:r>
            <a:r>
              <a:rPr lang="it-IT" sz="2200" dirty="0" err="1">
                <a:latin typeface="+mj-lt"/>
              </a:rPr>
              <a:t>prototypical</a:t>
            </a:r>
            <a:r>
              <a:rPr lang="it-IT" sz="2200" dirty="0">
                <a:latin typeface="+mj-lt"/>
              </a:rPr>
              <a:t> features (</a:t>
            </a:r>
            <a:r>
              <a:rPr lang="it-IT" sz="2200" dirty="0" err="1">
                <a:latin typeface="+mj-lt"/>
              </a:rPr>
              <a:t>here</a:t>
            </a:r>
            <a:r>
              <a:rPr lang="it-IT" sz="2200" dirty="0">
                <a:latin typeface="+mj-lt"/>
              </a:rPr>
              <a:t>: </a:t>
            </a:r>
            <a:r>
              <a:rPr lang="it-IT" sz="2200" dirty="0" err="1">
                <a:latin typeface="+mj-lt"/>
              </a:rPr>
              <a:t>adapted</a:t>
            </a:r>
            <a:r>
              <a:rPr lang="it-IT" sz="2200" dirty="0">
                <a:latin typeface="+mj-lt"/>
              </a:rPr>
              <a:t> for </a:t>
            </a:r>
            <a:r>
              <a:rPr lang="it-IT" sz="2200" dirty="0" err="1">
                <a:latin typeface="+mj-lt"/>
              </a:rPr>
              <a:t>Baltic</a:t>
            </a:r>
            <a:r>
              <a:rPr lang="it-IT" sz="2200" dirty="0">
                <a:latin typeface="+mj-lt"/>
              </a:rPr>
              <a:t> and </a:t>
            </a:r>
            <a:r>
              <a:rPr lang="it-IT" sz="2200" dirty="0" err="1">
                <a:latin typeface="+mj-lt"/>
              </a:rPr>
              <a:t>Slavic</a:t>
            </a:r>
            <a:r>
              <a:rPr lang="it-IT" sz="2200" dirty="0">
                <a:latin typeface="+mj-lt"/>
              </a:rPr>
              <a:t> </a:t>
            </a:r>
            <a:r>
              <a:rPr lang="it-IT" sz="2200" dirty="0" err="1">
                <a:latin typeface="+mj-lt"/>
              </a:rPr>
              <a:t>languages</a:t>
            </a:r>
            <a:r>
              <a:rPr lang="it-IT" sz="2200" dirty="0">
                <a:latin typeface="+mj-lt"/>
              </a:rPr>
              <a:t>)</a:t>
            </a:r>
          </a:p>
          <a:p>
            <a:endParaRPr lang="it-IT" sz="2200" dirty="0">
              <a:latin typeface="+mj-lt"/>
            </a:endParaRPr>
          </a:p>
          <a:p>
            <a:pPr marL="0" indent="0">
              <a:buNone/>
            </a:pPr>
            <a:endParaRPr lang="it-IT" sz="2200" dirty="0">
              <a:latin typeface="+mj-lt"/>
            </a:endParaRPr>
          </a:p>
          <a:p>
            <a:pPr marL="0" indent="0">
              <a:buNone/>
            </a:pPr>
            <a:r>
              <a:rPr lang="it-IT" sz="2200" dirty="0">
                <a:latin typeface="+mj-lt"/>
              </a:rPr>
              <a:t> </a:t>
            </a:r>
            <a:endParaRPr lang="it-IT" sz="2200" b="1" dirty="0">
              <a:latin typeface="+mj-lt"/>
            </a:endParaRPr>
          </a:p>
          <a:p>
            <a:pPr marL="0" indent="0">
              <a:buNone/>
            </a:pPr>
            <a:r>
              <a:rPr lang="en-US" sz="2200" dirty="0">
                <a:latin typeface="+mj-lt"/>
              </a:rPr>
              <a:t>	</a:t>
            </a:r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7C588834-C9A1-3127-195A-066C192D4F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54666"/>
              </p:ext>
            </p:extLst>
          </p:nvPr>
        </p:nvGraphicFramePr>
        <p:xfrm>
          <a:off x="838200" y="2985135"/>
          <a:ext cx="10258425" cy="248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9475">
                  <a:extLst>
                    <a:ext uri="{9D8B030D-6E8A-4147-A177-3AD203B41FA5}">
                      <a16:colId xmlns:a16="http://schemas.microsoft.com/office/drawing/2014/main" val="1010983432"/>
                    </a:ext>
                  </a:extLst>
                </a:gridCol>
                <a:gridCol w="3419475">
                  <a:extLst>
                    <a:ext uri="{9D8B030D-6E8A-4147-A177-3AD203B41FA5}">
                      <a16:colId xmlns:a16="http://schemas.microsoft.com/office/drawing/2014/main" val="1795541056"/>
                    </a:ext>
                  </a:extLst>
                </a:gridCol>
                <a:gridCol w="3419475">
                  <a:extLst>
                    <a:ext uri="{9D8B030D-6E8A-4147-A177-3AD203B41FA5}">
                      <a16:colId xmlns:a16="http://schemas.microsoft.com/office/drawing/2014/main" val="2753033818"/>
                    </a:ext>
                  </a:extLst>
                </a:gridCol>
              </a:tblGrid>
              <a:tr h="280881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err="1">
                          <a:latin typeface="+mj-lt"/>
                        </a:rPr>
                        <a:t>Functional</a:t>
                      </a:r>
                      <a:r>
                        <a:rPr lang="it-IT" sz="1800" dirty="0">
                          <a:latin typeface="+mj-lt"/>
                        </a:rPr>
                        <a:t> </a:t>
                      </a:r>
                      <a:r>
                        <a:rPr lang="it-IT" sz="1800" dirty="0" err="1">
                          <a:latin typeface="+mj-lt"/>
                        </a:rPr>
                        <a:t>properties</a:t>
                      </a:r>
                      <a:endParaRPr lang="de-D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+mj-lt"/>
                        </a:rPr>
                        <a:t>Coding </a:t>
                      </a:r>
                      <a:r>
                        <a:rPr lang="it-IT" dirty="0" err="1">
                          <a:latin typeface="+mj-lt"/>
                        </a:rPr>
                        <a:t>properties</a:t>
                      </a:r>
                      <a:endParaRPr lang="de-D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>
                          <a:latin typeface="+mj-lt"/>
                        </a:rPr>
                        <a:t>Behavioural</a:t>
                      </a:r>
                      <a:r>
                        <a:rPr lang="it-IT" dirty="0">
                          <a:latin typeface="+mj-lt"/>
                        </a:rPr>
                        <a:t> </a:t>
                      </a:r>
                      <a:r>
                        <a:rPr lang="it-IT" dirty="0" err="1">
                          <a:latin typeface="+mj-lt"/>
                        </a:rPr>
                        <a:t>properties</a:t>
                      </a:r>
                      <a:endParaRPr lang="de-DE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886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Agentivity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First position in the </a:t>
                      </a:r>
                      <a:r>
                        <a:rPr lang="it-IT" dirty="0" err="1"/>
                        <a:t>sentence</a:t>
                      </a:r>
                      <a:r>
                        <a:rPr lang="it-IT" dirty="0"/>
                        <a:t>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Control of </a:t>
                      </a:r>
                      <a:r>
                        <a:rPr lang="it-IT" dirty="0" err="1"/>
                        <a:t>reflexives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398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Animacy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Nominative case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Control of </a:t>
                      </a:r>
                      <a:r>
                        <a:rPr lang="it-IT" dirty="0" err="1"/>
                        <a:t>infinitives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431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Topicality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Government of </a:t>
                      </a:r>
                      <a:r>
                        <a:rPr lang="it-IT" dirty="0" err="1"/>
                        <a:t>verbal</a:t>
                      </a:r>
                      <a:r>
                        <a:rPr lang="it-IT" dirty="0"/>
                        <a:t> agreement: </a:t>
                      </a:r>
                      <a:r>
                        <a:rPr lang="it-IT" dirty="0" err="1"/>
                        <a:t>person</a:t>
                      </a:r>
                      <a:r>
                        <a:rPr lang="it-IT" dirty="0"/>
                        <a:t>, </a:t>
                      </a:r>
                      <a:r>
                        <a:rPr lang="it-IT" dirty="0" err="1"/>
                        <a:t>number</a:t>
                      </a:r>
                      <a:r>
                        <a:rPr lang="it-IT" dirty="0"/>
                        <a:t>, gender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Co-</a:t>
                      </a:r>
                      <a:r>
                        <a:rPr lang="it-IT" dirty="0" err="1"/>
                        <a:t>reference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848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Referentiality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…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182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err="1"/>
                        <a:t>Definiteness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99076"/>
                  </a:ext>
                </a:extLst>
              </a:tr>
            </a:tbl>
          </a:graphicData>
        </a:graphic>
      </p:graphicFrame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F7399AE-C297-0221-43C4-FA0F47C56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6422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1A3FE6-7E3C-8433-22F3-1B22107EB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 err="1"/>
              <a:t>Subject</a:t>
            </a:r>
            <a:r>
              <a:rPr lang="it-IT" sz="3600" dirty="0"/>
              <a:t> </a:t>
            </a:r>
            <a:r>
              <a:rPr lang="it-IT" sz="3600" dirty="0" err="1"/>
              <a:t>prototype</a:t>
            </a:r>
            <a:endParaRPr lang="de-DE" sz="36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31C344-6710-E895-B75F-4F75EDF13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36575"/>
          </a:xfrm>
        </p:spPr>
        <p:txBody>
          <a:bodyPr>
            <a:normAutofit fontScale="25000" lnSpcReduction="20000"/>
          </a:bodyPr>
          <a:lstStyle/>
          <a:p>
            <a:r>
              <a:rPr lang="it-IT" sz="8800" dirty="0" err="1">
                <a:latin typeface="+mj-lt"/>
              </a:rPr>
              <a:t>Keenan</a:t>
            </a:r>
            <a:r>
              <a:rPr lang="it-IT" sz="8800" dirty="0">
                <a:latin typeface="+mj-lt"/>
              </a:rPr>
              <a:t> (1976): </a:t>
            </a:r>
            <a:r>
              <a:rPr lang="it-IT" sz="8800" dirty="0" err="1">
                <a:latin typeface="+mj-lt"/>
              </a:rPr>
              <a:t>Subject</a:t>
            </a:r>
            <a:r>
              <a:rPr lang="it-IT" sz="8800" dirty="0">
                <a:latin typeface="+mj-lt"/>
              </a:rPr>
              <a:t> </a:t>
            </a:r>
            <a:r>
              <a:rPr lang="it-IT" sz="8800" dirty="0" err="1">
                <a:latin typeface="+mj-lt"/>
              </a:rPr>
              <a:t>as</a:t>
            </a:r>
            <a:r>
              <a:rPr lang="it-IT" sz="8800" dirty="0">
                <a:latin typeface="+mj-lt"/>
              </a:rPr>
              <a:t> cluster of </a:t>
            </a:r>
            <a:r>
              <a:rPr lang="it-IT" sz="8800" dirty="0" err="1">
                <a:latin typeface="+mj-lt"/>
              </a:rPr>
              <a:t>prototypical</a:t>
            </a:r>
            <a:r>
              <a:rPr lang="it-IT" sz="8800" dirty="0">
                <a:latin typeface="+mj-lt"/>
              </a:rPr>
              <a:t> features</a:t>
            </a:r>
          </a:p>
          <a:p>
            <a:pPr marL="0" indent="0">
              <a:buNone/>
            </a:pPr>
            <a:endParaRPr lang="it-IT" sz="2200" dirty="0">
              <a:latin typeface="+mj-lt"/>
            </a:endParaRPr>
          </a:p>
          <a:p>
            <a:pPr marL="0" indent="0">
              <a:buNone/>
            </a:pPr>
            <a:endParaRPr lang="it-IT" sz="2200" dirty="0">
              <a:latin typeface="+mj-lt"/>
            </a:endParaRPr>
          </a:p>
          <a:p>
            <a:pPr marL="0" indent="0">
              <a:buNone/>
            </a:pPr>
            <a:endParaRPr lang="it-IT" sz="2200" dirty="0">
              <a:latin typeface="+mj-lt"/>
            </a:endParaRPr>
          </a:p>
          <a:p>
            <a:pPr marL="0" indent="0">
              <a:buNone/>
            </a:pPr>
            <a:endParaRPr lang="it-IT" sz="2200" dirty="0">
              <a:latin typeface="+mj-lt"/>
            </a:endParaRPr>
          </a:p>
          <a:p>
            <a:pPr marL="0" indent="0">
              <a:buNone/>
            </a:pPr>
            <a:endParaRPr lang="it-IT" sz="2200" dirty="0">
              <a:latin typeface="+mj-lt"/>
            </a:endParaRPr>
          </a:p>
          <a:p>
            <a:pPr marL="0" indent="0">
              <a:buNone/>
            </a:pPr>
            <a:endParaRPr lang="it-IT" sz="2200" dirty="0">
              <a:latin typeface="+mj-lt"/>
            </a:endParaRPr>
          </a:p>
          <a:p>
            <a:pPr marL="0" indent="0">
              <a:buNone/>
            </a:pPr>
            <a:endParaRPr lang="it-IT" sz="2200" dirty="0">
              <a:latin typeface="+mj-lt"/>
            </a:endParaRPr>
          </a:p>
          <a:p>
            <a:pPr marL="0" indent="0">
              <a:buNone/>
            </a:pPr>
            <a:endParaRPr lang="it-IT" sz="2200" dirty="0">
              <a:latin typeface="+mj-lt"/>
            </a:endParaRPr>
          </a:p>
          <a:p>
            <a:pPr marL="0" indent="0">
              <a:buNone/>
            </a:pPr>
            <a:endParaRPr lang="it-IT" sz="2200" dirty="0">
              <a:latin typeface="+mj-lt"/>
            </a:endParaRPr>
          </a:p>
          <a:p>
            <a:pPr marL="0" indent="0">
              <a:buNone/>
            </a:pPr>
            <a:endParaRPr lang="it-IT" sz="2200" dirty="0">
              <a:latin typeface="+mj-lt"/>
            </a:endParaRPr>
          </a:p>
          <a:p>
            <a:pPr marL="0" indent="0">
              <a:buNone/>
            </a:pPr>
            <a:endParaRPr lang="it-IT" sz="2200" dirty="0">
              <a:latin typeface="+mj-lt"/>
            </a:endParaRPr>
          </a:p>
          <a:p>
            <a:pPr marL="0" indent="0">
              <a:buNone/>
            </a:pPr>
            <a:endParaRPr lang="it-IT" sz="2200" dirty="0">
              <a:latin typeface="+mj-lt"/>
            </a:endParaRPr>
          </a:p>
          <a:p>
            <a:pPr marL="0" indent="0">
              <a:buNone/>
            </a:pPr>
            <a:endParaRPr lang="it-IT" sz="2900" dirty="0">
              <a:latin typeface="+mj-lt"/>
            </a:endParaRPr>
          </a:p>
          <a:p>
            <a:pPr marL="0" indent="0">
              <a:buNone/>
            </a:pPr>
            <a:r>
              <a:rPr lang="it-IT" sz="2200" dirty="0">
                <a:latin typeface="+mj-lt"/>
              </a:rPr>
              <a:t> </a:t>
            </a:r>
            <a:endParaRPr lang="it-IT" sz="2200" b="1" dirty="0">
              <a:latin typeface="+mj-lt"/>
            </a:endParaRPr>
          </a:p>
          <a:p>
            <a:pPr marL="0" indent="0">
              <a:buNone/>
            </a:pPr>
            <a:r>
              <a:rPr lang="en-US" sz="2200" dirty="0">
                <a:latin typeface="+mj-lt"/>
              </a:rPr>
              <a:t>	</a:t>
            </a:r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7C588834-C9A1-3127-195A-066C192D4F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898003"/>
              </p:ext>
            </p:extLst>
          </p:nvPr>
        </p:nvGraphicFramePr>
        <p:xfrm>
          <a:off x="838200" y="3880485"/>
          <a:ext cx="10258425" cy="2790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9475">
                  <a:extLst>
                    <a:ext uri="{9D8B030D-6E8A-4147-A177-3AD203B41FA5}">
                      <a16:colId xmlns:a16="http://schemas.microsoft.com/office/drawing/2014/main" val="1010983432"/>
                    </a:ext>
                  </a:extLst>
                </a:gridCol>
                <a:gridCol w="3419475">
                  <a:extLst>
                    <a:ext uri="{9D8B030D-6E8A-4147-A177-3AD203B41FA5}">
                      <a16:colId xmlns:a16="http://schemas.microsoft.com/office/drawing/2014/main" val="1795541056"/>
                    </a:ext>
                  </a:extLst>
                </a:gridCol>
                <a:gridCol w="3419475">
                  <a:extLst>
                    <a:ext uri="{9D8B030D-6E8A-4147-A177-3AD203B41FA5}">
                      <a16:colId xmlns:a16="http://schemas.microsoft.com/office/drawing/2014/main" val="2753033818"/>
                    </a:ext>
                  </a:extLst>
                </a:gridCol>
              </a:tblGrid>
              <a:tr h="397630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err="1">
                          <a:latin typeface="+mj-lt"/>
                        </a:rPr>
                        <a:t>Functional</a:t>
                      </a:r>
                      <a:r>
                        <a:rPr lang="it-IT" sz="1800" dirty="0">
                          <a:latin typeface="+mj-lt"/>
                        </a:rPr>
                        <a:t> </a:t>
                      </a:r>
                      <a:r>
                        <a:rPr lang="it-IT" sz="1800" dirty="0" err="1">
                          <a:latin typeface="+mj-lt"/>
                        </a:rPr>
                        <a:t>properties</a:t>
                      </a:r>
                      <a:endParaRPr lang="de-D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+mj-lt"/>
                        </a:rPr>
                        <a:t>Coding </a:t>
                      </a:r>
                      <a:r>
                        <a:rPr lang="it-IT" dirty="0" err="1">
                          <a:latin typeface="+mj-lt"/>
                        </a:rPr>
                        <a:t>properties</a:t>
                      </a:r>
                      <a:endParaRPr lang="de-DE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>
                          <a:latin typeface="+mj-lt"/>
                        </a:rPr>
                        <a:t>Behavioural</a:t>
                      </a:r>
                      <a:r>
                        <a:rPr lang="it-IT" dirty="0">
                          <a:latin typeface="+mj-lt"/>
                        </a:rPr>
                        <a:t> </a:t>
                      </a:r>
                      <a:r>
                        <a:rPr lang="it-IT" dirty="0" err="1">
                          <a:latin typeface="+mj-lt"/>
                        </a:rPr>
                        <a:t>properties</a:t>
                      </a:r>
                      <a:endParaRPr lang="de-DE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886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Agentivity  </a:t>
                      </a:r>
                      <a:r>
                        <a:rPr lang="de-DE" sz="18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it-IT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First position in the </a:t>
                      </a:r>
                      <a:r>
                        <a:rPr lang="it-IT" dirty="0" err="1"/>
                        <a:t>sentence</a:t>
                      </a:r>
                      <a:r>
                        <a:rPr lang="it-IT" dirty="0"/>
                        <a:t> </a:t>
                      </a:r>
                      <a:r>
                        <a:rPr lang="de-DE" sz="18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Control of </a:t>
                      </a:r>
                      <a:r>
                        <a:rPr lang="it-IT" dirty="0" err="1"/>
                        <a:t>reflexives</a:t>
                      </a:r>
                      <a:r>
                        <a:rPr lang="it-IT" dirty="0"/>
                        <a:t> </a:t>
                      </a:r>
                      <a:r>
                        <a:rPr lang="de-DE" sz="18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it-IT" dirty="0"/>
                        <a:t> 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398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Animacy </a:t>
                      </a:r>
                      <a:r>
                        <a:rPr lang="de-DE" sz="18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it-IT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Nominative case</a:t>
                      </a:r>
                      <a:r>
                        <a:rPr lang="de-DE" sz="18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Control of </a:t>
                      </a:r>
                      <a:r>
                        <a:rPr lang="it-IT" dirty="0" err="1"/>
                        <a:t>infinitives</a:t>
                      </a:r>
                      <a:r>
                        <a:rPr lang="it-IT" dirty="0"/>
                        <a:t> </a:t>
                      </a:r>
                      <a:r>
                        <a:rPr lang="de-DE" sz="18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it-IT" dirty="0"/>
                        <a:t> </a:t>
                      </a: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431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Topicality  </a:t>
                      </a:r>
                      <a:r>
                        <a:rPr lang="de-DE" sz="18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it-IT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Government of </a:t>
                      </a:r>
                      <a:r>
                        <a:rPr lang="it-IT" dirty="0" err="1"/>
                        <a:t>verbal</a:t>
                      </a:r>
                      <a:r>
                        <a:rPr lang="it-IT" dirty="0"/>
                        <a:t> agreement: </a:t>
                      </a:r>
                      <a:r>
                        <a:rPr lang="it-IT" dirty="0" err="1"/>
                        <a:t>person</a:t>
                      </a:r>
                      <a:r>
                        <a:rPr lang="it-IT" dirty="0"/>
                        <a:t>, </a:t>
                      </a:r>
                      <a:r>
                        <a:rPr lang="it-IT" dirty="0" err="1"/>
                        <a:t>number</a:t>
                      </a:r>
                      <a:r>
                        <a:rPr lang="it-IT" dirty="0"/>
                        <a:t>, gender</a:t>
                      </a:r>
                      <a:r>
                        <a:rPr lang="sl-SI" dirty="0"/>
                        <a:t> </a:t>
                      </a:r>
                      <a:r>
                        <a:rPr lang="de-DE" sz="18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r>
                        <a:rPr lang="it-IT" dirty="0"/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Co-</a:t>
                      </a:r>
                      <a:r>
                        <a:rPr lang="it-IT" dirty="0" err="1"/>
                        <a:t>reference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848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Referentiality </a:t>
                      </a:r>
                      <a:r>
                        <a:rPr lang="de-DE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…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182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/>
                        <a:t>Definiteness</a:t>
                      </a:r>
                      <a:r>
                        <a:rPr lang="it-IT" dirty="0"/>
                        <a:t> </a:t>
                      </a:r>
                      <a:r>
                        <a:rPr lang="de-DE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99076"/>
                  </a:ext>
                </a:extLst>
              </a:tr>
            </a:tbl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4956EF5B-71AF-3BC6-168A-17E4CAF7E760}"/>
              </a:ext>
            </a:extLst>
          </p:cNvPr>
          <p:cNvSpPr txBox="1"/>
          <p:nvPr/>
        </p:nvSpPr>
        <p:spPr>
          <a:xfrm>
            <a:off x="838200" y="2189450"/>
            <a:ext cx="10086975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it-IT" sz="2200" dirty="0">
                <a:latin typeface="+mj-lt"/>
              </a:rPr>
              <a:t>(</a:t>
            </a:r>
            <a:r>
              <a:rPr lang="sl-SI" sz="2200" dirty="0">
                <a:latin typeface="+mj-lt"/>
              </a:rPr>
              <a:t>3</a:t>
            </a:r>
            <a:r>
              <a:rPr lang="it-IT" sz="2200" dirty="0">
                <a:latin typeface="+mj-lt"/>
              </a:rPr>
              <a:t>)	</a:t>
            </a:r>
            <a:r>
              <a:rPr lang="it-IT" sz="2200" dirty="0" err="1">
                <a:latin typeface="+mj-lt"/>
              </a:rPr>
              <a:t>Lithuanian</a:t>
            </a:r>
            <a:endParaRPr lang="it-IT" sz="2200" dirty="0">
              <a:latin typeface="+mj-lt"/>
            </a:endParaRPr>
          </a:p>
          <a:p>
            <a:pPr marL="0" indent="0">
              <a:buNone/>
            </a:pPr>
            <a:r>
              <a:rPr lang="it-IT" sz="2200" b="1" i="1" dirty="0">
                <a:latin typeface="+mj-lt"/>
              </a:rPr>
              <a:t>      	</a:t>
            </a:r>
            <a:r>
              <a:rPr lang="de-DE" sz="2200" b="1" i="1" dirty="0">
                <a:solidFill>
                  <a:srgbClr val="FF0000"/>
                </a:solidFill>
                <a:latin typeface="+mj-lt"/>
              </a:rPr>
              <a:t>Jurgis</a:t>
            </a:r>
            <a:r>
              <a:rPr lang="de-DE" sz="2200" b="1" i="1" dirty="0">
                <a:latin typeface="+mj-lt"/>
              </a:rPr>
              <a:t> </a:t>
            </a:r>
            <a:r>
              <a:rPr lang="lt-LT" sz="2200" b="1" i="1" dirty="0">
                <a:latin typeface="+mj-lt"/>
              </a:rPr>
              <a:t>		</a:t>
            </a:r>
            <a:r>
              <a:rPr lang="de-DE" sz="2200" b="1" i="1" dirty="0" err="1">
                <a:latin typeface="+mj-lt"/>
              </a:rPr>
              <a:t>eina</a:t>
            </a:r>
            <a:r>
              <a:rPr lang="de-DE" sz="2200" b="1" i="1" dirty="0">
                <a:latin typeface="+mj-lt"/>
              </a:rPr>
              <a:t>     </a:t>
            </a:r>
            <a:r>
              <a:rPr lang="de-DE" sz="2200" b="1" i="1" dirty="0" err="1">
                <a:latin typeface="+mj-lt"/>
              </a:rPr>
              <a:t>namo</a:t>
            </a:r>
            <a:r>
              <a:rPr lang="de-DE" sz="2200" b="1" i="1" dirty="0">
                <a:latin typeface="+mj-lt"/>
              </a:rPr>
              <a:t> </a:t>
            </a:r>
            <a:r>
              <a:rPr lang="de-DE" sz="2200" b="1" i="1" dirty="0" err="1">
                <a:latin typeface="+mj-lt"/>
              </a:rPr>
              <a:t>ils</a:t>
            </a:r>
            <a:r>
              <a:rPr lang="lt-LT" sz="2200" b="1" i="1" dirty="0">
                <a:latin typeface="+mj-lt"/>
              </a:rPr>
              <a:t>ėti-s</a:t>
            </a:r>
          </a:p>
          <a:p>
            <a:pPr marL="0" indent="0">
              <a:buNone/>
            </a:pPr>
            <a:r>
              <a:rPr lang="lt-LT" sz="2200" b="1" i="1" dirty="0">
                <a:latin typeface="+mj-lt"/>
              </a:rPr>
              <a:t>	</a:t>
            </a:r>
            <a:r>
              <a:rPr lang="lt-LT" sz="2200" dirty="0">
                <a:latin typeface="+mj-lt"/>
              </a:rPr>
              <a:t>Jurgis.NOM	go.</a:t>
            </a:r>
            <a:r>
              <a:rPr lang="de-DE" sz="2200" dirty="0">
                <a:latin typeface="+mj-lt"/>
              </a:rPr>
              <a:t>3SG</a:t>
            </a:r>
            <a:r>
              <a:rPr lang="lt-LT" sz="2200" dirty="0">
                <a:latin typeface="+mj-lt"/>
              </a:rPr>
              <a:t> home rest-REFL </a:t>
            </a:r>
            <a:endParaRPr lang="de-DE" sz="2200" dirty="0">
              <a:latin typeface="+mj-lt"/>
            </a:endParaRPr>
          </a:p>
          <a:p>
            <a:pPr marL="0" indent="0">
              <a:buNone/>
            </a:pPr>
            <a:r>
              <a:rPr lang="it-IT" sz="2200" dirty="0">
                <a:latin typeface="+mj-lt"/>
              </a:rPr>
              <a:t>	‘</a:t>
            </a:r>
            <a:r>
              <a:rPr lang="it-IT" sz="2200" dirty="0" err="1">
                <a:latin typeface="+mj-lt"/>
              </a:rPr>
              <a:t>Jurgis</a:t>
            </a:r>
            <a:r>
              <a:rPr lang="it-IT" sz="2200" dirty="0">
                <a:latin typeface="+mj-lt"/>
              </a:rPr>
              <a:t> </a:t>
            </a:r>
            <a:r>
              <a:rPr lang="it-IT" sz="2200" dirty="0" err="1">
                <a:latin typeface="+mj-lt"/>
              </a:rPr>
              <a:t>goes</a:t>
            </a:r>
            <a:r>
              <a:rPr lang="it-IT" sz="2200" dirty="0">
                <a:latin typeface="+mj-lt"/>
              </a:rPr>
              <a:t> home to </a:t>
            </a:r>
            <a:r>
              <a:rPr lang="it-IT" sz="2200" dirty="0" err="1">
                <a:latin typeface="+mj-lt"/>
              </a:rPr>
              <a:t>rest</a:t>
            </a:r>
            <a:r>
              <a:rPr lang="it-IT" sz="2200" dirty="0">
                <a:latin typeface="+mj-lt"/>
              </a:rPr>
              <a:t>’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7AF3891-2C12-E1DC-FC01-D7EB5FB28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1218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F604CB-4F2A-20CD-D76F-D0B2C007C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Impersonality as deviation from prototypical subjecthood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21E7C6C-D660-9943-4788-1FE530D9FD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sz="2400" dirty="0"/>
              <a:t>Following </a:t>
            </a:r>
            <a:r>
              <a:rPr lang="it-IT" sz="2400" dirty="0" err="1"/>
              <a:t>Mal’chukov</a:t>
            </a:r>
            <a:r>
              <a:rPr lang="it-IT" sz="2400" dirty="0"/>
              <a:t> &amp; Ogawa (2011), I </a:t>
            </a:r>
            <a:r>
              <a:rPr lang="it-IT" sz="2400" dirty="0" err="1"/>
              <a:t>define</a:t>
            </a:r>
            <a:r>
              <a:rPr lang="it-IT" sz="2400" dirty="0"/>
              <a:t> </a:t>
            </a:r>
            <a:r>
              <a:rPr lang="it-IT" sz="2400" dirty="0" err="1"/>
              <a:t>impersonality</a:t>
            </a:r>
            <a:r>
              <a:rPr lang="it-IT" sz="2400" dirty="0"/>
              <a:t> </a:t>
            </a:r>
            <a:r>
              <a:rPr lang="it-IT" sz="2400" dirty="0" err="1"/>
              <a:t>as</a:t>
            </a:r>
            <a:r>
              <a:rPr lang="it-IT" sz="2400" dirty="0"/>
              <a:t> a </a:t>
            </a:r>
            <a:r>
              <a:rPr lang="it-IT" sz="2400" b="1" dirty="0" err="1"/>
              <a:t>functionally</a:t>
            </a:r>
            <a:r>
              <a:rPr lang="it-IT" sz="2400" b="1" dirty="0"/>
              <a:t> </a:t>
            </a:r>
            <a:r>
              <a:rPr lang="it-IT" sz="2400" b="1" dirty="0" err="1"/>
              <a:t>driven</a:t>
            </a:r>
            <a:r>
              <a:rPr lang="it-IT" sz="2400" b="1" dirty="0"/>
              <a:t> </a:t>
            </a:r>
            <a:r>
              <a:rPr lang="it-IT" sz="2400" dirty="0" err="1"/>
              <a:t>deviation</a:t>
            </a:r>
            <a:r>
              <a:rPr lang="it-IT" sz="2400" dirty="0"/>
              <a:t> from </a:t>
            </a:r>
            <a:r>
              <a:rPr lang="it-IT" sz="2400" dirty="0" err="1"/>
              <a:t>prototypical</a:t>
            </a:r>
            <a:r>
              <a:rPr lang="it-IT" sz="2400" dirty="0"/>
              <a:t> </a:t>
            </a:r>
            <a:r>
              <a:rPr lang="it-IT" sz="2400" dirty="0" err="1"/>
              <a:t>subjecthood</a:t>
            </a:r>
            <a:endParaRPr lang="it-IT" sz="2400" dirty="0"/>
          </a:p>
          <a:p>
            <a:endParaRPr lang="it-IT" sz="2400" dirty="0"/>
          </a:p>
          <a:p>
            <a:r>
              <a:rPr lang="it-IT" sz="2400" dirty="0"/>
              <a:t>The </a:t>
            </a:r>
            <a:r>
              <a:rPr lang="it-IT" sz="2400" dirty="0" err="1"/>
              <a:t>loss</a:t>
            </a:r>
            <a:r>
              <a:rPr lang="it-IT" sz="2400" dirty="0"/>
              <a:t> of </a:t>
            </a:r>
            <a:r>
              <a:rPr lang="it-IT" sz="2400" b="1" dirty="0" err="1"/>
              <a:t>functional</a:t>
            </a:r>
            <a:r>
              <a:rPr lang="it-IT" sz="2400" b="1" dirty="0"/>
              <a:t> </a:t>
            </a:r>
            <a:r>
              <a:rPr lang="it-IT" sz="2400" b="1" dirty="0" err="1"/>
              <a:t>properties</a:t>
            </a:r>
            <a:r>
              <a:rPr lang="it-IT" sz="2400" b="1" dirty="0"/>
              <a:t> </a:t>
            </a:r>
            <a:r>
              <a:rPr lang="it-IT" sz="2400" dirty="0"/>
              <a:t>– </a:t>
            </a:r>
            <a:r>
              <a:rPr lang="it-IT" sz="2400" b="1" dirty="0"/>
              <a:t>animacy, agentivity, </a:t>
            </a:r>
            <a:r>
              <a:rPr lang="it-IT" sz="2400" b="1" dirty="0" err="1"/>
              <a:t>topicality</a:t>
            </a:r>
            <a:r>
              <a:rPr lang="it-IT" sz="2400" b="1" dirty="0"/>
              <a:t>, </a:t>
            </a:r>
            <a:r>
              <a:rPr lang="it-IT" sz="2400" b="1" dirty="0" err="1"/>
              <a:t>definiteness</a:t>
            </a:r>
            <a:r>
              <a:rPr lang="it-IT" sz="2400" b="1" dirty="0"/>
              <a:t>, and referentiality </a:t>
            </a:r>
            <a:r>
              <a:rPr lang="it-IT" sz="2400" dirty="0"/>
              <a:t>– </a:t>
            </a:r>
            <a:r>
              <a:rPr lang="it-IT" sz="2400" dirty="0" err="1"/>
              <a:t>causes</a:t>
            </a:r>
            <a:r>
              <a:rPr lang="it-IT" sz="2400" dirty="0"/>
              <a:t> the </a:t>
            </a:r>
            <a:r>
              <a:rPr lang="it-IT" sz="2400" dirty="0" err="1"/>
              <a:t>loss</a:t>
            </a:r>
            <a:r>
              <a:rPr lang="it-IT" sz="2400" dirty="0"/>
              <a:t> of </a:t>
            </a:r>
            <a:r>
              <a:rPr lang="it-IT" sz="2400" b="1" dirty="0"/>
              <a:t>coding and </a:t>
            </a:r>
            <a:r>
              <a:rPr lang="it-IT" sz="2400" b="1" dirty="0" err="1"/>
              <a:t>behavioural</a:t>
            </a:r>
            <a:r>
              <a:rPr lang="it-IT" sz="2400" b="1" dirty="0"/>
              <a:t> </a:t>
            </a:r>
            <a:r>
              <a:rPr lang="it-IT" sz="2400" b="1" dirty="0" err="1"/>
              <a:t>properties</a:t>
            </a:r>
            <a:r>
              <a:rPr lang="it-IT" sz="2400" b="1" dirty="0"/>
              <a:t> </a:t>
            </a:r>
          </a:p>
          <a:p>
            <a:endParaRPr lang="it-IT" sz="2400" b="1" dirty="0"/>
          </a:p>
          <a:p>
            <a:r>
              <a:rPr lang="it-IT" sz="2400" dirty="0"/>
              <a:t>(Today </a:t>
            </a:r>
            <a:r>
              <a:rPr lang="it-IT" sz="2400" dirty="0" err="1"/>
              <a:t>though</a:t>
            </a:r>
            <a:r>
              <a:rPr lang="it-IT" sz="2400" dirty="0"/>
              <a:t> I </a:t>
            </a:r>
            <a:r>
              <a:rPr lang="it-IT" sz="2400" dirty="0" err="1"/>
              <a:t>will</a:t>
            </a:r>
            <a:r>
              <a:rPr lang="it-IT" sz="2400" dirty="0"/>
              <a:t> </a:t>
            </a:r>
            <a:r>
              <a:rPr lang="it-IT" sz="2400" dirty="0" err="1"/>
              <a:t>only</a:t>
            </a:r>
            <a:r>
              <a:rPr lang="it-IT" sz="2400" dirty="0"/>
              <a:t> focus on coding </a:t>
            </a:r>
            <a:r>
              <a:rPr lang="it-IT" sz="2400" dirty="0" err="1"/>
              <a:t>properties</a:t>
            </a:r>
            <a:r>
              <a:rPr lang="it-IT" sz="2400" dirty="0"/>
              <a:t>, </a:t>
            </a:r>
            <a:r>
              <a:rPr lang="it-IT" sz="2400" dirty="0" err="1"/>
              <a:t>disregarding</a:t>
            </a:r>
            <a:r>
              <a:rPr lang="it-IT" sz="2400" dirty="0"/>
              <a:t> the </a:t>
            </a:r>
            <a:r>
              <a:rPr lang="it-IT" sz="2400" dirty="0" err="1"/>
              <a:t>behavioural</a:t>
            </a:r>
            <a:r>
              <a:rPr lang="it-IT" sz="2400" dirty="0"/>
              <a:t> </a:t>
            </a:r>
            <a:r>
              <a:rPr lang="it-IT" sz="2400" dirty="0" err="1"/>
              <a:t>ones</a:t>
            </a:r>
            <a:r>
              <a:rPr lang="it-IT" sz="2400" dirty="0"/>
              <a:t>)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de-DE" sz="24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B441763-5A4B-A8FE-7F56-EC6CE5676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8D08-3163-42CA-BE16-F5F4748A0FD2}" type="slidenum">
              <a:rPr lang="it-IT" smtClean="0"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100849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enutzerdefiniert 1">
      <a:majorFont>
        <a:latin typeface="Sitka Banner"/>
        <a:ea typeface=""/>
        <a:cs typeface=""/>
      </a:majorFont>
      <a:minorFont>
        <a:latin typeface="Sitka Banne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7120</Words>
  <Application>Microsoft Office PowerPoint</Application>
  <PresentationFormat>Breitbild</PresentationFormat>
  <Paragraphs>842</Paragraphs>
  <Slides>54</Slides>
  <Notes>23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54</vt:i4>
      </vt:variant>
    </vt:vector>
  </HeadingPairs>
  <TitlesOfParts>
    <vt:vector size="63" baseType="lpstr">
      <vt:lpstr>Arial</vt:lpstr>
      <vt:lpstr>Calibri</vt:lpstr>
      <vt:lpstr>Georgia</vt:lpstr>
      <vt:lpstr>Gill Sans MT</vt:lpstr>
      <vt:lpstr>HCAKGG+TimesNewRomanPSMT</vt:lpstr>
      <vt:lpstr>Sitka Banner</vt:lpstr>
      <vt:lpstr>TeXGyreTermes-Regular</vt:lpstr>
      <vt:lpstr>Wingdings</vt:lpstr>
      <vt:lpstr>Tema di Office</vt:lpstr>
      <vt:lpstr>Impersonal constructions  in Baltic and Slavic</vt:lpstr>
      <vt:lpstr>Outlook </vt:lpstr>
      <vt:lpstr>Impersonality from a typological perspective</vt:lpstr>
      <vt:lpstr>Impersonality</vt:lpstr>
      <vt:lpstr>Impersonality</vt:lpstr>
      <vt:lpstr>Impersonality</vt:lpstr>
      <vt:lpstr>Subject prototype</vt:lpstr>
      <vt:lpstr>Subject prototype</vt:lpstr>
      <vt:lpstr>Impersonality as deviation from prototypical subjecthood</vt:lpstr>
      <vt:lpstr>Subject prototype</vt:lpstr>
      <vt:lpstr>A typology of impersonal constructions</vt:lpstr>
      <vt:lpstr>A typology of impersonal constructions</vt:lpstr>
      <vt:lpstr>A-impersonals  sensitive to reduction in animacy/agentivity </vt:lpstr>
      <vt:lpstr>T-impersonals  sensitive to reduction in topicality </vt:lpstr>
      <vt:lpstr>T-impersonals  sensitive to reduction in topicality </vt:lpstr>
      <vt:lpstr>Hybrid impersonals more than one factor</vt:lpstr>
      <vt:lpstr>R-impersonals</vt:lpstr>
      <vt:lpstr>R-impersonals in European languages</vt:lpstr>
      <vt:lpstr>Verbal R-impersonals</vt:lpstr>
      <vt:lpstr>R-impersonals with overt pronominal subject</vt:lpstr>
      <vt:lpstr>R-impersonals with null subject</vt:lpstr>
      <vt:lpstr>Restrictions on R-impersonals</vt:lpstr>
      <vt:lpstr>Restrictions on R-impersonals</vt:lpstr>
      <vt:lpstr>Reference of the implied human participant</vt:lpstr>
      <vt:lpstr>Reference of the implied human participant</vt:lpstr>
      <vt:lpstr>Types of R-impersonals and reference</vt:lpstr>
      <vt:lpstr>Types of R-impersonals and reference</vt:lpstr>
      <vt:lpstr>Types of R-impersonals and quantification</vt:lpstr>
      <vt:lpstr>In discourse: Agent backgrounding</vt:lpstr>
      <vt:lpstr>2SG-impersonals and empathy</vt:lpstr>
      <vt:lpstr>Functional overlap between R-impersonals</vt:lpstr>
      <vt:lpstr>A study of Lithuanian R-impersonals</vt:lpstr>
      <vt:lpstr>A study of Lithuanian R-impersonals</vt:lpstr>
      <vt:lpstr>A study of Lithuanian R-impersonals</vt:lpstr>
      <vt:lpstr> </vt:lpstr>
      <vt:lpstr>A study of Lithuanian R-impersonals</vt:lpstr>
      <vt:lpstr>A study of Lithuanian R-impersonals</vt:lpstr>
      <vt:lpstr>A study of Lithuanian R-impersonals</vt:lpstr>
      <vt:lpstr>A study of Lithuanian R-impersonals</vt:lpstr>
      <vt:lpstr>Type of reference</vt:lpstr>
      <vt:lpstr>2SG-impersonals</vt:lpstr>
      <vt:lpstr>2SG-impersonals</vt:lpstr>
      <vt:lpstr>3PL-impersonals</vt:lpstr>
      <vt:lpstr>Impersonal passive</vt:lpstr>
      <vt:lpstr>Can the functions of R-impersonals be predicted?</vt:lpstr>
      <vt:lpstr>Can the functions of R-impersonals be predicted?</vt:lpstr>
      <vt:lpstr>Can the functions of R-impersonals be predicted?</vt:lpstr>
      <vt:lpstr>Conclusions</vt:lpstr>
      <vt:lpstr>Conclusions</vt:lpstr>
      <vt:lpstr>Future research directions: Variation in Europe</vt:lpstr>
      <vt:lpstr>Future research directions: Discourse</vt:lpstr>
      <vt:lpstr>Ačiū ir thank you! </vt:lpstr>
      <vt:lpstr>References -1</vt:lpstr>
      <vt:lpstr>References -2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Agent-backgrounding constructions in the languages of Europe</dc:title>
  <dc:creator>Anonimo</dc:creator>
  <cp:lastModifiedBy>Lidia Federica Mazzitelli</cp:lastModifiedBy>
  <cp:revision>48</cp:revision>
  <dcterms:created xsi:type="dcterms:W3CDTF">2023-06-23T13:39:52Z</dcterms:created>
  <dcterms:modified xsi:type="dcterms:W3CDTF">2023-07-26T11:27:26Z</dcterms:modified>
</cp:coreProperties>
</file>